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9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92" r:id="rId13"/>
    <p:sldId id="287" r:id="rId14"/>
    <p:sldId id="289" r:id="rId15"/>
    <p:sldId id="290" r:id="rId16"/>
    <p:sldId id="291" r:id="rId17"/>
    <p:sldId id="293" r:id="rId18"/>
    <p:sldId id="294" r:id="rId19"/>
    <p:sldId id="295" r:id="rId20"/>
    <p:sldId id="296" r:id="rId21"/>
    <p:sldId id="297" r:id="rId22"/>
    <p:sldId id="301" r:id="rId23"/>
    <p:sldId id="298" r:id="rId24"/>
    <p:sldId id="299" r:id="rId25"/>
    <p:sldId id="300" r:id="rId26"/>
    <p:sldId id="302" r:id="rId27"/>
    <p:sldId id="308" r:id="rId28"/>
    <p:sldId id="303" r:id="rId29"/>
    <p:sldId id="304" r:id="rId30"/>
    <p:sldId id="305" r:id="rId31"/>
    <p:sldId id="306" r:id="rId32"/>
    <p:sldId id="310" r:id="rId33"/>
    <p:sldId id="307" r:id="rId34"/>
    <p:sldId id="309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274"/>
    <a:srgbClr val="105A5B"/>
    <a:srgbClr val="1376BA"/>
    <a:srgbClr val="1C86C0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6" autoAdjust="0"/>
    <p:restoredTop sz="95577" autoAdjust="0"/>
  </p:normalViewPr>
  <p:slideViewPr>
    <p:cSldViewPr>
      <p:cViewPr varScale="1">
        <p:scale>
          <a:sx n="93" d="100"/>
          <a:sy n="93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B758B118-66F1-4076-A9CC-ECB41E3898A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BF9E1-C5AE-4F34-AA5A-7C5E1979CC0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059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F05CA-C90A-49E8-ADFD-CFC3596C823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100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268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16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720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13481-2889-49D1-840B-1CA52804D36D}" type="slidenum">
              <a:rPr lang="en-US"/>
              <a:pPr/>
              <a:t>27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094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86150" y="3562350"/>
            <a:ext cx="5334000" cy="70485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86150" y="4095750"/>
            <a:ext cx="5334000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1600200"/>
            <a:ext cx="18288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5334000" cy="518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00600" y="2514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600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146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5A5B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05A5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05A5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05A5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05A5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05A5B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Resultado de imagen para logo min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80728"/>
            <a:ext cx="2952775" cy="1368152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 smtClean="0"/>
              <a:t>ORGANIGRAMA</a:t>
            </a:r>
            <a:endParaRPr lang="en-US" sz="33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MINEC</a:t>
            </a:r>
            <a:endParaRPr lang="en-US" dirty="0"/>
          </a:p>
          <a:p>
            <a:endParaRPr lang="en-US" dirty="0"/>
          </a:p>
        </p:txBody>
      </p:sp>
      <p:sp>
        <p:nvSpPr>
          <p:cNvPr id="6148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826" y="332656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GÉNERO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8826" y="1412776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Asesorar, coordinar </a:t>
            </a:r>
            <a:r>
              <a:rPr lang="es-SV" dirty="0"/>
              <a:t>y </a:t>
            </a:r>
            <a:r>
              <a:rPr lang="es-SV" dirty="0" smtClean="0"/>
              <a:t>monitorear </a:t>
            </a:r>
            <a:r>
              <a:rPr lang="es-SV" dirty="0"/>
              <a:t>la incorporación transversal del Principio de Igualdad y No Discriminación, en las políticas, planes, programas, proyectos, normativas y acciones desarrolladas en el ejercicio de las competencias institucionales del Ministerio de Economía. Está integrada por un Jefe o una Jefa que depende jerárquicamente del Despacho Ministerial,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Jefa de unidad: Elena Marisol Gómez Luna</a:t>
            </a:r>
          </a:p>
          <a:p>
            <a:r>
              <a:rPr lang="es-SV" dirty="0" smtClean="0"/>
              <a:t>Mujeres: 2</a:t>
            </a:r>
          </a:p>
          <a:p>
            <a:r>
              <a:rPr lang="es-SV" dirty="0" smtClean="0"/>
              <a:t>Total de empleadas: 2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182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ASUNTOS JURÍDICOS</a:t>
            </a:r>
            <a:endParaRPr lang="es-SV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55576" y="1550715"/>
            <a:ext cx="7772400" cy="4392488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Brindar </a:t>
            </a:r>
            <a:r>
              <a:rPr lang="es-SV" dirty="0"/>
              <a:t>asesoramiento y emitir opinión legal en asuntos jurídicos y normativos que requieren los titulares y las unidades organizativas, según sea solicitado; así como coordinar la gestión de asesoría y tramitación de las unidades jurídicas de las Direcciones y Gerencias del MINEC. Está formada por un Director o una Directora, quien de pende jerárquicamente del Ministro o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r>
              <a:rPr lang="es-SV" dirty="0" smtClean="0"/>
              <a:t>Director: Eric Alexander </a:t>
            </a:r>
            <a:r>
              <a:rPr lang="es-SV" dirty="0" err="1" smtClean="0"/>
              <a:t>Alvayero</a:t>
            </a:r>
            <a:r>
              <a:rPr lang="es-SV" dirty="0" smtClean="0"/>
              <a:t> </a:t>
            </a:r>
            <a:r>
              <a:rPr lang="es-SV" dirty="0" err="1" smtClean="0"/>
              <a:t>Chavez</a:t>
            </a:r>
            <a:endParaRPr lang="es-SV" dirty="0" smtClean="0"/>
          </a:p>
          <a:p>
            <a:r>
              <a:rPr lang="es-SV" dirty="0" smtClean="0"/>
              <a:t>Mujeres: 5</a:t>
            </a:r>
          </a:p>
          <a:p>
            <a:r>
              <a:rPr lang="es-SV" dirty="0" smtClean="0"/>
              <a:t>Hombres: 4</a:t>
            </a:r>
          </a:p>
          <a:p>
            <a:r>
              <a:rPr lang="es-SV" dirty="0" smtClean="0"/>
              <a:t>Total de empleados: 9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83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DIRECCIÓN DE ADMINISTRACIÓN Y FINANZAS 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47800"/>
            <a:ext cx="7223720" cy="52935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s-SV" sz="2000" dirty="0"/>
              <a:t>Tiene por objetivo: </a:t>
            </a:r>
            <a:r>
              <a:rPr lang="es-SV" sz="2000" dirty="0" smtClean="0">
                <a:solidFill>
                  <a:srgbClr val="247274"/>
                </a:solidFill>
              </a:rPr>
              <a:t>Coordinar, dar </a:t>
            </a:r>
            <a:r>
              <a:rPr lang="es-SV" sz="2000" dirty="0">
                <a:solidFill>
                  <a:srgbClr val="247274"/>
                </a:solidFill>
              </a:rPr>
              <a:t>seguimiento y </a:t>
            </a:r>
            <a:r>
              <a:rPr lang="es-SV" sz="2000" dirty="0" smtClean="0">
                <a:solidFill>
                  <a:srgbClr val="247274"/>
                </a:solidFill>
              </a:rPr>
              <a:t>verifica </a:t>
            </a:r>
            <a:r>
              <a:rPr lang="es-SV" sz="2000" dirty="0">
                <a:solidFill>
                  <a:srgbClr val="247274"/>
                </a:solidFill>
              </a:rPr>
              <a:t>la gestión de administración de los recursos humanos, financieros y materiales asignados a la institución y que son ejecutados por todas las unidades orgánicas del MINEC. Está a cargo de un Director o una Directora quien depende jerárquicamente del Despacho Ministerial. Para el cumplimiento de sus objetivos y atribuciones cuenta con el apoyo de gerencias técnicas y operativas, siendo estas las siguientes: de Administración, Financiera, de Recursos Humanos, de Adquisiciones y Contrataciones, y por el personal técnico y administrativo necesario para su buen funcionamiento. </a:t>
            </a: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Director: Jorge Alberto Posada Sánchez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solidFill>
                  <a:srgbClr val="247274"/>
                </a:solidFill>
              </a:rPr>
              <a:t>Mujeres</a:t>
            </a:r>
            <a:r>
              <a:rPr lang="en-US" sz="2000" dirty="0">
                <a:solidFill>
                  <a:srgbClr val="247274"/>
                </a:solidFill>
              </a:rPr>
              <a:t>:  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Hombres: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Total de </a:t>
            </a:r>
            <a:r>
              <a:rPr lang="en-US" sz="2000" dirty="0" err="1">
                <a:solidFill>
                  <a:srgbClr val="247274"/>
                </a:solidFill>
              </a:rPr>
              <a:t>empleados</a:t>
            </a:r>
            <a:r>
              <a:rPr lang="en-US" sz="2000" dirty="0">
                <a:solidFill>
                  <a:srgbClr val="247274"/>
                </a:solidFill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1397340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DE ADMINISTRACIÓN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628800"/>
            <a:ext cx="7772400" cy="4536503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Contribuir </a:t>
            </a:r>
            <a:r>
              <a:rPr lang="es-SV" dirty="0"/>
              <a:t>a que las unidades que integran el Ministerio, funcionen eficientemente, proporcionándoles de manera oportuna, los servicios administrativos de apoyo necesarios; así como también, velar por la correcta aplicación de políticas y estrategias administrativas, considerando los lineamientos emanados por la Dirección de Administración y Finanzas, y las normativas legales aplicables. Está integrada por un o una Gerente, quien depende jerárquicamente de la Dirección de Administración y Finanzas; y por el personal técnico y administrativo necesario para su buen funcionamiento. </a:t>
            </a:r>
            <a:endParaRPr lang="es-SV" dirty="0" smtClean="0"/>
          </a:p>
          <a:p>
            <a:pPr algn="just"/>
            <a:r>
              <a:rPr lang="es-SV" dirty="0" smtClean="0"/>
              <a:t>Gerente: Ángel Mario Vega Reyes</a:t>
            </a:r>
          </a:p>
          <a:p>
            <a:r>
              <a:rPr lang="es-SV" dirty="0" smtClean="0"/>
              <a:t>Mujeres: 12</a:t>
            </a:r>
          </a:p>
          <a:p>
            <a:r>
              <a:rPr lang="es-SV" dirty="0" smtClean="0"/>
              <a:t>Hombres: 38</a:t>
            </a:r>
          </a:p>
          <a:p>
            <a:r>
              <a:rPr lang="es-SV" dirty="0" smtClean="0"/>
              <a:t>Total de empleados: 50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22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792088"/>
          </a:xfrm>
        </p:spPr>
        <p:txBody>
          <a:bodyPr/>
          <a:lstStyle/>
          <a:p>
            <a:pPr algn="ctr"/>
            <a:r>
              <a:rPr lang="es-SV" sz="3600" dirty="0" smtClean="0"/>
              <a:t>GERENCIA FINANCIERA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12776"/>
            <a:ext cx="7772400" cy="4104456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Desarrollar </a:t>
            </a:r>
            <a:r>
              <a:rPr lang="es-SV" dirty="0"/>
              <a:t>el proceso administrativo financiero del MINEC, con eficiencia, eficacia y transparencia, velando por el fiel cumplimiento de las disposiciones legales y técnicas vigentes. Está integrada por un o una Gerente, quien depende jerárquicamente de la Dirección de Administración y Finanzas,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Gerente: Wilfredo de Jesús Mauricio  Henríquez</a:t>
            </a:r>
          </a:p>
          <a:p>
            <a:r>
              <a:rPr lang="es-SV" dirty="0" smtClean="0"/>
              <a:t>Mujeres:   9</a:t>
            </a:r>
          </a:p>
          <a:p>
            <a:r>
              <a:rPr lang="es-SV" dirty="0" smtClean="0"/>
              <a:t>Hombres: 13</a:t>
            </a:r>
          </a:p>
          <a:p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73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921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GERENCIA DE RECURSOS HUMANOS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772400" cy="4680519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900" dirty="0" smtClean="0"/>
              <a:t>Contribuir </a:t>
            </a:r>
            <a:r>
              <a:rPr lang="es-SV" sz="1900" dirty="0"/>
              <a:t>a que las unidades </a:t>
            </a:r>
            <a:r>
              <a:rPr lang="es-SV" sz="1900" dirty="0" smtClean="0"/>
              <a:t>orgánicas </a:t>
            </a:r>
            <a:r>
              <a:rPr lang="es-SV" sz="1900" dirty="0"/>
              <a:t>que integran el MINEC, funcionen eficientemente, proporcionándoles de manera oportuna, los servicios administrativos de apoyo necesarios; y velar por la correcta aplicación de políticas y estrategias en la administración y desarrollo del recurso humano, considerando los lineamientos emanados del Despacho Ministerial y las disposiciones legales aplicables. Está integrada por un o una Gerente, quien depende jerárquicamente de la Dirección de Administración y Finanzas, y por el personal técnico y administrativo necesario para su buen funcionamiento. </a:t>
            </a:r>
            <a:endParaRPr lang="es-SV" sz="1900" dirty="0" smtClean="0"/>
          </a:p>
          <a:p>
            <a:endParaRPr lang="es-SV" sz="1900" dirty="0"/>
          </a:p>
          <a:p>
            <a:r>
              <a:rPr lang="es-SV" sz="1900" dirty="0" smtClean="0"/>
              <a:t>Gerente: </a:t>
            </a:r>
            <a:r>
              <a:rPr lang="es-SV" sz="1900" dirty="0" err="1" smtClean="0"/>
              <a:t>Zolia</a:t>
            </a:r>
            <a:r>
              <a:rPr lang="es-SV" sz="1900" dirty="0"/>
              <a:t> </a:t>
            </a:r>
            <a:r>
              <a:rPr lang="es-SV" sz="1900" dirty="0" smtClean="0"/>
              <a:t>Guadalupe </a:t>
            </a:r>
            <a:r>
              <a:rPr lang="es-SV" sz="1900" dirty="0" err="1" smtClean="0"/>
              <a:t>Turcios</a:t>
            </a:r>
            <a:r>
              <a:rPr lang="es-SV" sz="1900" dirty="0" smtClean="0"/>
              <a:t> de Salazar</a:t>
            </a:r>
          </a:p>
          <a:p>
            <a:r>
              <a:rPr lang="es-SV" sz="1900" dirty="0" smtClean="0"/>
              <a:t>Mujeres:  </a:t>
            </a:r>
            <a:r>
              <a:rPr lang="es-SV" sz="1900" dirty="0"/>
              <a:t>9</a:t>
            </a:r>
            <a:endParaRPr lang="es-SV" sz="1900" dirty="0" smtClean="0"/>
          </a:p>
          <a:p>
            <a:r>
              <a:rPr lang="es-SV" sz="1900" dirty="0" smtClean="0"/>
              <a:t>Hombres: 3</a:t>
            </a:r>
          </a:p>
          <a:p>
            <a:r>
              <a:rPr lang="es-SV" sz="1900" dirty="0" smtClean="0"/>
              <a:t>Total de empleados: 12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363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1362075"/>
          </a:xfrm>
        </p:spPr>
        <p:txBody>
          <a:bodyPr/>
          <a:lstStyle/>
          <a:p>
            <a:pPr algn="ctr"/>
            <a:r>
              <a:rPr lang="es-SV" sz="3200" dirty="0" smtClean="0"/>
              <a:t>Gerencia de adquisiciones y contrataciones institucional 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772400" cy="381642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Realizar </a:t>
            </a:r>
            <a:r>
              <a:rPr lang="es-SV" dirty="0"/>
              <a:t>todas las actividades relacionadas con la gestión de adquisiciones y contrataciones de obras, bienes y servicios. Cuenta con un o una Gerente, quien depende jerárquicamente de la Dirección de Administración y Finanzas, y por el personal técnico y administrativo necesario para su buen funcionamiento.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Gerente: María Guadalupe Morán de Albergue</a:t>
            </a:r>
          </a:p>
          <a:p>
            <a:r>
              <a:rPr lang="es-SV" dirty="0" smtClean="0"/>
              <a:t>Mujeres:   7</a:t>
            </a:r>
          </a:p>
          <a:p>
            <a:r>
              <a:rPr lang="es-SV" dirty="0" smtClean="0"/>
              <a:t>Hombres: 9</a:t>
            </a:r>
          </a:p>
          <a:p>
            <a:r>
              <a:rPr lang="es-SV" dirty="0" smtClean="0"/>
              <a:t>Total de empleados: 16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8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NACIONAL DE INVERSIONES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772400" cy="4464497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900" dirty="0" smtClean="0"/>
              <a:t>Contribuir </a:t>
            </a:r>
            <a:r>
              <a:rPr lang="es-SV" sz="1900" dirty="0"/>
              <a:t>al desarrollo económico y social a través del apoyo al Sector Empresarial, conducente a incrementar la producción de bienes y servicios, el mejoramiento de su productividad y competitividad en el mercado nacional e internacional, facilitando y apoyando el desarrollo de exportaciones y las inversiones generadoras de empleo; todo ello, bajo un esquema claro y transparente de acción que impida la existencia de barreras discrecionales a los agentes económicos, y asegure el apoyo efectivo a sus operaciones en el país. </a:t>
            </a:r>
            <a:endParaRPr lang="es-SV" sz="1900" dirty="0" smtClean="0"/>
          </a:p>
          <a:p>
            <a:pPr algn="just"/>
            <a:endParaRPr lang="es-SV" sz="1900" dirty="0"/>
          </a:p>
          <a:p>
            <a:pPr algn="just"/>
            <a:r>
              <a:rPr lang="es-SV" sz="1900" dirty="0" smtClean="0"/>
              <a:t>Directora: Ana Luisa María Valiente de Rosales</a:t>
            </a:r>
          </a:p>
          <a:p>
            <a:pPr algn="just"/>
            <a:r>
              <a:rPr lang="es-SV" sz="1900" dirty="0" smtClean="0"/>
              <a:t>Mujeres:   15</a:t>
            </a:r>
          </a:p>
          <a:p>
            <a:pPr algn="just"/>
            <a:r>
              <a:rPr lang="es-SV" sz="1900" dirty="0" smtClean="0"/>
              <a:t>Hombres: 12</a:t>
            </a:r>
          </a:p>
          <a:p>
            <a:pPr algn="just"/>
            <a:r>
              <a:rPr lang="es-SV" sz="1900" dirty="0" smtClean="0"/>
              <a:t>Total de empleados: 27</a:t>
            </a:r>
            <a:endParaRPr lang="es-SV" sz="1900" dirty="0"/>
          </a:p>
        </p:txBody>
      </p:sp>
    </p:spTree>
    <p:extLst>
      <p:ext uri="{BB962C8B-B14F-4D97-AF65-F5344CB8AC3E}">
        <p14:creationId xmlns:p14="http://schemas.microsoft.com/office/powerpoint/2010/main" val="39542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hidrocarburos y minas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9592" y="1412776"/>
            <a:ext cx="7772400" cy="432048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Velar </a:t>
            </a:r>
            <a:r>
              <a:rPr lang="es-SV" dirty="0"/>
              <a:t>por el desarrollo sostenido del subsector de los hidrocarburos y del sector minero mediante la implementación de políticas, normas y medidas de carácter técnico, legal y administrativo; así como la adecuada aplicación del marco legal vigente. Está integrada por un Director o una Directora, quien depende jerárquicamente del Ministro o Ministra, y por el personal técnico y administrativo necesario para su buen funcionamiento.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Eduardo Alexander Ramírez Acosta</a:t>
            </a:r>
          </a:p>
          <a:p>
            <a:r>
              <a:rPr lang="es-SV" dirty="0" smtClean="0"/>
              <a:t>Mujeres:    30</a:t>
            </a:r>
          </a:p>
          <a:p>
            <a:r>
              <a:rPr lang="es-SV" dirty="0" smtClean="0"/>
              <a:t>Hombres:  69</a:t>
            </a:r>
          </a:p>
          <a:p>
            <a:r>
              <a:rPr lang="es-SV" dirty="0" smtClean="0"/>
              <a:t>Total de empleados: 99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556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288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SUPERINTENDENCIA DE OBLIGACIONES MERCANTILES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3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Vigilar </a:t>
            </a:r>
            <a:r>
              <a:rPr lang="es-SV" dirty="0"/>
              <a:t>el cumplimiento de las obligaciones mercantiles y contables de los comerciantes, nacionales y extranjeros, y sus administradores, establecidas en el Código de Comercio, la Ley de la Superintendencia de Obligaciones Mercantiles y demás leyes mercantiles a fin de contribuir al desarrollo de las actividades económicas y comerciales del </a:t>
            </a:r>
            <a:r>
              <a:rPr lang="es-SV" dirty="0" smtClean="0"/>
              <a:t>país.</a:t>
            </a:r>
          </a:p>
          <a:p>
            <a:endParaRPr lang="es-SV" dirty="0"/>
          </a:p>
          <a:p>
            <a:r>
              <a:rPr lang="es-SV" dirty="0" smtClean="0"/>
              <a:t>Superintendente: Carlos Orlando Alarcón Tobar</a:t>
            </a:r>
          </a:p>
          <a:p>
            <a:r>
              <a:rPr lang="es-SV" dirty="0" smtClean="0"/>
              <a:t>Mujeres:   15</a:t>
            </a:r>
          </a:p>
          <a:p>
            <a:r>
              <a:rPr lang="es-SV" dirty="0" smtClean="0"/>
              <a:t>Hombres: 12</a:t>
            </a:r>
          </a:p>
          <a:p>
            <a:r>
              <a:rPr lang="es-SV" dirty="0" smtClean="0"/>
              <a:t>Total de empleados: 27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485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1" y="581422"/>
            <a:ext cx="6983623" cy="62765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CENTRO DE ATENCIÓN POR DEMANDA (CENADE)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3474615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Atender </a:t>
            </a:r>
            <a:r>
              <a:rPr lang="es-SV" dirty="0"/>
              <a:t>de forma transparente y eficaz a quienes soliciten ser beneficiarios del subsidio al gas licuado de petróleo (GLP</a:t>
            </a:r>
            <a:r>
              <a:rPr lang="es-SV" dirty="0" smtClean="0"/>
              <a:t>) y </a:t>
            </a:r>
            <a:r>
              <a:rPr lang="es-SV" dirty="0"/>
              <a:t>atender a los puntos de ventas que deseen afiliarse al mecanismo de entrega al subsidio al GLP.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Roberto Eduardo González Calero</a:t>
            </a:r>
          </a:p>
          <a:p>
            <a:r>
              <a:rPr lang="es-SV" dirty="0" smtClean="0"/>
              <a:t>Mujeres:    44</a:t>
            </a:r>
          </a:p>
          <a:p>
            <a:r>
              <a:rPr lang="es-SV" dirty="0" smtClean="0"/>
              <a:t>Hombres: 100</a:t>
            </a:r>
          </a:p>
          <a:p>
            <a:r>
              <a:rPr lang="es-SV" dirty="0" smtClean="0"/>
              <a:t>Total de empleados: 144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65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362075"/>
          </a:xfrm>
        </p:spPr>
        <p:txBody>
          <a:bodyPr/>
          <a:lstStyle/>
          <a:p>
            <a:pPr algn="ctr"/>
            <a:r>
              <a:rPr lang="es-SV" sz="3200" dirty="0" smtClean="0"/>
              <a:t>DIRECCIÓN DE TRANSPARENCIA, ACCESO A LA INFORMACIÓN Y PARTICIPACIÓN CIUDADANA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4608512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Velar, propiciar </a:t>
            </a:r>
            <a:r>
              <a:rPr lang="es-SV" sz="1800" dirty="0"/>
              <a:t>y </a:t>
            </a:r>
            <a:r>
              <a:rPr lang="es-SV" sz="1800" dirty="0" smtClean="0"/>
              <a:t>fomentar una </a:t>
            </a:r>
            <a:r>
              <a:rPr lang="es-SV" sz="1800" dirty="0"/>
              <a:t>cultura de transparencia y el efectivo cumplimiento de la ley de Acceso a la Información Pública, el involucramiento de la ciudadanía en la gestión del Ministerio de Economía, por medio del establecimiento de mecanismos de participación ciudadana, rendición de cuentas y atención de quejas avisos, sugerencias y propuestas </a:t>
            </a:r>
            <a:r>
              <a:rPr lang="es-SV" sz="1800" dirty="0" smtClean="0"/>
              <a:t>ciudadanas velando porque la Institución mantenga la mejor relación posible con la ciudadanía, en un clima de confianza entre ésta y el Ministerio. Está conformada por un Director o una Directora, quien depende jerárquicamente del Ministro o Ministra, y por el personal técnico </a:t>
            </a:r>
            <a:r>
              <a:rPr lang="es-SV" sz="1800" dirty="0"/>
              <a:t>y administrativo necesario para su buen funcionamiento. </a:t>
            </a:r>
            <a:endParaRPr lang="es-SV" sz="1800" dirty="0" smtClean="0"/>
          </a:p>
          <a:p>
            <a:endParaRPr lang="es-SV" sz="1800" dirty="0"/>
          </a:p>
          <a:p>
            <a:r>
              <a:rPr lang="es-SV" sz="1800" dirty="0" smtClean="0"/>
              <a:t>Directora: Laura Alicia Quintanilla de Arias</a:t>
            </a:r>
          </a:p>
          <a:p>
            <a:r>
              <a:rPr lang="es-SV" sz="1800" dirty="0" smtClean="0"/>
              <a:t>Mujeres:   4</a:t>
            </a:r>
          </a:p>
          <a:p>
            <a:r>
              <a:rPr lang="es-SV" sz="1800" dirty="0" smtClean="0"/>
              <a:t>Hombres: 3</a:t>
            </a:r>
          </a:p>
          <a:p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29507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692696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VICEMINISTERIO DE ECONOMÍA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2348880"/>
            <a:ext cx="7223720" cy="288032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endParaRPr lang="es-SV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 smtClean="0">
              <a:solidFill>
                <a:srgbClr val="247274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247274"/>
                </a:solidFill>
              </a:rPr>
              <a:t>Viceministra</a:t>
            </a:r>
            <a:r>
              <a:rPr lang="en-US" sz="2000" dirty="0" smtClean="0">
                <a:solidFill>
                  <a:srgbClr val="247274"/>
                </a:solidFill>
              </a:rPr>
              <a:t> de </a:t>
            </a:r>
            <a:r>
              <a:rPr lang="en-US" sz="2000" dirty="0" err="1" smtClean="0">
                <a:solidFill>
                  <a:srgbClr val="247274"/>
                </a:solidFill>
              </a:rPr>
              <a:t>Economía</a:t>
            </a:r>
            <a:r>
              <a:rPr lang="en-US" sz="2000" dirty="0" smtClean="0">
                <a:solidFill>
                  <a:srgbClr val="247274"/>
                </a:solidFill>
              </a:rPr>
              <a:t>: Luz Estrella Rodríguez de </a:t>
            </a:r>
            <a:r>
              <a:rPr lang="en-US" sz="2000" dirty="0" err="1" smtClean="0">
                <a:solidFill>
                  <a:srgbClr val="247274"/>
                </a:solidFill>
              </a:rPr>
              <a:t>Zúniga</a:t>
            </a:r>
            <a:endParaRPr lang="en-US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 </a:t>
            </a:r>
            <a:r>
              <a:rPr lang="en-US" sz="2000" dirty="0" smtClean="0">
                <a:solidFill>
                  <a:srgbClr val="247274"/>
                </a:solidFill>
              </a:rPr>
              <a:t> </a:t>
            </a:r>
            <a:r>
              <a:rPr lang="en-US" sz="2000" dirty="0" err="1" smtClean="0">
                <a:solidFill>
                  <a:srgbClr val="247274"/>
                </a:solidFill>
              </a:rPr>
              <a:t>Mujeres</a:t>
            </a:r>
            <a:r>
              <a:rPr lang="en-US" sz="2000" dirty="0" smtClean="0">
                <a:solidFill>
                  <a:srgbClr val="247274"/>
                </a:solidFill>
              </a:rPr>
              <a:t>: 5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7274"/>
                </a:solidFill>
              </a:rPr>
              <a:t> </a:t>
            </a:r>
            <a:r>
              <a:rPr lang="en-US" sz="2000" dirty="0" smtClean="0">
                <a:solidFill>
                  <a:srgbClr val="247274"/>
                </a:solidFill>
              </a:rPr>
              <a:t> Hombres :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 Total de </a:t>
            </a:r>
            <a:r>
              <a:rPr lang="en-US" sz="2000" dirty="0" err="1" smtClean="0">
                <a:solidFill>
                  <a:srgbClr val="247274"/>
                </a:solidFill>
              </a:rPr>
              <a:t>empleados</a:t>
            </a:r>
            <a:r>
              <a:rPr lang="en-US" sz="2000" dirty="0" smtClean="0">
                <a:solidFill>
                  <a:srgbClr val="247274"/>
                </a:solidFill>
              </a:rPr>
              <a:t>: 6 </a:t>
            </a:r>
            <a:endParaRPr lang="en-US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INTELIGENCIA ECONÓMICA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3528392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Proveer </a:t>
            </a:r>
            <a:r>
              <a:rPr lang="es-SV" dirty="0"/>
              <a:t>al Despacho Ministerial y a entidades públicas y privadas, información y documentos de análisis sobre el desempeño de la economía nacional e internacional; e investigar y analizar las condiciones internas y externas que determinan la competitividad de los sectores productivos nacionales. </a:t>
            </a:r>
            <a:endParaRPr lang="es-SV" dirty="0" smtClean="0"/>
          </a:p>
          <a:p>
            <a:pPr algn="just"/>
            <a:endParaRPr lang="es-SV" dirty="0" smtClean="0"/>
          </a:p>
          <a:p>
            <a:r>
              <a:rPr lang="es-SV" dirty="0" smtClean="0"/>
              <a:t>Gerente:  Paola Alejandra Peña </a:t>
            </a:r>
            <a:r>
              <a:rPr lang="es-SV" dirty="0" err="1" smtClean="0"/>
              <a:t>Ahues</a:t>
            </a:r>
            <a:endParaRPr lang="es-SV" dirty="0"/>
          </a:p>
          <a:p>
            <a:r>
              <a:rPr lang="es-SV" dirty="0" smtClean="0"/>
              <a:t>Mujeres:   5</a:t>
            </a:r>
          </a:p>
          <a:p>
            <a:r>
              <a:rPr lang="es-SV" dirty="0" smtClean="0"/>
              <a:t>Hombres: 4</a:t>
            </a:r>
          </a:p>
          <a:p>
            <a:r>
              <a:rPr lang="es-SV" dirty="0" smtClean="0"/>
              <a:t>Total de empleados: </a:t>
            </a:r>
            <a:r>
              <a:rPr lang="es-SV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980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POLÍTICA COMERCIAL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772400" cy="468052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Definir </a:t>
            </a:r>
            <a:r>
              <a:rPr lang="es-SV" dirty="0"/>
              <a:t>y desarrollar la política comercial del país, el fortalecimiento de los flujos de comercio e inversión, el desarrollo de las negociaciones comerciales con terceros países y organismos multilaterales, en temas tales como: acceso a mercados, reglas de origen, facilitación del comercio, propiedad intelectual, comercio de servicios, inversión, contratación pública y demás disciplinas comerciales. Asimismo, tienen como objetivos proponer, promover y dar seguimiento a iniciativas y proyectos que impulsen y fortalezcan la integración económica centroamericana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Director: René Alberto Salazar Alvarado</a:t>
            </a:r>
          </a:p>
          <a:p>
            <a:r>
              <a:rPr lang="es-SV" dirty="0" smtClean="0"/>
              <a:t>Mujeres:   11</a:t>
            </a:r>
          </a:p>
          <a:p>
            <a:r>
              <a:rPr lang="es-SV" dirty="0" smtClean="0"/>
              <a:t>Hombres: 11</a:t>
            </a:r>
          </a:p>
          <a:p>
            <a:r>
              <a:rPr lang="es-SV" dirty="0" smtClean="0"/>
              <a:t>Total de empleados: 22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1480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628800"/>
          </a:xfrm>
        </p:spPr>
        <p:txBody>
          <a:bodyPr/>
          <a:lstStyle/>
          <a:p>
            <a:pPr algn="ctr"/>
            <a:r>
              <a:rPr lang="es-SV" sz="3600" dirty="0" smtClean="0"/>
              <a:t>DIRECCIÓN DE ADMINISTRACIÓN DE TRATADOS COMERCIALES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1719164"/>
            <a:ext cx="7772400" cy="4599359"/>
          </a:xfrm>
        </p:spPr>
        <p:txBody>
          <a:bodyPr/>
          <a:lstStyle/>
          <a:p>
            <a:pPr algn="just"/>
            <a:r>
              <a:rPr lang="es-SV" dirty="0"/>
              <a:t>Tiene por objetivo: El cumplimiento a nivel nacional de las obligaciones administrativas que surjan a partir de los acuerdos comerciales suscritos por El Salvador; la atención al cumplimiento de dichas obligaciones por parte de sus socios comerciales; los procedimientos administrativos tendientes a la imposición de medidas de salvaguardias; medidas compensatorias; derechos antidumping; la eliminación de barreras al comercio; la prestación de asistencia técnica en materia de origen de las mercancías y la participación en diferentes comités nacionales e internacionales.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Directora: Marta Rosa Margarita </a:t>
            </a:r>
            <a:r>
              <a:rPr lang="es-SV" dirty="0" err="1" smtClean="0"/>
              <a:t>Ortez</a:t>
            </a:r>
            <a:r>
              <a:rPr lang="es-SV" dirty="0" smtClean="0"/>
              <a:t> Quintanar</a:t>
            </a:r>
          </a:p>
          <a:p>
            <a:r>
              <a:rPr lang="es-SV" dirty="0" smtClean="0"/>
              <a:t>Mujeres:    7</a:t>
            </a:r>
          </a:p>
          <a:p>
            <a:r>
              <a:rPr lang="es-SV" dirty="0" smtClean="0"/>
              <a:t>Hombres:  2</a:t>
            </a:r>
          </a:p>
          <a:p>
            <a:r>
              <a:rPr lang="es-SV" dirty="0" smtClean="0"/>
              <a:t>Total de empleados: 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196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1362075"/>
          </a:xfrm>
        </p:spPr>
        <p:txBody>
          <a:bodyPr/>
          <a:lstStyle/>
          <a:p>
            <a:r>
              <a:rPr lang="es-SV" sz="2400" dirty="0" smtClean="0"/>
              <a:t>Representación permanente del </a:t>
            </a:r>
            <a:r>
              <a:rPr lang="es-SV" sz="2400" dirty="0" err="1" smtClean="0"/>
              <a:t>minec</a:t>
            </a:r>
            <a:r>
              <a:rPr lang="es-SV" sz="2400" dirty="0" smtClean="0"/>
              <a:t> ante la organización mundial del comercio (OMC) y la organización mundial de la propiedad intelectual (</a:t>
            </a:r>
            <a:r>
              <a:rPr lang="es-SV" sz="2400" dirty="0" err="1" smtClean="0"/>
              <a:t>ompi</a:t>
            </a:r>
            <a:r>
              <a:rPr lang="es-SV" sz="2400" dirty="0" smtClean="0"/>
              <a:t>)</a:t>
            </a:r>
            <a:endParaRPr lang="es-SV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584" y="2492896"/>
            <a:ext cx="7772400" cy="3762647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Asegurar la efectiva participación de El Salvador en </a:t>
            </a:r>
            <a:r>
              <a:rPr lang="es-SV" sz="1800" dirty="0"/>
              <a:t>las negociaciones que se llevan a cabo en el Marco de la Organización Mundial del Comercio (OMC) y la Organización Mundial de la Propiedad Intelectual (OMPI), así como promover la adecuada aplicación y seguimiento con los entes nacionales correspondientes de los resultados derivados de los actuales y futuros Acuerdos que surjan de las mencionadas organizaciones. </a:t>
            </a:r>
            <a:endParaRPr lang="es-SV" sz="1800" dirty="0" smtClean="0"/>
          </a:p>
          <a:p>
            <a:pPr algn="just"/>
            <a:endParaRPr lang="es-SV" sz="1800" dirty="0"/>
          </a:p>
          <a:p>
            <a:pPr algn="just"/>
            <a:r>
              <a:rPr lang="es-SV" sz="1800" dirty="0" smtClean="0"/>
              <a:t>Representante del Ministerio de Economía ante la OMC Y OMPI: Francisco Alberto Lima Mena</a:t>
            </a:r>
          </a:p>
          <a:p>
            <a:pPr algn="just"/>
            <a:r>
              <a:rPr lang="es-SV" sz="1800" dirty="0" smtClean="0"/>
              <a:t>Mujeres:   3</a:t>
            </a:r>
          </a:p>
          <a:p>
            <a:pPr algn="just"/>
            <a:r>
              <a:rPr lang="es-SV" sz="1800" dirty="0" smtClean="0"/>
              <a:t>Hombres: 1</a:t>
            </a:r>
          </a:p>
          <a:p>
            <a:pPr algn="just"/>
            <a:r>
              <a:rPr lang="es-SV" sz="1800" dirty="0" smtClean="0"/>
              <a:t>Total de empleados:  4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7934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980728"/>
            <a:ext cx="6934200" cy="144016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247274"/>
                </a:solidFill>
              </a:rPr>
              <a:t>VICEMINISTERIO DE COMERCIO E INDUSTRIA</a:t>
            </a:r>
            <a:endParaRPr lang="en-US" sz="32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20280" y="2708920"/>
            <a:ext cx="7223720" cy="302433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s-SV" sz="2000" dirty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 smtClean="0">
                <a:solidFill>
                  <a:srgbClr val="247274"/>
                </a:solidFill>
              </a:rPr>
              <a:t>Viceministra</a:t>
            </a:r>
            <a:r>
              <a:rPr lang="en-US" sz="2000" dirty="0" smtClean="0">
                <a:solidFill>
                  <a:srgbClr val="247274"/>
                </a:solidFill>
              </a:rPr>
              <a:t> : Merlin </a:t>
            </a:r>
            <a:r>
              <a:rPr lang="en-US" sz="2000" dirty="0" err="1" smtClean="0">
                <a:solidFill>
                  <a:srgbClr val="247274"/>
                </a:solidFill>
              </a:rPr>
              <a:t>Alejandrina</a:t>
            </a:r>
            <a:r>
              <a:rPr lang="en-US" sz="2000" dirty="0" smtClean="0">
                <a:solidFill>
                  <a:srgbClr val="247274"/>
                </a:solidFill>
              </a:rPr>
              <a:t> Barrera </a:t>
            </a:r>
            <a:r>
              <a:rPr lang="en-US" sz="2000" dirty="0" err="1" smtClean="0">
                <a:solidFill>
                  <a:srgbClr val="247274"/>
                </a:solidFill>
              </a:rPr>
              <a:t>López</a:t>
            </a: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</a:t>
            </a:r>
            <a:r>
              <a:rPr lang="en-US" sz="2000" dirty="0" err="1" smtClean="0">
                <a:solidFill>
                  <a:srgbClr val="247274"/>
                </a:solidFill>
              </a:rPr>
              <a:t>Mujeres</a:t>
            </a:r>
            <a:r>
              <a:rPr lang="en-US" sz="2000" dirty="0" smtClean="0">
                <a:solidFill>
                  <a:srgbClr val="247274"/>
                </a:solidFill>
              </a:rPr>
              <a:t>: 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 Hombres: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247274"/>
                </a:solidFill>
              </a:rPr>
              <a:t>Total de </a:t>
            </a:r>
            <a:r>
              <a:rPr lang="en-US" sz="2000" dirty="0" err="1" smtClean="0">
                <a:solidFill>
                  <a:srgbClr val="247274"/>
                </a:solidFill>
              </a:rPr>
              <a:t>empleados</a:t>
            </a:r>
            <a:r>
              <a:rPr lang="en-US" sz="2000" dirty="0" smtClean="0">
                <a:solidFill>
                  <a:srgbClr val="247274"/>
                </a:solidFill>
              </a:rPr>
              <a:t>: 4</a:t>
            </a:r>
            <a:endParaRPr lang="en-US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5768975"/>
          </a:xfrm>
        </p:spPr>
        <p:txBody>
          <a:bodyPr/>
          <a:lstStyle/>
          <a:p>
            <a:pPr algn="ctr"/>
            <a:r>
              <a:rPr lang="es-SV" sz="3200" dirty="0" smtClean="0"/>
              <a:t>DIRECCIÓN GENERAL DE ESTADISTICAS Y CENSOS (DIGESTYC)</a:t>
            </a:r>
            <a:endParaRPr lang="es-SV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53650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Generar </a:t>
            </a:r>
            <a:r>
              <a:rPr lang="es-SV" dirty="0"/>
              <a:t>oportunamente estadísticas censales y encuestas continuas a nivel nacional, que sirvan de base para la planificación y toma de decisiones relativas al desarrollo económico y social del país; y coordinar las instituciones que constituyen el Servicio Estadístico Nacional. Está integrada por un Director o una Directora, quien depende jerárquicamente del Viceministro o de la Viceministra de Comercio e Industria, y por el personal técnico y administrativo necesario para su buen funcionamiento. </a:t>
            </a:r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Director: Carlos Evaristo Hernández Alas</a:t>
            </a:r>
          </a:p>
          <a:p>
            <a:pPr algn="just"/>
            <a:r>
              <a:rPr lang="es-SV" dirty="0" smtClean="0"/>
              <a:t>Mujeres:  116</a:t>
            </a:r>
          </a:p>
          <a:p>
            <a:pPr algn="just"/>
            <a:r>
              <a:rPr lang="es-SV" dirty="0" smtClean="0"/>
              <a:t>Hombres: 172</a:t>
            </a:r>
          </a:p>
          <a:p>
            <a:pPr algn="just"/>
            <a:r>
              <a:rPr lang="es-SV" dirty="0" smtClean="0"/>
              <a:t>Total de empleados:  288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49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96752"/>
          </a:xfrm>
        </p:spPr>
        <p:txBody>
          <a:bodyPr/>
          <a:lstStyle/>
          <a:p>
            <a:pPr algn="ctr"/>
            <a:r>
              <a:rPr lang="es-SV" sz="3600" dirty="0" smtClean="0"/>
              <a:t>DIRECCIÓN DE TECNOLOGÍAS DE LA INFORMACIÓN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381642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Modernizar </a:t>
            </a:r>
            <a:r>
              <a:rPr lang="es-SV" dirty="0"/>
              <a:t>la gestión del Ministerio de Economía a través de la automatización integral de los procesos de las distintas Direcciones que lo conforman, brindando servicios de análisis y desarrollo de sistemas, soporte técnico, asesoría técnica y capacitación; con el propósito de ayudar y facilitar al logro de los objetivos institucionales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Director: Mario Alfredo Hernández</a:t>
            </a:r>
          </a:p>
          <a:p>
            <a:r>
              <a:rPr lang="es-SV" dirty="0" smtClean="0"/>
              <a:t>Mujeres:    5</a:t>
            </a:r>
          </a:p>
          <a:p>
            <a:r>
              <a:rPr lang="es-SV" dirty="0" smtClean="0"/>
              <a:t>Hombres: 16</a:t>
            </a:r>
          </a:p>
          <a:p>
            <a:r>
              <a:rPr lang="es-SV" dirty="0" smtClean="0"/>
              <a:t>Total de empleados: 21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43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247274"/>
                </a:solidFill>
              </a:rPr>
              <a:t>DESPACHO MINISTERIAL </a:t>
            </a:r>
            <a:endParaRPr lang="en-US" sz="2800" b="1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052736"/>
            <a:ext cx="7223720" cy="529356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dirty="0" err="1">
                <a:solidFill>
                  <a:srgbClr val="247274"/>
                </a:solidFill>
              </a:rPr>
              <a:t>D</a:t>
            </a:r>
            <a:r>
              <a:rPr lang="en-US" sz="1600" dirty="0" err="1" smtClean="0">
                <a:solidFill>
                  <a:srgbClr val="247274"/>
                </a:solidFill>
              </a:rPr>
              <a:t>entro</a:t>
            </a:r>
            <a:r>
              <a:rPr lang="en-US" sz="1600" dirty="0" smtClean="0">
                <a:solidFill>
                  <a:srgbClr val="247274"/>
                </a:solidFill>
              </a:rPr>
              <a:t> de los </a:t>
            </a:r>
            <a:r>
              <a:rPr lang="en-US" sz="1600" dirty="0" err="1" smtClean="0">
                <a:solidFill>
                  <a:srgbClr val="247274"/>
                </a:solidFill>
              </a:rPr>
              <a:t>principales</a:t>
            </a:r>
            <a:r>
              <a:rPr lang="en-US" sz="1600" dirty="0" smtClean="0">
                <a:solidFill>
                  <a:srgbClr val="247274"/>
                </a:solidFill>
              </a:rPr>
              <a:t> </a:t>
            </a:r>
            <a:r>
              <a:rPr lang="es-SV" sz="1600" dirty="0" smtClean="0">
                <a:solidFill>
                  <a:srgbClr val="247274"/>
                </a:solidFill>
              </a:rPr>
              <a:t>objetivos</a:t>
            </a:r>
            <a:r>
              <a:rPr lang="en-US" sz="1600" dirty="0" smtClean="0">
                <a:solidFill>
                  <a:srgbClr val="247274"/>
                </a:solidFill>
              </a:rPr>
              <a:t> de </a:t>
            </a:r>
            <a:r>
              <a:rPr lang="en-US" sz="1600" dirty="0" err="1" smtClean="0">
                <a:solidFill>
                  <a:srgbClr val="247274"/>
                </a:solidFill>
              </a:rPr>
              <a:t>MlNEC</a:t>
            </a:r>
            <a:r>
              <a:rPr lang="en-US" sz="1600" dirty="0" smtClean="0">
                <a:solidFill>
                  <a:srgbClr val="247274"/>
                </a:solidFill>
              </a:rPr>
              <a:t>, se </a:t>
            </a:r>
            <a:r>
              <a:rPr lang="en-US" sz="1600" dirty="0" err="1" smtClean="0">
                <a:solidFill>
                  <a:srgbClr val="247274"/>
                </a:solidFill>
              </a:rPr>
              <a:t>encuentran</a:t>
            </a:r>
            <a:r>
              <a:rPr lang="en-US" sz="1600" dirty="0">
                <a:solidFill>
                  <a:srgbClr val="247274"/>
                </a:solidFill>
              </a:rPr>
              <a:t>: </a:t>
            </a:r>
            <a:r>
              <a:rPr lang="en-US" sz="1600" dirty="0" smtClean="0">
                <a:solidFill>
                  <a:srgbClr val="247274"/>
                </a:solidFill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es-SV" sz="1600" dirty="0" smtClean="0">
                <a:solidFill>
                  <a:srgbClr val="247274"/>
                </a:solidFill>
              </a:rPr>
              <a:t>a</a:t>
            </a:r>
            <a:r>
              <a:rPr lang="es-SV" sz="1600" dirty="0">
                <a:solidFill>
                  <a:srgbClr val="247274"/>
                </a:solidFill>
              </a:rPr>
              <a:t>)	Fomentar la diversificación y transformación de la matriz productiva, con bienes y servicios de mayor valor agregado que diversifique la oferta exportable y el empleo;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 smtClean="0">
                <a:solidFill>
                  <a:srgbClr val="247274"/>
                </a:solidFill>
              </a:rPr>
              <a:t>Articular </a:t>
            </a:r>
            <a:r>
              <a:rPr lang="es-SV" sz="1600" dirty="0">
                <a:solidFill>
                  <a:srgbClr val="247274"/>
                </a:solidFill>
              </a:rPr>
              <a:t>las dinámicas de la economía territorial para el desarrollo competitivo de las MIPYMES</a:t>
            </a:r>
            <a:r>
              <a:rPr lang="es-SV" sz="1600" dirty="0" smtClean="0">
                <a:solidFill>
                  <a:srgbClr val="247274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) Aumentar la inversión nacional y extranjera, promoviendo la facilitación del comercio, los trámites empresariales y la seguridad jurídica para potenciar las exportaciones</a:t>
            </a:r>
            <a:r>
              <a:rPr lang="es-SV" sz="1600" dirty="0" smtClean="0">
                <a:solidFill>
                  <a:srgbClr val="247274"/>
                </a:solidFill>
              </a:rPr>
              <a:t>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d)	Fortalecer las relaciones económicas con América Latina, El Caribe, Asia; avanzar hacia la integración económica centroamericana y aprovechar los acuerdos y tratados comerciales existentes para los productos y servicios salvadoreños;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e)	Modernizar el marco legal e institucional del MINEC para mejorar la calidad de los bienes y servicios entregados a la ciudadanía;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f)	Cumplir y hacer cumplir todas las disposiciones legales y reglamentarias que se relacionen con el desempeño de sus funciones; y,</a:t>
            </a:r>
          </a:p>
          <a:p>
            <a:pPr marL="457200" indent="-457200">
              <a:lnSpc>
                <a:spcPct val="80000"/>
              </a:lnSpc>
              <a:buAutoNum type="alphaLcParenR" startAt="2"/>
            </a:pPr>
            <a:r>
              <a:rPr lang="es-SV" sz="1600" dirty="0">
                <a:solidFill>
                  <a:srgbClr val="247274"/>
                </a:solidFill>
              </a:rPr>
              <a:t>g)	Actuar como medio de comunicación del Órgano Ejecutivo en lo relacionado al Ramo de Economía.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>
              <a:solidFill>
                <a:srgbClr val="247274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 smtClean="0">
                <a:solidFill>
                  <a:srgbClr val="247274"/>
                </a:solidFill>
              </a:rPr>
              <a:t>Ministro</a:t>
            </a:r>
            <a:r>
              <a:rPr lang="en-US" sz="1600" dirty="0" smtClean="0">
                <a:solidFill>
                  <a:srgbClr val="247274"/>
                </a:solidFill>
              </a:rPr>
              <a:t>: </a:t>
            </a:r>
            <a:r>
              <a:rPr lang="en-US" sz="1600" dirty="0" err="1" smtClean="0">
                <a:solidFill>
                  <a:srgbClr val="247274"/>
                </a:solidFill>
              </a:rPr>
              <a:t>Tharsis</a:t>
            </a:r>
            <a:r>
              <a:rPr lang="en-US" sz="1600" dirty="0" smtClean="0">
                <a:solidFill>
                  <a:srgbClr val="247274"/>
                </a:solidFill>
              </a:rPr>
              <a:t> Salomon Lopez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err="1" smtClean="0">
                <a:solidFill>
                  <a:srgbClr val="247274"/>
                </a:solidFill>
              </a:rPr>
              <a:t>Mujeres</a:t>
            </a:r>
            <a:r>
              <a:rPr lang="en-US" sz="1600" dirty="0" smtClean="0">
                <a:solidFill>
                  <a:srgbClr val="247274"/>
                </a:solidFill>
              </a:rPr>
              <a:t>:   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247274"/>
                </a:solidFill>
              </a:rPr>
              <a:t>Hombres: 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solidFill>
                  <a:srgbClr val="247274"/>
                </a:solidFill>
              </a:rPr>
              <a:t>Total de </a:t>
            </a:r>
            <a:r>
              <a:rPr lang="en-US" sz="1600" dirty="0" err="1" smtClean="0">
                <a:solidFill>
                  <a:srgbClr val="247274"/>
                </a:solidFill>
              </a:rPr>
              <a:t>empleados</a:t>
            </a:r>
            <a:r>
              <a:rPr lang="en-US" sz="1600" dirty="0" smtClean="0">
                <a:solidFill>
                  <a:srgbClr val="247274"/>
                </a:solidFill>
              </a:rPr>
              <a:t>: 8</a:t>
            </a:r>
            <a:endParaRPr lang="en-US" sz="1600" dirty="0">
              <a:solidFill>
                <a:srgbClr val="24727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94717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COORDINACIÓN DE POLÍTICAS PRODUCTIVAS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7772400" cy="3600400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Apoyar al </a:t>
            </a:r>
            <a:r>
              <a:rPr lang="es-SV" dirty="0"/>
              <a:t>Vice Ministerio de Comercio e Industria en la función de coordinación e implementación de la Política de Fomento, Diversificación y Transformación Productiva (PFDTP) enmarcado en la Ley de Fomento de la Producción Empresarial. </a:t>
            </a:r>
            <a:endParaRPr lang="es-SV" dirty="0" smtClean="0"/>
          </a:p>
          <a:p>
            <a:endParaRPr lang="es-SV" dirty="0"/>
          </a:p>
          <a:p>
            <a:r>
              <a:rPr lang="es-SV" dirty="0" smtClean="0"/>
              <a:t>Director: Francisco José Martínez </a:t>
            </a:r>
            <a:r>
              <a:rPr lang="es-SV" dirty="0" err="1" smtClean="0"/>
              <a:t>Sermeño</a:t>
            </a:r>
            <a:endParaRPr lang="es-SV" dirty="0" smtClean="0"/>
          </a:p>
          <a:p>
            <a:r>
              <a:rPr lang="es-SV" dirty="0" smtClean="0"/>
              <a:t>Mujeres:   4</a:t>
            </a:r>
          </a:p>
          <a:p>
            <a:r>
              <a:rPr lang="es-SV" dirty="0" smtClean="0"/>
              <a:t>Hombres: 2</a:t>
            </a:r>
          </a:p>
          <a:p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152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 INNOVACIÓN Y CALIDAD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48730" y="1772816"/>
            <a:ext cx="7772400" cy="4068464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Coordinar </a:t>
            </a:r>
            <a:r>
              <a:rPr lang="es-SV" dirty="0"/>
              <a:t>la ejecución de la Política Nacional de Innovación, Ciencia y Tecnología y su estrategia de implementación, así como de los instrumentos y mecanismos de apoyo a los sectores empresariales salvadoreños; y facilitar, propiciar y fortalecer las capacidades empresariales vinculadas a la productividad y la calidad para favorecer su competencia en los mercados locales e </a:t>
            </a:r>
            <a:r>
              <a:rPr lang="es-SV" dirty="0" smtClean="0"/>
              <a:t>internacionales.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Director: </a:t>
            </a:r>
            <a:r>
              <a:rPr lang="es-SV" dirty="0" err="1" smtClean="0"/>
              <a:t>Yax</a:t>
            </a:r>
            <a:r>
              <a:rPr lang="es-SV" dirty="0" smtClean="0"/>
              <a:t> Antonio </a:t>
            </a:r>
            <a:r>
              <a:rPr lang="es-SV" dirty="0" err="1" smtClean="0"/>
              <a:t>Canossa</a:t>
            </a:r>
            <a:r>
              <a:rPr lang="es-SV" dirty="0" smtClean="0"/>
              <a:t> </a:t>
            </a:r>
            <a:r>
              <a:rPr lang="es-SV" dirty="0" err="1" smtClean="0"/>
              <a:t>Humberstone</a:t>
            </a:r>
            <a:endParaRPr lang="es-SV" dirty="0" smtClean="0"/>
          </a:p>
          <a:p>
            <a:pPr algn="just"/>
            <a:r>
              <a:rPr lang="es-SV" dirty="0" smtClean="0"/>
              <a:t>Mujeres:   10</a:t>
            </a:r>
          </a:p>
          <a:p>
            <a:pPr algn="just"/>
            <a:r>
              <a:rPr lang="es-SV" dirty="0" smtClean="0"/>
              <a:t>Hombres:  20</a:t>
            </a:r>
          </a:p>
          <a:p>
            <a:pPr algn="just"/>
            <a:r>
              <a:rPr lang="es-SV" dirty="0" smtClean="0"/>
              <a:t>Total de empleos: 30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16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075"/>
          </a:xfrm>
        </p:spPr>
        <p:txBody>
          <a:bodyPr/>
          <a:lstStyle/>
          <a:p>
            <a:pPr algn="ctr"/>
            <a:r>
              <a:rPr lang="es-SV" dirty="0"/>
              <a:t>DIRECCION DE FOMENTO PRODUCTIVO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772400" cy="4176464"/>
          </a:xfrm>
        </p:spPr>
        <p:txBody>
          <a:bodyPr/>
          <a:lstStyle/>
          <a:p>
            <a:pPr algn="just"/>
            <a:r>
              <a:rPr lang="es-SV" dirty="0"/>
              <a:t>Tiene por objetivo: contribuir al incremento de la inversión productiva y el fortalecimiento de encadenamientos empresariales en los sectores priorizadas, con énfasis en la pequeña y mediana empresa asentada en el interior del país. La Dirección está integrada por un Director o una Directora, quien depende jerárquicamente del Viceministro o de la Viceministra de Comercio e Industria, y por el personal técnico y administrativo necesario para su buen funcionamiento.</a:t>
            </a:r>
          </a:p>
          <a:p>
            <a:pPr algn="just"/>
            <a:r>
              <a:rPr lang="es-SV" dirty="0"/>
              <a:t>Director: </a:t>
            </a:r>
            <a:r>
              <a:rPr lang="es-SV" dirty="0" smtClean="0"/>
              <a:t>Teodoro Antonio Romero </a:t>
            </a:r>
            <a:r>
              <a:rPr lang="es-SV" dirty="0" err="1" smtClean="0"/>
              <a:t>Romero</a:t>
            </a:r>
            <a:endParaRPr lang="es-SV" dirty="0"/>
          </a:p>
          <a:p>
            <a:pPr algn="just"/>
            <a:r>
              <a:rPr lang="es-SV" dirty="0"/>
              <a:t>Mujeres: 15</a:t>
            </a:r>
          </a:p>
          <a:p>
            <a:pPr algn="just"/>
            <a:r>
              <a:rPr lang="es-SV" dirty="0"/>
              <a:t>Hombres: 17 </a:t>
            </a:r>
          </a:p>
          <a:p>
            <a:pPr algn="just"/>
            <a:r>
              <a:rPr lang="es-SV" dirty="0"/>
              <a:t>Total de empleados: 32</a:t>
            </a:r>
          </a:p>
        </p:txBody>
      </p:sp>
    </p:spTree>
    <p:extLst>
      <p:ext uri="{BB962C8B-B14F-4D97-AF65-F5344CB8AC3E}">
        <p14:creationId xmlns:p14="http://schemas.microsoft.com/office/powerpoint/2010/main" val="12776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888" y="0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Dirección del Fondo de Desarrollo Productivo (FONDEPRO) 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0888" y="1844824"/>
            <a:ext cx="7772400" cy="3744416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Mejorar </a:t>
            </a:r>
            <a:r>
              <a:rPr lang="es-SV" dirty="0"/>
              <a:t>la competitividad de la Micro, Pequeña </a:t>
            </a:r>
            <a:r>
              <a:rPr lang="es-SV" dirty="0" smtClean="0"/>
              <a:t>y </a:t>
            </a:r>
            <a:r>
              <a:rPr lang="es-SV" dirty="0"/>
              <a:t>Mediana empresa (MYPIME) así como algunas de mayor tamaño que operan en el país, mediante el </a:t>
            </a:r>
            <a:r>
              <a:rPr lang="es-SV" dirty="0" smtClean="0"/>
              <a:t>cofinanciamiento </a:t>
            </a:r>
            <a:r>
              <a:rPr lang="es-SV" dirty="0"/>
              <a:t>no reembolsable a iniciativas (proyectos y </a:t>
            </a:r>
            <a:r>
              <a:rPr lang="es-SV" dirty="0" err="1"/>
              <a:t>fast</a:t>
            </a:r>
            <a:r>
              <a:rPr lang="es-SV" dirty="0"/>
              <a:t> </a:t>
            </a:r>
            <a:r>
              <a:rPr lang="es-SV" dirty="0" err="1"/>
              <a:t>track</a:t>
            </a:r>
            <a:r>
              <a:rPr lang="es-SV" dirty="0"/>
              <a:t>) que mejoren su participación en el mercado nacional y extranjero, favoreciendo la generación de empleo</a:t>
            </a:r>
            <a:r>
              <a:rPr lang="es-SV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Dirección: Claudia Elizabeth Sequeira Campos</a:t>
            </a:r>
          </a:p>
          <a:p>
            <a:r>
              <a:rPr lang="es-SV" dirty="0" smtClean="0"/>
              <a:t>Mujeres:  12</a:t>
            </a:r>
          </a:p>
          <a:p>
            <a:r>
              <a:rPr lang="es-SV" dirty="0" smtClean="0"/>
              <a:t>Hombres: 7</a:t>
            </a:r>
          </a:p>
          <a:p>
            <a:r>
              <a:rPr lang="es-SV" dirty="0" smtClean="0"/>
              <a:t>Total de empleados: 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786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5" y="1844824"/>
            <a:ext cx="7772400" cy="792088"/>
          </a:xfrm>
        </p:spPr>
        <p:txBody>
          <a:bodyPr/>
          <a:lstStyle/>
          <a:p>
            <a:pPr algn="ctr"/>
            <a:r>
              <a:rPr lang="es-SV" dirty="0" smtClean="0"/>
              <a:t>Ministerio de economía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67" y="3212976"/>
            <a:ext cx="3267217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1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3"/>
            <a:ext cx="7315200" cy="1224136"/>
          </a:xfrm>
        </p:spPr>
        <p:txBody>
          <a:bodyPr/>
          <a:lstStyle/>
          <a:p>
            <a:pPr algn="ctr"/>
            <a:r>
              <a:rPr lang="es-SV" sz="3200" b="1" dirty="0" smtClean="0"/>
              <a:t>UNIDAD DE ASESORÍA Y COORDINACIÓN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484784"/>
            <a:ext cx="7315200" cy="5040560"/>
          </a:xfrm>
        </p:spPr>
        <p:txBody>
          <a:bodyPr/>
          <a:lstStyle/>
          <a:p>
            <a:pPr marL="0" indent="0">
              <a:buNone/>
            </a:pPr>
            <a:r>
              <a:rPr lang="es-SV" sz="2400" dirty="0"/>
              <a:t>Tiene por objetivo: </a:t>
            </a:r>
            <a:r>
              <a:rPr lang="es-SV" sz="2200" dirty="0" smtClean="0"/>
              <a:t>Proporcionar </a:t>
            </a:r>
            <a:r>
              <a:rPr lang="es-SV" sz="2200" dirty="0"/>
              <a:t>apoyo a los titulares del Ramo en aquellas áreas estratégicas relacionadas con el quehacer del Ministerio que no están contempladas o no pueden satisfacerse con la estructura funcional y organizativa y asistir al Despacho Ministerial en el desempeño de las atribuciones que demandan coordinación de temas estratégicos, de instrumentos legales y de armonización de tiempos y agenda institucional. Está conformada según los requerimientos y exigencias del </a:t>
            </a:r>
            <a:r>
              <a:rPr lang="es-SV" sz="2200" dirty="0" smtClean="0"/>
              <a:t>entorno.</a:t>
            </a:r>
          </a:p>
          <a:p>
            <a:r>
              <a:rPr lang="es-SV" sz="2200" dirty="0" smtClean="0"/>
              <a:t>Coordinador de asesores: Carlo Giovanni Berti </a:t>
            </a:r>
            <a:r>
              <a:rPr lang="es-SV" sz="2200" dirty="0" err="1" smtClean="0"/>
              <a:t>Lungo</a:t>
            </a:r>
            <a:endParaRPr lang="es-SV" sz="2200" dirty="0"/>
          </a:p>
          <a:p>
            <a:r>
              <a:rPr lang="es-SV" sz="2200" dirty="0" smtClean="0"/>
              <a:t>Mujeres:   5</a:t>
            </a:r>
          </a:p>
          <a:p>
            <a:r>
              <a:rPr lang="es-SV" sz="2200" dirty="0" smtClean="0"/>
              <a:t>Hombres: 3</a:t>
            </a:r>
          </a:p>
          <a:p>
            <a:r>
              <a:rPr lang="es-SV" sz="2200" dirty="0" smtClean="0"/>
              <a:t>Total de empleados: 8</a:t>
            </a:r>
            <a:endParaRPr lang="es-SV" sz="2200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495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221" y="18653"/>
            <a:ext cx="8352928" cy="1340768"/>
          </a:xfrm>
        </p:spPr>
        <p:txBody>
          <a:bodyPr/>
          <a:lstStyle/>
          <a:p>
            <a:pPr algn="ctr"/>
            <a:r>
              <a:rPr lang="es-SV" sz="3200" b="1" dirty="0" smtClean="0"/>
              <a:t>GERENCIA DE COMUNICACIONES</a:t>
            </a:r>
            <a:endParaRPr lang="es-SV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5085" y="1556792"/>
            <a:ext cx="7315200" cy="4373836"/>
          </a:xfrm>
        </p:spPr>
        <p:txBody>
          <a:bodyPr/>
          <a:lstStyle/>
          <a:p>
            <a:pPr marL="0" indent="0" algn="just">
              <a:buNone/>
            </a:pPr>
            <a:r>
              <a:rPr lang="es-SV" sz="2000" dirty="0"/>
              <a:t>Tiene por objetivo: </a:t>
            </a:r>
            <a:r>
              <a:rPr lang="es-SV" sz="2000" dirty="0" smtClean="0"/>
              <a:t>Velar </a:t>
            </a:r>
            <a:r>
              <a:rPr lang="es-SV" sz="2000" dirty="0"/>
              <a:t>por la buena imagen institucional ante la opinión pública y mantener una adecuada comunicación interna y externa especialmente con los diferentes medios de comunicación y otras instituciones relacionadas. Está conformada por un o una Gerente quien depende jerárquicamente del Ministro o Ministra, así como por el personal técnico y administrativo necesario para su buen funcionamiento</a:t>
            </a:r>
            <a:r>
              <a:rPr lang="es-SV" sz="2000" dirty="0" smtClean="0"/>
              <a:t>.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Gerente: Walter Enrique Hernández González</a:t>
            </a:r>
            <a:endParaRPr lang="es-SV" sz="2000" dirty="0"/>
          </a:p>
          <a:p>
            <a:pPr algn="just"/>
            <a:r>
              <a:rPr lang="es-SV" sz="2000" dirty="0" smtClean="0"/>
              <a:t> Mujeres: 6</a:t>
            </a:r>
          </a:p>
          <a:p>
            <a:pPr algn="just"/>
            <a:r>
              <a:rPr lang="es-SV" sz="2000" dirty="0" smtClean="0"/>
              <a:t>Hombres: 7</a:t>
            </a:r>
          </a:p>
          <a:p>
            <a:pPr algn="just"/>
            <a:r>
              <a:rPr lang="es-SV" sz="2000" dirty="0" smtClean="0"/>
              <a:t>Total de empleados: 13 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26675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440160"/>
          </a:xfrm>
        </p:spPr>
        <p:txBody>
          <a:bodyPr/>
          <a:lstStyle/>
          <a:p>
            <a:pPr algn="ctr"/>
            <a:r>
              <a:rPr lang="es-SV" sz="3600" dirty="0" smtClean="0"/>
              <a:t>GERENCIA DE AUDITORÍA INTERNA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72400" cy="4680520"/>
          </a:xfrm>
        </p:spPr>
        <p:txBody>
          <a:bodyPr/>
          <a:lstStyle/>
          <a:p>
            <a:pPr algn="just"/>
            <a:r>
              <a:rPr lang="es-SV" sz="1800" dirty="0"/>
              <a:t>Tiene por objetivo: </a:t>
            </a:r>
            <a:r>
              <a:rPr lang="es-SV" sz="1800" dirty="0" smtClean="0"/>
              <a:t>Evaluar </a:t>
            </a:r>
            <a:r>
              <a:rPr lang="es-SV" sz="1800" dirty="0"/>
              <a:t>el grado de cumplimiento y eficacia de los sistemas de operación, administración e información, así como los procedimientos de control interno incorporados a ellos; determinar la confiabilidad de los registros. Realiza su actividad independiente y objetiva. </a:t>
            </a:r>
            <a:r>
              <a:rPr lang="es-SV" sz="1800" dirty="0" smtClean="0"/>
              <a:t>Clasificando sus actividades en: auditorias especiales, financieras, de gestión, de proyectos, ambientales y de tecnología de información </a:t>
            </a:r>
            <a:r>
              <a:rPr lang="es-SV" sz="1800" dirty="0"/>
              <a:t>y comunicación; verificaciones especiales a los valores, requerimiento de revisiones de cumplimiento, asesoramiento y consultaría a las áreas objeto de auditoría. Está conformada por un o una Gerente, quien depende jerárquicamente del Ministro o de la Ministra, y el personal técnico y administrativo necesario para su buen funcionamiento. </a:t>
            </a:r>
            <a:endParaRPr lang="es-SV" sz="1800" dirty="0" smtClean="0"/>
          </a:p>
          <a:p>
            <a:pPr algn="just"/>
            <a:endParaRPr lang="es-SV" sz="1800" dirty="0" smtClean="0"/>
          </a:p>
          <a:p>
            <a:pPr algn="just"/>
            <a:r>
              <a:rPr lang="es-SV" sz="1800" dirty="0" smtClean="0"/>
              <a:t>Gerente: Juan Alberto Castro Salamanca</a:t>
            </a:r>
          </a:p>
          <a:p>
            <a:pPr algn="just"/>
            <a:r>
              <a:rPr lang="es-SV" sz="1800" dirty="0" smtClean="0"/>
              <a:t>Mujeres:   3</a:t>
            </a:r>
          </a:p>
          <a:p>
            <a:pPr algn="just"/>
            <a:r>
              <a:rPr lang="es-SV" sz="1800" dirty="0" smtClean="0"/>
              <a:t>Hombres: 4</a:t>
            </a:r>
          </a:p>
          <a:p>
            <a:pPr algn="just"/>
            <a:r>
              <a:rPr lang="es-SV" sz="1800" dirty="0" smtClean="0"/>
              <a:t>Total de empleados: 7</a:t>
            </a:r>
            <a:endParaRPr lang="es-SV" sz="1800" dirty="0"/>
          </a:p>
        </p:txBody>
      </p:sp>
    </p:spTree>
    <p:extLst>
      <p:ext uri="{BB962C8B-B14F-4D97-AF65-F5344CB8AC3E}">
        <p14:creationId xmlns:p14="http://schemas.microsoft.com/office/powerpoint/2010/main" val="31823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482" y="116632"/>
            <a:ext cx="8315201" cy="1362075"/>
          </a:xfrm>
        </p:spPr>
        <p:txBody>
          <a:bodyPr/>
          <a:lstStyle/>
          <a:p>
            <a:pPr algn="ctr"/>
            <a:r>
              <a:rPr lang="es-SV" sz="3600" dirty="0" smtClean="0"/>
              <a:t>Gerencia de planificación y desarrollo institucional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882" y="1556792"/>
            <a:ext cx="7772400" cy="4338711"/>
          </a:xfrm>
        </p:spPr>
        <p:txBody>
          <a:bodyPr/>
          <a:lstStyle/>
          <a:p>
            <a:pPr algn="just"/>
            <a:r>
              <a:rPr lang="es-SV" dirty="0"/>
              <a:t>Tiene por objetivo: </a:t>
            </a:r>
            <a:r>
              <a:rPr lang="es-SV" dirty="0" smtClean="0"/>
              <a:t>Apoyar </a:t>
            </a:r>
            <a:r>
              <a:rPr lang="es-SV" dirty="0"/>
              <a:t>a los niveles jerárquicos superiores del MINEC, en los procesos de toma de decisiones, mediante la aplicación de mecanismos de coordinación e información, que faciliten el funcionamiento de un sistema de planificación estratégico y operativo. Está conformada por un o una Gerente, quien depende jerárquicamente del Ministro o de la Ministra, y por el personal técnico y administrativo necesario para su buen funcionamiento. </a:t>
            </a: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Gerente: Bertha Esperanza Figueroa de Castillo</a:t>
            </a:r>
          </a:p>
          <a:p>
            <a:r>
              <a:rPr lang="es-SV" dirty="0" smtClean="0"/>
              <a:t>Mujeres:5</a:t>
            </a:r>
          </a:p>
          <a:p>
            <a:r>
              <a:rPr lang="es-SV" dirty="0" smtClean="0"/>
              <a:t>Hombres: 3</a:t>
            </a:r>
          </a:p>
          <a:p>
            <a:r>
              <a:rPr lang="es-SV" dirty="0" smtClean="0"/>
              <a:t>Total de empleados: 8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83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594" y="116632"/>
            <a:ext cx="7772400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de Cooperación externa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9594" y="1412776"/>
            <a:ext cx="7772400" cy="4464496"/>
          </a:xfrm>
        </p:spPr>
        <p:txBody>
          <a:bodyPr/>
          <a:lstStyle/>
          <a:p>
            <a:endParaRPr lang="es-SV" dirty="0" smtClean="0"/>
          </a:p>
          <a:p>
            <a:pPr algn="just"/>
            <a:endParaRPr lang="es-SV" dirty="0"/>
          </a:p>
          <a:p>
            <a:pPr algn="just"/>
            <a:r>
              <a:rPr lang="es-SV" dirty="0"/>
              <a:t>Tiene por objetivo: </a:t>
            </a:r>
            <a:r>
              <a:rPr lang="es-SV" dirty="0" smtClean="0"/>
              <a:t>Gestionar </a:t>
            </a:r>
            <a:r>
              <a:rPr lang="es-SV" dirty="0"/>
              <a:t>y </a:t>
            </a:r>
            <a:r>
              <a:rPr lang="es-SV" dirty="0" smtClean="0"/>
              <a:t>apoyar </a:t>
            </a:r>
            <a:r>
              <a:rPr lang="es-SV" dirty="0"/>
              <a:t>a las unidades ejecutoras en la búsqueda de cooperación </a:t>
            </a:r>
            <a:r>
              <a:rPr lang="es-SV" dirty="0" smtClean="0"/>
              <a:t>técnica o financiera, así como coordinar los procesos de gestión, ejecución</a:t>
            </a:r>
            <a:r>
              <a:rPr lang="es-SV" dirty="0"/>
              <a:t>, </a:t>
            </a:r>
            <a:r>
              <a:rPr lang="es-SV" dirty="0" smtClean="0"/>
              <a:t>administración </a:t>
            </a:r>
            <a:r>
              <a:rPr lang="es-SV" dirty="0"/>
              <a:t>y liquidación </a:t>
            </a:r>
            <a:r>
              <a:rPr lang="es-SV" dirty="0" smtClean="0"/>
              <a:t>de </a:t>
            </a:r>
            <a:r>
              <a:rPr lang="es-SV" dirty="0"/>
              <a:t>programas y proyectos financiados con recursos de cooperación externa. Está integrada por un Jefe o una Jefa, quien depende jerárquicamente del Ministro o de la Ministra, y por el personal técnico y administrativo necesario para su buen funcionamiento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Jefe de unidad: José Alfredo Carvajal Amaya</a:t>
            </a:r>
          </a:p>
          <a:p>
            <a:r>
              <a:rPr lang="es-SV" dirty="0" smtClean="0"/>
              <a:t>Mujeres: 3</a:t>
            </a:r>
          </a:p>
          <a:p>
            <a:r>
              <a:rPr lang="es-SV" dirty="0" smtClean="0"/>
              <a:t>Hombres: 3</a:t>
            </a:r>
          </a:p>
          <a:p>
            <a:r>
              <a:rPr lang="es-SV" dirty="0" smtClean="0"/>
              <a:t>Total de empleados: 6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34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0512" cy="1362075"/>
          </a:xfrm>
        </p:spPr>
        <p:txBody>
          <a:bodyPr/>
          <a:lstStyle/>
          <a:p>
            <a:pPr algn="ctr"/>
            <a:r>
              <a:rPr lang="es-SV" sz="3600" dirty="0" smtClean="0"/>
              <a:t>Unidad ambiental</a:t>
            </a:r>
            <a:endParaRPr lang="es-SV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772400" cy="4311327"/>
          </a:xfrm>
        </p:spPr>
        <p:txBody>
          <a:bodyPr/>
          <a:lstStyle/>
          <a:p>
            <a:pPr algn="just"/>
            <a:r>
              <a:rPr lang="es-SV" dirty="0"/>
              <a:t>Tiene por objetivo: Velar por el cumplimiento de las normas ambientales y asegurar la necesaria coordinación institucional en la gestión ambiental. Está integrada por un Jefe o una Jefa quien depende jerárquicamente del Despacho Ministerial, y por el personal técnico y administrativo necesario para su buen funcionamiento. </a:t>
            </a:r>
          </a:p>
          <a:p>
            <a:pPr algn="just"/>
            <a:r>
              <a:rPr lang="es-SV" dirty="0"/>
              <a:t>La Unidad Ambiental depende del Ministro o Ministra y se coordinará administrativa y financieramente con la Dirección de Administración y Finanzas</a:t>
            </a:r>
            <a:r>
              <a:rPr lang="es-SV" dirty="0" smtClean="0"/>
              <a:t>.</a:t>
            </a:r>
          </a:p>
          <a:p>
            <a:endParaRPr lang="es-SV" dirty="0" smtClean="0"/>
          </a:p>
          <a:p>
            <a:r>
              <a:rPr lang="es-SV" dirty="0" smtClean="0"/>
              <a:t>Jefa de unidad: María Soledad Martínez de Carranza</a:t>
            </a:r>
          </a:p>
          <a:p>
            <a:r>
              <a:rPr lang="es-SV" dirty="0" smtClean="0"/>
              <a:t>Mujeres: 3</a:t>
            </a:r>
          </a:p>
          <a:p>
            <a:r>
              <a:rPr lang="es-SV" dirty="0" smtClean="0"/>
              <a:t>Total de empleados: 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75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105A5B"/>
        </a:lt2>
        <a:accent1>
          <a:srgbClr val="167C7E"/>
        </a:accent1>
        <a:accent2>
          <a:srgbClr val="1C9495"/>
        </a:accent2>
        <a:accent3>
          <a:srgbClr val="FFFFFF"/>
        </a:accent3>
        <a:accent4>
          <a:srgbClr val="404040"/>
        </a:accent4>
        <a:accent5>
          <a:srgbClr val="ABBFC0"/>
        </a:accent5>
        <a:accent6>
          <a:srgbClr val="188687"/>
        </a:accent6>
        <a:hlink>
          <a:srgbClr val="28ACB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247274"/>
        </a:lt2>
        <a:accent1>
          <a:srgbClr val="2D7A80"/>
        </a:accent1>
        <a:accent2>
          <a:srgbClr val="449197"/>
        </a:accent2>
        <a:accent3>
          <a:srgbClr val="FFFFFF"/>
        </a:accent3>
        <a:accent4>
          <a:srgbClr val="404040"/>
        </a:accent4>
        <a:accent5>
          <a:srgbClr val="ADBEC0"/>
        </a:accent5>
        <a:accent6>
          <a:srgbClr val="3D8388"/>
        </a:accent6>
        <a:hlink>
          <a:srgbClr val="4D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2851</Words>
  <Application>Microsoft Office PowerPoint</Application>
  <PresentationFormat>Presentación en pantalla (4:3)</PresentationFormat>
  <Paragraphs>232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Arial</vt:lpstr>
      <vt:lpstr>Microsoft Sans Serif</vt:lpstr>
      <vt:lpstr>powerpoint-template</vt:lpstr>
      <vt:lpstr>ORGANIGRAMA</vt:lpstr>
      <vt:lpstr>Presentación de PowerPoint</vt:lpstr>
      <vt:lpstr>DESPACHO MINISTERIAL </vt:lpstr>
      <vt:lpstr>UNIDAD DE ASESORÍA Y COORDINACIÓN</vt:lpstr>
      <vt:lpstr>GERENCIA DE COMUNICACIONES</vt:lpstr>
      <vt:lpstr>GERENCIA DE AUDITORÍA INTERNA</vt:lpstr>
      <vt:lpstr>Gerencia de planificación y desarrollo institucional</vt:lpstr>
      <vt:lpstr>Unidad de Cooperación externa</vt:lpstr>
      <vt:lpstr>Unidad ambiental</vt:lpstr>
      <vt:lpstr>UNIDAD DE GÉNERO</vt:lpstr>
      <vt:lpstr>DIRECCIÓN DE ASUNTOS JURÍDICOS</vt:lpstr>
      <vt:lpstr>DIRECCIÓN DE ADMINISTRACIÓN Y FINANZAS </vt:lpstr>
      <vt:lpstr>GERENCIA DE ADMINISTRACIÓN</vt:lpstr>
      <vt:lpstr>GERENCIA FINANCIERA</vt:lpstr>
      <vt:lpstr>GERENCIA DE RECURSOS HUMANOS</vt:lpstr>
      <vt:lpstr>Gerencia de adquisiciones y contrataciones institucional </vt:lpstr>
      <vt:lpstr>DIRECCIÓN NACIONAL DE INVERSIONES</vt:lpstr>
      <vt:lpstr>Dirección de hidrocarburos y minas</vt:lpstr>
      <vt:lpstr>SUPERINTENDENCIA DE OBLIGACIONES MERCANTILES</vt:lpstr>
      <vt:lpstr>CENTRO DE ATENCIÓN POR DEMANDA (CENADE)</vt:lpstr>
      <vt:lpstr>DIRECCIÓN DE TRANSPARENCIA, ACCESO A LA INFORMACIÓN Y PARTICIPACIÓN CIUDADANA</vt:lpstr>
      <vt:lpstr>VICEMINISTERIO DE ECONOMÍA</vt:lpstr>
      <vt:lpstr>UNIDAD DE INTELIGENCIA ECONÓMICA</vt:lpstr>
      <vt:lpstr>DIRECCIÓN DE POLÍTICA COMERCIAL </vt:lpstr>
      <vt:lpstr>DIRECCIÓN DE ADMINISTRACIÓN DE TRATADOS COMERCIALES</vt:lpstr>
      <vt:lpstr>Representación permanente del minec ante la organización mundial del comercio (OMC) y la organización mundial de la propiedad intelectual (ompi)</vt:lpstr>
      <vt:lpstr>VICEMINISTERIO DE COMERCIO E INDUSTRIA</vt:lpstr>
      <vt:lpstr>DIRECCIÓN GENERAL DE ESTADISTICAS Y CENSOS (DIGESTYC)</vt:lpstr>
      <vt:lpstr>DIRECCIÓN DE TECNOLOGÍAS DE LA INFORMACIÓN</vt:lpstr>
      <vt:lpstr>DIRECCIÓN DE COORDINACIÓN DE POLÍTICAS PRODUCTIVAS</vt:lpstr>
      <vt:lpstr>DIRECCIÓN DE INNOVACIÓN Y CALIDAD</vt:lpstr>
      <vt:lpstr>DIRECCION DE FOMENTO PRODUCTIVO</vt:lpstr>
      <vt:lpstr>Dirección del Fondo de Desarrollo Productivo (FONDEPRO) </vt:lpstr>
      <vt:lpstr>Ministerio de economía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oguido</dc:creator>
  <cp:lastModifiedBy>Laura Quintanilla de Arias</cp:lastModifiedBy>
  <cp:revision>101</cp:revision>
  <dcterms:created xsi:type="dcterms:W3CDTF">2017-08-15T23:11:06Z</dcterms:created>
  <dcterms:modified xsi:type="dcterms:W3CDTF">2018-01-29T20:00:36Z</dcterms:modified>
</cp:coreProperties>
</file>