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64" r:id="rId2"/>
    <p:sldId id="278" r:id="rId3"/>
    <p:sldId id="263" r:id="rId4"/>
    <p:sldId id="268" r:id="rId5"/>
    <p:sldId id="269" r:id="rId6"/>
    <p:sldId id="272" r:id="rId7"/>
    <p:sldId id="270" r:id="rId8"/>
    <p:sldId id="271" r:id="rId9"/>
    <p:sldId id="265" r:id="rId10"/>
    <p:sldId id="285" r:id="rId11"/>
    <p:sldId id="283" r:id="rId12"/>
    <p:sldId id="279" r:id="rId13"/>
    <p:sldId id="280" r:id="rId14"/>
    <p:sldId id="281" r:id="rId15"/>
    <p:sldId id="282" r:id="rId16"/>
    <p:sldId id="273" r:id="rId17"/>
    <p:sldId id="274" r:id="rId18"/>
    <p:sldId id="277" r:id="rId19"/>
    <p:sldId id="276" r:id="rId20"/>
    <p:sldId id="266" r:id="rId21"/>
  </p:sldIdLst>
  <p:sldSz cx="9144000" cy="6858000" type="screen4x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7016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SV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SV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C:\Users\jonathan.escobar.GOBERNACION\Desktop\Rendicion de Cuentas\GetFile.aspx.png"/>
          <p:cNvPicPr preferRelativeResize="0"/>
          <p:nvPr/>
        </p:nvPicPr>
        <p:blipFill rotWithShape="1">
          <a:blip r:embed="rId3">
            <a:alphaModFix/>
          </a:blip>
          <a:srcRect r="35556" b="25614"/>
          <a:stretch/>
        </p:blipFill>
        <p:spPr>
          <a:xfrm>
            <a:off x="4067944" y="0"/>
            <a:ext cx="5076055" cy="68701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0" y="10005"/>
            <a:ext cx="9144000" cy="5232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28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MINISTERIO DE ECONOMIA</a:t>
            </a:r>
            <a:endParaRPr lang="es-SV" sz="28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 descr="C:\Users\jonathan.escobar.GOBERNACION\Desktop\Rendicion de Cuentas\paraInstagram-900x64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871" y="5151528"/>
            <a:ext cx="2983447" cy="137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35898" y="2204864"/>
            <a:ext cx="5472205" cy="19442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s-SV" sz="3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RESUMEN </a:t>
            </a:r>
            <a:r>
              <a:rPr lang="es-SV" sz="3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SV" sz="3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SV" sz="3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RENDICIÓN</a:t>
            </a:r>
          </a:p>
          <a:p>
            <a:pPr algn="ctr">
              <a:buSzPct val="25000"/>
            </a:pPr>
            <a:r>
              <a:rPr lang="es-SV" sz="3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SV" sz="3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SV" sz="3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CUENTAS </a:t>
            </a:r>
          </a:p>
          <a:p>
            <a:pPr algn="ctr">
              <a:buSzPct val="25000"/>
            </a:pPr>
            <a:endParaRPr lang="es-SV" sz="3000" dirty="0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s-SV" sz="3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Junio 2016 a Mayo 2017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s-SV" sz="3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Shape 169"/>
          <p:cNvCxnSpPr/>
          <p:nvPr/>
        </p:nvCxnSpPr>
        <p:spPr>
          <a:xfrm rot="10800000" flipH="1">
            <a:off x="91490" y="2707178"/>
            <a:ext cx="4624524" cy="174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" y="5406208"/>
            <a:ext cx="2930848" cy="1340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6156176" cy="35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Llamada con línea 1"/>
          <p:cNvSpPr/>
          <p:nvPr/>
        </p:nvSpPr>
        <p:spPr>
          <a:xfrm>
            <a:off x="5506391" y="285358"/>
            <a:ext cx="3570803" cy="3323987"/>
          </a:xfrm>
          <a:custGeom>
            <a:avLst/>
            <a:gdLst>
              <a:gd name="connsiteX0" fmla="*/ 0 w 2938397"/>
              <a:gd name="connsiteY0" fmla="*/ 0 h 3273034"/>
              <a:gd name="connsiteX1" fmla="*/ 2938397 w 2938397"/>
              <a:gd name="connsiteY1" fmla="*/ 0 h 3273034"/>
              <a:gd name="connsiteX2" fmla="*/ 2938397 w 2938397"/>
              <a:gd name="connsiteY2" fmla="*/ 3273034 h 3273034"/>
              <a:gd name="connsiteX3" fmla="*/ 0 w 2938397"/>
              <a:gd name="connsiteY3" fmla="*/ 3273034 h 3273034"/>
              <a:gd name="connsiteX4" fmla="*/ 0 w 2938397"/>
              <a:gd name="connsiteY4" fmla="*/ 0 h 3273034"/>
              <a:gd name="connsiteX0" fmla="*/ -244857 w 2938397"/>
              <a:gd name="connsiteY0" fmla="*/ 613694 h 3273034"/>
              <a:gd name="connsiteX1" fmla="*/ -1126376 w 2938397"/>
              <a:gd name="connsiteY1" fmla="*/ 3682163 h 3273034"/>
              <a:gd name="connsiteX0" fmla="*/ 520895 w 3459292"/>
              <a:gd name="connsiteY0" fmla="*/ 0 h 3273034"/>
              <a:gd name="connsiteX1" fmla="*/ 3459292 w 3459292"/>
              <a:gd name="connsiteY1" fmla="*/ 0 h 3273034"/>
              <a:gd name="connsiteX2" fmla="*/ 3459292 w 3459292"/>
              <a:gd name="connsiteY2" fmla="*/ 3273034 h 3273034"/>
              <a:gd name="connsiteX3" fmla="*/ 520895 w 3459292"/>
              <a:gd name="connsiteY3" fmla="*/ 3273034 h 3273034"/>
              <a:gd name="connsiteX4" fmla="*/ 520895 w 3459292"/>
              <a:gd name="connsiteY4" fmla="*/ 0 h 3273034"/>
              <a:gd name="connsiteX0" fmla="*/ 276038 w 3459292"/>
              <a:gd name="connsiteY0" fmla="*/ 613694 h 3273034"/>
              <a:gd name="connsiteX1" fmla="*/ 0 w 3459292"/>
              <a:gd name="connsiteY1" fmla="*/ 1865720 h 3273034"/>
              <a:gd name="connsiteX0" fmla="*/ 520895 w 3459292"/>
              <a:gd name="connsiteY0" fmla="*/ 0 h 3273034"/>
              <a:gd name="connsiteX1" fmla="*/ 3459292 w 3459292"/>
              <a:gd name="connsiteY1" fmla="*/ 0 h 3273034"/>
              <a:gd name="connsiteX2" fmla="*/ 3459292 w 3459292"/>
              <a:gd name="connsiteY2" fmla="*/ 3273034 h 3273034"/>
              <a:gd name="connsiteX3" fmla="*/ 520895 w 3459292"/>
              <a:gd name="connsiteY3" fmla="*/ 3273034 h 3273034"/>
              <a:gd name="connsiteX4" fmla="*/ 520895 w 3459292"/>
              <a:gd name="connsiteY4" fmla="*/ 0 h 3273034"/>
              <a:gd name="connsiteX0" fmla="*/ 498460 w 3459292"/>
              <a:gd name="connsiteY0" fmla="*/ 69997 h 3273034"/>
              <a:gd name="connsiteX1" fmla="*/ 0 w 3459292"/>
              <a:gd name="connsiteY1" fmla="*/ 1865720 h 3273034"/>
              <a:gd name="connsiteX0" fmla="*/ 496181 w 3434578"/>
              <a:gd name="connsiteY0" fmla="*/ 0 h 3273034"/>
              <a:gd name="connsiteX1" fmla="*/ 3434578 w 3434578"/>
              <a:gd name="connsiteY1" fmla="*/ 0 h 3273034"/>
              <a:gd name="connsiteX2" fmla="*/ 3434578 w 3434578"/>
              <a:gd name="connsiteY2" fmla="*/ 3273034 h 3273034"/>
              <a:gd name="connsiteX3" fmla="*/ 496181 w 3434578"/>
              <a:gd name="connsiteY3" fmla="*/ 3273034 h 3273034"/>
              <a:gd name="connsiteX4" fmla="*/ 496181 w 3434578"/>
              <a:gd name="connsiteY4" fmla="*/ 0 h 3273034"/>
              <a:gd name="connsiteX0" fmla="*/ 473746 w 3434578"/>
              <a:gd name="connsiteY0" fmla="*/ 69997 h 3273034"/>
              <a:gd name="connsiteX1" fmla="*/ 0 w 3434578"/>
              <a:gd name="connsiteY1" fmla="*/ 1643299 h 327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4578" h="3273034" extrusionOk="0">
                <a:moveTo>
                  <a:pt x="496181" y="0"/>
                </a:moveTo>
                <a:lnTo>
                  <a:pt x="3434578" y="0"/>
                </a:lnTo>
                <a:lnTo>
                  <a:pt x="3434578" y="3273034"/>
                </a:lnTo>
                <a:lnTo>
                  <a:pt x="496181" y="3273034"/>
                </a:lnTo>
                <a:lnTo>
                  <a:pt x="496181" y="0"/>
                </a:lnTo>
                <a:close/>
              </a:path>
              <a:path w="3434578" h="3273034" fill="none" extrusionOk="0">
                <a:moveTo>
                  <a:pt x="473746" y="69997"/>
                </a:moveTo>
                <a:cubicBezTo>
                  <a:pt x="179906" y="1092820"/>
                  <a:pt x="293840" y="620476"/>
                  <a:pt x="0" y="164329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08" y="3913798"/>
            <a:ext cx="5328592" cy="27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002573" y="285358"/>
            <a:ext cx="3074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050" dirty="0"/>
              <a:t>Subsidio al Gas Licuado</a:t>
            </a:r>
          </a:p>
          <a:p>
            <a:pPr algn="just"/>
            <a:r>
              <a:rPr lang="es-SV" sz="1050" dirty="0"/>
              <a:t>de Petróleo (GLP) </a:t>
            </a:r>
            <a:r>
              <a:rPr lang="es-SV" sz="1050" dirty="0" smtClean="0"/>
              <a:t>Estadísticas</a:t>
            </a:r>
          </a:p>
          <a:p>
            <a:pPr algn="just"/>
            <a:r>
              <a:rPr lang="es-SV" sz="1050" dirty="0"/>
              <a:t> Se han entregado subsidios de GLP por un monto de $</a:t>
            </a:r>
            <a:r>
              <a:rPr lang="es-SV" sz="1050" dirty="0" smtClean="0"/>
              <a:t>56.4 millones </a:t>
            </a:r>
            <a:r>
              <a:rPr lang="es-SV" sz="1050" dirty="0"/>
              <a:t>a un promedio </a:t>
            </a:r>
            <a:r>
              <a:rPr lang="es-SV" sz="1050" dirty="0" smtClean="0"/>
              <a:t>de 1,190,576 </a:t>
            </a:r>
            <a:r>
              <a:rPr lang="es-SV" sz="1050" dirty="0"/>
              <a:t>beneficiarios, en </a:t>
            </a:r>
            <a:r>
              <a:rPr lang="es-SV" sz="1050" dirty="0" smtClean="0"/>
              <a:t>el periodo </a:t>
            </a:r>
            <a:r>
              <a:rPr lang="es-SV" sz="1050" dirty="0"/>
              <a:t>junio2016-mayo 2017. Con la entrega del subsidio </a:t>
            </a:r>
            <a:r>
              <a:rPr lang="es-SV" sz="1050" dirty="0" smtClean="0"/>
              <a:t>al GLP </a:t>
            </a:r>
            <a:r>
              <a:rPr lang="es-SV" sz="1050" dirty="0"/>
              <a:t>se ha favorecido con el subsidio, en promedio al mes </a:t>
            </a:r>
            <a:r>
              <a:rPr lang="es-SV" sz="1050" dirty="0" smtClean="0"/>
              <a:t>de mayo </a:t>
            </a:r>
            <a:r>
              <a:rPr lang="es-SV" sz="1050" dirty="0"/>
              <a:t>2017, a un total de 472, 052 beneficiarios y 718,524</a:t>
            </a:r>
          </a:p>
          <a:p>
            <a:pPr algn="just"/>
            <a:r>
              <a:rPr lang="es-SV" sz="1050" dirty="0"/>
              <a:t>beneficiarias correspondientes a hogares, panaderías</a:t>
            </a:r>
            <a:r>
              <a:rPr lang="es-SV" sz="1050" dirty="0" smtClean="0"/>
              <a:t>, tortillerías</a:t>
            </a:r>
            <a:r>
              <a:rPr lang="es-SV" sz="1050" dirty="0"/>
              <a:t>, </a:t>
            </a:r>
            <a:r>
              <a:rPr lang="es-SV" sz="1050" dirty="0" err="1"/>
              <a:t>pupuserías</a:t>
            </a:r>
            <a:r>
              <a:rPr lang="es-SV" sz="1050" dirty="0"/>
              <a:t>, mercados, escuelas y </a:t>
            </a:r>
            <a:r>
              <a:rPr lang="es-SV" sz="1050" dirty="0" err="1"/>
              <a:t>ONG's</a:t>
            </a:r>
            <a:r>
              <a:rPr lang="es-SV" sz="1050" dirty="0"/>
              <a:t>. </a:t>
            </a:r>
            <a:r>
              <a:rPr lang="es-SV" sz="1050" dirty="0" smtClean="0"/>
              <a:t>Con esta </a:t>
            </a:r>
            <a:r>
              <a:rPr lang="es-SV" sz="1050" dirty="0"/>
              <a:t>acción el Estado ha aportado el 2.51 % del valor de </a:t>
            </a:r>
            <a:r>
              <a:rPr lang="es-SV" sz="1050" dirty="0" smtClean="0"/>
              <a:t>la Canasta </a:t>
            </a:r>
            <a:r>
              <a:rPr lang="es-SV" sz="1050" dirty="0"/>
              <a:t>Básica Alimentaria Urbana y el 3.44% de la </a:t>
            </a:r>
            <a:r>
              <a:rPr lang="es-SV" sz="1050" dirty="0" smtClean="0"/>
              <a:t>Canasta Básica </a:t>
            </a:r>
            <a:r>
              <a:rPr lang="es-SV" sz="1050" dirty="0"/>
              <a:t>Alimentaria Rural a los beneficiarios(as) que viven </a:t>
            </a:r>
            <a:r>
              <a:rPr lang="es-SV" sz="1050" dirty="0" smtClean="0"/>
              <a:t>en el </a:t>
            </a:r>
            <a:r>
              <a:rPr lang="es-SV" sz="1050" dirty="0"/>
              <a:t>área urbana y rural </a:t>
            </a:r>
            <a:r>
              <a:rPr lang="es-SV" sz="1050" dirty="0" smtClean="0"/>
              <a:t> respectivamente. </a:t>
            </a:r>
            <a:r>
              <a:rPr lang="es-SV" sz="1050" dirty="0"/>
              <a:t>Los </a:t>
            </a:r>
            <a:r>
              <a:rPr lang="es-SV" sz="1050" dirty="0" smtClean="0"/>
              <a:t>beneficiarios(as) del </a:t>
            </a:r>
            <a:r>
              <a:rPr lang="es-SV" sz="1050" dirty="0"/>
              <a:t>subsidio al GLP determinados por mes, en el periodo </a:t>
            </a:r>
            <a:r>
              <a:rPr lang="es-SV" sz="1050" dirty="0" smtClean="0"/>
              <a:t>que se </a:t>
            </a:r>
            <a:r>
              <a:rPr lang="es-SV" sz="1050" dirty="0"/>
              <a:t>informa, se muestran en la gráfica </a:t>
            </a:r>
          </a:p>
        </p:txBody>
      </p:sp>
      <p:sp>
        <p:nvSpPr>
          <p:cNvPr id="9" name="8 Pentágono"/>
          <p:cNvSpPr/>
          <p:nvPr/>
        </p:nvSpPr>
        <p:spPr>
          <a:xfrm>
            <a:off x="467544" y="4941168"/>
            <a:ext cx="3816424" cy="136815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Rectángulo"/>
          <p:cNvSpPr/>
          <p:nvPr/>
        </p:nvSpPr>
        <p:spPr>
          <a:xfrm>
            <a:off x="611560" y="5288211"/>
            <a:ext cx="30541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050" dirty="0"/>
              <a:t>El monto mensual correspondiente a los subsidios de GLP que El  Estado Salvadoreño ha entregado a los beneficiarios(as). en</a:t>
            </a:r>
          </a:p>
          <a:p>
            <a:r>
              <a:rPr lang="es-SV" sz="1050" dirty="0"/>
              <a:t>el periodo que se informa. es</a:t>
            </a:r>
          </a:p>
        </p:txBody>
      </p:sp>
    </p:spTree>
    <p:extLst>
      <p:ext uri="{BB962C8B-B14F-4D97-AF65-F5344CB8AC3E}">
        <p14:creationId xmlns:p14="http://schemas.microsoft.com/office/powerpoint/2010/main" val="40620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3265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RESUMEN LOGROS</a:t>
            </a:r>
            <a:endParaRPr lang="es-SV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868216" cy="308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94411" y="332656"/>
            <a:ext cx="43924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SV" dirty="0">
                <a:latin typeface="Calibri" pitchFamily="34" charset="0"/>
              </a:rPr>
              <a:t>128 MIPYMES y emprendedores beneficiados, a </a:t>
            </a:r>
            <a:r>
              <a:rPr lang="es-SV" dirty="0" smtClean="0">
                <a:latin typeface="Calibri" pitchFamily="34" charset="0"/>
              </a:rPr>
              <a:t>través de </a:t>
            </a:r>
            <a:r>
              <a:rPr lang="es-SV" dirty="0">
                <a:latin typeface="Calibri" pitchFamily="34" charset="0"/>
              </a:rPr>
              <a:t>152 iniciativas productivas con más de $4.5 millones </a:t>
            </a:r>
            <a:r>
              <a:rPr lang="es-SV" dirty="0" smtClean="0">
                <a:latin typeface="Calibri" pitchFamily="34" charset="0"/>
              </a:rPr>
              <a:t>en cofinanciamiento </a:t>
            </a:r>
            <a:r>
              <a:rPr lang="es-SV" dirty="0">
                <a:latin typeface="Calibri" pitchFamily="34" charset="0"/>
              </a:rPr>
              <a:t>no </a:t>
            </a:r>
            <a:r>
              <a:rPr lang="es-SV" dirty="0" smtClean="0">
                <a:latin typeface="Calibri" pitchFamily="34" charset="0"/>
              </a:rPr>
              <a:t> reembolsable</a:t>
            </a:r>
            <a:r>
              <a:rPr lang="es-SV" dirty="0">
                <a:latin typeface="Calibri" pitchFamily="34" charset="0"/>
              </a:rPr>
              <a:t>; 33% proveniente </a:t>
            </a:r>
            <a:r>
              <a:rPr lang="es-SV" dirty="0" smtClean="0">
                <a:latin typeface="Calibri" pitchFamily="34" charset="0"/>
              </a:rPr>
              <a:t>de recursos GOES</a:t>
            </a:r>
            <a:r>
              <a:rPr lang="es-SV" dirty="0">
                <a:latin typeface="Calibri" pitchFamily="34" charset="0"/>
              </a:rPr>
              <a:t>, 59% del Préstamo BID 2583/0C-ES y 8% </a:t>
            </a:r>
            <a:r>
              <a:rPr lang="es-SV" dirty="0" smtClean="0">
                <a:latin typeface="Calibri" pitchFamily="34" charset="0"/>
              </a:rPr>
              <a:t>del Proyecto </a:t>
            </a:r>
            <a:r>
              <a:rPr lang="es-SV" dirty="0">
                <a:latin typeface="Calibri" pitchFamily="34" charset="0"/>
              </a:rPr>
              <a:t>2657de fondos de </a:t>
            </a:r>
            <a:r>
              <a:rPr lang="es-SV" dirty="0" smtClean="0">
                <a:latin typeface="Calibri" pitchFamily="34" charset="0"/>
              </a:rPr>
              <a:t>Taiwán:</a:t>
            </a:r>
          </a:p>
          <a:p>
            <a:pPr marL="342900" indent="-342900">
              <a:buFont typeface="Wingdings" pitchFamily="2" charset="2"/>
              <a:buChar char="Ø"/>
            </a:pPr>
            <a:endParaRPr lang="es-SV" dirty="0">
              <a:latin typeface="Calibri" pitchFamily="34" charset="0"/>
            </a:endParaRPr>
          </a:p>
          <a:p>
            <a:pPr marL="715963" lvl="4" indent="-357188" algn="just">
              <a:buFont typeface="+mj-lt"/>
              <a:buAutoNum type="alphaLcParenR"/>
            </a:pPr>
            <a:r>
              <a:rPr lang="es-SV" dirty="0" smtClean="0">
                <a:latin typeface="Calibri" pitchFamily="34" charset="0"/>
              </a:rPr>
              <a:t> 152 </a:t>
            </a:r>
            <a:r>
              <a:rPr lang="es-SV" dirty="0">
                <a:latin typeface="Calibri" pitchFamily="34" charset="0"/>
              </a:rPr>
              <a:t>Iniciativas productivas cofinanciadas, de las </a:t>
            </a:r>
            <a:r>
              <a:rPr lang="es-SV" dirty="0" smtClean="0">
                <a:latin typeface="Calibri" pitchFamily="34" charset="0"/>
              </a:rPr>
              <a:t>cuales 12 </a:t>
            </a:r>
            <a:r>
              <a:rPr lang="es-SV" dirty="0">
                <a:latin typeface="Calibri" pitchFamily="34" charset="0"/>
              </a:rPr>
              <a:t>pertenecen a la </a:t>
            </a:r>
            <a:r>
              <a:rPr lang="es-SV" dirty="0" smtClean="0">
                <a:latin typeface="Calibri" pitchFamily="34" charset="0"/>
              </a:rPr>
              <a:t>microempresa</a:t>
            </a:r>
            <a:r>
              <a:rPr lang="es-SV" dirty="0">
                <a:latin typeface="Calibri" pitchFamily="34" charset="0"/>
              </a:rPr>
              <a:t>, 55 a la pequeña empresa, </a:t>
            </a:r>
            <a:r>
              <a:rPr lang="es-SV" dirty="0" smtClean="0">
                <a:latin typeface="Calibri" pitchFamily="34" charset="0"/>
              </a:rPr>
              <a:t>63 a </a:t>
            </a:r>
            <a:r>
              <a:rPr lang="es-SV" dirty="0">
                <a:latin typeface="Calibri" pitchFamily="34" charset="0"/>
              </a:rPr>
              <a:t>la mediana empresa y 22 emprendedores. </a:t>
            </a:r>
            <a:endParaRPr lang="es-SV" dirty="0" smtClean="0">
              <a:latin typeface="Calibri" pitchFamily="34" charset="0"/>
            </a:endParaRPr>
          </a:p>
          <a:p>
            <a:pPr marL="715963" lvl="4" indent="-357188" algn="just">
              <a:buFont typeface="+mj-lt"/>
              <a:buAutoNum type="alphaLcParenR"/>
            </a:pPr>
            <a:r>
              <a:rPr lang="es-SV" dirty="0" smtClean="0">
                <a:latin typeface="Calibri" pitchFamily="34" charset="0"/>
              </a:rPr>
              <a:t>96 </a:t>
            </a:r>
            <a:r>
              <a:rPr lang="es-SV" dirty="0">
                <a:latin typeface="Calibri" pitchFamily="34" charset="0"/>
              </a:rPr>
              <a:t>iniciativas apoyadas por ventanilla </a:t>
            </a:r>
            <a:r>
              <a:rPr lang="es-SV" dirty="0" smtClean="0">
                <a:latin typeface="Calibri" pitchFamily="34" charset="0"/>
              </a:rPr>
              <a:t>abierta, Distribuidas </a:t>
            </a:r>
            <a:r>
              <a:rPr lang="es-SV" dirty="0">
                <a:latin typeface="Calibri" pitchFamily="34" charset="0"/>
              </a:rPr>
              <a:t>en 42 </a:t>
            </a:r>
            <a:r>
              <a:rPr lang="es-SV" dirty="0" err="1">
                <a:latin typeface="Calibri" pitchFamily="34" charset="0"/>
              </a:rPr>
              <a:t>fast</a:t>
            </a:r>
            <a:r>
              <a:rPr lang="es-SV" dirty="0">
                <a:latin typeface="Calibri" pitchFamily="34" charset="0"/>
              </a:rPr>
              <a:t> </a:t>
            </a:r>
            <a:r>
              <a:rPr lang="es-SV" dirty="0" err="1">
                <a:latin typeface="Calibri" pitchFamily="34" charset="0"/>
              </a:rPr>
              <a:t>track</a:t>
            </a:r>
            <a:r>
              <a:rPr lang="es-SV" dirty="0">
                <a:latin typeface="Calibri" pitchFamily="34" charset="0"/>
              </a:rPr>
              <a:t> por un valor de US$91,183.24 y </a:t>
            </a:r>
            <a:r>
              <a:rPr lang="es-SV" dirty="0" smtClean="0">
                <a:latin typeface="Calibri" pitchFamily="34" charset="0"/>
              </a:rPr>
              <a:t>54 proyectos </a:t>
            </a:r>
            <a:r>
              <a:rPr lang="es-SV" dirty="0">
                <a:latin typeface="Calibri" pitchFamily="34" charset="0"/>
              </a:rPr>
              <a:t>por un monto de US$2,682,447.52. </a:t>
            </a:r>
            <a:endParaRPr lang="es-SV" dirty="0" smtClean="0">
              <a:latin typeface="Calibri" pitchFamily="34" charset="0"/>
            </a:endParaRPr>
          </a:p>
          <a:p>
            <a:pPr marL="715963" lvl="4" indent="-357188" algn="just">
              <a:buFont typeface="+mj-lt"/>
              <a:buAutoNum type="alphaLcParenR"/>
            </a:pPr>
            <a:r>
              <a:rPr lang="es-SV" dirty="0">
                <a:latin typeface="Calibri" pitchFamily="34" charset="0"/>
              </a:rPr>
              <a:t>56 iniciativas apoyadas por concursos, con un monto </a:t>
            </a:r>
            <a:r>
              <a:rPr lang="es-SV" dirty="0" smtClean="0">
                <a:latin typeface="Calibri" pitchFamily="34" charset="0"/>
              </a:rPr>
              <a:t>de US$1,752,712.0.</a:t>
            </a:r>
          </a:p>
          <a:p>
            <a:pPr marL="715963" lvl="4" indent="-357188" algn="just">
              <a:buFont typeface="+mj-lt"/>
              <a:buAutoNum type="alphaLcParenR"/>
            </a:pPr>
            <a:r>
              <a:rPr lang="es-SV" dirty="0">
                <a:latin typeface="Calibri" pitchFamily="34" charset="0"/>
              </a:rPr>
              <a:t>El 42% de los fondos de Cofinanciamiento se ha otorgado a </a:t>
            </a:r>
            <a:r>
              <a:rPr lang="es-SV" dirty="0" smtClean="0">
                <a:latin typeface="Calibri" pitchFamily="34" charset="0"/>
              </a:rPr>
              <a:t>la Micro </a:t>
            </a:r>
            <a:r>
              <a:rPr lang="es-SV" dirty="0">
                <a:latin typeface="Calibri" pitchFamily="34" charset="0"/>
              </a:rPr>
              <a:t>y Pequeña Empresa, el 41 % a la Mediana y con el 17% </a:t>
            </a:r>
            <a:r>
              <a:rPr lang="es-SV" dirty="0" smtClean="0">
                <a:latin typeface="Calibri" pitchFamily="34" charset="0"/>
              </a:rPr>
              <a:t>de los </a:t>
            </a:r>
            <a:r>
              <a:rPr lang="es-SV" dirty="0">
                <a:latin typeface="Calibri" pitchFamily="34" charset="0"/>
              </a:rPr>
              <a:t>fondos se ha fortalecido el fomento a los </a:t>
            </a:r>
            <a:r>
              <a:rPr lang="es-SV" dirty="0" smtClean="0">
                <a:latin typeface="Calibri" pitchFamily="34" charset="0"/>
              </a:rPr>
              <a:t>emprendimientos de </a:t>
            </a:r>
            <a:r>
              <a:rPr lang="es-SV" dirty="0">
                <a:latin typeface="Calibri" pitchFamily="34" charset="0"/>
              </a:rPr>
              <a:t>alto valor agregado. Del total de iniciativas apoyadas </a:t>
            </a:r>
            <a:r>
              <a:rPr lang="es-SV" dirty="0" smtClean="0">
                <a:latin typeface="Calibri" pitchFamily="34" charset="0"/>
              </a:rPr>
              <a:t>por FONDEPRO</a:t>
            </a:r>
            <a:r>
              <a:rPr lang="es-SV" dirty="0">
                <a:latin typeface="Calibri" pitchFamily="34" charset="0"/>
              </a:rPr>
              <a:t>, 20% tienen representación legal femenina y 80%</a:t>
            </a:r>
          </a:p>
          <a:p>
            <a:pPr marL="715963" lvl="4" indent="-357188" algn="just">
              <a:buFont typeface="+mj-lt"/>
              <a:buAutoNum type="alphaLcParenR"/>
            </a:pPr>
            <a:r>
              <a:rPr lang="es-SV" dirty="0">
                <a:latin typeface="Calibri" pitchFamily="34" charset="0"/>
              </a:rPr>
              <a:t>son iniciativas con representación legal masculina. </a:t>
            </a:r>
          </a:p>
        </p:txBody>
      </p:sp>
    </p:spTree>
    <p:extLst>
      <p:ext uri="{BB962C8B-B14F-4D97-AF65-F5344CB8AC3E}">
        <p14:creationId xmlns:p14="http://schemas.microsoft.com/office/powerpoint/2010/main" val="9262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9" y="3429000"/>
            <a:ext cx="6895214" cy="34428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2" name="1 CuadroTexto"/>
          <p:cNvSpPr txBox="1"/>
          <p:nvPr/>
        </p:nvSpPr>
        <p:spPr>
          <a:xfrm>
            <a:off x="611560" y="476672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dirty="0">
                <a:latin typeface="Calibri" pitchFamily="34" charset="0"/>
              </a:rPr>
              <a:t>En 2016 la economía salvadoreña creció 2.4 %, la </a:t>
            </a:r>
            <a:r>
              <a:rPr lang="es-SV" dirty="0" smtClean="0">
                <a:latin typeface="Calibri" pitchFamily="34" charset="0"/>
              </a:rPr>
              <a:t>tasa alcanzada </a:t>
            </a:r>
            <a:r>
              <a:rPr lang="es-SV" dirty="0">
                <a:latin typeface="Calibri" pitchFamily="34" charset="0"/>
              </a:rPr>
              <a:t>es mayor a la tasa </a:t>
            </a:r>
            <a:r>
              <a:rPr lang="es-SV" dirty="0" smtClean="0">
                <a:latin typeface="Calibri" pitchFamily="34" charset="0"/>
              </a:rPr>
              <a:t> promedio </a:t>
            </a:r>
            <a:r>
              <a:rPr lang="es-SV" dirty="0">
                <a:latin typeface="Calibri" pitchFamily="34" charset="0"/>
              </a:rPr>
              <a:t>de los </a:t>
            </a:r>
            <a:r>
              <a:rPr lang="es-SV" dirty="0" smtClean="0">
                <a:latin typeface="Calibri" pitchFamily="34" charset="0"/>
              </a:rPr>
              <a:t>tres quinquenios </a:t>
            </a:r>
            <a:r>
              <a:rPr lang="es-SV" dirty="0">
                <a:latin typeface="Calibri" pitchFamily="34" charset="0"/>
              </a:rPr>
              <a:t>anteriores, indicando que estamos en </a:t>
            </a:r>
            <a:r>
              <a:rPr lang="es-SV" dirty="0" smtClean="0">
                <a:latin typeface="Calibri" pitchFamily="34" charset="0"/>
              </a:rPr>
              <a:t>fase expansiva </a:t>
            </a:r>
            <a:r>
              <a:rPr lang="es-SV" dirty="0">
                <a:latin typeface="Calibri" pitchFamily="34" charset="0"/>
              </a:rPr>
              <a:t>de crecimiento económico y creciendo </a:t>
            </a:r>
            <a:r>
              <a:rPr lang="es-SV" dirty="0" smtClean="0">
                <a:latin typeface="Calibri" pitchFamily="34" charset="0"/>
              </a:rPr>
              <a:t>por encima </a:t>
            </a:r>
            <a:r>
              <a:rPr lang="es-SV" dirty="0">
                <a:latin typeface="Calibri" pitchFamily="34" charset="0"/>
              </a:rPr>
              <a:t>del potencial (2.0 %). Se estima que en el </a:t>
            </a:r>
            <a:r>
              <a:rPr lang="es-SV" dirty="0" smtClean="0">
                <a:latin typeface="Calibri" pitchFamily="34" charset="0"/>
              </a:rPr>
              <a:t>mediano plazo </a:t>
            </a:r>
            <a:r>
              <a:rPr lang="es-SV" dirty="0">
                <a:latin typeface="Calibri" pitchFamily="34" charset="0"/>
              </a:rPr>
              <a:t>la economía salvadoreña crecerá a tasas de 2.3 o/o </a:t>
            </a:r>
            <a:r>
              <a:rPr lang="es-SV" dirty="0" smtClean="0">
                <a:latin typeface="Calibri" pitchFamily="34" charset="0"/>
              </a:rPr>
              <a:t>en 2017</a:t>
            </a:r>
            <a:r>
              <a:rPr lang="es-SV" dirty="0">
                <a:latin typeface="Calibri" pitchFamily="34" charset="0"/>
              </a:rPr>
              <a:t>, de 2.5 o/o en 2018 y de 2.6 o/o en 2019. </a:t>
            </a:r>
            <a:r>
              <a:rPr lang="es-SV" dirty="0" smtClean="0">
                <a:latin typeface="Calibri" pitchFamily="34" charset="0"/>
              </a:rPr>
              <a:t>Estas proyecciones </a:t>
            </a:r>
            <a:r>
              <a:rPr lang="es-SV" dirty="0">
                <a:latin typeface="Calibri" pitchFamily="34" charset="0"/>
              </a:rPr>
              <a:t>convergen con las de los organismos</a:t>
            </a:r>
          </a:p>
          <a:p>
            <a:pPr algn="just"/>
            <a:r>
              <a:rPr lang="es-SV" dirty="0">
                <a:latin typeface="Calibri" pitchFamily="34" charset="0"/>
              </a:rPr>
              <a:t>internacionales: el FMI proyecta un crecimiento de 2.3 </a:t>
            </a:r>
            <a:r>
              <a:rPr lang="es-SV" dirty="0" smtClean="0">
                <a:latin typeface="Calibri" pitchFamily="34" charset="0"/>
              </a:rPr>
              <a:t>o/o tanto </a:t>
            </a:r>
            <a:r>
              <a:rPr lang="es-SV" dirty="0">
                <a:latin typeface="Calibri" pitchFamily="34" charset="0"/>
              </a:rPr>
              <a:t>para 2017 como para 2018, y de 2.1 o/o para 2019</a:t>
            </a:r>
            <a:r>
              <a:rPr lang="es-SV" dirty="0" smtClean="0">
                <a:latin typeface="Calibri" pitchFamily="34" charset="0"/>
              </a:rPr>
              <a:t>; asimismo </a:t>
            </a:r>
            <a:r>
              <a:rPr lang="es-SV" dirty="0">
                <a:latin typeface="Calibri" pitchFamily="34" charset="0"/>
              </a:rPr>
              <a:t>la CEPAL estima un crecimiento de 2.5 o/o para el</a:t>
            </a:r>
          </a:p>
          <a:p>
            <a:pPr algn="just"/>
            <a:r>
              <a:rPr lang="es-SV" dirty="0">
                <a:latin typeface="Calibri" pitchFamily="34" charset="0"/>
              </a:rPr>
              <a:t>presente año</a:t>
            </a:r>
            <a:r>
              <a:rPr lang="es-SV" dirty="0" smtClean="0">
                <a:latin typeface="Calibri" pitchFamily="34" charset="0"/>
              </a:rPr>
              <a:t>.</a:t>
            </a:r>
          </a:p>
          <a:p>
            <a:pPr algn="just"/>
            <a:endParaRPr lang="es-SV" dirty="0">
              <a:latin typeface="Calibri" pitchFamily="34" charset="0"/>
            </a:endParaRPr>
          </a:p>
          <a:p>
            <a:pPr algn="just"/>
            <a:r>
              <a:rPr lang="es-SV" dirty="0">
                <a:latin typeface="Calibri" pitchFamily="34" charset="0"/>
              </a:rPr>
              <a:t>Se estima que el crecimiento promedio anual de </a:t>
            </a:r>
            <a:r>
              <a:rPr lang="es-SV" dirty="0" smtClean="0">
                <a:latin typeface="Calibri" pitchFamily="34" charset="0"/>
              </a:rPr>
              <a:t>este quinquenio </a:t>
            </a:r>
            <a:r>
              <a:rPr lang="es-SV" dirty="0">
                <a:latin typeface="Calibri" pitchFamily="34" charset="0"/>
              </a:rPr>
              <a:t>2014-2019 (2.41 %), </a:t>
            </a:r>
            <a:r>
              <a:rPr lang="es-SV" dirty="0" smtClean="0">
                <a:latin typeface="Calibri" pitchFamily="34" charset="0"/>
              </a:rPr>
              <a:t> superará </a:t>
            </a:r>
            <a:r>
              <a:rPr lang="es-SV" dirty="0">
                <a:latin typeface="Calibri" pitchFamily="34" charset="0"/>
              </a:rPr>
              <a:t>al </a:t>
            </a:r>
            <a:r>
              <a:rPr lang="es-SV" dirty="0" smtClean="0">
                <a:latin typeface="Calibri" pitchFamily="34" charset="0"/>
              </a:rPr>
              <a:t>crecimiento promedio </a:t>
            </a:r>
            <a:r>
              <a:rPr lang="es-SV" dirty="0">
                <a:latin typeface="Calibri" pitchFamily="34" charset="0"/>
              </a:rPr>
              <a:t>de los tres quinquenios anteriores: 1.75 o/o </a:t>
            </a:r>
            <a:r>
              <a:rPr lang="es-SV" dirty="0" smtClean="0">
                <a:latin typeface="Calibri" pitchFamily="34" charset="0"/>
              </a:rPr>
              <a:t>entre 2009-2014</a:t>
            </a:r>
            <a:r>
              <a:rPr lang="es-SV" dirty="0">
                <a:latin typeface="Calibri" pitchFamily="34" charset="0"/>
              </a:rPr>
              <a:t>; 1.85 o/o entre 2004-2009; y 2.07 o/o </a:t>
            </a:r>
            <a:r>
              <a:rPr lang="es-SV" dirty="0" smtClean="0">
                <a:latin typeface="Calibri" pitchFamily="34" charset="0"/>
              </a:rPr>
              <a:t>entre 1999-2004</a:t>
            </a:r>
            <a:r>
              <a:rPr lang="es-SV" dirty="0">
                <a:latin typeface="Calibri" pitchFamily="34" charset="0"/>
              </a:rPr>
              <a:t>, según se muestra en </a:t>
            </a:r>
            <a:r>
              <a:rPr lang="es-SV" dirty="0" smtClean="0">
                <a:latin typeface="Calibri" pitchFamily="34" charset="0"/>
              </a:rPr>
              <a:t>el siguiente </a:t>
            </a:r>
            <a:r>
              <a:rPr lang="es-SV" dirty="0">
                <a:latin typeface="Calibri" pitchFamily="34" charset="0"/>
              </a:rPr>
              <a:t>gráfico: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7036" y="6097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RESUMEN LOGROS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1403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5" y="548680"/>
            <a:ext cx="3168352" cy="583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08084" y="404664"/>
            <a:ext cx="40324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200" dirty="0"/>
              <a:t>Se desarrollaron 14 eventos de capacitación en </a:t>
            </a:r>
            <a:r>
              <a:rPr lang="es-SV" sz="1200" dirty="0" smtClean="0"/>
              <a:t>temas relacionados </a:t>
            </a:r>
            <a:r>
              <a:rPr lang="es-SV" sz="1200" dirty="0"/>
              <a:t>con el origen de las mercancías, defensa comercial, facilitación del comercio, propiedad intelectual, </a:t>
            </a:r>
            <a:r>
              <a:rPr lang="es-SV" sz="1200" dirty="0" smtClean="0"/>
              <a:t> aprovechamiento </a:t>
            </a:r>
            <a:r>
              <a:rPr lang="es-SV" sz="1200" dirty="0"/>
              <a:t>de los </a:t>
            </a:r>
            <a:r>
              <a:rPr lang="es-SV" sz="1200" dirty="0" err="1"/>
              <a:t>TLC's</a:t>
            </a:r>
            <a:r>
              <a:rPr lang="es-SV" sz="1200" dirty="0"/>
              <a:t>, entre otros, beneficiando a un aproximado de 1,200 </a:t>
            </a:r>
            <a:r>
              <a:rPr lang="es-SV" sz="1200" dirty="0" smtClean="0"/>
              <a:t> </a:t>
            </a:r>
            <a:r>
              <a:rPr lang="es-SV" sz="1200" dirty="0" err="1" smtClean="0"/>
              <a:t>suarios</a:t>
            </a:r>
            <a:r>
              <a:rPr lang="es-SV" sz="1200" dirty="0"/>
              <a:t>. Asimismo, se han </a:t>
            </a:r>
            <a:r>
              <a:rPr lang="es-SV" sz="1200" dirty="0" smtClean="0"/>
              <a:t>brindado un </a:t>
            </a:r>
            <a:r>
              <a:rPr lang="es-SV" sz="1200" dirty="0"/>
              <a:t>aproximado de 530 asesorías técnicas especializadas </a:t>
            </a:r>
            <a:r>
              <a:rPr lang="es-SV" sz="1200" dirty="0" smtClean="0"/>
              <a:t>en materia </a:t>
            </a:r>
            <a:r>
              <a:rPr lang="es-SV" sz="1200" dirty="0"/>
              <a:t>de comercio exterior que han permitido a </a:t>
            </a:r>
            <a:r>
              <a:rPr lang="es-SV" sz="1200" dirty="0" smtClean="0"/>
              <a:t>las empresas </a:t>
            </a:r>
            <a:r>
              <a:rPr lang="es-SV" sz="1200" dirty="0"/>
              <a:t>y productores nacionales aprovechar los </a:t>
            </a:r>
            <a:r>
              <a:rPr lang="es-SV" sz="1200" dirty="0" smtClean="0"/>
              <a:t>beneficios otorgados </a:t>
            </a:r>
            <a:r>
              <a:rPr lang="es-SV" sz="1200" dirty="0"/>
              <a:t>mediante los TLC' s y contar con nuevos nichos de</a:t>
            </a:r>
          </a:p>
          <a:p>
            <a:pPr algn="just"/>
            <a:r>
              <a:rPr lang="es-SV" sz="1200" dirty="0"/>
              <a:t>mercado. </a:t>
            </a:r>
            <a:endParaRPr lang="es-SV" sz="1200" dirty="0" smtClean="0"/>
          </a:p>
          <a:p>
            <a:pPr algn="just"/>
            <a:endParaRPr lang="es-SV" sz="1200" dirty="0"/>
          </a:p>
          <a:p>
            <a:pPr algn="just"/>
            <a:r>
              <a:rPr lang="es-SV" sz="1200" dirty="0"/>
              <a:t>Se han apoyado un aproximado de 11 O empresas mediante </a:t>
            </a:r>
            <a:r>
              <a:rPr lang="es-SV" sz="1200" dirty="0" smtClean="0"/>
              <a:t>la asignación </a:t>
            </a:r>
            <a:r>
              <a:rPr lang="es-SV" sz="1200" dirty="0"/>
              <a:t>de contingentes agropecuarios, tales como arroz,</a:t>
            </a:r>
          </a:p>
          <a:p>
            <a:pPr algn="just"/>
            <a:r>
              <a:rPr lang="es-SV" sz="1200" dirty="0"/>
              <a:t>maíz amarillo y carne de cerdo, lo cual ha contribuido </a:t>
            </a:r>
            <a:r>
              <a:rPr lang="es-SV" sz="1200" dirty="0" smtClean="0"/>
              <a:t>al mantenimiento </a:t>
            </a:r>
            <a:r>
              <a:rPr lang="es-SV" sz="1200" dirty="0"/>
              <a:t>de los precios en el mercado interno y </a:t>
            </a:r>
            <a:r>
              <a:rPr lang="es-SV" sz="1200" dirty="0" smtClean="0"/>
              <a:t>un adecuado </a:t>
            </a:r>
            <a:r>
              <a:rPr lang="es-SV" sz="1200" dirty="0"/>
              <a:t>abastecimiento.</a:t>
            </a:r>
          </a:p>
          <a:p>
            <a:pPr algn="just"/>
            <a:r>
              <a:rPr lang="es-SV" sz="1200" dirty="0"/>
              <a:t>Se ha trabajado en conjunto con el Organismo de </a:t>
            </a:r>
            <a:r>
              <a:rPr lang="es-SV" sz="1200" dirty="0" smtClean="0"/>
              <a:t>Mejora Regulatoria </a:t>
            </a:r>
            <a:r>
              <a:rPr lang="es-SV" sz="1200" dirty="0"/>
              <a:t>y la Dirección General de Aduanas para </a:t>
            </a:r>
            <a:r>
              <a:rPr lang="es-SV" sz="1200" dirty="0" smtClean="0"/>
              <a:t>para resolver </a:t>
            </a:r>
            <a:r>
              <a:rPr lang="es-SV" sz="1200" dirty="0"/>
              <a:t>dos medidas relacionadas con las discrepancias </a:t>
            </a:r>
            <a:r>
              <a:rPr lang="es-SV" sz="1200" dirty="0" smtClean="0"/>
              <a:t>en los </a:t>
            </a:r>
            <a:r>
              <a:rPr lang="es-SV" sz="1200" dirty="0"/>
              <a:t>pesos establecidos en las declaraciones de importación </a:t>
            </a:r>
            <a:r>
              <a:rPr lang="es-SV" sz="1200" dirty="0" smtClean="0"/>
              <a:t>y los </a:t>
            </a:r>
            <a:r>
              <a:rPr lang="es-SV" sz="1200" dirty="0"/>
              <a:t>procedimientos para las muestras sin valor comercial,</a:t>
            </a:r>
          </a:p>
          <a:p>
            <a:pPr algn="just"/>
            <a:r>
              <a:rPr lang="es-SV" sz="1200" dirty="0"/>
              <a:t>propuestas en CIFACIL.</a:t>
            </a:r>
          </a:p>
          <a:p>
            <a:pPr algn="just"/>
            <a:r>
              <a:rPr lang="es-SV" sz="1200" dirty="0"/>
              <a:t>El 8 de diciembre de 2016 se realizó el lanzamiento oficial </a:t>
            </a:r>
            <a:r>
              <a:rPr lang="es-SV" sz="1200" dirty="0" smtClean="0"/>
              <a:t>del Chaparro</a:t>
            </a:r>
            <a:r>
              <a:rPr lang="es-SV" sz="1200" dirty="0"/>
              <a:t>, como la segunda Denominación de Origen de </a:t>
            </a:r>
            <a:r>
              <a:rPr lang="es-SV" sz="1200" dirty="0" smtClean="0"/>
              <a:t>El Salvador</a:t>
            </a:r>
            <a:r>
              <a:rPr lang="es-SV" sz="1200" dirty="0"/>
              <a:t>. Con el lanzamiento de esta Denominación de </a:t>
            </a:r>
            <a:r>
              <a:rPr lang="es-SV" sz="1200" dirty="0" smtClean="0"/>
              <a:t>Origen se </a:t>
            </a:r>
            <a:r>
              <a:rPr lang="es-SV" sz="1200" dirty="0"/>
              <a:t>pretende beneficiar a los productores y exportadores </a:t>
            </a:r>
            <a:r>
              <a:rPr lang="es-SV" sz="1200" dirty="0" smtClean="0"/>
              <a:t>de Chaparro</a:t>
            </a:r>
            <a:r>
              <a:rPr lang="es-SV" sz="1200" dirty="0"/>
              <a:t>, contribuyendo a su posicionamiento en </a:t>
            </a:r>
            <a:r>
              <a:rPr lang="es-SV" sz="1200" dirty="0" smtClean="0"/>
              <a:t>los mercados </a:t>
            </a:r>
            <a:r>
              <a:rPr lang="es-SV" sz="1200" dirty="0"/>
              <a:t>internacionales para un incremento en sus </a:t>
            </a:r>
            <a:r>
              <a:rPr lang="es-SV" sz="1200" dirty="0" smtClean="0"/>
              <a:t>ventas entre </a:t>
            </a:r>
            <a:r>
              <a:rPr lang="es-SV" sz="1200" dirty="0"/>
              <a:t>15% y 25% anual</a:t>
            </a:r>
            <a:r>
              <a:rPr lang="es-SV" sz="1200" dirty="0" smtClean="0"/>
              <a:t>.</a:t>
            </a:r>
            <a:endParaRPr lang="es-SV" sz="1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250775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RESUMEN LOGROS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37985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25" y="2938885"/>
            <a:ext cx="6234516" cy="35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476672"/>
            <a:ext cx="80648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SV" dirty="0">
                <a:latin typeface="Calibri" pitchFamily="34" charset="0"/>
              </a:rPr>
              <a:t>Otro indicador relevante de la dinámica económica es </a:t>
            </a:r>
            <a:r>
              <a:rPr lang="es-SV" dirty="0" smtClean="0">
                <a:latin typeface="Calibri" pitchFamily="34" charset="0"/>
              </a:rPr>
              <a:t>el otorgamiento </a:t>
            </a:r>
            <a:r>
              <a:rPr lang="es-SV" dirty="0">
                <a:latin typeface="Calibri" pitchFamily="34" charset="0"/>
              </a:rPr>
              <a:t>de créditos para uso productivo y no productivo.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dirty="0">
                <a:latin typeface="Calibri" pitchFamily="34" charset="0"/>
              </a:rPr>
              <a:t>De acuerdo a las cifras mostradas en el siguiente </a:t>
            </a:r>
            <a:r>
              <a:rPr lang="es-SV" dirty="0" smtClean="0">
                <a:latin typeface="Calibri" pitchFamily="34" charset="0"/>
              </a:rPr>
              <a:t>gráfico desde </a:t>
            </a:r>
            <a:r>
              <a:rPr lang="es-SV" dirty="0">
                <a:latin typeface="Calibri" pitchFamily="34" charset="0"/>
              </a:rPr>
              <a:t>el año 2009 el otorgamiento de créditos fue creciente</a:t>
            </a:r>
            <a:r>
              <a:rPr lang="es-SV" dirty="0" smtClean="0">
                <a:latin typeface="Calibri" pitchFamily="34" charset="0"/>
              </a:rPr>
              <a:t>, a </a:t>
            </a:r>
            <a:r>
              <a:rPr lang="es-SV" dirty="0">
                <a:latin typeface="Calibri" pitchFamily="34" charset="0"/>
              </a:rPr>
              <a:t>pesar del descenso surgido entre 2014 y 2015, la cual </a:t>
            </a:r>
            <a:r>
              <a:rPr lang="es-SV" dirty="0" smtClean="0">
                <a:latin typeface="Calibri" pitchFamily="34" charset="0"/>
              </a:rPr>
              <a:t>se revirtió </a:t>
            </a:r>
            <a:r>
              <a:rPr lang="es-SV" dirty="0">
                <a:latin typeface="Calibri" pitchFamily="34" charset="0"/>
              </a:rPr>
              <a:t>en el último año al lograr un crecimiento positivo. </a:t>
            </a:r>
            <a:endParaRPr lang="es-SV" dirty="0" smtClean="0"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dirty="0">
                <a:latin typeface="Calibri" pitchFamily="34" charset="0"/>
              </a:rPr>
              <a:t>El otorgamiento de créditos en 2016 incrementó en 4.6 </a:t>
            </a:r>
            <a:r>
              <a:rPr lang="es-SV" dirty="0" smtClean="0">
                <a:latin typeface="Calibri" pitchFamily="34" charset="0"/>
              </a:rPr>
              <a:t>%, tanto </a:t>
            </a:r>
            <a:r>
              <a:rPr lang="es-SV" dirty="0">
                <a:latin typeface="Calibri" pitchFamily="34" charset="0"/>
              </a:rPr>
              <a:t>lo destinado a los sectores </a:t>
            </a:r>
            <a:r>
              <a:rPr lang="es-SV" dirty="0" smtClean="0">
                <a:latin typeface="Calibri" pitchFamily="34" charset="0"/>
              </a:rPr>
              <a:t> económicos </a:t>
            </a:r>
            <a:r>
              <a:rPr lang="es-SV" dirty="0">
                <a:latin typeface="Calibri" pitchFamily="34" charset="0"/>
              </a:rPr>
              <a:t>para su </a:t>
            </a:r>
            <a:r>
              <a:rPr lang="es-SV" dirty="0" smtClean="0">
                <a:latin typeface="Calibri" pitchFamily="34" charset="0"/>
              </a:rPr>
              <a:t>uso productivo </a:t>
            </a:r>
            <a:r>
              <a:rPr lang="es-SV" dirty="0">
                <a:latin typeface="Calibri" pitchFamily="34" charset="0"/>
              </a:rPr>
              <a:t>como el otorgado a los hogares para consumo</a:t>
            </a:r>
            <a:r>
              <a:rPr lang="es-SV" dirty="0" smtClean="0">
                <a:latin typeface="Calibri" pitchFamily="34" charset="0"/>
              </a:rPr>
              <a:t>, adquisición </a:t>
            </a:r>
            <a:r>
              <a:rPr lang="es-SV" dirty="0">
                <a:latin typeface="Calibri" pitchFamily="34" charset="0"/>
              </a:rPr>
              <a:t>de vivienda, entre otros. Los sectores con </a:t>
            </a:r>
            <a:r>
              <a:rPr lang="es-SV" dirty="0" smtClean="0">
                <a:latin typeface="Calibri" pitchFamily="34" charset="0"/>
              </a:rPr>
              <a:t>mayor participación </a:t>
            </a:r>
            <a:r>
              <a:rPr lang="es-SV" dirty="0">
                <a:latin typeface="Calibri" pitchFamily="34" charset="0"/>
              </a:rPr>
              <a:t>en el otorgamiento de crédito productivo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SV" dirty="0">
                <a:latin typeface="Calibri" pitchFamily="34" charset="0"/>
              </a:rPr>
              <a:t>fueron comercio, industria manufacturera, servicios y agropecuario, que se financiaron con la banca privada, excepto el sector agropecuario, que la mayor parte de sus </a:t>
            </a:r>
            <a:r>
              <a:rPr lang="es-SV" dirty="0" smtClean="0">
                <a:latin typeface="Calibri" pitchFamily="34" charset="0"/>
              </a:rPr>
              <a:t>créditos fueron </a:t>
            </a:r>
            <a:r>
              <a:rPr lang="es-SV" dirty="0">
                <a:latin typeface="Calibri" pitchFamily="34" charset="0"/>
              </a:rPr>
              <a:t>proporcionados por la banca pública (57.8 %).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16791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RESUMEN LOGROS</a:t>
            </a:r>
            <a:endParaRPr lang="es-SV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167844" y="16643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EVOLUVIÓN DE CREDITOS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34345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68752" cy="39604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1 CuadroTexto"/>
          <p:cNvSpPr txBox="1"/>
          <p:nvPr/>
        </p:nvSpPr>
        <p:spPr>
          <a:xfrm>
            <a:off x="611560" y="1124744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SV" dirty="0">
                <a:latin typeface="Calibri" pitchFamily="34" charset="0"/>
              </a:rPr>
              <a:t>En cuanto a la generación de empleo formal, la situación ha sido favorable mostrando una tendencia creciente a lo largo </a:t>
            </a:r>
            <a:r>
              <a:rPr lang="es-SV" dirty="0" smtClean="0">
                <a:latin typeface="Calibri" pitchFamily="34" charset="0"/>
              </a:rPr>
              <a:t>del período </a:t>
            </a:r>
            <a:r>
              <a:rPr lang="es-SV" dirty="0">
                <a:latin typeface="Calibri" pitchFamily="34" charset="0"/>
              </a:rPr>
              <a:t>2009-2016, reflejando un incremento total de 147,146 personas para dicho período, como puede observarse en </a:t>
            </a:r>
            <a:r>
              <a:rPr lang="es-SV" dirty="0" smtClean="0">
                <a:latin typeface="Calibri" pitchFamily="34" charset="0"/>
              </a:rPr>
              <a:t>el gráfico </a:t>
            </a:r>
            <a:r>
              <a:rPr lang="es-SV" dirty="0">
                <a:latin typeface="Calibri" pitchFamily="34" charset="0"/>
              </a:rPr>
              <a:t>siguiente: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16791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RESUMEN LOGROS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9509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96752"/>
            <a:ext cx="806489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SV" sz="1600" dirty="0">
                <a:latin typeface="Calibri" pitchFamily="34" charset="0"/>
              </a:rPr>
              <a:t>En el año 2016 la economía salvadoreña creció a una </a:t>
            </a:r>
            <a:r>
              <a:rPr lang="es-SV" sz="1600" dirty="0" smtClean="0">
                <a:latin typeface="Calibri" pitchFamily="34" charset="0"/>
              </a:rPr>
              <a:t>tasa del </a:t>
            </a:r>
            <a:r>
              <a:rPr lang="es-SV" sz="1600" dirty="0">
                <a:latin typeface="Calibri" pitchFamily="34" charset="0"/>
              </a:rPr>
              <a:t>2.4 %, la cual es mayor a la tasa promedio de los </a:t>
            </a:r>
            <a:r>
              <a:rPr lang="es-SV" sz="1600" dirty="0" smtClean="0">
                <a:latin typeface="Calibri" pitchFamily="34" charset="0"/>
              </a:rPr>
              <a:t>tres quinquenios </a:t>
            </a:r>
            <a:r>
              <a:rPr lang="es-SV" sz="1600" dirty="0">
                <a:latin typeface="Calibri" pitchFamily="34" charset="0"/>
              </a:rPr>
              <a:t>anteriores. e indica que estamos en fase </a:t>
            </a:r>
            <a:r>
              <a:rPr lang="es-SV" sz="1600" dirty="0" smtClean="0">
                <a:latin typeface="Calibri" pitchFamily="34" charset="0"/>
              </a:rPr>
              <a:t>expansiva de </a:t>
            </a:r>
            <a:r>
              <a:rPr lang="es-SV" sz="1600" dirty="0">
                <a:latin typeface="Calibri" pitchFamily="34" charset="0"/>
              </a:rPr>
              <a:t>crecimiento económico y creciendo por encima </a:t>
            </a:r>
            <a:r>
              <a:rPr lang="es-SV" sz="1600" dirty="0" smtClean="0">
                <a:latin typeface="Calibri" pitchFamily="34" charset="0"/>
              </a:rPr>
              <a:t>del potencial </a:t>
            </a:r>
            <a:r>
              <a:rPr lang="es-SV" sz="1600" dirty="0">
                <a:latin typeface="Calibri" pitchFamily="34" charset="0"/>
              </a:rPr>
              <a:t>(2.0 </a:t>
            </a:r>
            <a:r>
              <a:rPr lang="es-SV" sz="1600" dirty="0" smtClean="0">
                <a:latin typeface="Calibri" pitchFamily="34" charset="0"/>
              </a:rPr>
              <a:t>%).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SV" sz="1600" dirty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SV" sz="1600" dirty="0">
                <a:latin typeface="Calibri" pitchFamily="34" charset="0"/>
              </a:rPr>
              <a:t>En el período junio 2016/mayo 2017, FONDEPRO </a:t>
            </a:r>
            <a:r>
              <a:rPr lang="es-SV" sz="1600" dirty="0" smtClean="0">
                <a:latin typeface="Calibri" pitchFamily="34" charset="0"/>
              </a:rPr>
              <a:t>colocó US$4,526,342 </a:t>
            </a:r>
            <a:r>
              <a:rPr lang="es-SV" sz="1600" dirty="0">
                <a:latin typeface="Calibri" pitchFamily="34" charset="0"/>
              </a:rPr>
              <a:t>en </a:t>
            </a:r>
            <a:r>
              <a:rPr lang="es-SV" sz="1600" dirty="0" smtClean="0">
                <a:latin typeface="Calibri" pitchFamily="34" charset="0"/>
              </a:rPr>
              <a:t>cofinanciamiento </a:t>
            </a:r>
            <a:r>
              <a:rPr lang="es-SV" sz="1600" dirty="0">
                <a:latin typeface="Calibri" pitchFamily="34" charset="0"/>
              </a:rPr>
              <a:t>no reembolsable, de </a:t>
            </a:r>
            <a:r>
              <a:rPr lang="es-SV" sz="1600" dirty="0" smtClean="0">
                <a:latin typeface="Calibri" pitchFamily="34" charset="0"/>
              </a:rPr>
              <a:t>los cuales </a:t>
            </a:r>
            <a:r>
              <a:rPr lang="es-SV" sz="1600" dirty="0">
                <a:latin typeface="Calibri" pitchFamily="34" charset="0"/>
              </a:rPr>
              <a:t>el 42% se destinó a la Micro y Pequeña Empresa, </a:t>
            </a:r>
            <a:r>
              <a:rPr lang="es-SV" sz="1600" dirty="0" smtClean="0">
                <a:latin typeface="Calibri" pitchFamily="34" charset="0"/>
              </a:rPr>
              <a:t>el 41</a:t>
            </a:r>
            <a:r>
              <a:rPr lang="es-SV" sz="1600" dirty="0">
                <a:latin typeface="Calibri" pitchFamily="34" charset="0"/>
              </a:rPr>
              <a:t>% a la Mediana y el 17% al apoyo a los </a:t>
            </a:r>
            <a:r>
              <a:rPr lang="es-SV" sz="1600" dirty="0" smtClean="0">
                <a:latin typeface="Calibri" pitchFamily="34" charset="0"/>
              </a:rPr>
              <a:t>emprendimientos de </a:t>
            </a:r>
            <a:r>
              <a:rPr lang="es-SV" sz="1600" dirty="0">
                <a:latin typeface="Calibri" pitchFamily="34" charset="0"/>
              </a:rPr>
              <a:t>alto valor agregado</a:t>
            </a:r>
            <a:r>
              <a:rPr lang="es-SV" sz="160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SV" sz="1600" dirty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s-SV" sz="1600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SV" sz="1600" dirty="0">
                <a:latin typeface="Calibri" pitchFamily="34" charset="0"/>
              </a:rPr>
              <a:t>En materia de innovación y desarrollo </a:t>
            </a:r>
            <a:r>
              <a:rPr lang="es-SV" sz="1600" dirty="0" smtClean="0">
                <a:latin typeface="Calibri" pitchFamily="34" charset="0"/>
              </a:rPr>
              <a:t>tecnológico </a:t>
            </a:r>
            <a:r>
              <a:rPr lang="es-SV" sz="1600" dirty="0">
                <a:latin typeface="Calibri" pitchFamily="34" charset="0"/>
              </a:rPr>
              <a:t>hemos consolidado </a:t>
            </a:r>
            <a:r>
              <a:rPr lang="es-SV" sz="1600" dirty="0" smtClean="0">
                <a:latin typeface="Calibri" pitchFamily="34" charset="0"/>
              </a:rPr>
              <a:t>la </a:t>
            </a:r>
            <a:r>
              <a:rPr lang="es-SV" sz="1600" dirty="0">
                <a:latin typeface="Calibri" pitchFamily="34" charset="0"/>
              </a:rPr>
              <a:t>Agenda Nacional de Innovación y Emprendimiento Innovador, a través de la cual </a:t>
            </a:r>
            <a:r>
              <a:rPr lang="es-SV" sz="1600" dirty="0" smtClean="0">
                <a:latin typeface="Calibri" pitchFamily="34" charset="0"/>
              </a:rPr>
              <a:t> implementamos programas </a:t>
            </a:r>
            <a:r>
              <a:rPr lang="es-SV" sz="1600" dirty="0">
                <a:latin typeface="Calibri" pitchFamily="34" charset="0"/>
              </a:rPr>
              <a:t>e instrumentos en materia de innovación </a:t>
            </a:r>
            <a:r>
              <a:rPr lang="es-SV" sz="1600" dirty="0" smtClean="0">
                <a:latin typeface="Calibri" pitchFamily="34" charset="0"/>
              </a:rPr>
              <a:t>y desarrollo </a:t>
            </a:r>
            <a:r>
              <a:rPr lang="es-SV" sz="1600" dirty="0">
                <a:latin typeface="Calibri" pitchFamily="34" charset="0"/>
              </a:rPr>
              <a:t>tecnológico. orientados a responder a </a:t>
            </a:r>
            <a:r>
              <a:rPr lang="es-SV" sz="1600" dirty="0" smtClean="0">
                <a:latin typeface="Calibri" pitchFamily="34" charset="0"/>
              </a:rPr>
              <a:t>las necesidades </a:t>
            </a:r>
            <a:r>
              <a:rPr lang="es-SV" sz="1600" dirty="0">
                <a:latin typeface="Calibri" pitchFamily="34" charset="0"/>
              </a:rPr>
              <a:t>de cada sector productivo priorizado, </a:t>
            </a:r>
            <a:r>
              <a:rPr lang="es-SV" sz="1600" dirty="0" smtClean="0">
                <a:latin typeface="Calibri" pitchFamily="34" charset="0"/>
              </a:rPr>
              <a:t>particularmente en </a:t>
            </a:r>
            <a:r>
              <a:rPr lang="es-SV" sz="1600" dirty="0">
                <a:latin typeface="Calibri" pitchFamily="34" charset="0"/>
              </a:rPr>
              <a:t>las siguientes seis áreas: creación de centros </a:t>
            </a:r>
            <a:r>
              <a:rPr lang="es-SV" sz="1600" dirty="0" smtClean="0">
                <a:latin typeface="Calibri" pitchFamily="34" charset="0"/>
              </a:rPr>
              <a:t>de innovación </a:t>
            </a:r>
            <a:r>
              <a:rPr lang="es-SV" sz="1600" dirty="0">
                <a:latin typeface="Calibri" pitchFamily="34" charset="0"/>
              </a:rPr>
              <a:t>y desarrollo tecnológico; asistencias </a:t>
            </a:r>
            <a:r>
              <a:rPr lang="es-SV" sz="1600" dirty="0" smtClean="0">
                <a:latin typeface="Calibri" pitchFamily="34" charset="0"/>
              </a:rPr>
              <a:t>técnicas especializadas</a:t>
            </a:r>
            <a:r>
              <a:rPr lang="es-SV" sz="1600" dirty="0">
                <a:latin typeface="Calibri" pitchFamily="34" charset="0"/>
              </a:rPr>
              <a:t>; mejoramiento de la imagen corporativa </a:t>
            </a:r>
            <a:r>
              <a:rPr lang="es-SV" sz="1600" dirty="0" smtClean="0">
                <a:latin typeface="Calibri" pitchFamily="34" charset="0"/>
              </a:rPr>
              <a:t>de las </a:t>
            </a:r>
            <a:r>
              <a:rPr lang="es-SV" sz="1600" dirty="0">
                <a:latin typeface="Calibri" pitchFamily="34" charset="0"/>
              </a:rPr>
              <a:t>empresas; formación y desarrollo de habilidades; </a:t>
            </a:r>
            <a:r>
              <a:rPr lang="es-SV" sz="1600" dirty="0" smtClean="0">
                <a:latin typeface="Calibri" pitchFamily="34" charset="0"/>
              </a:rPr>
              <a:t>y premiación </a:t>
            </a:r>
            <a:r>
              <a:rPr lang="es-SV" sz="1600" dirty="0">
                <a:latin typeface="Calibri" pitchFamily="34" charset="0"/>
              </a:rPr>
              <a:t>de iniciativas productivas. </a:t>
            </a:r>
            <a:endParaRPr lang="es-SV" sz="1600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s-SV" sz="1600" dirty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SV" sz="1600" dirty="0" smtClean="0">
                <a:latin typeface="Calibri" pitchFamily="34" charset="0"/>
              </a:rPr>
              <a:t>Así </a:t>
            </a:r>
            <a:r>
              <a:rPr lang="es-SV" sz="1600" dirty="0">
                <a:latin typeface="Calibri" pitchFamily="34" charset="0"/>
              </a:rPr>
              <a:t>durante este año de gestión hemos iniciado con </a:t>
            </a:r>
            <a:r>
              <a:rPr lang="es-SV" sz="1600" dirty="0" smtClean="0">
                <a:latin typeface="Calibri" pitchFamily="34" charset="0"/>
              </a:rPr>
              <a:t>los centros </a:t>
            </a:r>
            <a:r>
              <a:rPr lang="es-SV" sz="1600" dirty="0">
                <a:latin typeface="Calibri" pitchFamily="34" charset="0"/>
              </a:rPr>
              <a:t>de innovación y desarrollo tecnológico para </a:t>
            </a:r>
            <a:r>
              <a:rPr lang="es-SV" sz="1600" dirty="0" smtClean="0">
                <a:latin typeface="Calibri" pitchFamily="34" charset="0"/>
              </a:rPr>
              <a:t>las industrias </a:t>
            </a:r>
            <a:r>
              <a:rPr lang="es-SV" sz="1600" dirty="0">
                <a:latin typeface="Calibri" pitchFamily="34" charset="0"/>
              </a:rPr>
              <a:t>textil y plástica. el laboratorio de calidad para </a:t>
            </a:r>
            <a:r>
              <a:rPr lang="es-SV" sz="1600" dirty="0" smtClean="0">
                <a:latin typeface="Calibri" pitchFamily="34" charset="0"/>
              </a:rPr>
              <a:t>el sector </a:t>
            </a:r>
            <a:r>
              <a:rPr lang="es-SV" sz="1600" dirty="0">
                <a:latin typeface="Calibri" pitchFamily="34" charset="0"/>
              </a:rPr>
              <a:t>de alimentos; y el centro de diseño e innovación </a:t>
            </a:r>
            <a:r>
              <a:rPr lang="es-SV" sz="1600" dirty="0" smtClean="0">
                <a:latin typeface="Calibri" pitchFamily="34" charset="0"/>
              </a:rPr>
              <a:t>para la </a:t>
            </a:r>
            <a:r>
              <a:rPr lang="es-SV" sz="1600" dirty="0">
                <a:latin typeface="Calibri" pitchFamily="34" charset="0"/>
              </a:rPr>
              <a:t>industria del calzado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SV" sz="1600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33265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RESUMEN LOGROS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12183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836712"/>
            <a:ext cx="82089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SV" sz="1600" dirty="0">
                <a:latin typeface="Calibri" pitchFamily="34" charset="0"/>
              </a:rPr>
              <a:t>Se apoyó con la renovación y mejora de la imagen </a:t>
            </a:r>
            <a:r>
              <a:rPr lang="es-SV" sz="1600" dirty="0" smtClean="0">
                <a:latin typeface="Calibri" pitchFamily="34" charset="0"/>
              </a:rPr>
              <a:t>corporativa de </a:t>
            </a:r>
            <a:r>
              <a:rPr lang="es-SV" sz="1600" dirty="0">
                <a:latin typeface="Calibri" pitchFamily="34" charset="0"/>
              </a:rPr>
              <a:t>123 empresas, en áreas tan relevantes como el </a:t>
            </a:r>
            <a:r>
              <a:rPr lang="es-SV" sz="1600" dirty="0" smtClean="0">
                <a:latin typeface="Calibri" pitchFamily="34" charset="0"/>
              </a:rPr>
              <a:t>diseño corporativo </a:t>
            </a:r>
            <a:r>
              <a:rPr lang="es-SV" sz="1600" dirty="0">
                <a:latin typeface="Calibri" pitchFamily="34" charset="0"/>
              </a:rPr>
              <a:t>y las estrategias WEB</a:t>
            </a:r>
            <a:r>
              <a:rPr lang="es-SV" sz="160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SV" sz="1600" dirty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SV" sz="1600" dirty="0">
                <a:latin typeface="Calibri" pitchFamily="34" charset="0"/>
              </a:rPr>
              <a:t>A través del Programa "Exportar con Calidad", se  desarrollaron diagnósticos de brechas y se brindaron capacitaciones a 30 empresas, con el fin de lograr su cumplimiento de las normativas en los mercados de </a:t>
            </a:r>
            <a:r>
              <a:rPr lang="es-SV" sz="1600" dirty="0" smtClean="0">
                <a:latin typeface="Calibri" pitchFamily="34" charset="0"/>
              </a:rPr>
              <a:t>exportación</a:t>
            </a:r>
            <a:r>
              <a:rPr lang="es-SV" sz="1600" dirty="0">
                <a:latin typeface="Calibri" pitchFamily="34" charset="0"/>
              </a:rPr>
              <a:t>. </a:t>
            </a:r>
            <a:r>
              <a:rPr lang="es-SV" sz="1600" dirty="0" smtClean="0">
                <a:latin typeface="Calibri" pitchFamily="34" charset="0"/>
              </a:rPr>
              <a:t>Concluyendo </a:t>
            </a:r>
            <a:r>
              <a:rPr lang="es-SV" sz="1600" dirty="0">
                <a:latin typeface="Calibri" pitchFamily="34" charset="0"/>
              </a:rPr>
              <a:t>este proceso con sus respectivas pre </a:t>
            </a:r>
            <a:r>
              <a:rPr lang="es-SV" sz="1600" dirty="0" smtClean="0">
                <a:latin typeface="Calibri" pitchFamily="34" charset="0"/>
              </a:rPr>
              <a:t>auditorias de </a:t>
            </a:r>
            <a:r>
              <a:rPr lang="es-SV" sz="1600" dirty="0">
                <a:latin typeface="Calibri" pitchFamily="34" charset="0"/>
              </a:rPr>
              <a:t>calidad</a:t>
            </a:r>
            <a:r>
              <a:rPr lang="es-SV" sz="160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SV" sz="1600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SV" sz="1600" dirty="0">
                <a:latin typeface="Calibri" pitchFamily="34" charset="0"/>
              </a:rPr>
              <a:t>El trabajo con la micro y pequeña empresa, que </a:t>
            </a:r>
            <a:r>
              <a:rPr lang="es-SV" sz="1600" dirty="0" smtClean="0">
                <a:latin typeface="Calibri" pitchFamily="34" charset="0"/>
              </a:rPr>
              <a:t>desarrollamos en </a:t>
            </a:r>
            <a:r>
              <a:rPr lang="es-SV" sz="1600" dirty="0">
                <a:latin typeface="Calibri" pitchFamily="34" charset="0"/>
              </a:rPr>
              <a:t>conjunto con CONAMYPE, </a:t>
            </a:r>
            <a:r>
              <a:rPr lang="es-SV" sz="1600" dirty="0" smtClean="0">
                <a:latin typeface="Calibri" pitchFamily="34" charset="0"/>
              </a:rPr>
              <a:t>queremos </a:t>
            </a:r>
            <a:r>
              <a:rPr lang="es-SV" sz="1600" dirty="0">
                <a:latin typeface="Calibri" pitchFamily="34" charset="0"/>
              </a:rPr>
              <a:t>destacar que </a:t>
            </a:r>
            <a:r>
              <a:rPr lang="es-SV" sz="1600" dirty="0" smtClean="0">
                <a:latin typeface="Calibri" pitchFamily="34" charset="0"/>
              </a:rPr>
              <a:t>a través </a:t>
            </a:r>
            <a:r>
              <a:rPr lang="es-SV" sz="1600" dirty="0">
                <a:latin typeface="Calibri" pitchFamily="34" charset="0"/>
              </a:rPr>
              <a:t>de nuestra oficina "CRECEMOS TU EMPRESA'', </a:t>
            </a:r>
            <a:r>
              <a:rPr lang="es-SV" sz="1600" dirty="0" smtClean="0">
                <a:latin typeface="Calibri" pitchFamily="34" charset="0"/>
              </a:rPr>
              <a:t>hemos atendido </a:t>
            </a:r>
            <a:r>
              <a:rPr lang="es-SV" sz="1600" dirty="0">
                <a:latin typeface="Calibri" pitchFamily="34" charset="0"/>
              </a:rPr>
              <a:t>414 empresas a las que les hemos dado asesoría </a:t>
            </a:r>
            <a:r>
              <a:rPr lang="es-SV" sz="1600" dirty="0" smtClean="0">
                <a:latin typeface="Calibri" pitchFamily="34" charset="0"/>
              </a:rPr>
              <a:t>y orientación </a:t>
            </a:r>
            <a:r>
              <a:rPr lang="es-SV" sz="1600" dirty="0">
                <a:latin typeface="Calibri" pitchFamily="34" charset="0"/>
              </a:rPr>
              <a:t>empresarial para el desarrollo de sus </a:t>
            </a:r>
            <a:r>
              <a:rPr lang="es-SV" sz="1600" dirty="0" smtClean="0">
                <a:latin typeface="Calibri" pitchFamily="34" charset="0"/>
              </a:rPr>
              <a:t>proyectos productivos </a:t>
            </a:r>
            <a:r>
              <a:rPr lang="es-SV" sz="1600" dirty="0">
                <a:latin typeface="Calibri" pitchFamily="34" charset="0"/>
              </a:rPr>
              <a:t>y el fomento de sus exportaciones</a:t>
            </a:r>
            <a:r>
              <a:rPr lang="es-SV" sz="160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SV" sz="1600" dirty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s-SV" sz="1600" dirty="0">
              <a:latin typeface="Calibri" pitchFamily="34" charset="0"/>
            </a:endParaRPr>
          </a:p>
          <a:p>
            <a:pPr algn="just"/>
            <a:endParaRPr lang="es-SV" sz="1600" dirty="0">
              <a:latin typeface="Calibri" pitchFamily="34" charset="0"/>
            </a:endParaRPr>
          </a:p>
        </p:txBody>
      </p:sp>
      <p:pic>
        <p:nvPicPr>
          <p:cNvPr id="3" name="0 Imagen" descr="elsalvadorgrandecomosugente.jpg"/>
          <p:cNvPicPr/>
          <p:nvPr/>
        </p:nvPicPr>
        <p:blipFill>
          <a:blip r:embed="rId2" cstate="print"/>
          <a:srcRect l="9562" t="11599" r="9071" b="7203"/>
          <a:stretch>
            <a:fillRect/>
          </a:stretch>
        </p:blipFill>
        <p:spPr>
          <a:xfrm>
            <a:off x="5895975" y="5182115"/>
            <a:ext cx="3248025" cy="165735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23528" y="33265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RESUMEN LOGROS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41862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14979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SV" sz="1600" dirty="0">
                <a:latin typeface="Calibri" pitchFamily="34" charset="0"/>
              </a:rPr>
              <a:t>La confianza de los inversionistas privados se manifiesta en nuevos e importantes proyectos de inversión anunciados en 2016, por más de $ 3,100 millones, el cual ha triplicado la inversión privada en 2015. Esta fue liderada por los sectores de telecomunicaciones, construcción, bienes muebles, electricidad, agua y servicios.</a:t>
            </a:r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564904"/>
            <a:ext cx="6962775" cy="32378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323528" y="20250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RESUMEN LOGROS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7266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777615" cy="25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85" y="836712"/>
            <a:ext cx="4568915" cy="259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30821"/>
            <a:ext cx="384651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3528" y="20250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RESUMEN LOGROS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2196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1082"/>
            <a:ext cx="5112568" cy="643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21315"/>
            <a:ext cx="324961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80112" y="692696"/>
            <a:ext cx="3240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dirty="0">
                <a:latin typeface="Calibri" pitchFamily="34" charset="0"/>
              </a:rPr>
              <a:t>El Ministerio de Economía es una </a:t>
            </a:r>
            <a:r>
              <a:rPr lang="es-SV" dirty="0" smtClean="0">
                <a:latin typeface="Calibri" pitchFamily="34" charset="0"/>
              </a:rPr>
              <a:t>dependencia </a:t>
            </a:r>
            <a:r>
              <a:rPr lang="es-SV" dirty="0">
                <a:latin typeface="Calibri" pitchFamily="34" charset="0"/>
              </a:rPr>
              <a:t>del </a:t>
            </a:r>
            <a:r>
              <a:rPr lang="es-SV" dirty="0" smtClean="0">
                <a:latin typeface="Calibri" pitchFamily="34" charset="0"/>
              </a:rPr>
              <a:t>órgano Ejecutivo</a:t>
            </a:r>
            <a:r>
              <a:rPr lang="es-SV" dirty="0">
                <a:latin typeface="Calibri" pitchFamily="34" charset="0"/>
              </a:rPr>
              <a:t>, sus funciones están relacionadas al </a:t>
            </a:r>
            <a:r>
              <a:rPr lang="es-SV" dirty="0" smtClean="0">
                <a:latin typeface="Calibri" pitchFamily="34" charset="0"/>
              </a:rPr>
              <a:t> incremento de </a:t>
            </a:r>
            <a:r>
              <a:rPr lang="es-SV" dirty="0">
                <a:latin typeface="Calibri" pitchFamily="34" charset="0"/>
              </a:rPr>
              <a:t>la producción y la </a:t>
            </a:r>
            <a:r>
              <a:rPr lang="es-SV" dirty="0" smtClean="0">
                <a:latin typeface="Calibri" pitchFamily="34" charset="0"/>
              </a:rPr>
              <a:t>  productividad</a:t>
            </a:r>
            <a:r>
              <a:rPr lang="es-SV" dirty="0">
                <a:latin typeface="Calibri" pitchFamily="34" charset="0"/>
              </a:rPr>
              <a:t>; la promoción de </a:t>
            </a:r>
            <a:r>
              <a:rPr lang="es-SV" dirty="0" smtClean="0">
                <a:latin typeface="Calibri" pitchFamily="34" charset="0"/>
              </a:rPr>
              <a:t>la </a:t>
            </a:r>
            <a:endParaRPr lang="es-SV" dirty="0">
              <a:latin typeface="Calibri" pitchFamily="34" charset="0"/>
            </a:endParaRPr>
          </a:p>
          <a:p>
            <a:pPr algn="just"/>
            <a:r>
              <a:rPr lang="es-SV" dirty="0">
                <a:latin typeface="Calibri" pitchFamily="34" charset="0"/>
              </a:rPr>
              <a:t>industrialización, la eficiencia del </a:t>
            </a:r>
            <a:r>
              <a:rPr lang="es-SV" dirty="0" smtClean="0">
                <a:latin typeface="Calibri" pitchFamily="34" charset="0"/>
              </a:rPr>
              <a:t>proceso </a:t>
            </a:r>
            <a:r>
              <a:rPr lang="es-SV" dirty="0">
                <a:latin typeface="Calibri" pitchFamily="34" charset="0"/>
              </a:rPr>
              <a:t>productivo y </a:t>
            </a:r>
            <a:r>
              <a:rPr lang="es-SV" dirty="0" smtClean="0">
                <a:latin typeface="Calibri" pitchFamily="34" charset="0"/>
              </a:rPr>
              <a:t>la descentralización </a:t>
            </a:r>
            <a:r>
              <a:rPr lang="es-SV" dirty="0">
                <a:latin typeface="Calibri" pitchFamily="34" charset="0"/>
              </a:rPr>
              <a:t>y diversificación </a:t>
            </a:r>
            <a:r>
              <a:rPr lang="es-SV" dirty="0" smtClean="0">
                <a:latin typeface="Calibri" pitchFamily="34" charset="0"/>
              </a:rPr>
              <a:t>industrial</a:t>
            </a:r>
            <a:r>
              <a:rPr lang="es-SV" dirty="0">
                <a:latin typeface="Calibri" pitchFamily="34" charset="0"/>
              </a:rPr>
              <a:t>; y el estudio </a:t>
            </a:r>
            <a:r>
              <a:rPr lang="es-SV" dirty="0" smtClean="0">
                <a:latin typeface="Calibri" pitchFamily="34" charset="0"/>
              </a:rPr>
              <a:t>y análisis </a:t>
            </a:r>
            <a:r>
              <a:rPr lang="es-SV" dirty="0">
                <a:latin typeface="Calibri" pitchFamily="34" charset="0"/>
              </a:rPr>
              <a:t>de problemas económicos para el </a:t>
            </a:r>
            <a:r>
              <a:rPr lang="es-SV" dirty="0" smtClean="0">
                <a:latin typeface="Calibri" pitchFamily="34" charset="0"/>
              </a:rPr>
              <a:t>desarrollo económico </a:t>
            </a:r>
            <a:r>
              <a:rPr lang="es-SV" dirty="0">
                <a:latin typeface="Calibri" pitchFamily="34" charset="0"/>
              </a:rPr>
              <a:t>y social del país. Para cumplir sus </a:t>
            </a:r>
            <a:r>
              <a:rPr lang="es-SV" dirty="0" smtClean="0">
                <a:latin typeface="Calibri" pitchFamily="34" charset="0"/>
              </a:rPr>
              <a:t>atribuciones se </a:t>
            </a:r>
            <a:r>
              <a:rPr lang="es-SV" dirty="0">
                <a:latin typeface="Calibri" pitchFamily="34" charset="0"/>
              </a:rPr>
              <a:t>ha organizado en tres áreas de gestión: </a:t>
            </a:r>
            <a:r>
              <a:rPr lang="es-SV" dirty="0" smtClean="0">
                <a:latin typeface="Calibri" pitchFamily="34" charset="0"/>
              </a:rPr>
              <a:t>Despacho Ministerial</a:t>
            </a:r>
            <a:r>
              <a:rPr lang="es-SV" dirty="0">
                <a:latin typeface="Calibri" pitchFamily="34" charset="0"/>
              </a:rPr>
              <a:t>, Vice Ministerio de Economía y Vice Ministerio </a:t>
            </a:r>
            <a:r>
              <a:rPr lang="es-SV" dirty="0" smtClean="0">
                <a:latin typeface="Calibri" pitchFamily="34" charset="0"/>
              </a:rPr>
              <a:t>de Comercio </a:t>
            </a:r>
            <a:r>
              <a:rPr lang="es-SV" dirty="0">
                <a:latin typeface="Calibri" pitchFamily="34" charset="0"/>
              </a:rPr>
              <a:t>e Industria. como se muestra </a:t>
            </a:r>
            <a:r>
              <a:rPr lang="es-SV" dirty="0" smtClean="0">
                <a:latin typeface="Calibri" pitchFamily="34" charset="0"/>
              </a:rPr>
              <a:t>en la estructura orgánica  </a:t>
            </a:r>
            <a:endParaRPr lang="es-SV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0647"/>
            <a:ext cx="91425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59497" y="2924943"/>
            <a:ext cx="411240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SV" sz="4000" b="1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785786" y="2276872"/>
            <a:ext cx="7818662" cy="25783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algn="just"/>
            <a:r>
              <a:rPr lang="es-SV" sz="1800" b="1" dirty="0">
                <a:latin typeface="Calibri" pitchFamily="34" charset="0"/>
              </a:rPr>
              <a:t>Misión</a:t>
            </a:r>
          </a:p>
          <a:p>
            <a:pPr algn="just"/>
            <a:endParaRPr lang="es-SV" sz="1800" b="1" dirty="0">
              <a:latin typeface="Calibri" pitchFamily="34" charset="0"/>
            </a:endParaRPr>
          </a:p>
          <a:p>
            <a:pPr algn="just"/>
            <a:r>
              <a:rPr lang="es-SV" sz="1800" b="1" dirty="0">
                <a:latin typeface="Calibri" pitchFamily="34" charset="0"/>
              </a:rPr>
              <a:t>“Somos la institución que fomenta y fortalece las capacidades de los sectores productivos y que busca oportunidades para su desarrollo, a través de la integración económica regional, el desarrollo de los mercados nacionales e internacionales y las políticas e iniciativas que garanticen la producción de bienes y servicios competitivos, contribuyendo a la prosperidad del país.”</a:t>
            </a:r>
            <a:endParaRPr sz="1800" dirty="0">
              <a:solidFill>
                <a:schemeClr val="lt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85786" y="785794"/>
            <a:ext cx="7818662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SV" sz="1800" b="1" dirty="0">
                <a:latin typeface="Calibri" pitchFamily="34" charset="0"/>
              </a:rPr>
              <a:t>Visión</a:t>
            </a:r>
          </a:p>
          <a:p>
            <a:endParaRPr lang="es-SV" sz="1800" b="1" dirty="0">
              <a:latin typeface="Calibri" pitchFamily="34" charset="0"/>
            </a:endParaRPr>
          </a:p>
          <a:p>
            <a:pPr algn="just"/>
            <a:r>
              <a:rPr lang="es-SV" sz="1800" b="1" dirty="0">
                <a:latin typeface="Calibri" pitchFamily="34" charset="0"/>
              </a:rPr>
              <a:t>“Ser la institución eficaz que promueva de manera sostenible, el desarrollo de una economía competitiva y justa.”</a:t>
            </a:r>
            <a:endParaRPr lang="es-ES" sz="1800" b="1" dirty="0">
              <a:latin typeface="Calibri" pitchFamily="34" charset="0"/>
            </a:endParaRPr>
          </a:p>
        </p:txBody>
      </p:sp>
      <p:pic>
        <p:nvPicPr>
          <p:cNvPr id="7" name="0 Imagen" descr="elsalvadorgrandecomosugente.jpg"/>
          <p:cNvPicPr/>
          <p:nvPr/>
        </p:nvPicPr>
        <p:blipFill>
          <a:blip r:embed="rId3" cstate="print"/>
          <a:srcRect l="9562" t="11599" r="9071" b="7203"/>
          <a:stretch>
            <a:fillRect/>
          </a:stretch>
        </p:blipFill>
        <p:spPr>
          <a:xfrm>
            <a:off x="5724128" y="5172269"/>
            <a:ext cx="32480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85786" y="1551563"/>
            <a:ext cx="774665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b="1" dirty="0" smtClean="0">
                <a:latin typeface="Calibri" pitchFamily="34" charset="0"/>
              </a:rPr>
              <a:t>Respeto</a:t>
            </a:r>
            <a:r>
              <a:rPr lang="es-SV" b="1" dirty="0">
                <a:latin typeface="Calibri" pitchFamily="34" charset="0"/>
              </a:rPr>
              <a:t>: </a:t>
            </a:r>
            <a:r>
              <a:rPr lang="es-SV" dirty="0">
                <a:latin typeface="Calibri" pitchFamily="34" charset="0"/>
              </a:rPr>
              <a:t>Reconocemos, aceptamos y valoramos las necesidades, derechos, intereses y sentimientos propios y de los demás</a:t>
            </a:r>
            <a:r>
              <a:rPr lang="es-SV" b="1" dirty="0">
                <a:latin typeface="Calibri" pitchFamily="34" charset="0"/>
              </a:rPr>
              <a:t>.</a:t>
            </a:r>
          </a:p>
          <a:p>
            <a:pPr algn="just"/>
            <a:endParaRPr lang="es-SV" b="1" dirty="0">
              <a:latin typeface="Calibri" pitchFamily="34" charset="0"/>
            </a:endParaRPr>
          </a:p>
          <a:p>
            <a:pPr algn="just"/>
            <a:r>
              <a:rPr lang="es-SV" b="1" dirty="0">
                <a:latin typeface="Calibri" pitchFamily="34" charset="0"/>
              </a:rPr>
              <a:t>Compromiso: </a:t>
            </a:r>
            <a:r>
              <a:rPr lang="es-SV" dirty="0">
                <a:latin typeface="Calibri" pitchFamily="34" charset="0"/>
              </a:rPr>
              <a:t>Asumimos nuestra obligación de satisfacer las necesidades y expectativas de los usuarios de la institución, con esmero, profesionalismo y eficiencia, contribuyendo así al éxito de la misma</a:t>
            </a:r>
            <a:r>
              <a:rPr lang="es-SV" b="1" dirty="0">
                <a:latin typeface="Calibri" pitchFamily="34" charset="0"/>
              </a:rPr>
              <a:t>.</a:t>
            </a:r>
          </a:p>
          <a:p>
            <a:pPr algn="just"/>
            <a:endParaRPr lang="es-SV" b="1" dirty="0">
              <a:latin typeface="Calibri" pitchFamily="34" charset="0"/>
            </a:endParaRPr>
          </a:p>
          <a:p>
            <a:pPr algn="just"/>
            <a:r>
              <a:rPr lang="es-SV" b="1" dirty="0">
                <a:latin typeface="Calibri" pitchFamily="34" charset="0"/>
              </a:rPr>
              <a:t>Transparencia: </a:t>
            </a:r>
            <a:r>
              <a:rPr lang="es-SV" dirty="0">
                <a:latin typeface="Calibri" pitchFamily="34" charset="0"/>
              </a:rPr>
              <a:t>Actuamos mostrando nuestra gestión y toda la información resultante de la misma para que esté disponible a la ciudadanía que la requiera</a:t>
            </a:r>
            <a:r>
              <a:rPr lang="es-SV" b="1" dirty="0">
                <a:latin typeface="Calibri" pitchFamily="34" charset="0"/>
              </a:rPr>
              <a:t>.</a:t>
            </a:r>
          </a:p>
          <a:p>
            <a:pPr algn="just"/>
            <a:endParaRPr lang="es-SV" b="1" dirty="0">
              <a:latin typeface="Calibri" pitchFamily="34" charset="0"/>
            </a:endParaRPr>
          </a:p>
          <a:p>
            <a:pPr algn="just"/>
            <a:r>
              <a:rPr lang="es-SV" b="1" dirty="0">
                <a:latin typeface="Calibri" pitchFamily="34" charset="0"/>
              </a:rPr>
              <a:t>Inclusión: </a:t>
            </a:r>
            <a:r>
              <a:rPr lang="es-SV" dirty="0">
                <a:latin typeface="Calibri" pitchFamily="34" charset="0"/>
              </a:rPr>
              <a:t>Reconocemos en los distintos grupos sociales el valor que hay en cada diferencia, el respeto a la diversidad, y atendemos con dignidad en igualdad de oportunidades y de trato las necesidades específicas de las personas; sin excluir por razones de género, raza, afinidad política, religión, capacidades diferentes o por cualquier otra razón.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85786" y="525388"/>
            <a:ext cx="7602638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1800" b="1" dirty="0" smtClean="0">
                <a:latin typeface="Calibri" pitchFamily="34" charset="0"/>
              </a:rPr>
              <a:t>Valores</a:t>
            </a:r>
          </a:p>
          <a:p>
            <a:pPr algn="ctr"/>
            <a:r>
              <a:rPr lang="es-SV" sz="1600" b="1" dirty="0" smtClean="0">
                <a:latin typeface="Calibri" pitchFamily="34" charset="0"/>
              </a:rPr>
              <a:t>  </a:t>
            </a:r>
            <a:r>
              <a:rPr lang="es-SV" sz="1600" dirty="0" smtClean="0">
                <a:latin typeface="Calibri" pitchFamily="34" charset="0"/>
              </a:rPr>
              <a:t> </a:t>
            </a:r>
            <a:r>
              <a:rPr lang="es-SV" sz="1600" b="1" dirty="0">
                <a:latin typeface="Calibri" pitchFamily="34" charset="0"/>
              </a:rPr>
              <a:t>El Ministerio de Economía ha definido como sus Valores institucionales</a:t>
            </a:r>
            <a:endParaRPr lang="es-SV" sz="1600" dirty="0">
              <a:latin typeface="Calibri" pitchFamily="34" charset="0"/>
            </a:endParaRPr>
          </a:p>
        </p:txBody>
      </p:sp>
      <p:pic>
        <p:nvPicPr>
          <p:cNvPr id="8" name="0 Imagen" descr="elsalvadorgrandecomosugente.jpg"/>
          <p:cNvPicPr/>
          <p:nvPr/>
        </p:nvPicPr>
        <p:blipFill>
          <a:blip r:embed="rId3" cstate="print"/>
          <a:srcRect l="9562" t="11599" r="9071" b="7203"/>
          <a:stretch>
            <a:fillRect/>
          </a:stretch>
        </p:blipFill>
        <p:spPr>
          <a:xfrm>
            <a:off x="5861794" y="5194904"/>
            <a:ext cx="32480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6653"/>
          <a:stretch/>
        </p:blipFill>
        <p:spPr bwMode="auto">
          <a:xfrm>
            <a:off x="467950" y="1075038"/>
            <a:ext cx="8247453" cy="435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0 Imagen" descr="elsalvadorgrandecomosugente.jpg"/>
          <p:cNvPicPr/>
          <p:nvPr/>
        </p:nvPicPr>
        <p:blipFill>
          <a:blip r:embed="rId3" cstate="print"/>
          <a:srcRect l="9562" t="11599" r="9071" b="7203"/>
          <a:stretch>
            <a:fillRect/>
          </a:stretch>
        </p:blipFill>
        <p:spPr>
          <a:xfrm>
            <a:off x="5877221" y="5200650"/>
            <a:ext cx="3248025" cy="165735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979712" y="404664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latin typeface="Calibri" pitchFamily="34" charset="0"/>
              </a:rPr>
              <a:t>Ejecución Presupuesto 2016 del Ramo de Economía</a:t>
            </a:r>
            <a:endParaRPr lang="es-SV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44" y="764704"/>
            <a:ext cx="7961538" cy="50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43645"/>
            <a:ext cx="2511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043608" y="4869160"/>
            <a:ext cx="5040559" cy="15121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/>
          <a:srcRect t="8130" b="-1"/>
          <a:stretch/>
        </p:blipFill>
        <p:spPr bwMode="auto">
          <a:xfrm>
            <a:off x="1351910" y="1050324"/>
            <a:ext cx="6676474" cy="47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1619672" y="26064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/>
              <a:t>Ejecución Presupuesto a mayo 2017 del Ramo de Economía en Dólares </a:t>
            </a:r>
            <a:endParaRPr lang="es-SV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597376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786190"/>
            <a:ext cx="7170843" cy="28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827584" y="5345921"/>
            <a:ext cx="7848872" cy="13234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SV" sz="66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RESUMEN DE LOGROS   </a:t>
            </a:r>
            <a:endParaRPr lang="es-SV" sz="66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t="6996" b="26900"/>
          <a:stretch/>
        </p:blipFill>
        <p:spPr>
          <a:xfrm>
            <a:off x="395536" y="161344"/>
            <a:ext cx="7975471" cy="51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1774</Words>
  <Application>Microsoft Office PowerPoint</Application>
  <PresentationFormat>Presentación en pantalla (4:3)</PresentationFormat>
  <Paragraphs>82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Wingdings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 Quintanilla de Arias</dc:creator>
  <cp:lastModifiedBy>Laura Quintanilla de Arias</cp:lastModifiedBy>
  <cp:revision>34</cp:revision>
  <dcterms:modified xsi:type="dcterms:W3CDTF">2017-09-21T19:39:31Z</dcterms:modified>
</cp:coreProperties>
</file>