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311" r:id="rId2"/>
    <p:sldId id="257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312" r:id="rId13"/>
    <p:sldId id="313" r:id="rId14"/>
    <p:sldId id="314" r:id="rId15"/>
    <p:sldId id="292" r:id="rId16"/>
    <p:sldId id="287" r:id="rId17"/>
    <p:sldId id="289" r:id="rId18"/>
    <p:sldId id="290" r:id="rId19"/>
    <p:sldId id="291" r:id="rId20"/>
    <p:sldId id="293" r:id="rId21"/>
    <p:sldId id="294" r:id="rId22"/>
    <p:sldId id="295" r:id="rId23"/>
    <p:sldId id="296" r:id="rId24"/>
    <p:sldId id="297" r:id="rId25"/>
    <p:sldId id="301" r:id="rId26"/>
    <p:sldId id="298" r:id="rId27"/>
    <p:sldId id="299" r:id="rId28"/>
    <p:sldId id="300" r:id="rId29"/>
    <p:sldId id="302" r:id="rId30"/>
    <p:sldId id="308" r:id="rId31"/>
    <p:sldId id="303" r:id="rId32"/>
    <p:sldId id="304" r:id="rId33"/>
    <p:sldId id="305" r:id="rId34"/>
    <p:sldId id="306" r:id="rId35"/>
    <p:sldId id="310" r:id="rId36"/>
    <p:sldId id="307" r:id="rId37"/>
    <p:sldId id="309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274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2998" autoAdjust="0"/>
  </p:normalViewPr>
  <p:slideViewPr>
    <p:cSldViewPr>
      <p:cViewPr>
        <p:scale>
          <a:sx n="100" d="100"/>
          <a:sy n="100" d="100"/>
        </p:scale>
        <p:origin x="-2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B758B118-66F1-4076-A9CC-ECB41E3898A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05CA-C90A-49E8-ADFD-CFC3596C823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3100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268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16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720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09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690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06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883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839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114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826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343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74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43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989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006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3F73-729F-436F-9C93-001ECDD03873}" type="datetimeFigureOut">
              <a:rPr lang="es-SV" smtClean="0"/>
              <a:pPr/>
              <a:t>17/05/2019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645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52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456892"/>
            <a:ext cx="7315200" cy="1944216"/>
          </a:xfrm>
        </p:spPr>
        <p:txBody>
          <a:bodyPr/>
          <a:lstStyle/>
          <a:p>
            <a:pPr algn="ctr"/>
            <a:r>
              <a:rPr lang="es-SV" dirty="0" smtClean="0">
                <a:solidFill>
                  <a:schemeClr val="bg1"/>
                </a:solidFill>
              </a:rPr>
              <a:t>ORGANIGRAMA </a:t>
            </a:r>
            <a:br>
              <a:rPr lang="es-SV" dirty="0" smtClean="0">
                <a:solidFill>
                  <a:schemeClr val="bg1"/>
                </a:solidFill>
              </a:rPr>
            </a:br>
            <a:r>
              <a:rPr lang="es-SV" dirty="0" smtClean="0">
                <a:solidFill>
                  <a:schemeClr val="bg1"/>
                </a:solidFill>
              </a:rPr>
              <a:t>ENERO-ABRIL 2019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1358" y="188640"/>
            <a:ext cx="4821286" cy="792088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UNIDAD DE GÉNERO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196752"/>
            <a:ext cx="7772400" cy="4032448"/>
          </a:xfrm>
        </p:spPr>
        <p:txBody>
          <a:bodyPr>
            <a:normAutofit/>
          </a:bodyPr>
          <a:lstStyle/>
          <a:p>
            <a:pPr algn="just"/>
            <a:endParaRPr lang="es-SV" dirty="0" smtClean="0"/>
          </a:p>
          <a:p>
            <a:pPr algn="just"/>
            <a:r>
              <a:rPr lang="es-SV" dirty="0" smtClean="0"/>
              <a:t>Asesorar, coordinar y monitorear la incorporación transversal del Principio de Igualdad y No Discriminación, en las políticas, planes, programas, proyectos, normativas y acciones desarrolladas en el ejercicio de las competencias institucionales del Ministerio de Economía.</a:t>
            </a:r>
          </a:p>
          <a:p>
            <a:pPr algn="just"/>
            <a:endParaRPr lang="es-SV" b="1" dirty="0" smtClean="0"/>
          </a:p>
          <a:p>
            <a:pPr algn="just"/>
            <a:endParaRPr lang="es-SV" b="1" dirty="0" smtClean="0"/>
          </a:p>
          <a:p>
            <a:r>
              <a:rPr lang="es-SV" b="1" dirty="0" smtClean="0"/>
              <a:t>Jefa de unidad: Elena Marisol Gómez Luna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/>
              <a:t>F</a:t>
            </a:r>
            <a:r>
              <a:rPr lang="es-SV" dirty="0" smtClean="0"/>
              <a:t>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empleadas: 3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82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56784" cy="1368152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DIRECCIÓN DE ASUNTOS </a:t>
            </a:r>
            <a:br>
              <a:rPr lang="es-SV" sz="3200" dirty="0" smtClean="0"/>
            </a:br>
            <a:r>
              <a:rPr lang="es-SV" sz="3200" dirty="0" smtClean="0"/>
              <a:t>JURÍDICOS</a:t>
            </a:r>
            <a:endParaRPr lang="es-SV" sz="32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55576" y="1550715"/>
            <a:ext cx="7772400" cy="4392488"/>
          </a:xfrm>
        </p:spPr>
        <p:txBody>
          <a:bodyPr/>
          <a:lstStyle/>
          <a:p>
            <a:pPr algn="just"/>
            <a:r>
              <a:rPr lang="es-SV" dirty="0" smtClean="0"/>
              <a:t>Brindar asesoramiento y emitir opinión legal en asuntos jurídicos y normativos que requieren los o las titulares y las unidades organizativas, según sea solicitado, así como coordinar la gestión de asesoría y tramitación de las unidades jurídicas de las direcciones y gerencias del MINEC.</a:t>
            </a:r>
          </a:p>
          <a:p>
            <a:pPr algn="just"/>
            <a:endParaRPr lang="es-SV" b="1" dirty="0" smtClean="0"/>
          </a:p>
          <a:p>
            <a:pPr algn="just"/>
            <a:endParaRPr lang="es-SV" b="1" dirty="0" smtClean="0"/>
          </a:p>
          <a:p>
            <a:pPr algn="just"/>
            <a:r>
              <a:rPr lang="es-SV" b="1" dirty="0" smtClean="0"/>
              <a:t>Director: </a:t>
            </a:r>
            <a:r>
              <a:rPr lang="es-SV" b="1" dirty="0"/>
              <a:t> </a:t>
            </a:r>
            <a:r>
              <a:rPr lang="es-SV" b="1" dirty="0" smtClean="0"/>
              <a:t>Daniel Roberto </a:t>
            </a:r>
            <a:r>
              <a:rPr lang="es-SV" b="1" dirty="0" err="1" smtClean="0"/>
              <a:t>Rios</a:t>
            </a:r>
            <a:r>
              <a:rPr lang="es-SV" b="1" dirty="0" smtClean="0"/>
              <a:t> Pineda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7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83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Unidad de Firma </a:t>
            </a:r>
            <a:br>
              <a:rPr lang="es-MX" sz="3200" dirty="0" smtClean="0"/>
            </a:br>
            <a:r>
              <a:rPr lang="es-MX" sz="3200" dirty="0" smtClean="0"/>
              <a:t>Electrónica</a:t>
            </a:r>
            <a:endParaRPr lang="es-SV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2204864"/>
            <a:ext cx="7772400" cy="2562076"/>
          </a:xfrm>
        </p:spPr>
        <p:txBody>
          <a:bodyPr/>
          <a:lstStyle/>
          <a:p>
            <a:pPr algn="just"/>
            <a:r>
              <a:rPr lang="es-SV" dirty="0" smtClean="0"/>
              <a:t>Acreditar, controlar y vigilar a los proveedores de los servicios de certificación electrónica y de almacenamiento de documentos electrónicos, de conformidad con la Ley de Firma Electrónica, su Reglamento y las normas y reglamentos técnicos correspondientes.</a:t>
            </a:r>
          </a:p>
          <a:p>
            <a:pPr algn="just"/>
            <a:endParaRPr lang="es-SV" dirty="0" smtClean="0"/>
          </a:p>
          <a:p>
            <a:pPr algn="just"/>
            <a:endParaRPr lang="es-SV" dirty="0" smtClean="0"/>
          </a:p>
          <a:p>
            <a:pPr algn="just"/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Unidad de Inteligencia</a:t>
            </a:r>
            <a:br>
              <a:rPr lang="es-MX" sz="3200" dirty="0" smtClean="0"/>
            </a:br>
            <a:r>
              <a:rPr lang="es-MX" sz="3200" dirty="0" smtClean="0"/>
              <a:t> Económica</a:t>
            </a:r>
            <a:endParaRPr lang="es-SV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7772400" cy="374441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Proveer información estratégica, análisis y estudios sobre el desempeño socioeconómico nacional, </a:t>
            </a:r>
            <a:r>
              <a:rPr lang="es-MX" dirty="0" err="1" smtClean="0"/>
              <a:t>subnacional</a:t>
            </a:r>
            <a:r>
              <a:rPr lang="es-MX" dirty="0" smtClean="0"/>
              <a:t> e internacional; así como investigar y analizar la evolución de la estructura productiva del país para la elaboración de políticas públicas y la toma de decisiones de los Despachos Ministeriales, Direcciones, gerencias y unidades del MINEC.</a:t>
            </a:r>
            <a:endParaRPr lang="es-SV" dirty="0" smtClean="0"/>
          </a:p>
          <a:p>
            <a:pPr algn="just"/>
            <a:endParaRPr lang="es-SV" dirty="0" smtClean="0"/>
          </a:p>
          <a:p>
            <a:pPr algn="just"/>
            <a:r>
              <a:rPr lang="es-SV" b="1" dirty="0" smtClean="0"/>
              <a:t>Jefa: Licenciada María Elena Solórzano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4</a:t>
            </a:r>
          </a:p>
          <a:p>
            <a:pPr algn="just"/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Unidad de Facilitación del </a:t>
            </a:r>
            <a:br>
              <a:rPr lang="es-MX" sz="3200" dirty="0" smtClean="0"/>
            </a:br>
            <a:r>
              <a:rPr lang="es-MX" sz="3200" dirty="0" smtClean="0"/>
              <a:t>Comercio</a:t>
            </a:r>
            <a:endParaRPr lang="es-SV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72400" cy="280831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Coordinar las iniciativas y trabajos en materia de facilitación del comercio a nivel nacional, generando propuestas de buenas prácticas con el fin de asegurar la exitosa implementación las medidas de facilitación del comercio que sean necesarias para agilizar los flujos comerciales a través de los puestos aduaneros y elevar la competitividad de las industrias nacionales.</a:t>
            </a:r>
            <a:endParaRPr lang="es-SV" dirty="0" smtClean="0"/>
          </a:p>
          <a:p>
            <a:pPr algn="just"/>
            <a:endParaRPr lang="es-SV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6934200" cy="14401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DIRECCIÓN DE ADMINISTRACIÓN Y FINANZAS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47800"/>
            <a:ext cx="8591872" cy="385340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C</a:t>
            </a:r>
            <a:r>
              <a:rPr lang="es-SV" sz="2000" dirty="0" err="1" smtClean="0">
                <a:solidFill>
                  <a:schemeClr val="bg1"/>
                </a:solidFill>
              </a:rPr>
              <a:t>oordinar</a:t>
            </a:r>
            <a:r>
              <a:rPr lang="es-SV" sz="2000" dirty="0" smtClean="0">
                <a:solidFill>
                  <a:schemeClr val="bg1"/>
                </a:solidFill>
              </a:rPr>
              <a:t>, dar seguimiento y verificar la gestión de administración de los recursos humanos, financieros y materiales asignados al MINEC y que son ejecutados por todas sus unidades orgánicas. Está a cargo de un Director o Directora quien depende jerárquicamente del Despacho Ministerial. </a:t>
            </a:r>
            <a:br>
              <a:rPr lang="es-SV" sz="20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Director</a:t>
            </a:r>
            <a:r>
              <a:rPr lang="en-US" sz="2000" b="1" dirty="0">
                <a:solidFill>
                  <a:schemeClr val="bg1"/>
                </a:solidFill>
              </a:rPr>
              <a:t>: Jorge Alberto Posada Sánchez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Masculino</a:t>
            </a:r>
            <a:r>
              <a:rPr lang="en-US" sz="2000" dirty="0" smtClean="0">
                <a:solidFill>
                  <a:schemeClr val="bg1"/>
                </a:solidFill>
              </a:rPr>
              <a:t>: 7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Femenino</a:t>
            </a:r>
            <a:r>
              <a:rPr lang="en-US" sz="2000" dirty="0" smtClean="0">
                <a:solidFill>
                  <a:schemeClr val="bg1"/>
                </a:solidFill>
              </a:rPr>
              <a:t>:   </a:t>
            </a:r>
            <a:r>
              <a:rPr lang="en-US" sz="2000" dirty="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Total </a:t>
            </a:r>
            <a:r>
              <a:rPr lang="en-US" sz="2000" dirty="0">
                <a:solidFill>
                  <a:schemeClr val="bg1"/>
                </a:solidFill>
              </a:rPr>
              <a:t>de </a:t>
            </a:r>
            <a:r>
              <a:rPr lang="en-US" sz="2000" dirty="0" err="1">
                <a:solidFill>
                  <a:schemeClr val="bg1"/>
                </a:solidFill>
              </a:rPr>
              <a:t>empleados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10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1926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ADMINISTRACIÓN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484784"/>
            <a:ext cx="7772400" cy="4320479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C</a:t>
            </a:r>
            <a:r>
              <a:rPr lang="es-SV" dirty="0" err="1" smtClean="0"/>
              <a:t>ontribuir</a:t>
            </a:r>
            <a:r>
              <a:rPr lang="es-SV" dirty="0" smtClean="0"/>
              <a:t> a que las unidades que integran el MINEC, funcionen eficientemente, proporcionándoles de manera oportuna, los servicios administrativos de apoyo necesarios, así como también, velar por la correcta aplicación de políticas y estrategias administrativas, considerando los lineamientos emanados de la Dirección de Administración y Finanzas, y por las normativas legales aplicables.</a:t>
            </a:r>
          </a:p>
          <a:p>
            <a:pPr algn="just"/>
            <a:endParaRPr lang="es-SV" b="1" dirty="0" smtClean="0"/>
          </a:p>
          <a:p>
            <a:pPr algn="just"/>
            <a:endParaRPr lang="es-SV" b="1" dirty="0" smtClean="0"/>
          </a:p>
          <a:p>
            <a:pPr algn="just"/>
            <a:r>
              <a:rPr lang="es-SV" b="1" dirty="0" smtClean="0"/>
              <a:t>Gerente: </a:t>
            </a:r>
            <a:r>
              <a:rPr lang="es-SV" b="1" dirty="0"/>
              <a:t>Julio Alberto Palacios Castellanos </a:t>
            </a:r>
            <a:endParaRPr lang="es-SV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35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47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22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92088"/>
          </a:xfrm>
        </p:spPr>
        <p:txBody>
          <a:bodyPr/>
          <a:lstStyle/>
          <a:p>
            <a:pPr algn="ctr"/>
            <a:r>
              <a:rPr lang="es-SV" sz="3600" dirty="0" smtClean="0"/>
              <a:t>GERENCIA FINANCIERA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4104456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Desarrollar el proceso administrativo financiero del MINEC, con eficiencia, eficacia y transparencia, velando por el fiel cumplimiento de las disposiciones legales y técnicas vigentes.</a:t>
            </a:r>
          </a:p>
          <a:p>
            <a:pPr algn="just"/>
            <a:endParaRPr lang="es-SV" dirty="0" smtClean="0"/>
          </a:p>
          <a:p>
            <a:pPr algn="just"/>
            <a:r>
              <a:rPr lang="es-SV" dirty="0" smtClean="0"/>
              <a:t> </a:t>
            </a:r>
            <a:br>
              <a:rPr lang="es-SV" dirty="0" smtClean="0"/>
            </a:br>
            <a:endParaRPr lang="es-SV" dirty="0" smtClean="0"/>
          </a:p>
          <a:p>
            <a:r>
              <a:rPr lang="es-SV" b="1" dirty="0" smtClean="0"/>
              <a:t>Gerente: Wilfredo de Jesús Mauricio  Henríquez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737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84168" cy="71549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RECURSOS </a:t>
            </a:r>
            <a:br>
              <a:rPr lang="es-SV" sz="3600" dirty="0" smtClean="0"/>
            </a:br>
            <a:r>
              <a:rPr lang="es-SV" sz="3600" dirty="0" smtClean="0"/>
              <a:t>HUMANOS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392488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/>
              <a:t>C</a:t>
            </a:r>
            <a:r>
              <a:rPr lang="es-SV" sz="1800" dirty="0" err="1" smtClean="0"/>
              <a:t>ontribuir</a:t>
            </a:r>
            <a:r>
              <a:rPr lang="es-SV" sz="1800" dirty="0" smtClean="0"/>
              <a:t> a que las unidades orgánicas que integran el MINEC, funcionen eficientemente, proporcionándoles de manera oportuna, los servicios administrativos de apoyo necesarios, y velar por la correcta aplicación de políticas y estrategias en la administración y desarrollo del personal, considerando los lineamientos emanados del Despacho Ministerial y las disposiciones  legales aplicables.</a:t>
            </a:r>
          </a:p>
          <a:p>
            <a:pPr algn="just"/>
            <a:endParaRPr lang="es-SV" sz="1800" dirty="0" smtClean="0"/>
          </a:p>
          <a:p>
            <a:endParaRPr lang="es-SV" sz="1900" b="1" dirty="0" smtClean="0"/>
          </a:p>
          <a:p>
            <a:r>
              <a:rPr lang="es-SV" sz="1900" b="1" dirty="0" smtClean="0"/>
              <a:t>Gerente: </a:t>
            </a:r>
            <a:r>
              <a:rPr lang="es-SV" sz="1900" b="1" dirty="0" err="1" smtClean="0"/>
              <a:t>Zolia</a:t>
            </a:r>
            <a:r>
              <a:rPr lang="es-SV" sz="1900" b="1" dirty="0"/>
              <a:t> </a:t>
            </a:r>
            <a:r>
              <a:rPr lang="es-SV" sz="1900" b="1" dirty="0" smtClean="0"/>
              <a:t>Guadalupe Turcios de Salazar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Masculino: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Femenino: 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/>
              <a:t>Total de empleados: 13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363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051"/>
            <a:ext cx="6408712" cy="1177702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Gerencia de adquisiciones y contrataciones institucional 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421396"/>
            <a:ext cx="7772400" cy="3816424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Realizar todas las actividades relacionadas con la gestión de adquisiciones y contrataciones de obras, bienes y servicios.</a:t>
            </a:r>
          </a:p>
          <a:p>
            <a:pPr algn="just"/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Gerente: María Guadalupe Morán de Albergue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17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028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8" y="-69011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7680" t="18457" r="27276" b="6240"/>
          <a:stretch>
            <a:fillRect/>
          </a:stretch>
        </p:blipFill>
        <p:spPr bwMode="auto">
          <a:xfrm>
            <a:off x="755576" y="332656"/>
            <a:ext cx="63367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51125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NACIONAL DE </a:t>
            </a:r>
            <a:br>
              <a:rPr lang="es-SV" sz="3600" dirty="0" smtClean="0"/>
            </a:br>
            <a:r>
              <a:rPr lang="es-SV" sz="3600" dirty="0" smtClean="0"/>
              <a:t>INVERSIONES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772400" cy="4464497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/>
              <a:t>Contribuir al desarrollo económico y social a través del apoyo al Sector Empresarial, conducente a incrementar la producción de bienes y servicios, el mejoramiento de su productividad y competitividad en el mercado nacional e internacional, facilitando y apoyando el desarrollo de exportaciones y las inversiones generadoras de empleo, todo ello bajo un esquema claro y transparente de acción que impida la existencia de barreras discrecionales a los agentes económicos, y asegure el apoyo efectivo a sus operaciones en el país.</a:t>
            </a:r>
          </a:p>
          <a:p>
            <a:pPr algn="just"/>
            <a:endParaRPr lang="es-SV" sz="1800" b="1" dirty="0" smtClean="0"/>
          </a:p>
          <a:p>
            <a:pPr algn="just"/>
            <a:endParaRPr lang="es-SV" sz="1900" b="1" dirty="0" smtClean="0"/>
          </a:p>
          <a:p>
            <a:pPr algn="just"/>
            <a:r>
              <a:rPr lang="es-SV" sz="1900" b="1" dirty="0" smtClean="0"/>
              <a:t>Directora: Ana Luisa María Valiente de Rosales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Masculino: 10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Femenino:   14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/>
              <a:t>Total de empleados: 24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542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836296" cy="1362075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Dirección de hidrocarburos y minas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Regular y vigilar las actividades de importación, exportación, el depósito, transporte, distribución y comercialización de los productos de petróleo, en cumplimiento a lo establecido en la Ley Reguladora del Depósito, Transporte y Distribución de Productos de Petróleo y demás legislación relacionada al mercado de los hidrocarburos y sector minero no metálico.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r>
              <a:rPr lang="es-SV" b="1" dirty="0" smtClean="0"/>
              <a:t>Director: Eduardo Alexander Ramírez Acosta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 68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98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56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690830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SUPERINTENDENCIA DE OBLIGACIONES MERCANTILES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3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Vigilar el cumplimiento de las obligaciones mercantiles y contables de los comerciantes nacionales y extranjeros, y sus administradores, establecidas en el Código de Comercio, la Ley de la Superintendencia de Obligaciones Mercantiles y demás leyes mercantiles, a fin de contribuir al desarrollo de las actividades económicas y comerciales del país.</a:t>
            </a:r>
          </a:p>
          <a:p>
            <a:pPr algn="just"/>
            <a:endParaRPr lang="es-SV" b="1" dirty="0" smtClean="0"/>
          </a:p>
          <a:p>
            <a:r>
              <a:rPr lang="es-SV" b="1" dirty="0" smtClean="0"/>
              <a:t>Superintendente: Carlos Orlando Alarcón Tobar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14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25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85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00800" cy="1124744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Centro Nacional de Atención y Administración de Subsidios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3978671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A</a:t>
            </a:r>
            <a:r>
              <a:rPr lang="es-SV" dirty="0" err="1" smtClean="0"/>
              <a:t>dministrar</a:t>
            </a:r>
            <a:r>
              <a:rPr lang="es-SV" dirty="0" smtClean="0"/>
              <a:t> el padrón de beneficiarios(as) del subsidio de GLP de forma transparente y eficaz, y atender a quienes soliciten ser beneficiarios(as); administrar aquellos puntos de venta que forman parte del Sistema de Entrega del Subsidio al GLP y atender y tramitar las solicitudes de adhesión al mismo.</a:t>
            </a:r>
          </a:p>
          <a:p>
            <a:pPr algn="just"/>
            <a:endParaRPr lang="es-SV" dirty="0"/>
          </a:p>
          <a:p>
            <a:r>
              <a:rPr lang="es-SV" b="1" dirty="0" smtClean="0"/>
              <a:t>Director: Roberto Eduardo González Calero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101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43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144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16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dirty="0" smtClean="0"/>
              <a:t>DIRECCIÓN DE TRANSPARENCIA, ACCESO A </a:t>
            </a:r>
            <a:br>
              <a:rPr lang="es-SV" sz="3200" dirty="0" smtClean="0"/>
            </a:br>
            <a:r>
              <a:rPr lang="es-SV" sz="3200" dirty="0" smtClean="0"/>
              <a:t>LA INFORMACIÓN Y PARTICIPACIÓN </a:t>
            </a:r>
            <a:br>
              <a:rPr lang="es-SV" sz="3200" dirty="0" smtClean="0"/>
            </a:br>
            <a:r>
              <a:rPr lang="es-SV" sz="3200" dirty="0" smtClean="0"/>
              <a:t>CIUDADANA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/>
              <a:t>V</a:t>
            </a:r>
            <a:r>
              <a:rPr lang="es-SV" sz="1800" dirty="0" err="1" smtClean="0"/>
              <a:t>elar</a:t>
            </a:r>
            <a:r>
              <a:rPr lang="es-SV" sz="1800" dirty="0" smtClean="0"/>
              <a:t>, propiciar y fomentar una cultura de transparencia y el efectivo cumplimiento de la Ley de Acceso a la Información Pública, el involucramiento de la ciudadanía en la gestión del Ministerio de Economía, por medio del establecimiento de mecanismos de participación ciudadana, rendición de cuentas y atención de quejas avisos, sugerencias y propuestas ciudadanas velando porque la Institución mantenga la mejor relación posible con la ciudadanía, en  un clima de confianza entre ésta y el MINEC.</a:t>
            </a:r>
          </a:p>
          <a:p>
            <a:pPr algn="just"/>
            <a:r>
              <a:rPr lang="es-SV" sz="1800" dirty="0" smtClean="0"/>
              <a:t/>
            </a:r>
            <a:br>
              <a:rPr lang="es-SV" sz="1800" dirty="0" smtClean="0"/>
            </a:br>
            <a:endParaRPr lang="es-SV" sz="1800" dirty="0"/>
          </a:p>
          <a:p>
            <a:r>
              <a:rPr lang="es-SV" sz="1800" b="1" dirty="0" smtClean="0"/>
              <a:t>Directora: Laura Alicia Quintanilla de Arias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Masculino: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Femenino:  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/>
              <a:t>Total de empleados: 5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29507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VICEMINISTERIO DE ECONOMÍA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7776864" cy="46805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247274"/>
              </a:solidFill>
            </a:endParaRPr>
          </a:p>
          <a:p>
            <a:pPr algn="just">
              <a:buNone/>
            </a:pPr>
            <a:r>
              <a:rPr lang="es-SV" sz="1900" dirty="0" smtClean="0">
                <a:solidFill>
                  <a:schemeClr val="bg1"/>
                </a:solidFill>
              </a:rPr>
              <a:t>Para el mejor cumplimiento de sus objetivos, funciones y atribuciones, cuenta con el apoyo de las Direcciones y unidades asesoras, técnicas y operativas siguientes: Inteligencia Competitiva, Política Comercial, Administración de Tratados Comerciales, la Representación Permanente del MINEC ante la Organización Mundial del Comercio OMC y la Organización Mundial de la Propiedad Intelectual OMPI.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Viceministro</a:t>
            </a:r>
            <a:r>
              <a:rPr lang="en-US" sz="2000" b="1" dirty="0" smtClean="0">
                <a:solidFill>
                  <a:schemeClr val="bg1"/>
                </a:solidFill>
              </a:rPr>
              <a:t>:  Ernesto Salinas Ventura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2600" dirty="0" err="1" smtClean="0">
                <a:solidFill>
                  <a:schemeClr val="bg1"/>
                </a:solidFill>
              </a:rPr>
              <a:t>Masculino</a:t>
            </a:r>
            <a:r>
              <a:rPr lang="en-US" sz="2600" dirty="0" smtClean="0">
                <a:solidFill>
                  <a:schemeClr val="bg1"/>
                </a:solidFill>
              </a:rPr>
              <a:t> :  1</a:t>
            </a:r>
          </a:p>
          <a:p>
            <a:pPr>
              <a:lnSpc>
                <a:spcPct val="80000"/>
              </a:lnSpc>
            </a:pPr>
            <a:r>
              <a:rPr lang="en-US" sz="2600" dirty="0" err="1" smtClean="0">
                <a:solidFill>
                  <a:schemeClr val="bg1"/>
                </a:solidFill>
              </a:rPr>
              <a:t>Femenino</a:t>
            </a:r>
            <a:r>
              <a:rPr lang="en-US" sz="2600" dirty="0" smtClean="0">
                <a:solidFill>
                  <a:schemeClr val="bg1"/>
                </a:solidFill>
              </a:rPr>
              <a:t>:    3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Total de </a:t>
            </a:r>
            <a:r>
              <a:rPr lang="en-US" sz="2600" dirty="0" err="1" smtClean="0">
                <a:solidFill>
                  <a:schemeClr val="bg1"/>
                </a:solidFill>
              </a:rPr>
              <a:t>empleados</a:t>
            </a:r>
            <a:r>
              <a:rPr lang="en-US" sz="2600" dirty="0" smtClean="0">
                <a:solidFill>
                  <a:schemeClr val="bg1"/>
                </a:solidFill>
              </a:rPr>
              <a:t>:  4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480720" cy="13620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Unidad de Inteligencia Competitiva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664804"/>
            <a:ext cx="7772400" cy="35283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dirty="0" smtClean="0"/>
              <a:t>Proveer información estratégica, análisis y estudios sobre el desempeño competitivo de la economía local, nacional e internacional. La Unidad es la encargada de investigar y analizar las condiciones internas y externas que determinan la competitividad del país y de los sectores productivos nacionales para la toma de decisiones de políticas públicas, enmarcados en sus temáticas, de los Despachos Ministeriales, Direcciones, gerencias y unidades del MINEC y sectores productivos nacionales pertinentes.</a:t>
            </a:r>
          </a:p>
          <a:p>
            <a:pPr algn="just"/>
            <a:endParaRPr lang="es-SV" dirty="0" smtClean="0"/>
          </a:p>
          <a:p>
            <a:r>
              <a:rPr lang="es-SV" b="1" dirty="0" smtClean="0"/>
              <a:t>Gerente: Paola Alejandra Peña </a:t>
            </a:r>
            <a:r>
              <a:rPr lang="es-SV" b="1" dirty="0" err="1" smtClean="0"/>
              <a:t>Ahues</a:t>
            </a:r>
            <a:endParaRPr lang="es-SV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4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8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POLÍTICA COMERCIAL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68052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Definir y desarrollar la política comercial del país, el fortalecimiento de los flujos de comercio e inversión, el desarrollo de las negociaciones comerciales con otros países y organismos multilaterales; y proponer, promover y dar seguimiento a iniciativas y proyectos que impulsen y fortalezcan la Integración Económica Centroamericana; así como desarrollar todas aquellas iniciativas y proyectos enfocados al fortalecimiento y cumplimiento de compromisos en materia de  la propiedad intelectual, tanto a nivel nacional, regional y multilateral.</a:t>
            </a:r>
          </a:p>
          <a:p>
            <a:pPr algn="just"/>
            <a:endParaRPr lang="es-SV" dirty="0" smtClean="0"/>
          </a:p>
          <a:p>
            <a:r>
              <a:rPr lang="es-SV" b="1" dirty="0" smtClean="0"/>
              <a:t>Director: René Alberto Salazar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480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5482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ADMINISTRACIÓN DE TRATADOS COMERCIALES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4599359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Cumplir las obligaciones administrativas que surjan a partir de los acuerdos comerciales suscritos por El Salvador; la atención al cumplimiento de dichas obligaciones por parte de sus socios comerciales; los procedimientos administrativos tendientes a la imposición de medidas de salvaguardias; medidas compensatorias, derechos antidumping, la eliminación de barreras al comercio, la prestación de asistencia técnica en materia de origen de las mercancías y la participación en diferentes comités nacionales e internacionales.</a:t>
            </a:r>
          </a:p>
          <a:p>
            <a:pPr algn="just"/>
            <a:endParaRPr lang="es-SV" dirty="0" smtClean="0"/>
          </a:p>
          <a:p>
            <a:r>
              <a:rPr lang="es-SV" b="1" dirty="0" smtClean="0"/>
              <a:t>Directora: Marta Rosa Margarita </a:t>
            </a:r>
            <a:r>
              <a:rPr lang="es-SV" b="1" dirty="0" err="1" smtClean="0"/>
              <a:t>Ortez</a:t>
            </a:r>
            <a:r>
              <a:rPr lang="es-SV" b="1" dirty="0" smtClean="0"/>
              <a:t> Quintanar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12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96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40760" cy="1362075"/>
          </a:xfrm>
        </p:spPr>
        <p:txBody>
          <a:bodyPr>
            <a:normAutofit fontScale="90000"/>
          </a:bodyPr>
          <a:lstStyle/>
          <a:p>
            <a:r>
              <a:rPr lang="es-SV" sz="2400" dirty="0" smtClean="0"/>
              <a:t>Representación permanente del </a:t>
            </a:r>
            <a:r>
              <a:rPr lang="es-SV" sz="2400" dirty="0" err="1" smtClean="0"/>
              <a:t>minec</a:t>
            </a:r>
            <a:r>
              <a:rPr lang="es-SV" sz="2400" dirty="0" smtClean="0"/>
              <a:t> ante la organización mundial del comercio (OMC) y la organización mundial de la propiedad intelectual (</a:t>
            </a:r>
            <a:r>
              <a:rPr lang="es-SV" sz="2400" dirty="0" err="1" smtClean="0"/>
              <a:t>ompi</a:t>
            </a:r>
            <a:r>
              <a:rPr lang="es-SV" sz="2400" dirty="0" smtClean="0"/>
              <a:t>)</a:t>
            </a:r>
            <a:endParaRPr lang="es-SV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772400" cy="3762647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/>
              <a:t>Asegurar la efectiva participación de El Salvador en las negociaciones comerciales que se llevan a cabo en el Marco de la Organización Mundial del Comercio  y la Organización Mundial de la Propiedad Intelectual, así como promover la adecuada aplicación y seguimiento con los entes nacionales correspondientes de los resultados derivados de los actuales y futuros acuerdos que surjan de las mencionadas organizaciones.</a:t>
            </a:r>
          </a:p>
          <a:p>
            <a:pPr algn="just"/>
            <a:endParaRPr lang="es-SV" sz="1800" b="1" dirty="0" smtClean="0"/>
          </a:p>
          <a:p>
            <a:pPr algn="just"/>
            <a:r>
              <a:rPr lang="es-SV" sz="1800" b="1" dirty="0" smtClean="0"/>
              <a:t>Representante del Ministerio de Economía ante la OMC Y OMPI: Francisco Alberto Lima Mena.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Masculino:  2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Femenino:   3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/>
              <a:t>Total de empleados:  5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7934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88640"/>
            <a:ext cx="6934200" cy="715963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DESPACHO MINISTERIAL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568952" cy="52935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1600" dirty="0" err="1">
                <a:solidFill>
                  <a:schemeClr val="bg1"/>
                </a:solidFill>
              </a:rPr>
              <a:t>D</a:t>
            </a:r>
            <a:r>
              <a:rPr lang="en-US" sz="1800" dirty="0" err="1" smtClean="0">
                <a:solidFill>
                  <a:schemeClr val="bg1"/>
                </a:solidFill>
              </a:rPr>
              <a:t>entro</a:t>
            </a:r>
            <a:r>
              <a:rPr lang="en-US" sz="1800" dirty="0" smtClean="0">
                <a:solidFill>
                  <a:schemeClr val="bg1"/>
                </a:solidFill>
              </a:rPr>
              <a:t> de los </a:t>
            </a:r>
            <a:r>
              <a:rPr lang="en-US" sz="1800" dirty="0" err="1" smtClean="0">
                <a:solidFill>
                  <a:schemeClr val="bg1"/>
                </a:solidFill>
              </a:rPr>
              <a:t>principales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s-SV" sz="1800" dirty="0" smtClean="0">
                <a:solidFill>
                  <a:schemeClr val="bg1"/>
                </a:solidFill>
              </a:rPr>
              <a:t>objetivos</a:t>
            </a:r>
            <a:r>
              <a:rPr lang="en-US" sz="1800" dirty="0" smtClean="0">
                <a:solidFill>
                  <a:schemeClr val="bg1"/>
                </a:solidFill>
              </a:rPr>
              <a:t> de </a:t>
            </a:r>
            <a:r>
              <a:rPr lang="en-US" sz="1800" dirty="0" err="1" smtClean="0">
                <a:solidFill>
                  <a:schemeClr val="bg1"/>
                </a:solidFill>
              </a:rPr>
              <a:t>MlNEC</a:t>
            </a:r>
            <a:r>
              <a:rPr lang="en-US" sz="1800" dirty="0" smtClean="0">
                <a:solidFill>
                  <a:schemeClr val="bg1"/>
                </a:solidFill>
              </a:rPr>
              <a:t>, se </a:t>
            </a:r>
            <a:r>
              <a:rPr lang="en-US" sz="1800" dirty="0" err="1" smtClean="0">
                <a:solidFill>
                  <a:schemeClr val="bg1"/>
                </a:solidFill>
              </a:rPr>
              <a:t>encuentran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s-SV" sz="1800" dirty="0" smtClean="0">
                <a:solidFill>
                  <a:schemeClr val="bg1"/>
                </a:solidFill>
              </a:rPr>
              <a:t>a</a:t>
            </a:r>
            <a:r>
              <a:rPr lang="es-SV" sz="1800" dirty="0">
                <a:solidFill>
                  <a:schemeClr val="bg1"/>
                </a:solidFill>
              </a:rPr>
              <a:t>)	Fomentar la diversificación y transformación de la matriz productiva, con bienes y servicios de mayor valor agregado que diversifique la oferta exportable y el empleo;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Articular </a:t>
            </a:r>
            <a:r>
              <a:rPr lang="es-SV" sz="1800" dirty="0">
                <a:solidFill>
                  <a:schemeClr val="bg1"/>
                </a:solidFill>
              </a:rPr>
              <a:t>las dinámicas de la economía territorial para el desarrollo competitivo de las MIPYMES</a:t>
            </a:r>
            <a:r>
              <a:rPr lang="es-SV" sz="18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Aumentar </a:t>
            </a:r>
            <a:r>
              <a:rPr lang="es-SV" sz="1800" dirty="0">
                <a:solidFill>
                  <a:schemeClr val="bg1"/>
                </a:solidFill>
              </a:rPr>
              <a:t>la inversión nacional y extranjera, promoviendo la facilitación del comercio, los trámites empresariales y la seguridad jurídica para potenciar las exportaciones</a:t>
            </a:r>
            <a:r>
              <a:rPr lang="es-SV" sz="18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Fortalecer </a:t>
            </a:r>
            <a:r>
              <a:rPr lang="es-SV" sz="1800" dirty="0">
                <a:solidFill>
                  <a:schemeClr val="bg1"/>
                </a:solidFill>
              </a:rPr>
              <a:t>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Modernizar </a:t>
            </a:r>
            <a:r>
              <a:rPr lang="es-SV" sz="1800" dirty="0">
                <a:solidFill>
                  <a:schemeClr val="bg1"/>
                </a:solidFill>
              </a:rPr>
              <a:t>el marco legal e institucional del MINEC para mejorar la calidad de los bienes y servicios entregados a la ciudadanía;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Cumplir </a:t>
            </a:r>
            <a:r>
              <a:rPr lang="es-SV" sz="1800" dirty="0">
                <a:solidFill>
                  <a:schemeClr val="bg1"/>
                </a:solidFill>
              </a:rPr>
              <a:t>y hacer cumplir todas las disposiciones legales y reglamentarias que se relacionen con el desempeño de sus funciones; y,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800" dirty="0" smtClean="0">
                <a:solidFill>
                  <a:schemeClr val="bg1"/>
                </a:solidFill>
              </a:rPr>
              <a:t>Actuar </a:t>
            </a:r>
            <a:r>
              <a:rPr lang="es-SV" sz="1800" dirty="0">
                <a:solidFill>
                  <a:schemeClr val="bg1"/>
                </a:solidFill>
              </a:rPr>
              <a:t>como medio de comunicación del Órgano Ejecutivo en lo relacionado al Ramo de Economía.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Ministra</a:t>
            </a:r>
            <a:r>
              <a:rPr lang="en-US" sz="1800" b="1" dirty="0" smtClean="0">
                <a:solidFill>
                  <a:schemeClr val="bg1"/>
                </a:solidFill>
              </a:rPr>
              <a:t>: </a:t>
            </a:r>
            <a:r>
              <a:rPr lang="es-SV" sz="1800" b="1" dirty="0" smtClean="0">
                <a:solidFill>
                  <a:schemeClr val="bg1"/>
                </a:solidFill>
              </a:rPr>
              <a:t>Luz Estrella Rodríguez de </a:t>
            </a:r>
            <a:r>
              <a:rPr lang="es-SV" sz="1800" b="1" dirty="0" err="1" smtClean="0">
                <a:solidFill>
                  <a:schemeClr val="bg1"/>
                </a:solidFill>
              </a:rPr>
              <a:t>Zúniga</a:t>
            </a:r>
            <a:endParaRPr lang="es-SV" sz="1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Masculino</a:t>
            </a:r>
            <a:r>
              <a:rPr lang="en-US" sz="1800" dirty="0" smtClean="0">
                <a:solidFill>
                  <a:schemeClr val="bg1"/>
                </a:solidFill>
              </a:rPr>
              <a:t>:   2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Femenino</a:t>
            </a:r>
            <a:r>
              <a:rPr lang="en-US" sz="1800" dirty="0" smtClean="0">
                <a:solidFill>
                  <a:schemeClr val="bg1"/>
                </a:solidFill>
              </a:rPr>
              <a:t>:    8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Total de </a:t>
            </a:r>
            <a:r>
              <a:rPr lang="en-US" sz="1800" dirty="0" err="1" smtClean="0">
                <a:solidFill>
                  <a:schemeClr val="bg1"/>
                </a:solidFill>
              </a:rPr>
              <a:t>empleados</a:t>
            </a:r>
            <a:r>
              <a:rPr lang="en-US" sz="1800" dirty="0" smtClean="0">
                <a:solidFill>
                  <a:schemeClr val="bg1"/>
                </a:solidFill>
              </a:rPr>
              <a:t>: 10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552728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VICEMINISTERIO DE COMERCIO E INDUSTRIA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722372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SV" sz="2000" dirty="0" smtClean="0">
                <a:solidFill>
                  <a:schemeClr val="bg1"/>
                </a:solidFill>
              </a:rPr>
              <a:t>Para el cumplimiento de sus objetivos, funciones y atribuciones cuenta con el apoyo de las direcciones técnicas siguientes: General de Estadística y Censos, de Tecnologías de la Información, de Coordinación de Políticas Productivas, de Innovación y Calidad, de Fomento Productivo y del Fondo de Desarrollo Productivo.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SV" sz="2000" dirty="0" smtClean="0">
                <a:solidFill>
                  <a:schemeClr val="bg1"/>
                </a:solidFill>
              </a:rPr>
              <a:t/>
            </a:r>
            <a:br>
              <a:rPr lang="es-SV" sz="2000" dirty="0" smtClean="0">
                <a:solidFill>
                  <a:schemeClr val="bg1"/>
                </a:solidFill>
              </a:rPr>
            </a:br>
            <a:endParaRPr lang="es-SV" sz="20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Viceministra</a:t>
            </a:r>
            <a:r>
              <a:rPr lang="en-US" sz="2000" b="1" dirty="0" smtClean="0">
                <a:solidFill>
                  <a:schemeClr val="bg1"/>
                </a:solidFill>
              </a:rPr>
              <a:t> : Merlin Alejandrina Barrera </a:t>
            </a:r>
            <a:r>
              <a:rPr lang="en-US" sz="2000" b="1" dirty="0" err="1" smtClean="0">
                <a:solidFill>
                  <a:schemeClr val="bg1"/>
                </a:solidFill>
              </a:rPr>
              <a:t>López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Masculino</a:t>
            </a:r>
            <a:r>
              <a:rPr lang="en-US" sz="2000" dirty="0" smtClean="0">
                <a:solidFill>
                  <a:schemeClr val="bg1"/>
                </a:solidFill>
              </a:rPr>
              <a:t>: 1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Femeninos</a:t>
            </a:r>
            <a:r>
              <a:rPr lang="en-US" sz="2000" dirty="0" smtClean="0">
                <a:solidFill>
                  <a:schemeClr val="bg1"/>
                </a:solidFill>
              </a:rPr>
              <a:t>: 3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Total de </a:t>
            </a:r>
            <a:r>
              <a:rPr lang="en-US" sz="2000" dirty="0" err="1" smtClean="0">
                <a:solidFill>
                  <a:schemeClr val="bg1"/>
                </a:solidFill>
              </a:rPr>
              <a:t>empleados</a:t>
            </a:r>
            <a:r>
              <a:rPr lang="en-US" sz="2000" dirty="0" smtClean="0">
                <a:solidFill>
                  <a:schemeClr val="bg1"/>
                </a:solidFill>
              </a:rPr>
              <a:t>: 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1124743"/>
          </a:xfrm>
        </p:spPr>
        <p:txBody>
          <a:bodyPr/>
          <a:lstStyle/>
          <a:p>
            <a:pPr algn="ctr"/>
            <a:r>
              <a:rPr lang="es-SV" sz="3200" dirty="0" smtClean="0"/>
              <a:t>DIRECCIÓN GENERAL DE ESTADISTICAS Y CENSOS (DIGESTYC)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2400" cy="4536504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Coordinar el Servicio Estadístico Nacional e investigar y perfeccionar los métodos del planeamiento, recolección, compilación, tabulación, análisis, publicación y distribución de los datos estadísticos y censales del país, que sirvan de base para la planificación y toma de decisiones relativas al desarrollo económico y social de la República.</a:t>
            </a:r>
          </a:p>
          <a:p>
            <a:pPr algn="just"/>
            <a:endParaRPr lang="es-SV" dirty="0" smtClean="0"/>
          </a:p>
          <a:p>
            <a:pPr algn="just"/>
            <a:endParaRPr lang="es-SV" dirty="0"/>
          </a:p>
          <a:p>
            <a:pPr algn="just"/>
            <a:r>
              <a:rPr lang="es-SV" b="1" dirty="0" smtClean="0"/>
              <a:t>Director: Carlos Evaristo Hernández Alas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Masculino: 169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Femenino:  114</a:t>
            </a:r>
          </a:p>
          <a:p>
            <a:pPr algn="just"/>
            <a:r>
              <a:rPr lang="es-SV" dirty="0" smtClean="0"/>
              <a:t>Total de empleados:  283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49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400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TECNOLOGÍAS DE LA INFORMACIÓN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4032448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M</a:t>
            </a:r>
            <a:r>
              <a:rPr lang="es-SV" dirty="0" err="1" smtClean="0"/>
              <a:t>odernizar</a:t>
            </a:r>
            <a:r>
              <a:rPr lang="es-SV" dirty="0" smtClean="0"/>
              <a:t> la gestión del MINEC a través de la automatización integral de los procesos de las distintas unidades que lo conforman, brindando los servicios de análisis y desarrollo de sistemas, soporte técnico, asesoría técnica y capacitaciones con el propósito de ayudar y facilitar el logro de los objetivos institucionales.</a:t>
            </a:r>
          </a:p>
          <a:p>
            <a:pPr algn="just"/>
            <a:r>
              <a:rPr lang="es-SV" dirty="0" smtClean="0"/>
              <a:t> </a:t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Director: Mario Alfredo Hernández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16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3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6336704" cy="1296144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DIRECCIÓN DE COORDINACIÓN DE POLÍTICAS PRODUCTIVAS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7772400" cy="3600400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Apoyar al Vice Ministerio de Comercio e Industria en la función de coordinación e implementación de la Política de Fomento, Diversificación y Transformación Productiva enmarcado en la Ley de Fomento de la Producción Empresarial.</a:t>
            </a:r>
          </a:p>
          <a:p>
            <a:pPr algn="just"/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  <a:p>
            <a:r>
              <a:rPr lang="es-SV" b="1" dirty="0" smtClean="0"/>
              <a:t>Director: Francisco José Martínez </a:t>
            </a:r>
            <a:r>
              <a:rPr lang="es-SV" b="1" dirty="0" err="1" smtClean="0"/>
              <a:t>Sermeño</a:t>
            </a:r>
            <a:endParaRPr lang="es-SV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15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276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 INNOVACIÓN Y CALIDAD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325594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 smtClean="0"/>
              <a:t>Coordinar la ejecución de las políticas del Ramo relacionadas y vinculadas al accionar del Sistema Nacional de Innovación Empresarial y al Sistema Nacional de Calidad, entre ellas la Política Nacional de Fomento Diversificación y Transformación Productiva y la Política Nacional de Innovación, Ciencia y Tecnología, políticas sectoriales destinadas a sectores prioritarios, así como contribuir con el diseño y promoción de planes y estrategias de implementación de las mismas. Fungir como Secretaria Técnica de Innovación empresarial en el marco de la Ley de Fomento a la Producción, proponiendo, desarrollando y administrando instrumentos y mecanismos de apoyo a sectores empresariales.  Propiciar, facilitar y fortalecer capacidades y competencias empresariales a través de la ejecución de programas, proyectos e instrumentos vinculados al desarrollo tecnológico, la innovación, la calidad y la productividad. Apoyar prioritariamente a  los sectores productivos nacionales y a emprendedores a alcanzar su diversificación, transformación productiva y el incremento del valor agregado.</a:t>
            </a:r>
          </a:p>
          <a:p>
            <a:pPr algn="just"/>
            <a:r>
              <a:rPr lang="es-SV" dirty="0" smtClean="0"/>
              <a:t> </a:t>
            </a:r>
            <a:br>
              <a:rPr lang="es-SV" dirty="0" smtClean="0"/>
            </a:br>
            <a:r>
              <a:rPr lang="es-SV" sz="2100" b="1" dirty="0" smtClean="0"/>
              <a:t>Director: Yax Antonio Canossa Humberstone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Masculino:  18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Femenino:   7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2600" dirty="0" smtClean="0"/>
              <a:t>Total de empleados: 25</a:t>
            </a:r>
            <a:endParaRPr lang="es-SV" sz="2600" dirty="0"/>
          </a:p>
        </p:txBody>
      </p:sp>
    </p:spTree>
    <p:extLst>
      <p:ext uri="{BB962C8B-B14F-4D97-AF65-F5344CB8AC3E}">
        <p14:creationId xmlns:p14="http://schemas.microsoft.com/office/powerpoint/2010/main" val="816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120680" cy="1362075"/>
          </a:xfrm>
        </p:spPr>
        <p:txBody>
          <a:bodyPr/>
          <a:lstStyle/>
          <a:p>
            <a:pPr algn="ctr"/>
            <a:r>
              <a:rPr lang="es-SV" dirty="0"/>
              <a:t>DIRECCION DE FOMENTO PRODUCTIVO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4"/>
          </a:xfrm>
        </p:spPr>
        <p:txBody>
          <a:bodyPr/>
          <a:lstStyle/>
          <a:p>
            <a:pPr algn="just"/>
            <a:r>
              <a:rPr lang="es-SV" dirty="0" smtClean="0"/>
              <a:t>Apoyar y fortalecer iniciativas productivas a través de servicios empresariales a la Micro, Pequeña y Mediana Empresa, orientados a la formalización, la inversión, la vinculación con mercados formales nacionales y de exportación, y la promoción de proyectos con potencial de desarrollo en los territorios, para fomentar la competitividad de los negocios.</a:t>
            </a:r>
          </a:p>
          <a:p>
            <a:pPr algn="just"/>
            <a:endParaRPr lang="es-SV" b="1" dirty="0" smtClean="0"/>
          </a:p>
          <a:p>
            <a:pPr algn="just"/>
            <a:r>
              <a:rPr lang="es-SV" b="1" dirty="0" smtClean="0"/>
              <a:t>Director</a:t>
            </a:r>
            <a:r>
              <a:rPr lang="es-SV" b="1" dirty="0"/>
              <a:t>: </a:t>
            </a:r>
            <a:r>
              <a:rPr lang="es-SV" b="1" dirty="0" smtClean="0"/>
              <a:t>Teodoro Antonio Romero </a:t>
            </a:r>
            <a:r>
              <a:rPr lang="es-SV" b="1" dirty="0" err="1" smtClean="0"/>
              <a:t>Romero</a:t>
            </a:r>
            <a:endParaRPr lang="es-SV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Masculino: 15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Femenino: 14</a:t>
            </a:r>
            <a:endParaRPr lang="es-SV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/>
              <a:t>Total </a:t>
            </a:r>
            <a:r>
              <a:rPr lang="es-SV" dirty="0"/>
              <a:t>de empleados: </a:t>
            </a:r>
            <a:r>
              <a:rPr lang="es-SV" dirty="0" smtClean="0"/>
              <a:t>29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776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Dirección del Fondo de Desarrollo Productivo (FONDEPRO)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0888" y="1844824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M</a:t>
            </a:r>
            <a:r>
              <a:rPr lang="es-SV" dirty="0" err="1" smtClean="0"/>
              <a:t>ejorar</a:t>
            </a:r>
            <a:r>
              <a:rPr lang="es-SV" dirty="0" smtClean="0"/>
              <a:t> la competitividad de la Micro, Pequeña Y Mediana Empresa, así como algunas de mayor tamaño que operan en el país, mediante el cofinanciamiento no reembolsable a iniciativas (</a:t>
            </a:r>
            <a:r>
              <a:rPr lang="es-SV" dirty="0" err="1" smtClean="0"/>
              <a:t>fast</a:t>
            </a:r>
            <a:r>
              <a:rPr lang="es-SV" dirty="0" smtClean="0"/>
              <a:t> </a:t>
            </a:r>
            <a:r>
              <a:rPr lang="es-SV" dirty="0" err="1" smtClean="0"/>
              <a:t>track</a:t>
            </a:r>
            <a:r>
              <a:rPr lang="es-SV" dirty="0" smtClean="0"/>
              <a:t> y proyectos, ya sea de ventanilla abierta o concursos) que mejoren su participación en el mercado nacional y extranjero, favoreciendo la generación de empleo.</a:t>
            </a:r>
          </a:p>
          <a:p>
            <a:pPr algn="just"/>
            <a:endParaRPr lang="es-SV" dirty="0" smtClean="0"/>
          </a:p>
          <a:p>
            <a:pPr algn="just"/>
            <a:endParaRPr lang="es-SV" b="1" dirty="0"/>
          </a:p>
          <a:p>
            <a:pPr algn="just"/>
            <a:r>
              <a:rPr lang="es-SV" b="1" dirty="0" smtClean="0"/>
              <a:t>Dirección: Claudia Elizabeth Sequeira Campos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86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16984" r="5000" b="9365"/>
          <a:stretch/>
        </p:blipFill>
        <p:spPr bwMode="auto">
          <a:xfrm>
            <a:off x="-1" y="0"/>
            <a:ext cx="92376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7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-11038"/>
            <a:ext cx="9144000" cy="69270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167" y="116632"/>
            <a:ext cx="532859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b="1" dirty="0" smtClean="0"/>
              <a:t>UNIDAD DE ASESORÍA Y </a:t>
            </a:r>
            <a:br>
              <a:rPr lang="es-SV" sz="3200" b="1" dirty="0" smtClean="0"/>
            </a:br>
            <a:r>
              <a:rPr lang="es-SV" sz="3200" b="1" dirty="0" smtClean="0"/>
              <a:t>COORDINACIÓN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Proporcionar apoyo a los(as) titulares del Ramo en aquellas áreas estratégicas relacionadas con el quehacer del Ministerio que no están contempladas o no pueden satisfacerse con la estructura funcional y organizativa, así como asistir al Despacho Ministerial y Vice Ministerios en el seguimiento y desempeño de las atribuciones que demandan coordinación en temas estratégicos, administrativos, financieros, de instrumentos legales, de armonización de tiempos y agenda institucional; y otros temas prioritarios.</a:t>
            </a:r>
          </a:p>
          <a:p>
            <a:pPr marL="0" indent="0" algn="just">
              <a:buNone/>
            </a:pPr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s-SV" sz="1800" dirty="0">
                <a:solidFill>
                  <a:schemeClr val="tx1">
                    <a:tint val="75000"/>
                  </a:schemeClr>
                </a:solidFill>
              </a:rPr>
            </a:b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pPr algn="just"/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Femenino: 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 3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Masculino: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 3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s-SV" sz="1800" dirty="0">
                <a:solidFill>
                  <a:schemeClr val="tx1">
                    <a:tint val="75000"/>
                  </a:schemeClr>
                </a:solidFill>
              </a:rPr>
              <a:t>Total de empleados: </a:t>
            </a:r>
            <a:r>
              <a:rPr lang="es-SV" sz="1800" dirty="0" smtClean="0">
                <a:solidFill>
                  <a:schemeClr val="tx1">
                    <a:tint val="75000"/>
                  </a:schemeClr>
                </a:solidFill>
              </a:rPr>
              <a:t>6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495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-11038"/>
            <a:ext cx="9144000" cy="69270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904656" cy="864096"/>
          </a:xfrm>
        </p:spPr>
        <p:txBody>
          <a:bodyPr/>
          <a:lstStyle/>
          <a:p>
            <a:pPr algn="ctr"/>
            <a:r>
              <a:rPr lang="es-SV" sz="3200" b="1" dirty="0" smtClean="0"/>
              <a:t>GERENCIA DE COMUNICACIONES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556792"/>
            <a:ext cx="7906717" cy="4373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Velar por la buena imagen institucional ante la opinión pública y mantener una adecuada comunicación interna y externa especialmente con los diferentes medios de comunicación y otras instituciones relacionadas.</a:t>
            </a:r>
          </a:p>
          <a:p>
            <a:pPr marL="0" indent="0" algn="just">
              <a:buNone/>
            </a:pP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s-SV" sz="2000" dirty="0" smtClean="0"/>
              <a:t/>
            </a:r>
            <a:br>
              <a:rPr lang="es-SV" sz="2000" dirty="0" smtClean="0"/>
            </a:br>
            <a:r>
              <a:rPr lang="es-SV" sz="2000" b="1" dirty="0">
                <a:solidFill>
                  <a:schemeClr val="tx1">
                    <a:tint val="75000"/>
                  </a:schemeClr>
                </a:solidFill>
              </a:rPr>
              <a:t>Gerente: Walter Enrique Hernández González</a:t>
            </a: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Masculino: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7</a:t>
            </a:r>
            <a:endParaRPr lang="es-SV" sz="2000" dirty="0">
              <a:solidFill>
                <a:schemeClr val="tx1">
                  <a:tint val="75000"/>
                </a:schemeClr>
              </a:solidFill>
            </a:endParaRP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Femenino: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6</a:t>
            </a:r>
            <a:endParaRPr lang="es-SV" sz="2000" dirty="0">
              <a:solidFill>
                <a:schemeClr val="tx1">
                  <a:tint val="75000"/>
                </a:schemeClr>
              </a:solidFill>
            </a:endParaRPr>
          </a:p>
          <a:p>
            <a:pPr algn="just"/>
            <a:r>
              <a:rPr lang="es-SV" sz="2000" dirty="0">
                <a:solidFill>
                  <a:schemeClr val="tx1">
                    <a:tint val="75000"/>
                  </a:schemeClr>
                </a:solidFill>
              </a:rPr>
              <a:t>Total de empleados: </a:t>
            </a:r>
            <a:r>
              <a:rPr lang="es-SV" sz="2000" dirty="0" smtClean="0">
                <a:solidFill>
                  <a:schemeClr val="tx1">
                    <a:tint val="75000"/>
                  </a:schemeClr>
                </a:solidFill>
              </a:rPr>
              <a:t>13</a:t>
            </a:r>
            <a:endParaRPr lang="es-SV" sz="1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95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832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AUDITORÍA </a:t>
            </a:r>
            <a:br>
              <a:rPr lang="es-SV" sz="3600" dirty="0" smtClean="0"/>
            </a:br>
            <a:r>
              <a:rPr lang="es-SV" sz="3600" dirty="0" smtClean="0"/>
              <a:t>INTERNA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772816"/>
            <a:ext cx="7772400" cy="3816424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/>
              <a:t>Evaluar a posteriori la eficacia del sistema de control interno, la administración de riesgos, la efectividad en las operaciones y el cumplimiento de leyes y reglamentos aplicables; incluyendo actividades de asesoramiento y servicio de consultoría a las áreas objeto de auditoría, encaminadas a la mejora continua de las actividades y en el fortalecimiento de controles en el Ministerio de Economía. Realiza su actividad de manera independiente y objetiva.</a:t>
            </a:r>
            <a:r>
              <a:rPr lang="es-MX" sz="1800" dirty="0" smtClean="0"/>
              <a:t>	</a:t>
            </a:r>
          </a:p>
          <a:p>
            <a:pPr algn="just"/>
            <a:endParaRPr lang="es-MX" sz="1800" dirty="0" smtClean="0"/>
          </a:p>
          <a:p>
            <a:pPr algn="just"/>
            <a:r>
              <a:rPr lang="es-SV" sz="1800" dirty="0" smtClean="0"/>
              <a:t/>
            </a:r>
            <a:br>
              <a:rPr lang="es-SV" sz="1800" dirty="0" smtClean="0"/>
            </a:br>
            <a:r>
              <a:rPr lang="es-SV" b="1" dirty="0" smtClean="0"/>
              <a:t>Gerente: Juan Alberto Castro Salamanca</a:t>
            </a:r>
          </a:p>
          <a:p>
            <a:pPr algn="just"/>
            <a:r>
              <a:rPr lang="es-SV" sz="1800" dirty="0" smtClean="0"/>
              <a:t>Masculino:  5</a:t>
            </a:r>
          </a:p>
          <a:p>
            <a:pPr algn="just"/>
            <a:r>
              <a:rPr lang="es-SV" sz="1800" dirty="0" smtClean="0"/>
              <a:t>Femenino: 2</a:t>
            </a:r>
          </a:p>
          <a:p>
            <a:pPr algn="just"/>
            <a:r>
              <a:rPr lang="es-SV" sz="1800" dirty="0" smtClean="0"/>
              <a:t>Total de empleados: 7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1823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4" y="-27856"/>
            <a:ext cx="9036957" cy="684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5924029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Gerencia de planificación y </a:t>
            </a:r>
            <a:br>
              <a:rPr lang="es-SV" sz="3600" dirty="0" smtClean="0"/>
            </a:br>
            <a:r>
              <a:rPr lang="es-SV" sz="3600" dirty="0" smtClean="0"/>
              <a:t>desarrollo institucional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15882" y="1556792"/>
            <a:ext cx="7772400" cy="4338711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Apoyar a los niveles jerárquicos superiores del MINEC en los procesos de toma de decisiones, mediante la aplicación de mecanismos de coordinación e información que faciliten la planificación estratégica –operativa y el fortalecimientos institucional.</a:t>
            </a:r>
          </a:p>
          <a:p>
            <a:pPr algn="just"/>
            <a:endParaRPr lang="es-SV" dirty="0" smtClean="0"/>
          </a:p>
          <a:p>
            <a:pPr algn="just"/>
            <a:endParaRPr lang="es-SV" dirty="0" smtClean="0"/>
          </a:p>
          <a:p>
            <a:pPr algn="just"/>
            <a:endParaRPr lang="es-SV" dirty="0" smtClean="0"/>
          </a:p>
          <a:p>
            <a:r>
              <a:rPr lang="es-SV" b="1" dirty="0" smtClean="0"/>
              <a:t>Gerente: Bertha Esperanza Figueroa de Castillo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 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 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835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7" y="-4192"/>
            <a:ext cx="904081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68818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>Unidad de Cooperación </a:t>
            </a:r>
            <a:br>
              <a:rPr lang="es-SV" sz="3600" dirty="0" smtClean="0"/>
            </a:br>
            <a:r>
              <a:rPr lang="es-SV" sz="3600" dirty="0" smtClean="0"/>
              <a:t>externa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9594" y="1412776"/>
            <a:ext cx="7772400" cy="4464496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Gestionar y apoyar a las unidades ejecutoras en la búsqueda de cooperación técnica o financiera reembolsable o no reembolsable con agencias de cooperación estatales, multilaterales, entidades privadas, entre otras, así como coordinar los procesos de gestión, ejecución, administración y liquidación de programas y proyectos financiados con recursos de cooperación externa.</a:t>
            </a:r>
          </a:p>
          <a:p>
            <a:pPr algn="just"/>
            <a:endParaRPr lang="es-SV" dirty="0" smtClean="0"/>
          </a:p>
          <a:p>
            <a:pPr algn="just"/>
            <a:r>
              <a:rPr lang="es-SV" dirty="0" smtClean="0"/>
              <a:t/>
            </a:r>
            <a:br>
              <a:rPr lang="es-SV" dirty="0" smtClean="0"/>
            </a:br>
            <a:r>
              <a:rPr lang="es-SV" b="1" dirty="0" smtClean="0"/>
              <a:t>Jefe de unidad: José Alfredo Carvajal Amaya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empleados: 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3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72608" cy="792088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Unidad ambiental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7393" y="1484784"/>
            <a:ext cx="7772400" cy="3231207"/>
          </a:xfrm>
        </p:spPr>
        <p:txBody>
          <a:bodyPr/>
          <a:lstStyle/>
          <a:p>
            <a:pPr algn="just"/>
            <a:r>
              <a:rPr lang="es-SV" dirty="0" smtClean="0"/>
              <a:t>Velar por el cumplimiento de las normas y regulaciones ambientales y asegurar la necesaria coordinación institucional en la gestión ambiental.</a:t>
            </a:r>
          </a:p>
          <a:p>
            <a:pPr algn="just"/>
            <a:endParaRPr lang="es-SV" dirty="0" smtClean="0"/>
          </a:p>
          <a:p>
            <a:pPr algn="just"/>
            <a:endParaRPr lang="es-SV" dirty="0" smtClean="0"/>
          </a:p>
          <a:p>
            <a:r>
              <a:rPr lang="es-SV" b="1" dirty="0" smtClean="0"/>
              <a:t>Jefa de unidad: María Soledad Martínez de Carranza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/>
              <a:t>Total de empleadas: 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675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2457</Words>
  <Application>Microsoft Office PowerPoint</Application>
  <PresentationFormat>Presentación en pantalla (4:3)</PresentationFormat>
  <Paragraphs>255</Paragraphs>
  <Slides>37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ORGANIGRAMA  ENERO-ABRIL 2019</vt:lpstr>
      <vt:lpstr>Presentación de PowerPoint</vt:lpstr>
      <vt:lpstr>DESPACHO MINISTERIAL </vt:lpstr>
      <vt:lpstr>UNIDAD DE ASESORÍA Y  COORDINACIÓN</vt:lpstr>
      <vt:lpstr>GERENCIA DE COMUNICACIONES</vt:lpstr>
      <vt:lpstr>GERENCIA DE AUDITORÍA  INTERNA</vt:lpstr>
      <vt:lpstr>Gerencia de planificación y  desarrollo institucional</vt:lpstr>
      <vt:lpstr>Unidad de Cooperación  externa</vt:lpstr>
      <vt:lpstr>Unidad ambiental</vt:lpstr>
      <vt:lpstr>UNIDAD DE GÉNERO</vt:lpstr>
      <vt:lpstr>DIRECCIÓN DE ASUNTOS  JURÍDICOS</vt:lpstr>
      <vt:lpstr>Unidad de Firma  Electrónica</vt:lpstr>
      <vt:lpstr>Unidad de Inteligencia  Económica</vt:lpstr>
      <vt:lpstr>Unidad de Facilitación del  Comercio</vt:lpstr>
      <vt:lpstr>DIRECCIÓN DE ADMINISTRACIÓN Y FINANZAS </vt:lpstr>
      <vt:lpstr>GERENCIA DE ADMINISTRACIÓN</vt:lpstr>
      <vt:lpstr>GERENCIA FINANCIERA</vt:lpstr>
      <vt:lpstr>GERENCIA DE RECURSOS  HUMANOS</vt:lpstr>
      <vt:lpstr>Gerencia de adquisiciones y contrataciones institucional </vt:lpstr>
      <vt:lpstr>DIRECCIÓN NACIONAL DE  INVERSIONES</vt:lpstr>
      <vt:lpstr>Dirección de hidrocarburos y minas</vt:lpstr>
      <vt:lpstr>SUPERINTENDENCIA DE OBLIGACIONES MERCANTILES</vt:lpstr>
      <vt:lpstr>Centro Nacional de Atención y Administración de Subsidios </vt:lpstr>
      <vt:lpstr>DIRECCIÓN DE TRANSPARENCIA, ACCESO A  LA INFORMACIÓN Y PARTICIPACIÓN  CIUDADANA</vt:lpstr>
      <vt:lpstr>VICEMINISTERIO DE ECONOMÍA</vt:lpstr>
      <vt:lpstr>Unidad de Inteligencia Competitiva</vt:lpstr>
      <vt:lpstr>DIRECCIÓN DE POLÍTICA COMERCIAL </vt:lpstr>
      <vt:lpstr>DIRECCIÓN DE ADMINISTRACIÓN DE TRATADOS COMERCIALES</vt:lpstr>
      <vt:lpstr>Representación permanente del minec ante la organización mundial del comercio (OMC) y la organización mundial de la propiedad intelectual (ompi)</vt:lpstr>
      <vt:lpstr>VICEMINISTERIO DE COMERCIO E INDUSTRIA</vt:lpstr>
      <vt:lpstr>DIRECCIÓN GENERAL DE ESTADISTICAS Y CENSOS (DIGESTYC)</vt:lpstr>
      <vt:lpstr>DIRECCIÓN DE TECNOLOGÍAS DE LA INFORMACIÓN</vt:lpstr>
      <vt:lpstr>DIRECCIÓN DE COORDINACIÓN DE POLÍTICAS PRODUCTIVAS</vt:lpstr>
      <vt:lpstr>DIRECCIÓN DE INNOVACIÓN Y CALIDAD</vt:lpstr>
      <vt:lpstr>DIRECCION DE FOMENTO PRODUCTIVO</vt:lpstr>
      <vt:lpstr>Dirección del Fondo de Desarrollo Productivo (FONDEPRO)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</dc:title>
  <dc:creator>oguido</dc:creator>
  <cp:lastModifiedBy>Laura Quintanilla de Arias</cp:lastModifiedBy>
  <cp:revision>158</cp:revision>
  <dcterms:created xsi:type="dcterms:W3CDTF">2017-08-15T23:11:06Z</dcterms:created>
  <dcterms:modified xsi:type="dcterms:W3CDTF">2019-05-17T19:51:15Z</dcterms:modified>
</cp:coreProperties>
</file>