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11" r:id="rId2"/>
    <p:sldId id="257" r:id="rId3"/>
    <p:sldId id="315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88" r:id="rId13"/>
    <p:sldId id="312" r:id="rId14"/>
    <p:sldId id="313" r:id="rId15"/>
    <p:sldId id="314" r:id="rId16"/>
    <p:sldId id="292" r:id="rId17"/>
    <p:sldId id="287" r:id="rId18"/>
    <p:sldId id="289" r:id="rId19"/>
    <p:sldId id="290" r:id="rId20"/>
    <p:sldId id="291" r:id="rId21"/>
    <p:sldId id="293" r:id="rId22"/>
    <p:sldId id="294" r:id="rId23"/>
    <p:sldId id="295" r:id="rId24"/>
    <p:sldId id="296" r:id="rId25"/>
    <p:sldId id="297" r:id="rId26"/>
    <p:sldId id="301" r:id="rId27"/>
    <p:sldId id="298" r:id="rId28"/>
    <p:sldId id="299" r:id="rId29"/>
    <p:sldId id="300" r:id="rId30"/>
    <p:sldId id="302" r:id="rId31"/>
    <p:sldId id="308" r:id="rId32"/>
    <p:sldId id="303" r:id="rId33"/>
    <p:sldId id="304" r:id="rId34"/>
    <p:sldId id="305" r:id="rId35"/>
    <p:sldId id="306" r:id="rId36"/>
    <p:sldId id="310" r:id="rId37"/>
    <p:sldId id="307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7274"/>
    <a:srgbClr val="105A5B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2998" autoAdjust="0"/>
  </p:normalViewPr>
  <p:slideViewPr>
    <p:cSldViewPr>
      <p:cViewPr>
        <p:scale>
          <a:sx n="100" d="100"/>
          <a:sy n="100" d="100"/>
        </p:scale>
        <p:origin x="-36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69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06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883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83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11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826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34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74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4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989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00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3F73-729F-436F-9C93-001ECDD03873}" type="datetimeFigureOut">
              <a:rPr lang="es-SV" smtClean="0"/>
              <a:pPr/>
              <a:t>03/10/2019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3A9A-A47C-40B5-8FF4-9AF5A3771E94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645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3152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 smtClean="0">
                <a:solidFill>
                  <a:schemeClr val="accent5">
                    <a:lumMod val="75000"/>
                  </a:schemeClr>
                </a:solidFill>
              </a:rPr>
              <a:t>ORGANIGRAMA                         </a:t>
            </a:r>
            <a:r>
              <a:rPr lang="es-SV" b="1" dirty="0" smtClean="0">
                <a:solidFill>
                  <a:schemeClr val="accent5">
                    <a:lumMod val="75000"/>
                  </a:schemeClr>
                </a:solidFill>
              </a:rPr>
              <a:t>PERÍODO JUNIO-AGOSTO                                 </a:t>
            </a:r>
            <a:r>
              <a:rPr lang="es-SV" b="1" dirty="0" smtClean="0">
                <a:solidFill>
                  <a:schemeClr val="accent5">
                    <a:lumMod val="75000"/>
                  </a:schemeClr>
                </a:solidFill>
              </a:rPr>
              <a:t>2019</a:t>
            </a:r>
            <a:endParaRPr lang="es-SV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27" y="404664"/>
            <a:ext cx="3493684" cy="192516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34218" y="4869160"/>
            <a:ext cx="4568317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sz="1600" b="1" dirty="0" smtClean="0"/>
          </a:p>
          <a:p>
            <a:pPr algn="l"/>
            <a:r>
              <a:rPr lang="es-SV" sz="1400" b="1" baseline="0" dirty="0" smtClean="0"/>
              <a:t>Contenido: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Organigrama institucional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/>
              <a:t>Número de colaboradores por Unidad </a:t>
            </a:r>
            <a:r>
              <a:rPr lang="es-SV" sz="1400" baseline="0" dirty="0" smtClean="0"/>
              <a:t>y desagregada por sexo.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Descripción de atribuciones de las Unidades Administrativas </a:t>
            </a:r>
          </a:p>
          <a:p>
            <a:pPr algn="l"/>
            <a:r>
              <a:rPr lang="es-SV" sz="1400" baseline="0" dirty="0"/>
              <a:t>	 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5455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180309"/>
            <a:ext cx="5472608" cy="792088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Unidad ambiental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3231207"/>
          </a:xfrm>
        </p:spPr>
        <p:txBody>
          <a:bodyPr/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Velar por el cumplimiento de las normas y regulaciones ambientales y asegurar la necesaria coordinación institucional en la gestión ambiental.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Jefa de unidad: María Soledad Martínez de Carranza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empleadas: 3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029774"/>
            <a:ext cx="4821286" cy="792088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UNIDAD DE GÉNERO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772400" cy="4032448"/>
          </a:xfrm>
        </p:spPr>
        <p:txBody>
          <a:bodyPr>
            <a:normAutofit/>
          </a:bodyPr>
          <a:lstStyle/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>Asesorar, coordinar y monitorear la incorporación transversal del Principio de Igualdad y No Discriminación, en las políticas, planes, programas, proyectos, normativas y acciones desarrolladas en el ejercicio de las competencias institucionales del Ministerio de Economía.</a:t>
            </a: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Jefa de unidad: Elena Marisol Gómez Luna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>
                <a:solidFill>
                  <a:schemeClr val="tx1"/>
                </a:solidFill>
              </a:rPr>
              <a:t>F</a:t>
            </a:r>
            <a:r>
              <a:rPr lang="es-SV" dirty="0" smtClean="0">
                <a:solidFill>
                  <a:schemeClr val="tx1"/>
                </a:solidFill>
              </a:rPr>
              <a:t>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empleadas: 3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056784" cy="136815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DIRECCIÓN DE ASUNTOS </a:t>
            </a:r>
            <a:b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JURÍDICOS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4392488"/>
          </a:xfrm>
        </p:spPr>
        <p:txBody>
          <a:bodyPr/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Brindar asesoramiento y emitir opinión legal en asuntos jurídicos y normativos que requieren los o las titulares y las unidades organizativas, según sea solicitado, así como coordinar la gestión de asesoría y tramitación de las unidades jurídicas de las direcciones y gerencias del MINEC.</a:t>
            </a: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r>
              <a:rPr lang="es-SV" b="1" dirty="0" smtClean="0">
                <a:solidFill>
                  <a:schemeClr val="tx1"/>
                </a:solidFill>
              </a:rPr>
              <a:t>Director: </a:t>
            </a:r>
            <a:r>
              <a:rPr lang="es-SV" b="1" dirty="0">
                <a:solidFill>
                  <a:schemeClr val="tx1"/>
                </a:solidFill>
              </a:rPr>
              <a:t> </a:t>
            </a:r>
            <a:r>
              <a:rPr lang="es-SV" b="1" dirty="0" smtClean="0">
                <a:solidFill>
                  <a:schemeClr val="tx1"/>
                </a:solidFill>
              </a:rPr>
              <a:t>Daniel Roberto Ríos Pineda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8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Unidad de Firma </a:t>
            </a:r>
            <a:b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Electrónica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8" y="2564904"/>
            <a:ext cx="7416824" cy="2562076"/>
          </a:xfrm>
        </p:spPr>
        <p:txBody>
          <a:bodyPr/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Acreditar, controlar y vigilar a los proveedores de los servicios de certificación electrónica y de almacenamiento de documentos electrónicos, de conformidad con la Ley de Firma Electrónica, su Reglamento y las normas y reglamentos técnicos correspondientes.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r>
              <a:rPr lang="es-SV" dirty="0">
                <a:solidFill>
                  <a:schemeClr val="tx1"/>
                </a:solidFill>
              </a:rPr>
              <a:t>Femenino: </a:t>
            </a:r>
            <a:r>
              <a:rPr lang="es-SV" dirty="0" smtClean="0">
                <a:solidFill>
                  <a:schemeClr val="tx1"/>
                </a:solidFill>
              </a:rPr>
              <a:t>1</a:t>
            </a:r>
            <a:endParaRPr lang="es-SV" dirty="0">
              <a:solidFill>
                <a:schemeClr val="tx1"/>
              </a:solidFill>
            </a:endParaRP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864964" cy="102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Unidad de Inteligencia</a:t>
            </a:r>
            <a:b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 Económica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7772400" cy="374441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Proveer información estratégica, análisis y estudios sobre el desempeño socioeconómico nacional, </a:t>
            </a:r>
            <a:r>
              <a:rPr lang="es-SV" dirty="0" err="1" smtClean="0">
                <a:solidFill>
                  <a:schemeClr val="tx1"/>
                </a:solidFill>
              </a:rPr>
              <a:t>subnacional</a:t>
            </a:r>
            <a:r>
              <a:rPr lang="es-MX" dirty="0" smtClean="0">
                <a:solidFill>
                  <a:schemeClr val="tx1"/>
                </a:solidFill>
              </a:rPr>
              <a:t> e internacional; así como investigar y analizar la evolución de la estructura productiva del país para la elaboración de políticas públicas y la toma de decisiones de los Despachos Ministeriales, Direcciones, gerencias y unidades del MINEC.</a:t>
            </a:r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</a:t>
            </a:r>
            <a:r>
              <a:rPr lang="es-SV" dirty="0">
                <a:solidFill>
                  <a:schemeClr val="tx1"/>
                </a:solidFill>
              </a:rPr>
              <a:t>5</a:t>
            </a:r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1864964" cy="102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Unidad de Facilitación del </a:t>
            </a:r>
            <a:b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Comercio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280831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Coordinar las iniciativas y trabajos en materia de facilitación del comercio a nivel nacional, generando propuestas de buenas prácticas con el fin de asegurar la exitosa implementación las medidas de facilitación del comercio que sean necesarias para agilizar los flujos comerciales a través de los puestos aduaneros y elevar la competitividad de las industrias nacionales.</a:t>
            </a:r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052736"/>
            <a:ext cx="6358136" cy="1440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DIRECCIÓN DE ADMINISTRACIÓN Y FINANZAS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48880"/>
            <a:ext cx="7920880" cy="324036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s-MX" sz="2000" dirty="0" smtClean="0"/>
              <a:t>C</a:t>
            </a:r>
            <a:r>
              <a:rPr lang="es-SV" sz="2000" dirty="0" err="1" smtClean="0"/>
              <a:t>oordinar</a:t>
            </a:r>
            <a:r>
              <a:rPr lang="es-SV" sz="2000" dirty="0" smtClean="0"/>
              <a:t>, dar seguimiento y verificar la gestión de administración de los recursos humanos, financieros y materiales asignados al MINEC y que son ejecutados por todas sus unidades orgánicas. Está a cargo de un Director o Directora quien depende jerárquicamente del Despacho Ministerial. </a:t>
            </a:r>
            <a:br>
              <a:rPr lang="es-SV" sz="2000" dirty="0" smtClean="0"/>
            </a:br>
            <a:endParaRPr lang="en-US" sz="16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/>
              <a:t>Director</a:t>
            </a:r>
            <a:r>
              <a:rPr lang="en-US" sz="2000" b="1" dirty="0"/>
              <a:t>: Jorge Alberto Posada Sánchez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Masculino</a:t>
            </a:r>
            <a:r>
              <a:rPr lang="en-US" sz="2000" dirty="0" smtClean="0"/>
              <a:t>: 7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Femenino</a:t>
            </a:r>
            <a:r>
              <a:rPr lang="en-US" sz="2000" dirty="0" smtClean="0"/>
              <a:t>:   </a:t>
            </a:r>
            <a:r>
              <a:rPr lang="en-US" sz="2000" dirty="0"/>
              <a:t>3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Total </a:t>
            </a:r>
            <a:r>
              <a:rPr lang="en-US" sz="2000" dirty="0"/>
              <a:t>de </a:t>
            </a:r>
            <a:r>
              <a:rPr lang="en-US" sz="2000" dirty="0" err="1"/>
              <a:t>empleados</a:t>
            </a:r>
            <a:r>
              <a:rPr lang="en-US" sz="2000" dirty="0"/>
              <a:t>: </a:t>
            </a:r>
            <a:r>
              <a:rPr lang="en-US" sz="2000" dirty="0" smtClean="0"/>
              <a:t>10</a:t>
            </a:r>
            <a:endParaRPr lang="en-U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619268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GERENCIA DE ADMINISTRACIÓN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12937" y="1772816"/>
            <a:ext cx="7772400" cy="4320479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C</a:t>
            </a:r>
            <a:r>
              <a:rPr lang="es-SV" dirty="0" smtClean="0">
                <a:solidFill>
                  <a:schemeClr val="tx1"/>
                </a:solidFill>
              </a:rPr>
              <a:t>ontribuir a que las unidades que integran el MINEC, funcionen eficientemente, proporcionándoles de manera oportuna, los servicios administrativos de apoyo necesarios, así como también, velar por la correcta aplicación de políticas y estrategias administrativas, considerando los lineamientos emanados de la Dirección de Administración y Finanzas, y por las normativas legales aplicables.</a:t>
            </a: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r>
              <a:rPr lang="es-SV" b="1" dirty="0" smtClean="0">
                <a:solidFill>
                  <a:schemeClr val="tx1"/>
                </a:solidFill>
              </a:rPr>
              <a:t>Gerente: </a:t>
            </a:r>
            <a:r>
              <a:rPr lang="es-SV" b="1" dirty="0">
                <a:solidFill>
                  <a:schemeClr val="tx1"/>
                </a:solidFill>
              </a:rPr>
              <a:t>Julio Alberto Palacios Castellanos </a:t>
            </a:r>
            <a:endParaRPr lang="es-SV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44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57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5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360329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GERENCIA FINANCIERA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3744416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Desarrollar el proceso administrativo financiero del MINEC, con eficiencia, eficacia y transparencia, velando por el fiel cumplimiento de las disposiciones legales y técnicas vigentes.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SV" b="1" dirty="0" smtClean="0">
                <a:solidFill>
                  <a:schemeClr val="tx1"/>
                </a:solidFill>
              </a:rPr>
              <a:t>Gerente: Wilfredo de Jesús Mauricio  Henríquez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22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644837"/>
            <a:ext cx="5684168" cy="71549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GERENCIA DE RECURSOS </a:t>
            </a:r>
            <a:b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HUMANOS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92488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C</a:t>
            </a:r>
            <a:r>
              <a:rPr lang="es-SV" sz="1800" dirty="0" err="1" smtClean="0">
                <a:solidFill>
                  <a:schemeClr val="tx1"/>
                </a:solidFill>
              </a:rPr>
              <a:t>ontribuir</a:t>
            </a:r>
            <a:r>
              <a:rPr lang="es-SV" sz="1800" dirty="0" smtClean="0">
                <a:solidFill>
                  <a:schemeClr val="tx1"/>
                </a:solidFill>
              </a:rPr>
              <a:t> a que las unidades orgánicas que integran el MINEC, funcionen eficientemente, proporcionándoles de manera oportuna, los servicios administrativos de apoyo necesarios, y velar por la correcta aplicación de políticas y estrategias en la administración y desarrollo del personal, considerando los lineamientos emanados del Despacho Ministerial y las disposiciones  legales aplicables.</a:t>
            </a:r>
          </a:p>
          <a:p>
            <a:pPr algn="just"/>
            <a:endParaRPr lang="es-SV" sz="1800" dirty="0" smtClean="0">
              <a:solidFill>
                <a:schemeClr val="tx1"/>
              </a:solidFill>
            </a:endParaRPr>
          </a:p>
          <a:p>
            <a:endParaRPr lang="es-SV" sz="1900" b="1" dirty="0" smtClean="0">
              <a:solidFill>
                <a:schemeClr val="tx1"/>
              </a:solidFill>
            </a:endParaRPr>
          </a:p>
          <a:p>
            <a:r>
              <a:rPr lang="es-SV" sz="1900" b="1" dirty="0" smtClean="0">
                <a:solidFill>
                  <a:schemeClr val="tx1"/>
                </a:solidFill>
              </a:rPr>
              <a:t>Gerente: </a:t>
            </a:r>
            <a:r>
              <a:rPr lang="es-SV" sz="1900" b="1" dirty="0" err="1" smtClean="0">
                <a:solidFill>
                  <a:schemeClr val="tx1"/>
                </a:solidFill>
              </a:rPr>
              <a:t>Zolia</a:t>
            </a:r>
            <a:r>
              <a:rPr lang="es-SV" sz="1900" b="1" dirty="0">
                <a:solidFill>
                  <a:schemeClr val="tx1"/>
                </a:solidFill>
              </a:rPr>
              <a:t> </a:t>
            </a:r>
            <a:r>
              <a:rPr lang="es-SV" sz="1900" b="1" dirty="0" smtClean="0">
                <a:solidFill>
                  <a:schemeClr val="tx1"/>
                </a:solidFill>
              </a:rPr>
              <a:t>Guadalupe Turcios de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Masculino: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Femenino: 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Total de empleados: 13</a:t>
            </a:r>
            <a:endParaRPr lang="es-SV" sz="19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 Grupo"/>
          <p:cNvGrpSpPr/>
          <p:nvPr/>
        </p:nvGrpSpPr>
        <p:grpSpPr>
          <a:xfrm>
            <a:off x="1714818" y="193894"/>
            <a:ext cx="5904167" cy="6353642"/>
            <a:chOff x="0" y="0"/>
            <a:chExt cx="6812873" cy="8717220"/>
          </a:xfrm>
        </p:grpSpPr>
        <p:pic>
          <p:nvPicPr>
            <p:cNvPr id="5" name="4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4710" r="1976" b="4280"/>
            <a:stretch/>
          </p:blipFill>
          <p:spPr>
            <a:xfrm>
              <a:off x="0" y="0"/>
              <a:ext cx="6669233" cy="8717220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254218" y="4145623"/>
              <a:ext cx="2148037" cy="55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/>
                <a:t>TOTAL DE EMPLEADOS:</a:t>
              </a:r>
            </a:p>
            <a:p>
              <a:pPr algn="ctr"/>
              <a:r>
                <a:rPr lang="es-SV" sz="1400" b="1"/>
                <a:t>899</a:t>
              </a:r>
              <a:endParaRPr lang="es-ES" sz="1400" b="1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894910" y="600354"/>
              <a:ext cx="397683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  5</a:t>
              </a:r>
              <a:endParaRPr lang="es-ES" sz="1400" b="1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48213" y="843733"/>
              <a:ext cx="294717" cy="32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4</a:t>
              </a:r>
            </a:p>
          </p:txBody>
        </p:sp>
        <p:sp>
          <p:nvSpPr>
            <p:cNvPr id="9" name="9 CuadroTexto"/>
            <p:cNvSpPr txBox="1"/>
            <p:nvPr/>
          </p:nvSpPr>
          <p:spPr>
            <a:xfrm>
              <a:off x="4570597" y="2716549"/>
              <a:ext cx="442076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5</a:t>
              </a:r>
            </a:p>
          </p:txBody>
        </p:sp>
        <p:sp>
          <p:nvSpPr>
            <p:cNvPr id="10" name="13 CuadroTexto"/>
            <p:cNvSpPr txBox="1"/>
            <p:nvPr/>
          </p:nvSpPr>
          <p:spPr>
            <a:xfrm>
              <a:off x="257772" y="2406906"/>
              <a:ext cx="442076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  18</a:t>
              </a:r>
              <a:endParaRPr lang="es-ES" sz="1400" b="1"/>
            </a:p>
          </p:txBody>
        </p:sp>
        <p:sp>
          <p:nvSpPr>
            <p:cNvPr id="11" name="14 CuadroTexto"/>
            <p:cNvSpPr txBox="1"/>
            <p:nvPr/>
          </p:nvSpPr>
          <p:spPr>
            <a:xfrm>
              <a:off x="335031" y="2875353"/>
              <a:ext cx="356846" cy="3242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12</a:t>
              </a:r>
              <a:endParaRPr lang="es-ES" sz="1400" b="1"/>
            </a:p>
          </p:txBody>
        </p:sp>
        <p:sp>
          <p:nvSpPr>
            <p:cNvPr id="12" name="15 CuadroTexto"/>
            <p:cNvSpPr txBox="1"/>
            <p:nvPr/>
          </p:nvSpPr>
          <p:spPr>
            <a:xfrm>
              <a:off x="364675" y="3267121"/>
              <a:ext cx="256603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4</a:t>
              </a:r>
            </a:p>
          </p:txBody>
        </p:sp>
        <p:sp>
          <p:nvSpPr>
            <p:cNvPr id="13" name="16 CuadroTexto"/>
            <p:cNvSpPr txBox="1"/>
            <p:nvPr/>
          </p:nvSpPr>
          <p:spPr>
            <a:xfrm>
              <a:off x="1909644" y="1148489"/>
              <a:ext cx="294717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6</a:t>
              </a:r>
            </a:p>
          </p:txBody>
        </p:sp>
        <p:sp>
          <p:nvSpPr>
            <p:cNvPr id="14" name="17 CuadroTexto"/>
            <p:cNvSpPr txBox="1"/>
            <p:nvPr/>
          </p:nvSpPr>
          <p:spPr>
            <a:xfrm>
              <a:off x="4573940" y="2347758"/>
              <a:ext cx="294717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8</a:t>
              </a:r>
              <a:endParaRPr lang="es-ES" sz="1400" b="1"/>
            </a:p>
          </p:txBody>
        </p:sp>
        <p:sp>
          <p:nvSpPr>
            <p:cNvPr id="15" name="18 CuadroTexto"/>
            <p:cNvSpPr txBox="1"/>
            <p:nvPr/>
          </p:nvSpPr>
          <p:spPr>
            <a:xfrm>
              <a:off x="4580662" y="1529824"/>
              <a:ext cx="294717" cy="32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9</a:t>
              </a:r>
            </a:p>
          </p:txBody>
        </p:sp>
        <p:sp>
          <p:nvSpPr>
            <p:cNvPr id="16" name="19 CuadroTexto"/>
            <p:cNvSpPr txBox="1"/>
            <p:nvPr/>
          </p:nvSpPr>
          <p:spPr>
            <a:xfrm>
              <a:off x="4580625" y="1938477"/>
              <a:ext cx="29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3</a:t>
              </a:r>
              <a:endParaRPr lang="es-ES" sz="1400" b="1"/>
            </a:p>
          </p:txBody>
        </p:sp>
        <p:sp>
          <p:nvSpPr>
            <p:cNvPr id="17" name="20 CuadroTexto"/>
            <p:cNvSpPr txBox="1"/>
            <p:nvPr/>
          </p:nvSpPr>
          <p:spPr>
            <a:xfrm>
              <a:off x="4543878" y="1147049"/>
              <a:ext cx="424654" cy="30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300" b="1"/>
                <a:t>15</a:t>
              </a:r>
              <a:endParaRPr lang="es-ES" sz="1300" b="1"/>
            </a:p>
          </p:txBody>
        </p:sp>
        <p:sp>
          <p:nvSpPr>
            <p:cNvPr id="18" name="21 CuadroTexto"/>
            <p:cNvSpPr txBox="1"/>
            <p:nvPr/>
          </p:nvSpPr>
          <p:spPr>
            <a:xfrm>
              <a:off x="1965150" y="2287216"/>
              <a:ext cx="29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3</a:t>
              </a:r>
            </a:p>
          </p:txBody>
        </p:sp>
        <p:sp>
          <p:nvSpPr>
            <p:cNvPr id="19" name="22 CuadroTexto"/>
            <p:cNvSpPr txBox="1"/>
            <p:nvPr/>
          </p:nvSpPr>
          <p:spPr>
            <a:xfrm>
              <a:off x="1945464" y="1871180"/>
              <a:ext cx="29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6</a:t>
              </a:r>
              <a:endParaRPr lang="es-ES" sz="1400" b="1"/>
            </a:p>
          </p:txBody>
        </p:sp>
        <p:sp>
          <p:nvSpPr>
            <p:cNvPr id="20" name="23 CuadroTexto"/>
            <p:cNvSpPr txBox="1"/>
            <p:nvPr/>
          </p:nvSpPr>
          <p:spPr>
            <a:xfrm>
              <a:off x="1928582" y="1517758"/>
              <a:ext cx="294717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7</a:t>
              </a:r>
              <a:endParaRPr lang="es-ES" sz="1400" b="1"/>
            </a:p>
          </p:txBody>
        </p:sp>
        <p:sp>
          <p:nvSpPr>
            <p:cNvPr id="21" name="24 CuadroTexto"/>
            <p:cNvSpPr txBox="1"/>
            <p:nvPr/>
          </p:nvSpPr>
          <p:spPr>
            <a:xfrm>
              <a:off x="4069884" y="7982630"/>
              <a:ext cx="294717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7</a:t>
              </a:r>
            </a:p>
          </p:txBody>
        </p:sp>
        <p:sp>
          <p:nvSpPr>
            <p:cNvPr id="22" name="25 CuadroTexto"/>
            <p:cNvSpPr txBox="1"/>
            <p:nvPr/>
          </p:nvSpPr>
          <p:spPr>
            <a:xfrm>
              <a:off x="4043349" y="7225090"/>
              <a:ext cx="537276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141</a:t>
              </a:r>
              <a:endParaRPr lang="es-ES" sz="1400" b="1"/>
            </a:p>
          </p:txBody>
        </p:sp>
        <p:sp>
          <p:nvSpPr>
            <p:cNvPr id="23" name="26 CuadroTexto"/>
            <p:cNvSpPr txBox="1"/>
            <p:nvPr/>
          </p:nvSpPr>
          <p:spPr>
            <a:xfrm>
              <a:off x="4046693" y="6577018"/>
              <a:ext cx="38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26</a:t>
              </a:r>
              <a:endParaRPr lang="es-ES" sz="1400" b="1"/>
            </a:p>
          </p:txBody>
        </p:sp>
        <p:sp>
          <p:nvSpPr>
            <p:cNvPr id="24" name="27 CuadroTexto"/>
            <p:cNvSpPr txBox="1"/>
            <p:nvPr/>
          </p:nvSpPr>
          <p:spPr>
            <a:xfrm>
              <a:off x="4043350" y="6254438"/>
              <a:ext cx="537275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92</a:t>
              </a:r>
              <a:endParaRPr lang="es-ES" sz="1400" b="1"/>
            </a:p>
          </p:txBody>
        </p:sp>
        <p:sp>
          <p:nvSpPr>
            <p:cNvPr id="25" name="28 CuadroTexto"/>
            <p:cNvSpPr txBox="1"/>
            <p:nvPr/>
          </p:nvSpPr>
          <p:spPr>
            <a:xfrm>
              <a:off x="4059830" y="3734158"/>
              <a:ext cx="448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10</a:t>
              </a:r>
              <a:endParaRPr lang="es-ES" sz="1400" b="1"/>
            </a:p>
          </p:txBody>
        </p:sp>
        <p:sp>
          <p:nvSpPr>
            <p:cNvPr id="26" name="29 CuadroTexto"/>
            <p:cNvSpPr txBox="1"/>
            <p:nvPr/>
          </p:nvSpPr>
          <p:spPr>
            <a:xfrm>
              <a:off x="4048804" y="5055262"/>
              <a:ext cx="448787" cy="32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17</a:t>
              </a:r>
              <a:endParaRPr lang="es-ES" sz="1400" b="1"/>
            </a:p>
          </p:txBody>
        </p:sp>
        <p:sp>
          <p:nvSpPr>
            <p:cNvPr id="27" name="30 CuadroTexto"/>
            <p:cNvSpPr txBox="1"/>
            <p:nvPr/>
          </p:nvSpPr>
          <p:spPr>
            <a:xfrm>
              <a:off x="4048803" y="4776818"/>
              <a:ext cx="448787" cy="32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13</a:t>
              </a:r>
              <a:endParaRPr lang="es-ES" sz="1400" b="1"/>
            </a:p>
          </p:txBody>
        </p:sp>
        <p:sp>
          <p:nvSpPr>
            <p:cNvPr id="28" name="31 CuadroTexto"/>
            <p:cNvSpPr txBox="1"/>
            <p:nvPr/>
          </p:nvSpPr>
          <p:spPr>
            <a:xfrm>
              <a:off x="4068075" y="4454238"/>
              <a:ext cx="448787" cy="325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22</a:t>
              </a:r>
              <a:endParaRPr lang="es-ES" sz="1400" b="1"/>
            </a:p>
          </p:txBody>
        </p:sp>
        <p:sp>
          <p:nvSpPr>
            <p:cNvPr id="29" name="32 CuadroTexto"/>
            <p:cNvSpPr txBox="1"/>
            <p:nvPr/>
          </p:nvSpPr>
          <p:spPr>
            <a:xfrm>
              <a:off x="4039903" y="4145623"/>
              <a:ext cx="448787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57</a:t>
              </a:r>
            </a:p>
          </p:txBody>
        </p:sp>
        <p:sp>
          <p:nvSpPr>
            <p:cNvPr id="30" name="34 CuadroTexto"/>
            <p:cNvSpPr txBox="1"/>
            <p:nvPr/>
          </p:nvSpPr>
          <p:spPr>
            <a:xfrm>
              <a:off x="6254418" y="1359754"/>
              <a:ext cx="499556" cy="3535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/>
                <a:t>282</a:t>
              </a:r>
              <a:endParaRPr lang="es-ES" sz="1200" b="1"/>
            </a:p>
          </p:txBody>
        </p:sp>
        <p:sp>
          <p:nvSpPr>
            <p:cNvPr id="31" name="35 CuadroTexto"/>
            <p:cNvSpPr txBox="1"/>
            <p:nvPr/>
          </p:nvSpPr>
          <p:spPr>
            <a:xfrm>
              <a:off x="6291608" y="1953312"/>
              <a:ext cx="377249" cy="29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/>
                <a:t>18</a:t>
              </a:r>
              <a:endParaRPr lang="es-ES" sz="1200" b="1"/>
            </a:p>
          </p:txBody>
        </p:sp>
        <p:sp>
          <p:nvSpPr>
            <p:cNvPr id="32" name="36 CuadroTexto"/>
            <p:cNvSpPr txBox="1"/>
            <p:nvPr/>
          </p:nvSpPr>
          <p:spPr>
            <a:xfrm>
              <a:off x="6312202" y="2537255"/>
              <a:ext cx="428663" cy="29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/>
                <a:t>7</a:t>
              </a:r>
            </a:p>
          </p:txBody>
        </p:sp>
        <p:sp>
          <p:nvSpPr>
            <p:cNvPr id="33" name="37 CuadroTexto"/>
            <p:cNvSpPr txBox="1"/>
            <p:nvPr/>
          </p:nvSpPr>
          <p:spPr>
            <a:xfrm>
              <a:off x="6263197" y="2928458"/>
              <a:ext cx="477668" cy="29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/>
                <a:t>23</a:t>
              </a:r>
            </a:p>
          </p:txBody>
        </p:sp>
        <p:sp>
          <p:nvSpPr>
            <p:cNvPr id="34" name="38 CuadroTexto"/>
            <p:cNvSpPr txBox="1"/>
            <p:nvPr/>
          </p:nvSpPr>
          <p:spPr>
            <a:xfrm>
              <a:off x="6275598" y="3302110"/>
              <a:ext cx="537275" cy="292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/>
                <a:t>29</a:t>
              </a:r>
            </a:p>
          </p:txBody>
        </p:sp>
        <p:sp>
          <p:nvSpPr>
            <p:cNvPr id="35" name="39 CuadroTexto"/>
            <p:cNvSpPr txBox="1"/>
            <p:nvPr/>
          </p:nvSpPr>
          <p:spPr>
            <a:xfrm>
              <a:off x="6236809" y="3734158"/>
              <a:ext cx="537275" cy="29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/>
                <a:t>21</a:t>
              </a:r>
            </a:p>
          </p:txBody>
        </p:sp>
        <p:sp>
          <p:nvSpPr>
            <p:cNvPr id="36" name="43 CuadroTexto"/>
            <p:cNvSpPr txBox="1"/>
            <p:nvPr/>
          </p:nvSpPr>
          <p:spPr>
            <a:xfrm>
              <a:off x="377503" y="1613264"/>
              <a:ext cx="294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/>
                <a:t>4</a:t>
              </a:r>
            </a:p>
          </p:txBody>
        </p:sp>
        <p:sp>
          <p:nvSpPr>
            <p:cNvPr id="37" name="44 CuadroTexto"/>
            <p:cNvSpPr txBox="1"/>
            <p:nvPr/>
          </p:nvSpPr>
          <p:spPr>
            <a:xfrm>
              <a:off x="4046693" y="5678374"/>
              <a:ext cx="389916" cy="32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/>
                <a:t>24</a:t>
              </a:r>
              <a:endParaRPr lang="es-ES" sz="1400" b="1"/>
            </a:p>
          </p:txBody>
        </p:sp>
        <p:sp>
          <p:nvSpPr>
            <p:cNvPr id="38" name="1 Rectángulo"/>
            <p:cNvSpPr/>
            <p:nvPr/>
          </p:nvSpPr>
          <p:spPr>
            <a:xfrm>
              <a:off x="4889501" y="321454"/>
              <a:ext cx="1478593" cy="389461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b="1"/>
                <a:t> AGOSTO 2019</a:t>
              </a:r>
              <a:endParaRPr lang="es-ES_tradnl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6050" y="1196752"/>
            <a:ext cx="6408712" cy="1177702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Gerencia de adquisiciones y contrataciones institucional 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772400" cy="346500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Realizar todas las actividades relacionadas con la gestión de adquisiciones y contrataciones de obras, bienes y servicios.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/>
            </a:r>
            <a:br>
              <a:rPr lang="es-SV" dirty="0" smtClean="0">
                <a:solidFill>
                  <a:schemeClr val="tx1"/>
                </a:solidFill>
              </a:rPr>
            </a:br>
            <a:endParaRPr lang="es-SV" dirty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Gerente: María Guadalupe Morán de Albergue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</a:t>
            </a:r>
            <a:r>
              <a:rPr lang="es-SV" dirty="0">
                <a:solidFill>
                  <a:schemeClr val="tx1"/>
                </a:solidFill>
              </a:rPr>
              <a:t>9</a:t>
            </a:r>
            <a:endParaRPr lang="es-SV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 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17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112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NACIONAL DE </a:t>
            </a:r>
            <a:b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INVERSIONES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7772400" cy="4464497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Contribuir 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empleo, todo ello bajo un esquema claro y transparente de acción que impida la existencia de barreras discrecionales a los agentes económicos, y asegure el apoyo efectivo a sus operaciones en el país.</a:t>
            </a:r>
          </a:p>
          <a:p>
            <a:pPr algn="just"/>
            <a:endParaRPr lang="es-SV" sz="1800" b="1" dirty="0" smtClean="0">
              <a:solidFill>
                <a:schemeClr val="tx1"/>
              </a:solidFill>
            </a:endParaRPr>
          </a:p>
          <a:p>
            <a:pPr algn="just"/>
            <a:endParaRPr lang="es-SV" sz="19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Directora: Ana Luisa María Valiente de Rosales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Masculino: 10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Femenino:   14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Total de empleados: 24</a:t>
            </a:r>
            <a:endParaRPr lang="es-SV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836296" cy="1362075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Dirección de hidrocarburos y minas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410445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Regular y vigilar las actividades de importación, exportación, el depósito, transporte, distribución y comercialización de los productos de petróleo, en cumplimiento a lo establecido en la Ley Reguladora del Depósito, Transporte y Distribución de Productos de Petróleo y demás legislación relacionada al mercado de los hidrocarburos y sector minero no metálico.</a:t>
            </a: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Director</a:t>
            </a:r>
            <a:r>
              <a:rPr lang="es-SV" b="1" dirty="0">
                <a:solidFill>
                  <a:schemeClr val="tx1"/>
                </a:solidFill>
              </a:rPr>
              <a:t>: Jorge Arnoldo Hernández Joya</a:t>
            </a:r>
            <a:endParaRPr lang="es-SV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 64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28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92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9083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SUPERINTENDENCIA DE OBLIGACIONES MERCANTILES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3960440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Vigilar el cumplimiento de las obligaciones mercantiles y contables de los comerciantes nacionales y extranjeros, y sus administradores, establecidas en el Código de Comercio, la Ley de la Superintendencia de Obligaciones Mercantiles y demás leyes mercantiles, a fin de contribuir al desarrollo de las actividades económicas y comerciales del país.</a:t>
            </a: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Superintendente: Carlos Orlando Alarcón Tobar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 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26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336739"/>
            <a:ext cx="7200800" cy="1124744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Centro Nacional de Atención y Administración de Subsidios 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2492896"/>
            <a:ext cx="7772400" cy="3978671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A</a:t>
            </a:r>
            <a:r>
              <a:rPr lang="es-SV" dirty="0" err="1" smtClean="0">
                <a:solidFill>
                  <a:schemeClr val="tx1"/>
                </a:solidFill>
              </a:rPr>
              <a:t>dministrar</a:t>
            </a:r>
            <a:r>
              <a:rPr lang="es-SV" dirty="0" smtClean="0">
                <a:solidFill>
                  <a:schemeClr val="tx1"/>
                </a:solidFill>
              </a:rPr>
              <a:t> el padrón de beneficiarios(as) del subsidio de GLP de forma transparente y eficaz, y atender a quienes soliciten ser beneficiarios(as); administrar aquellos puntos de venta que forman parte del Sistema de Entrega del Subsidio al GLP y atender y tramitar las solicitudes de adhesión al mismo.</a:t>
            </a:r>
          </a:p>
          <a:p>
            <a:pPr algn="just"/>
            <a:endParaRPr lang="es-SV" dirty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Director: Roberto Eduardo González Calero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98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  43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141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5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764288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DIRECCIÓN DE TRANSPARENCIA, ACCESO A </a:t>
            </a:r>
            <a:b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LA INFORMACIÓN Y PARTICIPACIÓN </a:t>
            </a:r>
            <a:b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CIUDADANA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rgbClr val="000000"/>
                </a:solidFill>
              </a:rPr>
              <a:t>V</a:t>
            </a:r>
            <a:r>
              <a:rPr lang="es-SV" sz="1800" dirty="0" err="1" smtClean="0">
                <a:solidFill>
                  <a:srgbClr val="000000"/>
                </a:solidFill>
              </a:rPr>
              <a:t>elar</a:t>
            </a:r>
            <a:r>
              <a:rPr lang="es-SV" sz="1800" dirty="0" smtClean="0">
                <a:solidFill>
                  <a:srgbClr val="000000"/>
                </a:solidFill>
              </a:rPr>
              <a:t>, propiciar y fomentar una 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ciudadanas velando porque la Institución mantenga la mejor relación posible con la ciudadanía, en  un clima de confianza entre ésta y el MINEC.</a:t>
            </a:r>
          </a:p>
          <a:p>
            <a:pPr algn="just"/>
            <a:r>
              <a:rPr lang="es-SV" sz="1800" dirty="0" smtClean="0">
                <a:solidFill>
                  <a:srgbClr val="000000"/>
                </a:solidFill>
              </a:rPr>
              <a:t/>
            </a:r>
            <a:br>
              <a:rPr lang="es-SV" sz="1800" dirty="0" smtClean="0">
                <a:solidFill>
                  <a:srgbClr val="000000"/>
                </a:solidFill>
              </a:rPr>
            </a:br>
            <a:endParaRPr lang="es-SV" sz="1800" dirty="0">
              <a:solidFill>
                <a:srgbClr val="000000"/>
              </a:solidFill>
            </a:endParaRPr>
          </a:p>
          <a:p>
            <a:r>
              <a:rPr lang="es-SV" sz="1800" b="1" dirty="0" smtClean="0">
                <a:solidFill>
                  <a:srgbClr val="000000"/>
                </a:solidFill>
              </a:rPr>
              <a:t>Directora: Laura Alicia Quintanilla de Arias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>
                <a:solidFill>
                  <a:srgbClr val="000000"/>
                </a:solidFill>
              </a:rPr>
              <a:t>Masculino: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>
                <a:solidFill>
                  <a:srgbClr val="000000"/>
                </a:solidFill>
              </a:rPr>
              <a:t>Femenino:  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SV" sz="1800" dirty="0" smtClean="0">
                <a:solidFill>
                  <a:srgbClr val="000000"/>
                </a:solidFill>
              </a:rPr>
              <a:t>Total de empleados: 7</a:t>
            </a:r>
            <a:endParaRPr lang="es-SV" sz="1800" dirty="0">
              <a:solidFill>
                <a:srgbClr val="0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958" y="1196752"/>
            <a:ext cx="6934200" cy="64807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VICEMINISTERIO DE ECONOMÍA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776864" cy="42484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s-SV" sz="1900" dirty="0" smtClean="0">
                <a:solidFill>
                  <a:srgbClr val="000000"/>
                </a:solidFill>
              </a:rPr>
              <a:t>Para el mejor cumplimiento de sus objetivos, funciones y atribuciones, cuenta con el apoyo de las Direcciones y unidades asesoras, técnicas y operativas siguientes: Inteligencia Competitiva, Política Comercial, Administración de Tratados Comerciales, la Representación Permanente del MINEC ante la Organización Mundial del Comercio OMC y la Organización Mundial de la Propiedad Intelectual OMPI.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Viceministro</a:t>
            </a:r>
            <a:r>
              <a:rPr lang="en-US" sz="2000" b="1" dirty="0" smtClean="0">
                <a:solidFill>
                  <a:srgbClr val="000000"/>
                </a:solidFill>
              </a:rPr>
              <a:t>:  </a:t>
            </a:r>
            <a:r>
              <a:rPr lang="en-US" sz="2000" b="1" dirty="0">
                <a:solidFill>
                  <a:srgbClr val="000000"/>
                </a:solidFill>
              </a:rPr>
              <a:t>Miguel Angel </a:t>
            </a:r>
            <a:r>
              <a:rPr lang="en-US" sz="2000" b="1" dirty="0" err="1">
                <a:solidFill>
                  <a:srgbClr val="000000"/>
                </a:solidFill>
              </a:rPr>
              <a:t>Corleto</a:t>
            </a:r>
            <a:r>
              <a:rPr lang="en-US" sz="2000" b="1" dirty="0">
                <a:solidFill>
                  <a:srgbClr val="000000"/>
                </a:solidFill>
              </a:rPr>
              <a:t> Urey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s-SV" sz="2400" dirty="0" smtClean="0">
                <a:solidFill>
                  <a:srgbClr val="000000"/>
                </a:solidFill>
              </a:rPr>
              <a:t>Masculino</a:t>
            </a:r>
            <a:r>
              <a:rPr lang="en-US" sz="2400" dirty="0" smtClean="0">
                <a:solidFill>
                  <a:srgbClr val="000000"/>
                </a:solidFill>
              </a:rPr>
              <a:t> :  1</a:t>
            </a:r>
          </a:p>
          <a:p>
            <a:pPr>
              <a:lnSpc>
                <a:spcPct val="80000"/>
              </a:lnSpc>
            </a:pPr>
            <a:r>
              <a:rPr lang="es-SV" sz="2400" dirty="0" smtClean="0">
                <a:solidFill>
                  <a:srgbClr val="000000"/>
                </a:solidFill>
              </a:rPr>
              <a:t>Femenino</a:t>
            </a:r>
            <a:r>
              <a:rPr lang="en-US" sz="2400" dirty="0" smtClean="0">
                <a:solidFill>
                  <a:srgbClr val="000000"/>
                </a:solidFill>
              </a:rPr>
              <a:t>:    3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Total de </a:t>
            </a:r>
            <a:r>
              <a:rPr lang="es-SV" sz="2400" dirty="0" smtClean="0">
                <a:solidFill>
                  <a:srgbClr val="000000"/>
                </a:solidFill>
              </a:rPr>
              <a:t>empleados</a:t>
            </a:r>
            <a:r>
              <a:rPr lang="en-US" sz="2400" dirty="0" smtClean="0">
                <a:solidFill>
                  <a:srgbClr val="000000"/>
                </a:solidFill>
              </a:rPr>
              <a:t>:  4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908720"/>
            <a:ext cx="6480720" cy="1362075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accent5">
                    <a:lumMod val="75000"/>
                  </a:schemeClr>
                </a:solidFill>
              </a:rPr>
              <a:t>Unidad de Inteligencia Competitiva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2060848"/>
            <a:ext cx="7772400" cy="3528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Proveer información estratégica, análisis y estudios sobre el desempeño competitivo de la economía local, nacional e internacional. La Unidad es la encargada de investigar y analizar las condiciones internas y externas que determinan la competitividad del país y de los sectores productivos nacionales para la toma de decisiones de políticas públicas, enmarcados en sus temáticas, de los Despachos Ministeriales, Direcciones, gerencias y unidades del MINEC y sectores productivos nacionales pertinentes.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Gerente: Paola Alejandra Peña </a:t>
            </a:r>
            <a:r>
              <a:rPr lang="es-SV" b="1" dirty="0" err="1" smtClean="0">
                <a:solidFill>
                  <a:schemeClr val="tx1"/>
                </a:solidFill>
              </a:rPr>
              <a:t>Ahues</a:t>
            </a:r>
            <a:endParaRPr lang="es-SV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4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0567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DE POLÍTICA COMERCIAL 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68052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Definir y desarrollar la política comercial del país, el fortalecimiento de los flujos de comercio e inversión, el desarrollo de las negociaciones comerciales con otros países y organismos multilaterales; y proponer, promover y dar seguimiento a iniciativas y proyectos que impulsen y fortalezcan la Integración Económica Centroamericana; así como desarrollar todas aquellas iniciativas y proyectos enfocados al fortalecimiento y cumplimiento de compromisos en materia de  la propiedad intelectual, tanto a nivel nacional, regional y multilateral.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Director: René Alberto Salazar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</a:t>
            </a:r>
            <a:r>
              <a:rPr lang="es-SV" dirty="0">
                <a:solidFill>
                  <a:schemeClr val="tx1"/>
                </a:solidFill>
              </a:rPr>
              <a:t>9</a:t>
            </a:r>
            <a:endParaRPr lang="es-SV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18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7" y="260648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908720"/>
            <a:ext cx="65482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DE ADMINISTRACIÓN DE TRATADOS COMERCIALES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4311327"/>
          </a:xfrm>
        </p:spPr>
        <p:txBody>
          <a:bodyPr>
            <a:normAutofit/>
          </a:bodyPr>
          <a:lstStyle/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Cumplir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compensatorias, derechos antidumping, la eliminación de barreras al comercio, la prestación de asistencia técnica en materia de origen de las mercancías y la participación en diferentes comités nacionales e internacionales.</a:t>
            </a:r>
          </a:p>
          <a:p>
            <a:pPr algn="just"/>
            <a:endParaRPr lang="es-SV" sz="1900" dirty="0" smtClean="0">
              <a:solidFill>
                <a:schemeClr val="tx1"/>
              </a:solidFill>
            </a:endParaRPr>
          </a:p>
          <a:p>
            <a:r>
              <a:rPr lang="es-SV" sz="1900" b="1" dirty="0" smtClean="0">
                <a:solidFill>
                  <a:schemeClr val="tx1"/>
                </a:solidFill>
              </a:rPr>
              <a:t>Directora: Marta Rosa Margarita </a:t>
            </a:r>
            <a:r>
              <a:rPr lang="es-SV" sz="1900" b="1" dirty="0" err="1" smtClean="0">
                <a:solidFill>
                  <a:schemeClr val="tx1"/>
                </a:solidFill>
              </a:rPr>
              <a:t>Ortez</a:t>
            </a:r>
            <a:r>
              <a:rPr lang="es-SV" sz="1900" b="1" dirty="0" smtClean="0">
                <a:solidFill>
                  <a:schemeClr val="tx1"/>
                </a:solidFill>
              </a:rPr>
              <a:t> Quintanar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Masculino: 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Femenino:    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Total de empleados: 12</a:t>
            </a:r>
            <a:endParaRPr lang="es-SV" sz="19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2" y="116632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75178"/>
              </p:ext>
            </p:extLst>
          </p:nvPr>
        </p:nvGraphicFramePr>
        <p:xfrm>
          <a:off x="1763689" y="116632"/>
          <a:ext cx="5328590" cy="669673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116930"/>
                <a:gridCol w="1151584"/>
                <a:gridCol w="530038"/>
                <a:gridCol w="530038"/>
              </a:tblGrid>
              <a:tr h="1427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 dirty="0">
                          <a:effectLst/>
                        </a:rPr>
                        <a:t>NÚMERO DE COLABORADORES POR UNIDAD </a:t>
                      </a:r>
                      <a:r>
                        <a:rPr lang="es-SV" sz="600" dirty="0" smtClean="0">
                          <a:effectLst/>
                        </a:rPr>
                        <a:t>ORGANIZATIVA </a:t>
                      </a:r>
                      <a:r>
                        <a:rPr lang="es-SV" sz="600" baseline="0" dirty="0" smtClean="0">
                          <a:effectLst/>
                        </a:rPr>
                        <a:t> Y DESAGREGADA POR SEXO</a:t>
                      </a:r>
                      <a:endParaRPr lang="es-SV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27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MES DE AGOSTO 2019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74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SV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42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 dirty="0">
                          <a:effectLst/>
                        </a:rPr>
                        <a:t>UNIDAD ORGANIZATIVA</a:t>
                      </a:r>
                      <a:endParaRPr lang="es-SV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TOTAL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SEXO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275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COLABORADORES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F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M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DESPACHO MINISTERIAL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ASESORIA Y COORDINACION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6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COMUNICACIONES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AUDITORIA INTERNA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PLANIFICACION Y DESARROLLO INSTITUCIONAL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COOPERACION EXTERNA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6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AMBIENTAL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GENERO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ASUNTOS JURIDICOS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INTELIGENCIA ECONOMICA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ADMINISTRACION Y FINANZAS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ADMINISTRACION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FINANCIERA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RECURSOS HUMANOS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29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GERENCIA DE ADQUISICIONES Y CONTRATACIONES INSTITUCIONAL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NACIONAL DE INVERSIONES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DIRECCIÓN DE HIDROCARBUROS Y MINAS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64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SUPERINTENDENCIA DE OBLIGACIONES MERCANTILES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26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29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CENTRO NACIONAL DE ATENCION Y ADMINISTRACION DE SUBSIDIOS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141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291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DIRECCIÓN DE TRANSPARENCIA, ACCESO A LA INFORMACIÓN Y PARTICIPACIÓN CIUDADANA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GRAL. DE ESTADISTICA Y CENSOS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282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112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170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TECNOLOGIAS DE LA INFORMACION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FIRMA ELECTRONICA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0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DIRECCIÓN DE COORDINACIÓN DE POLITICAS PRODUCTIVAS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6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INNOVACION Y CALIDAD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6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17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804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FOMENTO PRODUCTIVO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15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908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DEL FONDO DE DESARROLLO PRODUCTIVO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VICEMINISTRO DE ECONOMIA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UNIDAD DE INTELIGENCIA COMPETITIVA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POLITICA COMERCIAL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18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DIRECCION DE ADMINISTRACION DE TRATADOS COMERCIALES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12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672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REPRESENTACION PERMANENTE DEL MINEC ANTE OMC Y OMPI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4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1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  <a:tr h="1908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TOTAL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899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>
                          <a:effectLst/>
                        </a:rPr>
                        <a:t>369</a:t>
                      </a:r>
                      <a:endParaRPr lang="es-SV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600" dirty="0">
                          <a:effectLst/>
                        </a:rPr>
                        <a:t>530</a:t>
                      </a:r>
                      <a:endParaRPr lang="es-SV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02" marR="282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1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6264696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2400" dirty="0" smtClean="0">
                <a:solidFill>
                  <a:schemeClr val="accent5">
                    <a:lumMod val="75000"/>
                  </a:schemeClr>
                </a:solidFill>
              </a:rPr>
              <a:t>Representación permanente del </a:t>
            </a:r>
            <a:r>
              <a:rPr lang="es-SV" sz="2400" dirty="0" err="1" smtClean="0">
                <a:solidFill>
                  <a:schemeClr val="accent5">
                    <a:lumMod val="75000"/>
                  </a:schemeClr>
                </a:solidFill>
              </a:rPr>
              <a:t>minec</a:t>
            </a:r>
            <a:r>
              <a:rPr lang="es-SV" sz="2400" dirty="0" smtClean="0">
                <a:solidFill>
                  <a:schemeClr val="accent5">
                    <a:lumMod val="75000"/>
                  </a:schemeClr>
                </a:solidFill>
              </a:rPr>
              <a:t> ante la organización mundial del comercio (OMC) y la organización mundial de la propiedad intelectual (</a:t>
            </a:r>
            <a:r>
              <a:rPr lang="es-SV" sz="2400" dirty="0" err="1" smtClean="0">
                <a:solidFill>
                  <a:schemeClr val="accent5">
                    <a:lumMod val="75000"/>
                  </a:schemeClr>
                </a:solidFill>
              </a:rPr>
              <a:t>ompi</a:t>
            </a:r>
            <a:r>
              <a:rPr lang="es-SV" sz="2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s-SV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564904"/>
            <a:ext cx="7772400" cy="3762647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Asegurar la efectiva participación de El Salvador en las negociaciones comerciales que se llevan a cabo en el Marco de la Organización Mundial del Comercio  y la Organización Mundial de la Propiedad Intelectual, así como promover la adecuada aplicación y seguimiento con los entes nacionales correspondientes de los resultados derivados de los actuales y futuros acuerdos que surjan de las mencionadas organizaciones.</a:t>
            </a:r>
          </a:p>
          <a:p>
            <a:pPr algn="just"/>
            <a:endParaRPr lang="es-SV" sz="18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800" b="1" dirty="0" smtClean="0">
                <a:solidFill>
                  <a:schemeClr val="tx1"/>
                </a:solidFill>
              </a:rPr>
              <a:t>Representante del Ministerio de Economía ante la OMC Y OMPI: </a:t>
            </a:r>
            <a:r>
              <a:rPr lang="es-SV" sz="1800" b="1" dirty="0">
                <a:solidFill>
                  <a:schemeClr val="tx1"/>
                </a:solidFill>
              </a:rPr>
              <a:t>Ana Patricia </a:t>
            </a:r>
            <a:r>
              <a:rPr lang="es-SV" sz="1800" b="1" dirty="0" smtClean="0">
                <a:solidFill>
                  <a:schemeClr val="tx1"/>
                </a:solidFill>
              </a:rPr>
              <a:t>Benedetti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>
                <a:solidFill>
                  <a:schemeClr val="tx1"/>
                </a:solidFill>
              </a:rPr>
              <a:t>Masculino:  2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>
                <a:solidFill>
                  <a:schemeClr val="tx1"/>
                </a:solidFill>
              </a:rPr>
              <a:t>Femenino:   3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sz="1800" dirty="0" smtClean="0">
                <a:solidFill>
                  <a:schemeClr val="tx1"/>
                </a:solidFill>
              </a:rPr>
              <a:t>Total de empleados:  5</a:t>
            </a:r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" y="116632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52736"/>
            <a:ext cx="6552728" cy="122413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VICEMINISTERIO DE COMERCIO E INDUSTRIA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276872"/>
            <a:ext cx="7223720" cy="35283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SV" sz="2000" dirty="0" smtClean="0"/>
              <a:t>Para el cumplimiento de sus objetivos, funciones y atribuciones cuenta con el apoyo de las direcciones técnicas siguientes: General de Estadística y Censos, de Tecnologías de la Información, de Coordinación de Políticas Productivas, de Innovación y Calidad, de Fomento Productivo y del Fondo de Desarrollo Productivo.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b="1" dirty="0" smtClean="0"/>
              <a:t>Viceministra</a:t>
            </a:r>
            <a:r>
              <a:rPr lang="en-US" sz="2000" b="1" dirty="0" smtClean="0"/>
              <a:t> : </a:t>
            </a:r>
            <a:r>
              <a:rPr lang="en-US" sz="2000" b="1" dirty="0" smtClean="0"/>
              <a:t>(</a:t>
            </a:r>
            <a:r>
              <a:rPr lang="es-SV" sz="2000" b="1" dirty="0"/>
              <a:t>A</a:t>
            </a:r>
            <a:r>
              <a:rPr lang="es-SV" sz="2000" b="1" dirty="0" smtClean="0"/>
              <a:t>un</a:t>
            </a:r>
            <a:r>
              <a:rPr lang="en-US" sz="2000" b="1" dirty="0" smtClean="0"/>
              <a:t> no </a:t>
            </a:r>
            <a:r>
              <a:rPr lang="es-SV" sz="2000" b="1" dirty="0" smtClean="0"/>
              <a:t>existen</a:t>
            </a:r>
            <a:r>
              <a:rPr lang="en-US" sz="2000" b="1" dirty="0" smtClean="0"/>
              <a:t> </a:t>
            </a:r>
            <a:r>
              <a:rPr lang="es-SV" sz="2000" b="1" dirty="0" smtClean="0"/>
              <a:t>nombramiento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algn="just">
              <a:lnSpc>
                <a:spcPct val="80000"/>
              </a:lnSpc>
            </a:pPr>
            <a:r>
              <a:rPr lang="es-SV" sz="2000" dirty="0" smtClean="0"/>
              <a:t>Masculino</a:t>
            </a:r>
            <a:r>
              <a:rPr lang="en-US" sz="2000" dirty="0" smtClean="0"/>
              <a:t>: 1</a:t>
            </a:r>
          </a:p>
          <a:p>
            <a:pPr algn="just">
              <a:lnSpc>
                <a:spcPct val="80000"/>
              </a:lnSpc>
            </a:pPr>
            <a:r>
              <a:rPr lang="es-SV" sz="2000" dirty="0" smtClean="0"/>
              <a:t>Femeninos</a:t>
            </a:r>
            <a:r>
              <a:rPr lang="en-US" sz="2000" dirty="0" smtClean="0"/>
              <a:t>: 3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/>
              <a:t>Total de </a:t>
            </a:r>
            <a:r>
              <a:rPr lang="es-SV" sz="2000" dirty="0" smtClean="0"/>
              <a:t>empleados</a:t>
            </a:r>
            <a:r>
              <a:rPr lang="en-US" sz="2000" dirty="0" smtClean="0"/>
              <a:t>: 4</a:t>
            </a:r>
            <a:endParaRPr lang="en-US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6" y="241087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61926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DIRECCIÓN GENERAL DE ESTADISTICAS Y CENSOS (DIGESTYC)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204864"/>
            <a:ext cx="7772400" cy="3528392"/>
          </a:xfrm>
        </p:spPr>
        <p:txBody>
          <a:bodyPr>
            <a:normAutofit/>
          </a:bodyPr>
          <a:lstStyle/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Coordinar el Servicio Estadístico Nacional e investigar y perfeccionar los métodos del planeamiento, recolección, compilación, tabulación, análisis, publicación y distribución de los datos estadísticos y censales del país, que sirvan de base para la planificación y toma de decisiones relativas al desarrollo económico y social de la República.</a:t>
            </a:r>
          </a:p>
          <a:p>
            <a:pPr algn="just"/>
            <a:endParaRPr lang="es-SV" sz="1900" dirty="0">
              <a:solidFill>
                <a:schemeClr val="tx1"/>
              </a:solidFill>
            </a:endParaRP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Director: </a:t>
            </a:r>
            <a:r>
              <a:rPr lang="es-SV" sz="1900" b="1" dirty="0">
                <a:solidFill>
                  <a:schemeClr val="tx1"/>
                </a:solidFill>
              </a:rPr>
              <a:t>Juan Carlos Salman Dueñas </a:t>
            </a:r>
            <a:endParaRPr lang="es-SV" sz="19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Masculino: 170</a:t>
            </a:r>
          </a:p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Femenino:  112</a:t>
            </a:r>
          </a:p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Total de empleados:  282</a:t>
            </a:r>
            <a:endParaRPr lang="es-SV" sz="19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6" y="241087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5400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DE TECNOLOGÍAS DE LA INFORMACIÓN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348880"/>
            <a:ext cx="7772400" cy="4032448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M</a:t>
            </a:r>
            <a:r>
              <a:rPr lang="es-SV" dirty="0" err="1" smtClean="0">
                <a:solidFill>
                  <a:schemeClr val="tx1"/>
                </a:solidFill>
              </a:rPr>
              <a:t>odernizar</a:t>
            </a:r>
            <a:r>
              <a:rPr lang="es-SV" dirty="0" smtClean="0">
                <a:solidFill>
                  <a:schemeClr val="tx1"/>
                </a:solidFill>
              </a:rPr>
              <a:t> la gestión del MINEC a través de la automatización integral de los procesos de las distintas unidades que lo conforman, brindando los servicios de análisis y desarrollo de sistemas, soporte técnico, asesoría técnica y capacitaciones con el propósito de ayudar y facilitar el logro de los objetivos institucionales.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> </a:t>
            </a:r>
            <a:br>
              <a:rPr lang="es-SV" dirty="0" smtClean="0">
                <a:solidFill>
                  <a:schemeClr val="tx1"/>
                </a:solidFill>
              </a:rPr>
            </a:br>
            <a:endParaRPr lang="es-SV" dirty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Director: Mario Alfredo Hernández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18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6" y="241087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254696"/>
            <a:ext cx="6336704" cy="1296144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>
                <a:solidFill>
                  <a:schemeClr val="accent5">
                    <a:lumMod val="75000"/>
                  </a:schemeClr>
                </a:solidFill>
              </a:rPr>
              <a:t>DIRECCIÓN DE COORDINACIÓN DE POLÍTICAS PRODUCTIVAS</a:t>
            </a:r>
            <a:endParaRPr lang="es-SV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7772400" cy="3600400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Apoyar al Vice Ministerio de Comercio e Industria en la función de coordinación e implementación de la Política de Fomento, Diversificación y Transformación Productiva enmarcado en la Ley de Fomento de la Producción Empresarial.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/>
            </a:r>
            <a:br>
              <a:rPr lang="es-SV" dirty="0" smtClean="0">
                <a:solidFill>
                  <a:schemeClr val="tx1"/>
                </a:solidFill>
              </a:rPr>
            </a:br>
            <a:endParaRPr lang="es-SV" dirty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Director: Francisco José Martínez </a:t>
            </a:r>
            <a:r>
              <a:rPr lang="es-SV" b="1" dirty="0" err="1" smtClean="0">
                <a:solidFill>
                  <a:schemeClr val="tx1"/>
                </a:solidFill>
              </a:rPr>
              <a:t>Sermeño</a:t>
            </a:r>
            <a:endParaRPr lang="es-SV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7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1087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278" y="1124744"/>
            <a:ext cx="69127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DE INNOVACIÓN Y CALIDAD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325594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> </a:t>
            </a:r>
            <a:br>
              <a:rPr lang="es-SV" dirty="0" smtClean="0">
                <a:solidFill>
                  <a:schemeClr val="tx1"/>
                </a:solidFill>
              </a:rPr>
            </a:br>
            <a:r>
              <a:rPr lang="es-SV" sz="1900" b="1" dirty="0" smtClean="0">
                <a:solidFill>
                  <a:schemeClr val="tx1"/>
                </a:solidFill>
              </a:rPr>
              <a:t>Director: Yax Antonio Canossa Humberstone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Masculino:  18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Femenino:   7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SV" sz="1900" dirty="0" smtClean="0">
                <a:solidFill>
                  <a:schemeClr val="tx1"/>
                </a:solidFill>
              </a:rPr>
              <a:t>Total de empleados: 25</a:t>
            </a:r>
            <a:endParaRPr lang="es-SV" sz="19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6" y="241087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120680" cy="1362075"/>
          </a:xfrm>
        </p:spPr>
        <p:txBody>
          <a:bodyPr>
            <a:normAutofit/>
          </a:bodyPr>
          <a:lstStyle/>
          <a:p>
            <a:pPr algn="ctr"/>
            <a:r>
              <a:rPr lang="es-SV" sz="3500" dirty="0">
                <a:solidFill>
                  <a:schemeClr val="accent5">
                    <a:lumMod val="75000"/>
                  </a:schemeClr>
                </a:solidFill>
              </a:rPr>
              <a:t>DIRECCION DE FOMENTO 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4176464"/>
          </a:xfrm>
        </p:spPr>
        <p:txBody>
          <a:bodyPr/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Apoyar y fortalecer iniciativas productivas a través de servicios empresariales a la Micro, Pequeña y Mediana Empresa, orientados a la formalización, la inversión, la vinculación con mercados formales nacionales y de exportación, y la promoción de proyectos con potencial de desarrollo en los territorios, para fomentar la competitividad de los negocios.</a:t>
            </a:r>
          </a:p>
          <a:p>
            <a:pPr algn="just"/>
            <a:endParaRPr lang="es-SV" b="1" dirty="0" smtClean="0">
              <a:solidFill>
                <a:schemeClr val="tx1"/>
              </a:solidFill>
            </a:endParaRPr>
          </a:p>
          <a:p>
            <a:pPr algn="just"/>
            <a:r>
              <a:rPr lang="es-SV" b="1" dirty="0" smtClean="0">
                <a:solidFill>
                  <a:schemeClr val="tx1"/>
                </a:solidFill>
              </a:rPr>
              <a:t>Director</a:t>
            </a:r>
            <a:r>
              <a:rPr lang="es-SV" b="1" dirty="0">
                <a:solidFill>
                  <a:schemeClr val="tx1"/>
                </a:solidFill>
              </a:rPr>
              <a:t>: </a:t>
            </a:r>
            <a:r>
              <a:rPr lang="es-SV" b="1" dirty="0" smtClean="0">
                <a:solidFill>
                  <a:schemeClr val="tx1"/>
                </a:solidFill>
              </a:rPr>
              <a:t>Teodoro Antonio Romero </a:t>
            </a:r>
            <a:r>
              <a:rPr lang="es-SV" b="1" dirty="0" err="1" smtClean="0">
                <a:solidFill>
                  <a:schemeClr val="tx1"/>
                </a:solidFill>
              </a:rPr>
              <a:t>Romero</a:t>
            </a:r>
            <a:endParaRPr lang="es-SV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14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15</a:t>
            </a:r>
            <a:endParaRPr lang="es-SV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</a:t>
            </a:r>
            <a:r>
              <a:rPr lang="es-SV" dirty="0">
                <a:solidFill>
                  <a:schemeClr val="tx1"/>
                </a:solidFill>
              </a:rPr>
              <a:t>de empleados: </a:t>
            </a:r>
            <a:r>
              <a:rPr lang="es-SV" dirty="0" smtClean="0">
                <a:solidFill>
                  <a:schemeClr val="tx1"/>
                </a:solidFill>
              </a:rPr>
              <a:t>29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9" y="257508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4032" y="1124744"/>
            <a:ext cx="7376864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Dirección del Fondo de Desarrollo Productivo (FONDEPRO) 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432048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M</a:t>
            </a:r>
            <a:r>
              <a:rPr lang="es-SV" dirty="0" err="1" smtClean="0">
                <a:solidFill>
                  <a:schemeClr val="tx1"/>
                </a:solidFill>
              </a:rPr>
              <a:t>ejorar</a:t>
            </a:r>
            <a:r>
              <a:rPr lang="es-SV" dirty="0" smtClean="0">
                <a:solidFill>
                  <a:schemeClr val="tx1"/>
                </a:solidFill>
              </a:rPr>
              <a:t> la competitividad de la Micro, Pequeña Y Mediana Empresa, así como algunas de mayor tamaño que operan en el país, mediante el cofinanciamiento no reembolsable a iniciativas (</a:t>
            </a:r>
            <a:r>
              <a:rPr lang="es-SV" dirty="0" err="1" smtClean="0">
                <a:solidFill>
                  <a:schemeClr val="tx1"/>
                </a:solidFill>
              </a:rPr>
              <a:t>fast</a:t>
            </a:r>
            <a:r>
              <a:rPr lang="es-SV" dirty="0" smtClean="0">
                <a:solidFill>
                  <a:schemeClr val="tx1"/>
                </a:solidFill>
              </a:rPr>
              <a:t> </a:t>
            </a:r>
            <a:r>
              <a:rPr lang="es-SV" dirty="0" err="1" smtClean="0">
                <a:solidFill>
                  <a:schemeClr val="tx1"/>
                </a:solidFill>
              </a:rPr>
              <a:t>track</a:t>
            </a:r>
            <a:r>
              <a:rPr lang="es-SV" dirty="0" smtClean="0">
                <a:solidFill>
                  <a:schemeClr val="tx1"/>
                </a:solidFill>
              </a:rPr>
              <a:t> y proyectos, ya sea de ventanilla abierta o concursos) que mejoren su participación en el mercado nacional y extranjero, favoreciendo la generación de empleo.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b="1" dirty="0">
              <a:solidFill>
                <a:schemeClr val="tx1"/>
              </a:solidFill>
            </a:endParaRPr>
          </a:p>
          <a:p>
            <a:pPr algn="just"/>
            <a:r>
              <a:rPr lang="es-SV" b="1" dirty="0" smtClean="0">
                <a:solidFill>
                  <a:schemeClr val="tx1"/>
                </a:solidFill>
              </a:rPr>
              <a:t>Dirección: Claudia Elizabeth Sequeira Campos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13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21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108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44494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DESPACHO MINISTERIAL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84784"/>
            <a:ext cx="7632849" cy="43924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s-SV" sz="1400" dirty="0" smtClean="0"/>
              <a:t>Dentro</a:t>
            </a:r>
            <a:r>
              <a:rPr lang="en-US" sz="1400" dirty="0" smtClean="0"/>
              <a:t> de los </a:t>
            </a:r>
            <a:r>
              <a:rPr lang="es-SV" sz="1400" dirty="0" smtClean="0"/>
              <a:t>principales</a:t>
            </a:r>
            <a:r>
              <a:rPr lang="en-US" sz="1400" dirty="0" smtClean="0"/>
              <a:t> </a:t>
            </a:r>
            <a:r>
              <a:rPr lang="es-SV" sz="1400" dirty="0" smtClean="0"/>
              <a:t>objetivos</a:t>
            </a:r>
            <a:r>
              <a:rPr lang="en-US" sz="1400" dirty="0" smtClean="0"/>
              <a:t> de </a:t>
            </a:r>
            <a:r>
              <a:rPr lang="es-SV" sz="1400" dirty="0" smtClean="0"/>
              <a:t>MlNEC</a:t>
            </a:r>
            <a:r>
              <a:rPr lang="en-US" sz="1400" dirty="0" smtClean="0"/>
              <a:t>, se </a:t>
            </a:r>
            <a:r>
              <a:rPr lang="es-SV" sz="1400" dirty="0" smtClean="0"/>
              <a:t>encuentran</a:t>
            </a:r>
            <a:r>
              <a:rPr lang="en-US" sz="1400" dirty="0" smtClean="0"/>
              <a:t>: 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400" dirty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Fomentar la diversificación y transformación de la matriz productiva, con bienes y servicios de mayor valor agregado que diversifique la oferta exportable y el empleo;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Articular las dinámicas de la economía territorial para el desarrollo competitivo de las MIPYMES;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Aumentar la inversión nacional y extranjera, promoviendo la facilitación del comercio, los trámites empresariales y la seguridad jurídica para potenciar las exportaciones;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Modernizar el marco legal e institucional del MINEC para mejorar la calidad de los bienes y servicios entregados a la ciudadanía;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Cumplir y hacer cumplir todas las disposiciones legales y reglamentarias que se relacionen con el desempeño de sus funciones; y,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4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400" dirty="0" smtClean="0"/>
              <a:t>Actuar 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400" b="1" dirty="0" smtClean="0"/>
          </a:p>
          <a:p>
            <a:pPr marL="0" indent="0">
              <a:lnSpc>
                <a:spcPct val="80000"/>
              </a:lnSpc>
              <a:buNone/>
            </a:pPr>
            <a:endParaRPr lang="en-US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SV" sz="1400" b="1" dirty="0" smtClean="0"/>
              <a:t>Ministra</a:t>
            </a:r>
            <a:r>
              <a:rPr lang="en-US" sz="1400" b="1" dirty="0" smtClean="0"/>
              <a:t>: </a:t>
            </a:r>
            <a:r>
              <a:rPr lang="es-SV" sz="1400" b="1" dirty="0" smtClean="0"/>
              <a:t>María Luisa Hayem Brevé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SV" sz="1400" dirty="0" smtClean="0"/>
              <a:t>Masculino</a:t>
            </a:r>
            <a:r>
              <a:rPr lang="en-US" sz="1400" dirty="0" smtClean="0"/>
              <a:t>:  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SV" sz="1400" dirty="0" smtClean="0"/>
              <a:t>Femenino</a:t>
            </a:r>
            <a:r>
              <a:rPr lang="en-US" sz="1400" dirty="0" smtClean="0"/>
              <a:t>:    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 smtClean="0"/>
              <a:t>Total de </a:t>
            </a:r>
            <a:r>
              <a:rPr lang="es-SV" sz="1400" dirty="0" smtClean="0"/>
              <a:t>empleados</a:t>
            </a:r>
            <a:r>
              <a:rPr lang="en-US" sz="1400" dirty="0" smtClean="0"/>
              <a:t>: 5</a:t>
            </a:r>
            <a:endParaRPr lang="en-US" sz="1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864964" cy="10276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374539"/>
            <a:ext cx="53285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200" b="1" dirty="0" smtClean="0">
                <a:solidFill>
                  <a:schemeClr val="accent5">
                    <a:lumMod val="75000"/>
                  </a:schemeClr>
                </a:solidFill>
              </a:rPr>
              <a:t>UNIDAD DE ASESORÍA Y </a:t>
            </a:r>
            <a:br>
              <a:rPr lang="es-SV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200" b="1" dirty="0" smtClean="0">
                <a:solidFill>
                  <a:schemeClr val="accent5">
                    <a:lumMod val="75000"/>
                  </a:schemeClr>
                </a:solidFill>
              </a:rPr>
              <a:t>COORDINACIÓN</a:t>
            </a:r>
            <a:endParaRPr lang="es-S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1800" dirty="0" smtClean="0"/>
              <a:t>Proporcionar apoyo a los(as) titulares del Ramo en aquellas áreas estratégicas relacionadas con el quehacer del Ministerio que no están contempladas o no pueden satisfacerse con la estructura funcional y organizativa, así como asistir al Despacho Ministerial y Vice Ministerios en el seguimiento y desempeño de las atribuciones que demandan coordinación en temas estratégicos, administrativos, financieros, de instrumentos legales, de armonización de tiempos y agenda institucional; y otros temas prioritarios.</a:t>
            </a:r>
          </a:p>
          <a:p>
            <a:pPr marL="0" indent="0" algn="just">
              <a:buNone/>
            </a:pPr>
            <a:r>
              <a:rPr lang="es-SV" sz="1800" dirty="0"/>
              <a:t/>
            </a:r>
            <a:br>
              <a:rPr lang="es-SV" sz="1800" dirty="0"/>
            </a:br>
            <a:endParaRPr lang="es-SV" sz="1800" dirty="0"/>
          </a:p>
          <a:p>
            <a:pPr algn="just"/>
            <a:r>
              <a:rPr lang="es-SV" sz="1800" dirty="0" smtClean="0"/>
              <a:t>Femenino</a:t>
            </a:r>
            <a:r>
              <a:rPr lang="es-SV" sz="1800" dirty="0"/>
              <a:t>:  </a:t>
            </a:r>
            <a:r>
              <a:rPr lang="es-SV" sz="1800" dirty="0" smtClean="0"/>
              <a:t> 5</a:t>
            </a:r>
            <a:endParaRPr lang="es-SV" sz="1800" dirty="0"/>
          </a:p>
          <a:p>
            <a:r>
              <a:rPr lang="es-SV" sz="1800" dirty="0" smtClean="0"/>
              <a:t>Masculino</a:t>
            </a:r>
            <a:r>
              <a:rPr lang="es-SV" sz="1800" dirty="0"/>
              <a:t>: </a:t>
            </a:r>
            <a:r>
              <a:rPr lang="es-SV" sz="1800" dirty="0" smtClean="0"/>
              <a:t> </a:t>
            </a:r>
            <a:r>
              <a:rPr lang="es-SV" sz="1800" dirty="0"/>
              <a:t>1</a:t>
            </a:r>
          </a:p>
          <a:p>
            <a:r>
              <a:rPr lang="es-SV" sz="1800" dirty="0"/>
              <a:t>Total de empleados: </a:t>
            </a:r>
            <a:r>
              <a:rPr lang="es-SV" sz="1800" dirty="0" smtClean="0"/>
              <a:t>6</a:t>
            </a:r>
            <a:endParaRPr lang="es-SV" sz="1800" dirty="0"/>
          </a:p>
          <a:p>
            <a:endParaRPr lang="es-SV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8" y="260648"/>
            <a:ext cx="1872208" cy="10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784265"/>
            <a:ext cx="5904656" cy="864096"/>
          </a:xfrm>
        </p:spPr>
        <p:txBody>
          <a:bodyPr/>
          <a:lstStyle/>
          <a:p>
            <a:pPr algn="ctr"/>
            <a:r>
              <a:rPr lang="es-SV" sz="3200" b="1" dirty="0" smtClean="0">
                <a:solidFill>
                  <a:schemeClr val="accent5">
                    <a:lumMod val="75000"/>
                  </a:schemeClr>
                </a:solidFill>
              </a:rPr>
              <a:t>GERENCIA DE COMUNICACIONES</a:t>
            </a:r>
            <a:endParaRPr lang="es-SV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988840"/>
            <a:ext cx="7906717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 smtClean="0"/>
              <a:t>Velar por la buena imagen institucional ante la opinión pública y mantener una adecuada comunicación interna y externa especialmente con los diferentes medios de comunicación y otras instituciones relacionadas.</a:t>
            </a:r>
          </a:p>
          <a:p>
            <a:pPr marL="0" indent="0" algn="just">
              <a:buNone/>
            </a:pPr>
            <a:r>
              <a:rPr lang="es-SV" sz="2000" dirty="0" smtClean="0"/>
              <a:t> </a:t>
            </a:r>
            <a:br>
              <a:rPr lang="es-SV" sz="2000" dirty="0" smtClean="0"/>
            </a:br>
            <a:r>
              <a:rPr lang="es-SV" sz="2000" b="1" dirty="0"/>
              <a:t>Gerente: Walter Enrique Hernández González</a:t>
            </a:r>
          </a:p>
          <a:p>
            <a:pPr algn="just"/>
            <a:r>
              <a:rPr lang="es-SV" sz="2000" dirty="0"/>
              <a:t>Masculino: 8</a:t>
            </a:r>
          </a:p>
          <a:p>
            <a:pPr algn="just"/>
            <a:r>
              <a:rPr lang="es-SV" sz="2000" dirty="0"/>
              <a:t>Femenino: 7</a:t>
            </a:r>
          </a:p>
          <a:p>
            <a:pPr algn="just"/>
            <a:r>
              <a:rPr lang="es-SV" sz="2000" dirty="0"/>
              <a:t>Total de empleados: </a:t>
            </a:r>
            <a:r>
              <a:rPr lang="es-SV" sz="2000" dirty="0" smtClean="0"/>
              <a:t>15</a:t>
            </a:r>
            <a:endParaRPr lang="es-SV" sz="1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832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GERENCIA DE AUDITORÍA </a:t>
            </a:r>
            <a:b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INTERNA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7772400" cy="3816424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Evaluar a posteriori la eficacia del sistema de control interno, la administración de riesgos, la efectividad en las operaciones y el cumplimiento de leyes y reglamentos aplicables; incluyendo actividades de asesoramiento y servicio de consultoría a las áreas objeto de auditoría, encaminadas a la mejora continua de las actividades y en el fortalecimiento de controles en el Ministerio de Economía. Realiza su actividad de manera independiente y objetiva.</a:t>
            </a:r>
            <a:r>
              <a:rPr lang="es-MX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es-MX" sz="1800" dirty="0" smtClean="0">
              <a:solidFill>
                <a:schemeClr val="tx1"/>
              </a:solidFill>
            </a:endParaRP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/>
            </a:r>
            <a:br>
              <a:rPr lang="es-SV" sz="1800" dirty="0" smtClean="0">
                <a:solidFill>
                  <a:schemeClr val="tx1"/>
                </a:solidFill>
              </a:rPr>
            </a:br>
            <a:r>
              <a:rPr lang="es-SV" b="1" dirty="0" smtClean="0">
                <a:solidFill>
                  <a:schemeClr val="tx1"/>
                </a:solidFill>
              </a:rPr>
              <a:t>Gerente: Juan Alberto Castro Salamanca</a:t>
            </a: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Masculino:  5</a:t>
            </a: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Femenino: 2</a:t>
            </a: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Total de empleados: 7</a:t>
            </a:r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818339"/>
            <a:ext cx="5924029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Gerencia de planificación y </a:t>
            </a:r>
            <a:b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desarrollo institucional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Apoyar a los niveles jerárquicos superiores del MINEC en los procesos de toma de decisiones, mediante la aplicación de mecanismos de coordinación e información que faciliten la planificación estratégica –operativa y el fortalecimientos institucional.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r>
              <a:rPr lang="es-SV" b="1" dirty="0" smtClean="0">
                <a:solidFill>
                  <a:schemeClr val="tx1"/>
                </a:solidFill>
              </a:rPr>
              <a:t>Gerente: Bertha Esperanza Figueroa de Castillo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 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  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 9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68818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Unidad de Cooperación </a:t>
            </a:r>
            <a:b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SV" sz="3600" dirty="0" smtClean="0">
                <a:solidFill>
                  <a:schemeClr val="accent5">
                    <a:lumMod val="75000"/>
                  </a:schemeClr>
                </a:solidFill>
              </a:rPr>
              <a:t>externa</a:t>
            </a:r>
            <a:endParaRPr lang="es-SV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464496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>
                <a:solidFill>
                  <a:schemeClr val="tx1"/>
                </a:solidFill>
              </a:rPr>
              <a:t>Gestionar y apoyar a las unidades ejecutoras en la búsqueda de cooperación técnica o financiera reembolsable o no reembolsable con agencias de cooperación estatales, multilaterales, entidades privadas, entre otras, así como coordinar los procesos de gestión, ejecución, administración y liquidación de programas y proyectos financiados con recursos de cooperación externa.</a:t>
            </a:r>
          </a:p>
          <a:p>
            <a:pPr algn="just"/>
            <a:endParaRPr lang="es-SV" dirty="0" smtClean="0">
              <a:solidFill>
                <a:schemeClr val="tx1"/>
              </a:solidFill>
            </a:endParaRP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/>
            </a:r>
            <a:br>
              <a:rPr lang="es-SV" dirty="0" smtClean="0">
                <a:solidFill>
                  <a:schemeClr val="tx1"/>
                </a:solidFill>
              </a:rPr>
            </a:br>
            <a:r>
              <a:rPr lang="es-SV" b="1" dirty="0" smtClean="0">
                <a:solidFill>
                  <a:schemeClr val="tx1"/>
                </a:solidFill>
              </a:rPr>
              <a:t>Jefe de unidad: José Alfredo Carvajal Amaya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Masculino: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Femenino: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</a:rPr>
              <a:t>Total de empleados: 6</a:t>
            </a:r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" y="332656"/>
            <a:ext cx="1864964" cy="10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3002</Words>
  <Application>Microsoft Office PowerPoint</Application>
  <PresentationFormat>Presentación en pantalla (4:3)</PresentationFormat>
  <Paragraphs>441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ORGANIGRAMA                         PERÍODO JUNIO-AGOSTO                                 2019</vt:lpstr>
      <vt:lpstr>Presentación de PowerPoint</vt:lpstr>
      <vt:lpstr>Presentación de PowerPoint</vt:lpstr>
      <vt:lpstr>DESPACHO MINISTERIAL </vt:lpstr>
      <vt:lpstr>UNIDAD DE ASESORÍA Y  COORDINACIÓN</vt:lpstr>
      <vt:lpstr>GERENCIA DE COMUNICACIONES</vt:lpstr>
      <vt:lpstr>GERENCIA DE AUDITORÍA  INTERNA</vt:lpstr>
      <vt:lpstr>Gerencia de planificación y  desarrollo institucional</vt:lpstr>
      <vt:lpstr>Unidad de Cooperación  externa</vt:lpstr>
      <vt:lpstr>Unidad ambiental</vt:lpstr>
      <vt:lpstr>UNIDAD DE GÉNERO</vt:lpstr>
      <vt:lpstr>DIRECCIÓN DE ASUNTOS  JURÍDICOS</vt:lpstr>
      <vt:lpstr>Unidad de Firma  Electrónica</vt:lpstr>
      <vt:lpstr>Unidad de Inteligencia  Económica</vt:lpstr>
      <vt:lpstr>Unidad de Facilitación del  Comercio</vt:lpstr>
      <vt:lpstr>DIRECCIÓN DE ADMINISTRACIÓN Y FINANZAS </vt:lpstr>
      <vt:lpstr>GERENCIA DE ADMINISTRACIÓN</vt:lpstr>
      <vt:lpstr>GERENCIA FINANCIERA</vt:lpstr>
      <vt:lpstr>GERENCIA DE RECURSOS  HUMANOS</vt:lpstr>
      <vt:lpstr>Gerencia de adquisiciones y contrataciones institucional </vt:lpstr>
      <vt:lpstr>DIRECCIÓN NACIONAL DE  INVERSIONES</vt:lpstr>
      <vt:lpstr>Dirección de hidrocarburos y minas</vt:lpstr>
      <vt:lpstr>SUPERINTENDENCIA DE OBLIGACIONES MERCANTILES</vt:lpstr>
      <vt:lpstr>Centro Nacional de Atención y Administración de Subsidios </vt:lpstr>
      <vt:lpstr>DIRECCIÓN DE TRANSPARENCIA, ACCESO A  LA INFORMACIÓN Y PARTICIPACIÓN  CIUDADANA</vt:lpstr>
      <vt:lpstr>VICEMINISTERIO DE ECONOMÍA</vt:lpstr>
      <vt:lpstr>Unidad de Inteligencia Competitiva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PRODUCTIVO</vt:lpstr>
      <vt:lpstr>Dirección del Fondo de Desarrollo Productivo (FONDEPRO)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mbachez</cp:lastModifiedBy>
  <cp:revision>181</cp:revision>
  <dcterms:created xsi:type="dcterms:W3CDTF">2017-08-15T23:11:06Z</dcterms:created>
  <dcterms:modified xsi:type="dcterms:W3CDTF">2019-10-03T21:08:42Z</dcterms:modified>
</cp:coreProperties>
</file>