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522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0217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361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863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4865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9522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210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315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747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06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681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DF4C-305F-4AF0-A704-6F473FE1EE6A}" type="datetimeFigureOut">
              <a:rPr lang="es-SV" smtClean="0"/>
              <a:t>23/12/2019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B031C-A912-49E9-9776-EDEA25278FC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4987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8681"/>
            <a:ext cx="2729061" cy="15038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1 Título"/>
          <p:cNvSpPr txBox="1">
            <a:spLocks/>
          </p:cNvSpPr>
          <p:nvPr/>
        </p:nvSpPr>
        <p:spPr>
          <a:xfrm>
            <a:off x="1348116" y="2420888"/>
            <a:ext cx="676875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ORGANIGRAMA                         </a:t>
            </a:r>
          </a:p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SEPTIEMBRE-OCTUBRE 2019              </a:t>
            </a:r>
            <a:endParaRPr lang="es-SV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34218" y="4653136"/>
            <a:ext cx="4785855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SV" sz="1600" b="1" dirty="0" smtClean="0"/>
          </a:p>
          <a:p>
            <a:pPr algn="l"/>
            <a:r>
              <a:rPr lang="es-SV" sz="1400" b="1" baseline="0" dirty="0" smtClean="0"/>
              <a:t>Contenido: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 smtClean="0"/>
              <a:t>Organigrama institucional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/>
              <a:t>Número de colaboradores por Unidad </a:t>
            </a:r>
            <a:r>
              <a:rPr lang="es-SV" sz="1400" baseline="0" dirty="0" smtClean="0"/>
              <a:t>y desagregada por sexo.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s-SV" sz="1400" baseline="0" dirty="0" smtClean="0"/>
              <a:t>Descripción de atribuciones de las Unidades Administrativas </a:t>
            </a:r>
          </a:p>
          <a:p>
            <a:pPr algn="l"/>
            <a:r>
              <a:rPr lang="es-SV" sz="1400" baseline="0" dirty="0"/>
              <a:t>	  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6881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1466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5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4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9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30505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5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4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9</a:t>
            </a:r>
            <a:endParaRPr lang="en-US" sz="18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907704" y="620688"/>
            <a:ext cx="592402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Gerencia de planificación y </a:t>
            </a:r>
            <a:br>
              <a:rPr lang="es-SV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SV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desarrollo institucional</a:t>
            </a:r>
            <a:endParaRPr lang="es-SV" sz="3200" b="1" cap="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964053" y="1910797"/>
            <a:ext cx="7136340" cy="259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Apoyar a los niveles jerárquicos superiores del MINEC en los procesos de toma de decisiones, mediante la aplicación de mecanismos de coordinación e información que faciliten la planificación estratégica –operativa y el fortalecimientos institucional.</a:t>
            </a:r>
          </a:p>
          <a:p>
            <a:pPr algn="just"/>
            <a:endParaRPr lang="es-SV" sz="1800" dirty="0" smtClean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Gerente: Bertha Esperanza Figueroa de Castillo</a:t>
            </a:r>
          </a:p>
          <a:p>
            <a:endParaRPr lang="es-SV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1466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3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6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30505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3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3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6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15662" y="620688"/>
            <a:ext cx="568818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Unidad de Cooperación </a:t>
            </a:r>
            <a:br>
              <a:rPr lang="es-SV" sz="36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SV" sz="36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externa</a:t>
            </a:r>
            <a:endParaRPr lang="es-SV" sz="3600" b="1" cap="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808652" y="1576582"/>
            <a:ext cx="756084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900" dirty="0" smtClean="0">
                <a:solidFill>
                  <a:schemeClr val="tx1"/>
                </a:solidFill>
              </a:rPr>
              <a:t>Gestionar y apoyar a las unidades ejecutoras en la búsqueda de cooperación técnica o financiera reembolsable o no reembolsable con agencias de cooperación estatales, multilaterales, entidades privadas, entre otras, así como coordinar los procesos de gestión, ejecución, administración y liquidación de programas y proyectos financiados con recursos de cooperación externa.</a:t>
            </a:r>
          </a:p>
          <a:p>
            <a:pPr algn="just"/>
            <a:r>
              <a:rPr lang="es-SV" dirty="0" smtClean="0">
                <a:solidFill>
                  <a:schemeClr val="tx1"/>
                </a:solidFill>
              </a:rPr>
              <a:t/>
            </a:r>
            <a:br>
              <a:rPr lang="es-SV" dirty="0" smtClean="0">
                <a:solidFill>
                  <a:schemeClr val="tx1"/>
                </a:solidFill>
              </a:rPr>
            </a:br>
            <a:r>
              <a:rPr lang="es-SV" sz="2000" b="1" dirty="0" smtClean="0">
                <a:solidFill>
                  <a:schemeClr val="tx1"/>
                </a:solidFill>
              </a:rPr>
              <a:t>Jefe de unidad: José Alfredo Carvajal Amaya</a:t>
            </a:r>
          </a:p>
          <a:p>
            <a:endParaRPr lang="es-S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1466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0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3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30505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0 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3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3</a:t>
            </a:r>
            <a:endParaRPr lang="en-US" sz="18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101846" y="481065"/>
            <a:ext cx="54726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Unidad ambiental</a:t>
            </a:r>
            <a:endParaRPr lang="es-SV" sz="3200" b="1" cap="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1403648" y="1772816"/>
            <a:ext cx="662473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100" dirty="0" smtClean="0">
                <a:solidFill>
                  <a:schemeClr val="tx1"/>
                </a:solidFill>
              </a:rPr>
              <a:t>Velar por el cumplimiento de las normas y regulaciones ambientales y asegurar la necesaria coordinación institucional en la gestión ambiental</a:t>
            </a:r>
            <a:r>
              <a:rPr lang="es-SV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es-SV" sz="2000" b="1" dirty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Jefa de unidad: María Soledad Martínez de Carranza</a:t>
            </a:r>
          </a:p>
        </p:txBody>
      </p:sp>
    </p:spTree>
    <p:extLst>
      <p:ext uri="{BB962C8B-B14F-4D97-AF65-F5344CB8AC3E}">
        <p14:creationId xmlns:p14="http://schemas.microsoft.com/office/powerpoint/2010/main" val="4674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1466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0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3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30505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0 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3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3</a:t>
            </a:r>
            <a:endParaRPr lang="en-US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90645" y="278713"/>
            <a:ext cx="482128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UNIDAD DE GÉNERO</a:t>
            </a:r>
            <a:endParaRPr lang="es-SV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862981" y="1556792"/>
            <a:ext cx="7381427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200" dirty="0" smtClean="0">
                <a:solidFill>
                  <a:schemeClr val="tx1"/>
                </a:solidFill>
              </a:rPr>
              <a:t>Asesorar, coordinar y monitorear la incorporación transversal del Principio de Igualdad y No Discriminación, en las políticas, planes, programas, proyectos, normativas y acciones desarrolladas en el ejercicio de las competencias institucionales del Ministerio de Economía.</a:t>
            </a:r>
          </a:p>
          <a:p>
            <a:pPr algn="just"/>
            <a:endParaRPr lang="es-SV" sz="2200" b="1" dirty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Jefa de unidad: Elena Marisol Gómez Luna</a:t>
            </a:r>
          </a:p>
          <a:p>
            <a:endParaRPr lang="es-S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1466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4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8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30505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/>
              <a:t>4</a:t>
            </a:r>
            <a:r>
              <a:rPr lang="en-US" sz="1800" dirty="0" smtClean="0"/>
              <a:t> 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4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8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1525041" y="404633"/>
            <a:ext cx="705678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DE ASUNTOS </a:t>
            </a:r>
            <a:b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JURÍDICOS</a:t>
            </a:r>
            <a:endParaRPr lang="es-SV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Marcador de texto 4"/>
          <p:cNvSpPr txBox="1">
            <a:spLocks/>
          </p:cNvSpPr>
          <p:nvPr/>
        </p:nvSpPr>
        <p:spPr>
          <a:xfrm>
            <a:off x="971600" y="1850364"/>
            <a:ext cx="7452627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>Brindar asesoramiento y emitir opinión legal en asuntos jurídicos y normativos que requieren los o las titulares y las unidades organizativas, según sea solicitado, así como coordinar la gestión de asesoría y tramitación de las unidades jurídicas de las direcciones y gerencias del MINEC.</a:t>
            </a:r>
          </a:p>
          <a:p>
            <a:pPr algn="just"/>
            <a:endParaRPr lang="es-SV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Director:  Daniel Roberto Ríos Pineda </a:t>
            </a:r>
          </a:p>
          <a:p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1466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0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30505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/>
              <a:t>0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1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</a:t>
            </a:r>
            <a:endParaRPr lang="en-US" sz="18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76086" y="631776"/>
            <a:ext cx="6404248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Unidad de Firma </a:t>
            </a:r>
            <a:br>
              <a:rPr lang="es-MX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MX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Electrónica</a:t>
            </a:r>
            <a:endParaRPr lang="es-SV" sz="3200" b="1" cap="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1081165" y="2132856"/>
            <a:ext cx="7416824" cy="2562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>Acreditar, controlar y vigilar a los proveedores de los servicios de certificación electrónica y de almacenamiento de documentos electrónicos, de conformidad con la Ley de Firma Electrónica, su Reglamento y las normas y reglamentos técnicos correspondientes.</a:t>
            </a:r>
          </a:p>
          <a:p>
            <a:pPr algn="just"/>
            <a:endParaRPr lang="es-SV" sz="2000" dirty="0" smtClean="0">
              <a:solidFill>
                <a:schemeClr val="tx1"/>
              </a:solidFill>
            </a:endParaRPr>
          </a:p>
          <a:p>
            <a:pPr algn="just"/>
            <a:endParaRPr lang="es-SV" sz="2000" dirty="0" smtClean="0">
              <a:solidFill>
                <a:schemeClr val="tx1"/>
              </a:solidFill>
            </a:endParaRPr>
          </a:p>
          <a:p>
            <a:pPr algn="just"/>
            <a:endParaRPr lang="es-SV" sz="2000" dirty="0" smtClean="0">
              <a:solidFill>
                <a:schemeClr val="tx1"/>
              </a:solidFill>
            </a:endParaRPr>
          </a:p>
          <a:p>
            <a:pPr algn="just"/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1466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3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2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5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30505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3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2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5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971600" y="404664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Unidad de Inteligencia</a:t>
            </a:r>
            <a:br>
              <a:rPr lang="es-MX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MX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Económica</a:t>
            </a:r>
            <a:endParaRPr lang="es-SV" sz="3200" b="1" cap="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899592" y="1988840"/>
            <a:ext cx="77724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Proveer información estratégica, análisis y estudios sobre el desempeño socioeconómico nacional, </a:t>
            </a:r>
            <a:r>
              <a:rPr lang="es-SV" sz="2000" dirty="0" smtClean="0">
                <a:solidFill>
                  <a:schemeClr val="tx1"/>
                </a:solidFill>
              </a:rPr>
              <a:t>subnacional</a:t>
            </a:r>
            <a:r>
              <a:rPr lang="es-MX" sz="2000" dirty="0" smtClean="0">
                <a:solidFill>
                  <a:schemeClr val="tx1"/>
                </a:solidFill>
              </a:rPr>
              <a:t> e internacional; así como investigar y analizar la evolución de la estructura productiva del país para la elaboración de políticas públicas y la toma de decisiones de los Despachos Ministeriales, Direcciones, gerencias y unidades del MINEC.</a:t>
            </a:r>
            <a:endParaRPr lang="es-SV" sz="2000" dirty="0" smtClean="0">
              <a:solidFill>
                <a:schemeClr val="tx1"/>
              </a:solidFill>
            </a:endParaRPr>
          </a:p>
          <a:p>
            <a:pPr algn="just"/>
            <a:endParaRPr lang="es-SV" sz="2000" dirty="0" smtClean="0">
              <a:solidFill>
                <a:schemeClr val="tx1"/>
              </a:solidFill>
            </a:endParaRPr>
          </a:p>
          <a:p>
            <a:endParaRPr lang="es-SV" sz="2000" dirty="0" smtClean="0">
              <a:solidFill>
                <a:schemeClr val="tx1"/>
              </a:solidFill>
            </a:endParaRPr>
          </a:p>
          <a:p>
            <a:pPr algn="just"/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1 Título"/>
          <p:cNvSpPr txBox="1">
            <a:spLocks/>
          </p:cNvSpPr>
          <p:nvPr/>
        </p:nvSpPr>
        <p:spPr>
          <a:xfrm>
            <a:off x="2123728" y="848986"/>
            <a:ext cx="5540152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Unidad de Facilitación del </a:t>
            </a:r>
            <a:br>
              <a:rPr lang="es-MX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MX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Comercio</a:t>
            </a:r>
            <a:endParaRPr lang="es-SV" sz="3200" b="1" cap="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971600" y="2780928"/>
            <a:ext cx="741682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Coordinar las iniciativas y trabajos en materia de facilitación del comercio a nivel nacional, generando propuestas de buenas prácticas con el fin de asegurar la exitosa implementación las medidas de facilitación del comercio que sean necesarias para agilizar los flujos comerciales a través de los puestos aduaneros y elevar la competitividad de las industrias nacionales.</a:t>
            </a:r>
            <a:endParaRPr lang="es-SV" sz="2000" dirty="0" smtClean="0">
              <a:solidFill>
                <a:schemeClr val="tx1"/>
              </a:solidFill>
            </a:endParaRPr>
          </a:p>
          <a:p>
            <a:pPr algn="just"/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1466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7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10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30505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/>
              <a:t>7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3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10</a:t>
            </a:r>
            <a:endParaRPr lang="en-US" sz="1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91680" y="462624"/>
            <a:ext cx="635813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DE ADMINISTRACIÓN Y FINANZAS 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7544" y="1908564"/>
            <a:ext cx="7920880" cy="2568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2000" dirty="0" smtClean="0"/>
          </a:p>
          <a:p>
            <a:pPr algn="just">
              <a:lnSpc>
                <a:spcPct val="80000"/>
              </a:lnSpc>
            </a:pPr>
            <a:r>
              <a:rPr lang="es-MX" sz="2000" dirty="0" smtClean="0"/>
              <a:t>C</a:t>
            </a:r>
            <a:r>
              <a:rPr lang="es-SV" sz="2000" dirty="0" err="1" smtClean="0"/>
              <a:t>oordinar</a:t>
            </a:r>
            <a:r>
              <a:rPr lang="es-SV" sz="2000" dirty="0" smtClean="0"/>
              <a:t>, dar seguimiento y verificar la gestión de administración de los recursos humanos, financieros y materiales asignados al MINEC y que son ejecutados por todas sus unidades orgánicas. Está a cargo de un Director o Directora quien depende jerárquicamente del Despacho Ministerial. </a:t>
            </a:r>
            <a:br>
              <a:rPr lang="es-SV" sz="2000" dirty="0" smtClean="0"/>
            </a:br>
            <a:endParaRPr lang="en-US" sz="1600" dirty="0"/>
          </a:p>
          <a:p>
            <a:pPr algn="just">
              <a:lnSpc>
                <a:spcPct val="80000"/>
              </a:lnSpc>
            </a:pPr>
            <a:r>
              <a:rPr lang="en-US" sz="2000" b="1" dirty="0" smtClean="0"/>
              <a:t>Director: Jorge Alberto Posada Sánchez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427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1466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44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13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57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30505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44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13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57</a:t>
            </a:r>
            <a:endParaRPr lang="en-US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07704" y="462624"/>
            <a:ext cx="61926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GERENCIA DE ADMINISTRACIÓN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1043329" y="1628800"/>
            <a:ext cx="7273087" cy="2736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C</a:t>
            </a:r>
            <a:r>
              <a:rPr lang="es-SV" sz="2000" dirty="0" smtClean="0">
                <a:solidFill>
                  <a:schemeClr val="tx1"/>
                </a:solidFill>
              </a:rPr>
              <a:t>ontribuir a que las unidades que integran el MINEC, funcionen eficientemente, proporcionándoles de manera oportuna, los servicios administrativos de apoyo necesarios, así como también, velar por la correcta aplicación de políticas y estrategias administrativas, considerando los lineamientos emanados de la Dirección de Administración y Finanzas, y por las normativas legales aplicables.</a:t>
            </a:r>
          </a:p>
          <a:p>
            <a:pPr algn="just"/>
            <a:endParaRPr lang="es-SV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Gerente: Julio Alberto Palacios Castellanos </a:t>
            </a:r>
          </a:p>
        </p:txBody>
      </p:sp>
    </p:spTree>
    <p:extLst>
      <p:ext uri="{BB962C8B-B14F-4D97-AF65-F5344CB8AC3E}">
        <p14:creationId xmlns:p14="http://schemas.microsoft.com/office/powerpoint/2010/main" val="32156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2 Grupo"/>
          <p:cNvGrpSpPr/>
          <p:nvPr/>
        </p:nvGrpSpPr>
        <p:grpSpPr>
          <a:xfrm>
            <a:off x="1763688" y="-167038"/>
            <a:ext cx="5991634" cy="7272808"/>
            <a:chOff x="0" y="0"/>
            <a:chExt cx="6812873" cy="8717220"/>
          </a:xfrm>
        </p:grpSpPr>
        <p:pic>
          <p:nvPicPr>
            <p:cNvPr id="9" name="42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7" t="4710" r="1976" b="4280"/>
            <a:stretch/>
          </p:blipFill>
          <p:spPr>
            <a:xfrm>
              <a:off x="0" y="0"/>
              <a:ext cx="6669233" cy="8717220"/>
            </a:xfrm>
            <a:prstGeom prst="rect">
              <a:avLst/>
            </a:prstGeom>
          </p:spPr>
        </p:pic>
        <p:sp>
          <p:nvSpPr>
            <p:cNvPr id="10" name="5 CuadroTexto"/>
            <p:cNvSpPr txBox="1"/>
            <p:nvPr/>
          </p:nvSpPr>
          <p:spPr>
            <a:xfrm>
              <a:off x="254218" y="4145623"/>
              <a:ext cx="2148036" cy="885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>
                  <a:solidFill>
                    <a:schemeClr val="bg1"/>
                  </a:solidFill>
                </a:rPr>
                <a:t>TOTAL DE EMPLEADOS:</a:t>
              </a:r>
            </a:p>
            <a:p>
              <a:pPr algn="ctr"/>
              <a:r>
                <a:rPr lang="es-SV" sz="1400" b="1" dirty="0">
                  <a:solidFill>
                    <a:schemeClr val="bg1"/>
                  </a:solidFill>
                </a:rPr>
                <a:t>901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6 CuadroTexto"/>
            <p:cNvSpPr txBox="1"/>
            <p:nvPr/>
          </p:nvSpPr>
          <p:spPr>
            <a:xfrm>
              <a:off x="3860988" y="369046"/>
              <a:ext cx="397684" cy="62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 dirty="0">
                  <a:solidFill>
                    <a:schemeClr val="bg1"/>
                  </a:solidFill>
                </a:rPr>
                <a:t>  6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7 CuadroTexto"/>
            <p:cNvSpPr txBox="1"/>
            <p:nvPr/>
          </p:nvSpPr>
          <p:spPr>
            <a:xfrm>
              <a:off x="448213" y="843732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3" name="9 CuadroTexto"/>
            <p:cNvSpPr txBox="1"/>
            <p:nvPr/>
          </p:nvSpPr>
          <p:spPr>
            <a:xfrm>
              <a:off x="4570597" y="2716549"/>
              <a:ext cx="44207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57772" y="2406906"/>
              <a:ext cx="442076" cy="62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 dirty="0">
                  <a:solidFill>
                    <a:schemeClr val="bg1"/>
                  </a:solidFill>
                </a:rPr>
                <a:t>  18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35031" y="2875353"/>
              <a:ext cx="356846" cy="3242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 dirty="0">
                  <a:solidFill>
                    <a:schemeClr val="bg1"/>
                  </a:solidFill>
                </a:rPr>
                <a:t>12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21531" y="3148751"/>
              <a:ext cx="233490" cy="3036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 dirty="0" smtClean="0">
                  <a:solidFill>
                    <a:schemeClr val="bg1"/>
                  </a:solidFill>
                </a:rPr>
                <a:t>4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909644" y="1148490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573940" y="2347758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8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580663" y="1529824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580625" y="1938477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543878" y="1147049"/>
              <a:ext cx="424654" cy="350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300" b="1">
                  <a:solidFill>
                    <a:schemeClr val="bg1"/>
                  </a:solidFill>
                </a:rPr>
                <a:t>18</a:t>
              </a:r>
              <a:endParaRPr lang="es-ES" sz="1300" b="1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65150" y="2287217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945464" y="1871180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928582" y="1517758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7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069884" y="7982629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4043348" y="7225091"/>
              <a:ext cx="53727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141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4046694" y="6577017"/>
              <a:ext cx="389918" cy="62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4043351" y="6254438"/>
              <a:ext cx="537275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92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059830" y="3734159"/>
              <a:ext cx="44878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10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048804" y="5055262"/>
              <a:ext cx="44878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17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4048803" y="4776817"/>
              <a:ext cx="44878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4068075" y="4454238"/>
              <a:ext cx="44878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22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4039903" y="4145623"/>
              <a:ext cx="448786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57</a:t>
              </a:r>
            </a:p>
          </p:txBody>
        </p:sp>
        <p:sp>
          <p:nvSpPr>
            <p:cNvPr id="34" name="34 CuadroTexto"/>
            <p:cNvSpPr txBox="1"/>
            <p:nvPr/>
          </p:nvSpPr>
          <p:spPr>
            <a:xfrm>
              <a:off x="6291607" y="1536535"/>
              <a:ext cx="499556" cy="3535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 dirty="0">
                  <a:solidFill>
                    <a:schemeClr val="bg1"/>
                  </a:solidFill>
                </a:rPr>
                <a:t>280</a:t>
              </a:r>
              <a:endParaRPr lang="es-E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35 CuadroTexto"/>
            <p:cNvSpPr txBox="1"/>
            <p:nvPr/>
          </p:nvSpPr>
          <p:spPr>
            <a:xfrm>
              <a:off x="6291607" y="1953311"/>
              <a:ext cx="377248" cy="553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>
                  <a:solidFill>
                    <a:schemeClr val="bg1"/>
                  </a:solidFill>
                </a:rPr>
                <a:t>18</a:t>
              </a:r>
              <a:endParaRPr lang="es-ES" sz="1200" b="1">
                <a:solidFill>
                  <a:schemeClr val="bg1"/>
                </a:solidFill>
              </a:endParaRPr>
            </a:p>
          </p:txBody>
        </p:sp>
        <p:sp>
          <p:nvSpPr>
            <p:cNvPr id="36" name="36 CuadroTexto"/>
            <p:cNvSpPr txBox="1"/>
            <p:nvPr/>
          </p:nvSpPr>
          <p:spPr>
            <a:xfrm>
              <a:off x="6312203" y="2537255"/>
              <a:ext cx="428664" cy="332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7" name="37 CuadroTexto"/>
            <p:cNvSpPr txBox="1"/>
            <p:nvPr/>
          </p:nvSpPr>
          <p:spPr>
            <a:xfrm>
              <a:off x="6263197" y="2928459"/>
              <a:ext cx="477668" cy="332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38" name="38 CuadroTexto"/>
            <p:cNvSpPr txBox="1"/>
            <p:nvPr/>
          </p:nvSpPr>
          <p:spPr>
            <a:xfrm>
              <a:off x="6275598" y="3302110"/>
              <a:ext cx="537275" cy="332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>
                  <a:solidFill>
                    <a:schemeClr val="bg1"/>
                  </a:solidFill>
                </a:rPr>
                <a:t>28</a:t>
              </a:r>
            </a:p>
          </p:txBody>
        </p:sp>
        <p:sp>
          <p:nvSpPr>
            <p:cNvPr id="39" name="39 CuadroTexto"/>
            <p:cNvSpPr txBox="1"/>
            <p:nvPr/>
          </p:nvSpPr>
          <p:spPr>
            <a:xfrm>
              <a:off x="6236809" y="3734159"/>
              <a:ext cx="537275" cy="332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21</a:t>
              </a:r>
            </a:p>
          </p:txBody>
        </p:sp>
        <p:sp>
          <p:nvSpPr>
            <p:cNvPr id="40" name="43 CuadroTexto"/>
            <p:cNvSpPr txBox="1"/>
            <p:nvPr/>
          </p:nvSpPr>
          <p:spPr>
            <a:xfrm>
              <a:off x="377503" y="1613264"/>
              <a:ext cx="294717" cy="36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1" name="44 CuadroTexto"/>
            <p:cNvSpPr txBox="1"/>
            <p:nvPr/>
          </p:nvSpPr>
          <p:spPr>
            <a:xfrm>
              <a:off x="4046694" y="5678374"/>
              <a:ext cx="389918" cy="62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42" name="1 Rectángulo"/>
            <p:cNvSpPr/>
            <p:nvPr/>
          </p:nvSpPr>
          <p:spPr>
            <a:xfrm>
              <a:off x="4621222" y="369046"/>
              <a:ext cx="1866892" cy="389461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b="1">
                  <a:solidFill>
                    <a:schemeClr val="bg1"/>
                  </a:solidFill>
                </a:rPr>
                <a:t> SEPTIEMBRE 2019</a:t>
              </a:r>
              <a:endParaRPr lang="es-ES_tradnl">
                <a:solidFill>
                  <a:schemeClr val="bg1"/>
                </a:solidFill>
              </a:endParaRPr>
            </a:p>
          </p:txBody>
        </p:sp>
      </p:grpSp>
      <p:pic>
        <p:nvPicPr>
          <p:cNvPr id="43" name="4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4" name="1 Título"/>
          <p:cNvSpPr txBox="1">
            <a:spLocks/>
          </p:cNvSpPr>
          <p:nvPr/>
        </p:nvSpPr>
        <p:spPr>
          <a:xfrm>
            <a:off x="32009" y="1132904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</a:t>
            </a:r>
          </a:p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SEPTIEMBRE              </a:t>
            </a:r>
            <a:endParaRPr lang="es-SV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0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14908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13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9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22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46281" y="4293096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13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9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22</a:t>
            </a:r>
            <a:endParaRPr lang="en-US" sz="18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509800" y="481457"/>
            <a:ext cx="69803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GERENCIA FINANCIERA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Marcador de texto 2"/>
          <p:cNvSpPr txBox="1">
            <a:spLocks/>
          </p:cNvSpPr>
          <p:nvPr/>
        </p:nvSpPr>
        <p:spPr>
          <a:xfrm>
            <a:off x="755576" y="1988840"/>
            <a:ext cx="77724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>Desarrollar el proceso administrativo financiero del MINEC, con eficiencia, eficacia y transparencia, velando por el fiel cumplimiento de las disposiciones legales y técnicas vigentes.</a:t>
            </a:r>
          </a:p>
          <a:p>
            <a:pPr algn="just"/>
            <a:endParaRPr lang="es-SV" sz="2000" dirty="0" smtClean="0">
              <a:solidFill>
                <a:schemeClr val="tx1"/>
              </a:solidFill>
            </a:endParaRPr>
          </a:p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> </a:t>
            </a:r>
            <a:r>
              <a:rPr lang="es-SV" sz="2000" b="1" dirty="0" smtClean="0">
                <a:solidFill>
                  <a:schemeClr val="tx1"/>
                </a:solidFill>
              </a:rPr>
              <a:t>Gerente: Wilfredo de Jesús Mauricio  Henríquez</a:t>
            </a:r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14908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2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11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13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46281" y="4293096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/>
              <a:t>2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11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13</a:t>
            </a:r>
            <a:endParaRPr lang="en-US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835696" y="548680"/>
            <a:ext cx="6264696" cy="715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GERENCIA DE RECURSOS  HUMANOS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755576" y="1510223"/>
            <a:ext cx="77724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 smtClean="0">
                <a:solidFill>
                  <a:schemeClr val="tx1"/>
                </a:solidFill>
              </a:rPr>
              <a:t>C</a:t>
            </a:r>
            <a:r>
              <a:rPr lang="es-SV" sz="1800" dirty="0" smtClean="0">
                <a:solidFill>
                  <a:schemeClr val="tx1"/>
                </a:solidFill>
              </a:rPr>
              <a:t>ontribuir a que las unidades orgánicas que integran el MINEC, funcionen eficientemente, proporcionándoles de manera oportuna, los servicios administrativos de apoyo necesarios, y velar por la correcta aplicación de políticas y estrategias en la administración y desarrollo del personal, considerando los lineamientos emanados del Despacho Ministerial y las disposiciones  legales aplicables.</a:t>
            </a:r>
          </a:p>
          <a:p>
            <a:pPr algn="just"/>
            <a:endParaRPr lang="es-SV" sz="1800" b="1" dirty="0">
              <a:solidFill>
                <a:schemeClr val="tx1"/>
              </a:solidFill>
            </a:endParaRPr>
          </a:p>
          <a:p>
            <a:pPr algn="just"/>
            <a:r>
              <a:rPr lang="es-SV" sz="1900" b="1" dirty="0" smtClean="0">
                <a:solidFill>
                  <a:schemeClr val="tx1"/>
                </a:solidFill>
              </a:rPr>
              <a:t>Gerente: Zolia Guadalupe Turcios de Salazar</a:t>
            </a:r>
            <a:endParaRPr lang="es-SV" sz="1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14908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9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7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16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46281" y="4293096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9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8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17</a:t>
            </a:r>
            <a:endParaRPr lang="en-US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616050" y="607901"/>
            <a:ext cx="6408712" cy="1177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Gerencia de adquisiciones y contrataciones institucional </a:t>
            </a:r>
            <a:endParaRPr lang="es-SV" sz="3200" b="1" cap="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844622" y="2327780"/>
            <a:ext cx="756084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>Realizar todas las actividades relacionadas con la gestión de adquisiciones y contrataciones de obras, bienes y servicios.</a:t>
            </a:r>
          </a:p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/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b="1" dirty="0" smtClean="0">
                <a:solidFill>
                  <a:schemeClr val="tx1"/>
                </a:solidFill>
              </a:rPr>
              <a:t>Gerente: María Guadalupe Morán de Albergue</a:t>
            </a:r>
          </a:p>
          <a:p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14908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10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13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23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46281" y="4293096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10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13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23</a:t>
            </a:r>
            <a:endParaRPr lang="en-US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15057" y="455631"/>
            <a:ext cx="511256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NACIONAL DE </a:t>
            </a:r>
            <a:b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INVERSIONES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683568" y="1556793"/>
            <a:ext cx="7772400" cy="2736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Contribuir al desarrollo económico y social a través del apoyo al Sector Empresarial, conducente a incrementar la producción de bienes y servicios, el mejoramiento de su productividad y competitividad en el mercado nacional e internacional, facilitando y apoyando el desarrollo de exportaciones y las inversiones generadoras de empleo, todo ello bajo un esquema claro y transparente de acción que impida la existencia de barreras discrecionales a los agentes económicos, y asegure el apoyo efectivo a sus operaciones en el país.</a:t>
            </a:r>
          </a:p>
          <a:p>
            <a:pPr algn="just"/>
            <a:endParaRPr lang="es-SV" sz="19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900" b="1" dirty="0" smtClean="0">
                <a:solidFill>
                  <a:schemeClr val="tx1"/>
                </a:solidFill>
              </a:rPr>
              <a:t>Directora: Ana Luisa María Valiente de Rosales</a:t>
            </a:r>
          </a:p>
        </p:txBody>
      </p:sp>
    </p:spTree>
    <p:extLst>
      <p:ext uri="{BB962C8B-B14F-4D97-AF65-F5344CB8AC3E}">
        <p14:creationId xmlns:p14="http://schemas.microsoft.com/office/powerpoint/2010/main" val="10784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09120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 smtClean="0"/>
              <a:t>63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28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91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46281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64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28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92</a:t>
            </a:r>
            <a:endParaRPr lang="en-US" sz="18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541631" y="462624"/>
            <a:ext cx="6836296" cy="1046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de hidrocarburos y minas</a:t>
            </a:r>
            <a:endParaRPr lang="es-SV" sz="3200" b="1" cap="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Marcador de texto 2"/>
          <p:cNvSpPr txBox="1">
            <a:spLocks/>
          </p:cNvSpPr>
          <p:nvPr/>
        </p:nvSpPr>
        <p:spPr>
          <a:xfrm>
            <a:off x="840305" y="1628800"/>
            <a:ext cx="7620127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Regular y vigilar las actividades de importación, exportación, el depósito, transporte, distribución y comercialización de los productos de petróleo, en cumplimiento a lo establecido en la Ley Reguladora del Depósito, Transporte y Distribución de Productos de Petróleo y demás legislación relacionada al mercado de los hidrocarburos y sector minero no metálico.</a:t>
            </a:r>
          </a:p>
          <a:p>
            <a:pPr algn="just"/>
            <a:endParaRPr lang="es-ES" sz="2000" b="1" dirty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Director: Jorge Arnoldo Hernández Joya</a:t>
            </a:r>
          </a:p>
          <a:p>
            <a:endParaRPr lang="es-SV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09120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11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15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26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46281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11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15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26</a:t>
            </a:r>
            <a:endParaRPr lang="en-US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09800" y="435186"/>
            <a:ext cx="69083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SUPERINTENDENCIA DE OBLIGACIONES MERCANTILES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755576" y="1844824"/>
            <a:ext cx="7772400" cy="2462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>Vigilar el cumplimiento de las obligaciones mercantiles y contables de los comerciantes nacionales y extranjeros, y sus administradores, establecidas en el Código de Comercio, la Ley de la Superintendencia de Obligaciones Mercantiles y demás leyes mercantiles, a fin de contribuir al desarrollo de las actividades económicas y comerciales del país.</a:t>
            </a:r>
          </a:p>
          <a:p>
            <a:pPr algn="just"/>
            <a:endParaRPr lang="es-SV" sz="2000" b="1" dirty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Superintendente: Carlos Orlando Alarcón Tobar</a:t>
            </a:r>
          </a:p>
          <a:p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89787" y="4509120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 smtClean="0"/>
              <a:t>98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43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141</a:t>
            </a:r>
            <a:endParaRPr lang="en-US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46281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98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43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141</a:t>
            </a:r>
            <a:endParaRPr lang="en-US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478860" y="462624"/>
            <a:ext cx="687490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Centro Nacional de Atención y Administración de Subsidios </a:t>
            </a:r>
            <a:endParaRPr lang="es-SV" sz="3600" b="1" cap="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773411" y="1700809"/>
            <a:ext cx="7772400" cy="244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A</a:t>
            </a:r>
            <a:r>
              <a:rPr lang="es-SV" sz="2000" dirty="0" err="1" smtClean="0">
                <a:solidFill>
                  <a:schemeClr val="tx1"/>
                </a:solidFill>
              </a:rPr>
              <a:t>dministrar</a:t>
            </a:r>
            <a:r>
              <a:rPr lang="es-SV" sz="2000" dirty="0" smtClean="0">
                <a:solidFill>
                  <a:schemeClr val="tx1"/>
                </a:solidFill>
              </a:rPr>
              <a:t> el padrón de beneficiarios(as) del subsidio de GLP de forma transparente y eficaz, y atender a quienes soliciten ser beneficiarios(as); administrar aquellos puntos de venta que forman parte del Sistema de Entrega del Subsidio al GLP y atender y tramitar las solicitudes de adhesión al mismo.</a:t>
            </a:r>
          </a:p>
          <a:p>
            <a:pPr algn="just"/>
            <a:endParaRPr lang="es-SV" sz="2000" b="1" dirty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Director: Roberto Eduardo González Calero</a:t>
            </a:r>
          </a:p>
          <a:p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89787" y="4509120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4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7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46281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7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94048" y="266725"/>
            <a:ext cx="6764288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DE TRANSPARENCIA, ACCESO A </a:t>
            </a:r>
            <a:b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INFORMACIÓN Y PARTICIPACIÓN </a:t>
            </a:r>
            <a:b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CIUDADANA</a:t>
            </a:r>
            <a:endParaRPr lang="es-SV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721634" y="1628800"/>
            <a:ext cx="77724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V</a:t>
            </a:r>
            <a:r>
              <a:rPr lang="es-SV" sz="2000" dirty="0" err="1" smtClean="0">
                <a:solidFill>
                  <a:schemeClr val="tx1"/>
                </a:solidFill>
              </a:rPr>
              <a:t>elar</a:t>
            </a:r>
            <a:r>
              <a:rPr lang="es-SV" sz="2000" dirty="0" smtClean="0">
                <a:solidFill>
                  <a:schemeClr val="tx1"/>
                </a:solidFill>
              </a:rPr>
              <a:t>, propiciar y fomentar una cultura de transparencia y el efectivo cumplimiento de la Ley de Acceso a la Información Pública, el involucramiento de la ciudadanía en la gestión del Ministerio de Economía, por medio del establecimiento de mecanismos de participación ciudadana, rendición de cuentas y atención de quejas avisos, sugerencias y propuestas ciudadanas velando porque la Institución mantenga la mejor relación posible con la ciudadanía, en  un clima de confianza entre ésta y el MINEC.</a:t>
            </a:r>
          </a:p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/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b="1" dirty="0" smtClean="0">
                <a:solidFill>
                  <a:schemeClr val="tx1"/>
                </a:solidFill>
              </a:rPr>
              <a:t>Directora: Laura Alicia Quintanilla de Arias</a:t>
            </a:r>
          </a:p>
        </p:txBody>
      </p:sp>
    </p:spTree>
    <p:extLst>
      <p:ext uri="{BB962C8B-B14F-4D97-AF65-F5344CB8AC3E}">
        <p14:creationId xmlns:p14="http://schemas.microsoft.com/office/powerpoint/2010/main" val="37797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80208" y="771511"/>
            <a:ext cx="6934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VICEMINISTERIO DE ECONOMÍA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87771" y="1484784"/>
            <a:ext cx="7484629" cy="32695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just"/>
            <a:r>
              <a:rPr lang="es-SV" sz="1900" dirty="0" smtClean="0">
                <a:solidFill>
                  <a:schemeClr val="tx1"/>
                </a:solidFill>
              </a:rPr>
              <a:t>Para el mejor cumplimiento de sus objetivos, funciones y atribuciones, cuenta con el apoyo de las Direcciones y unidades asesoras, técnicas y operativas siguientes: Inteligencia Competitiva, Política Comercial, Administración de Tratados Comerciales, la Representación Permanente del MINEC ante la Organización Mundial del Comercio OMC y la Organización Mundial de la Propiedad Intelectual OMPI.</a:t>
            </a:r>
          </a:p>
          <a:p>
            <a:pPr algn="just"/>
            <a:endParaRPr lang="es-SV" sz="1900" b="1" dirty="0">
              <a:solidFill>
                <a:schemeClr val="tx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</a:rPr>
              <a:t>Viceministro:  Miguel Angel Corleto Urey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89787" y="4509120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2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4</a:t>
            </a:r>
            <a:endParaRPr lang="en-US" sz="18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46281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2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2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39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Título 1"/>
          <p:cNvSpPr txBox="1">
            <a:spLocks/>
          </p:cNvSpPr>
          <p:nvPr/>
        </p:nvSpPr>
        <p:spPr>
          <a:xfrm>
            <a:off x="1691680" y="462624"/>
            <a:ext cx="6480720" cy="1132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cap="all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Unidad de Inteligencia Competitiva</a:t>
            </a:r>
            <a:endParaRPr lang="es-SV" sz="3600" b="1" cap="all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888829" y="1614752"/>
            <a:ext cx="7772400" cy="2966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>Proveer información estratégica, análisis y estudios sobre el desempeño competitivo de la economía local, nacional e internacional. La Unidad es la encargada de investigar y analizar las condiciones internas y externas que determinan la competitividad del país y de los sectores productivos nacionales para la toma de decisiones de políticas públicas, enmarcados en sus temáticas, de los Despachos Ministeriales, Direcciones, gerencias y unidades del MINEC y sectores productivos nacionales pertinentes.</a:t>
            </a:r>
          </a:p>
          <a:p>
            <a:pPr algn="just"/>
            <a:endParaRPr lang="es-SV" sz="2000" b="1" dirty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Gerente: Paola Alejandra Peña </a:t>
            </a:r>
            <a:r>
              <a:rPr lang="es-SV" sz="2000" b="1" dirty="0" err="1" smtClean="0">
                <a:solidFill>
                  <a:schemeClr val="tx1"/>
                </a:solidFill>
              </a:rPr>
              <a:t>Ahues</a:t>
            </a:r>
            <a:endParaRPr lang="es-SV" sz="2000" b="1" dirty="0" smtClean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89787" y="4509120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1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4</a:t>
            </a:r>
            <a:endParaRPr lang="en-US" sz="18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46281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1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4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4" name="1 Título"/>
          <p:cNvSpPr txBox="1">
            <a:spLocks/>
          </p:cNvSpPr>
          <p:nvPr/>
        </p:nvSpPr>
        <p:spPr>
          <a:xfrm>
            <a:off x="32009" y="1132904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</a:t>
            </a:r>
          </a:p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OCTUBRE              </a:t>
            </a:r>
            <a:endParaRPr lang="es-SV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45" name="2 Grupo"/>
          <p:cNvGrpSpPr/>
          <p:nvPr/>
        </p:nvGrpSpPr>
        <p:grpSpPr>
          <a:xfrm>
            <a:off x="1766950" y="-387424"/>
            <a:ext cx="6298534" cy="7245424"/>
            <a:chOff x="30430" y="0"/>
            <a:chExt cx="6782443" cy="8717220"/>
          </a:xfrm>
        </p:grpSpPr>
        <p:pic>
          <p:nvPicPr>
            <p:cNvPr id="46" name="4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7" t="4710" r="1976" b="4280"/>
            <a:stretch/>
          </p:blipFill>
          <p:spPr>
            <a:xfrm>
              <a:off x="30430" y="0"/>
              <a:ext cx="6669233" cy="8717220"/>
            </a:xfrm>
            <a:prstGeom prst="rect">
              <a:avLst/>
            </a:prstGeom>
          </p:spPr>
        </p:pic>
        <p:sp>
          <p:nvSpPr>
            <p:cNvPr id="47" name="5 CuadroTexto"/>
            <p:cNvSpPr txBox="1"/>
            <p:nvPr/>
          </p:nvSpPr>
          <p:spPr>
            <a:xfrm>
              <a:off x="254218" y="4145623"/>
              <a:ext cx="2148037" cy="6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SV" sz="1400" b="1" dirty="0">
                  <a:solidFill>
                    <a:schemeClr val="bg1"/>
                  </a:solidFill>
                </a:rPr>
                <a:t>TOTAL DE EMPLEADOS:</a:t>
              </a:r>
            </a:p>
            <a:p>
              <a:pPr algn="ctr"/>
              <a:r>
                <a:rPr lang="es-SV" sz="1400" b="1" dirty="0">
                  <a:solidFill>
                    <a:schemeClr val="bg1"/>
                  </a:solidFill>
                </a:rPr>
                <a:t>897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6 CuadroTexto"/>
            <p:cNvSpPr txBox="1"/>
            <p:nvPr/>
          </p:nvSpPr>
          <p:spPr>
            <a:xfrm>
              <a:off x="3894910" y="600354"/>
              <a:ext cx="397683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  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49" name="7 CuadroTexto"/>
            <p:cNvSpPr txBox="1"/>
            <p:nvPr/>
          </p:nvSpPr>
          <p:spPr>
            <a:xfrm>
              <a:off x="448213" y="843733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0" name="9 CuadroTexto"/>
            <p:cNvSpPr txBox="1"/>
            <p:nvPr/>
          </p:nvSpPr>
          <p:spPr>
            <a:xfrm>
              <a:off x="4570597" y="2716549"/>
              <a:ext cx="44207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1" name="13 CuadroTexto"/>
            <p:cNvSpPr txBox="1"/>
            <p:nvPr/>
          </p:nvSpPr>
          <p:spPr>
            <a:xfrm>
              <a:off x="257772" y="2406906"/>
              <a:ext cx="442076" cy="60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  18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52" name="14 CuadroTexto"/>
            <p:cNvSpPr txBox="1"/>
            <p:nvPr/>
          </p:nvSpPr>
          <p:spPr>
            <a:xfrm>
              <a:off x="335031" y="2875353"/>
              <a:ext cx="356846" cy="3242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12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53" name="15 CuadroTexto"/>
            <p:cNvSpPr txBox="1"/>
            <p:nvPr/>
          </p:nvSpPr>
          <p:spPr>
            <a:xfrm>
              <a:off x="435274" y="3148222"/>
              <a:ext cx="256603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4" name="16 CuadroTexto"/>
            <p:cNvSpPr txBox="1"/>
            <p:nvPr/>
          </p:nvSpPr>
          <p:spPr>
            <a:xfrm>
              <a:off x="1909644" y="1148488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5" name="17 CuadroTexto"/>
            <p:cNvSpPr txBox="1"/>
            <p:nvPr/>
          </p:nvSpPr>
          <p:spPr>
            <a:xfrm>
              <a:off x="4573940" y="2347758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8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56" name="18 CuadroTexto"/>
            <p:cNvSpPr txBox="1"/>
            <p:nvPr/>
          </p:nvSpPr>
          <p:spPr>
            <a:xfrm>
              <a:off x="4580662" y="1529824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57" name="19 CuadroTexto"/>
            <p:cNvSpPr txBox="1"/>
            <p:nvPr/>
          </p:nvSpPr>
          <p:spPr>
            <a:xfrm>
              <a:off x="4580625" y="1938477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58" name="20 CuadroTexto"/>
            <p:cNvSpPr txBox="1"/>
            <p:nvPr/>
          </p:nvSpPr>
          <p:spPr>
            <a:xfrm>
              <a:off x="4543878" y="1147049"/>
              <a:ext cx="424654" cy="336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300" b="1">
                  <a:solidFill>
                    <a:schemeClr val="bg1"/>
                  </a:solidFill>
                </a:rPr>
                <a:t>18</a:t>
              </a:r>
              <a:endParaRPr lang="es-ES" sz="1300" b="1">
                <a:solidFill>
                  <a:schemeClr val="bg1"/>
                </a:solidFill>
              </a:endParaRPr>
            </a:p>
          </p:txBody>
        </p:sp>
        <p:sp>
          <p:nvSpPr>
            <p:cNvPr id="59" name="21 CuadroTexto"/>
            <p:cNvSpPr txBox="1"/>
            <p:nvPr/>
          </p:nvSpPr>
          <p:spPr>
            <a:xfrm>
              <a:off x="1965150" y="2287216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0" name="22 CuadroTexto"/>
            <p:cNvSpPr txBox="1"/>
            <p:nvPr/>
          </p:nvSpPr>
          <p:spPr>
            <a:xfrm>
              <a:off x="1945464" y="1871180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1" name="23 CuadroTexto"/>
            <p:cNvSpPr txBox="1"/>
            <p:nvPr/>
          </p:nvSpPr>
          <p:spPr>
            <a:xfrm>
              <a:off x="1928582" y="1517758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7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2" name="24 CuadroTexto"/>
            <p:cNvSpPr txBox="1"/>
            <p:nvPr/>
          </p:nvSpPr>
          <p:spPr>
            <a:xfrm>
              <a:off x="4069884" y="7982631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63" name="25 CuadroTexto"/>
            <p:cNvSpPr txBox="1"/>
            <p:nvPr/>
          </p:nvSpPr>
          <p:spPr>
            <a:xfrm>
              <a:off x="4043349" y="7225090"/>
              <a:ext cx="53727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141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4" name="26 CuadroTexto"/>
            <p:cNvSpPr txBox="1"/>
            <p:nvPr/>
          </p:nvSpPr>
          <p:spPr>
            <a:xfrm>
              <a:off x="4046693" y="6577018"/>
              <a:ext cx="3899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5" name="27 CuadroTexto"/>
            <p:cNvSpPr txBox="1"/>
            <p:nvPr/>
          </p:nvSpPr>
          <p:spPr>
            <a:xfrm>
              <a:off x="4043350" y="6254438"/>
              <a:ext cx="537275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91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6" name="28 CuadroTexto"/>
            <p:cNvSpPr txBox="1"/>
            <p:nvPr/>
          </p:nvSpPr>
          <p:spPr>
            <a:xfrm>
              <a:off x="4059830" y="3734157"/>
              <a:ext cx="448787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10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7" name="29 CuadroTexto"/>
            <p:cNvSpPr txBox="1"/>
            <p:nvPr/>
          </p:nvSpPr>
          <p:spPr>
            <a:xfrm>
              <a:off x="4048804" y="5055262"/>
              <a:ext cx="448787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16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8" name="30 CuadroTexto"/>
            <p:cNvSpPr txBox="1"/>
            <p:nvPr/>
          </p:nvSpPr>
          <p:spPr>
            <a:xfrm>
              <a:off x="4048803" y="4776819"/>
              <a:ext cx="448787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13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69" name="31 CuadroTexto"/>
            <p:cNvSpPr txBox="1"/>
            <p:nvPr/>
          </p:nvSpPr>
          <p:spPr>
            <a:xfrm>
              <a:off x="4068075" y="4454238"/>
              <a:ext cx="448787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22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70" name="32 CuadroTexto"/>
            <p:cNvSpPr txBox="1"/>
            <p:nvPr/>
          </p:nvSpPr>
          <p:spPr>
            <a:xfrm>
              <a:off x="4039903" y="4145623"/>
              <a:ext cx="448787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>
                  <a:solidFill>
                    <a:schemeClr val="bg1"/>
                  </a:solidFill>
                </a:rPr>
                <a:t>57</a:t>
              </a:r>
            </a:p>
          </p:txBody>
        </p:sp>
        <p:sp>
          <p:nvSpPr>
            <p:cNvPr id="71" name="34 CuadroTexto"/>
            <p:cNvSpPr txBox="1"/>
            <p:nvPr/>
          </p:nvSpPr>
          <p:spPr>
            <a:xfrm>
              <a:off x="6254418" y="1359754"/>
              <a:ext cx="499556" cy="3535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>
                  <a:solidFill>
                    <a:schemeClr val="bg1"/>
                  </a:solidFill>
                </a:rPr>
                <a:t>280</a:t>
              </a:r>
              <a:endParaRPr lang="es-ES" sz="1200" b="1">
                <a:solidFill>
                  <a:schemeClr val="bg1"/>
                </a:solidFill>
              </a:endParaRPr>
            </a:p>
          </p:txBody>
        </p:sp>
        <p:sp>
          <p:nvSpPr>
            <p:cNvPr id="72" name="35 CuadroTexto"/>
            <p:cNvSpPr txBox="1"/>
            <p:nvPr/>
          </p:nvSpPr>
          <p:spPr>
            <a:xfrm>
              <a:off x="6291608" y="1953312"/>
              <a:ext cx="377249" cy="31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>
                  <a:solidFill>
                    <a:schemeClr val="bg1"/>
                  </a:solidFill>
                </a:rPr>
                <a:t>18</a:t>
              </a:r>
              <a:endParaRPr lang="es-ES" sz="1200" b="1">
                <a:solidFill>
                  <a:schemeClr val="bg1"/>
                </a:solidFill>
              </a:endParaRPr>
            </a:p>
          </p:txBody>
        </p:sp>
        <p:sp>
          <p:nvSpPr>
            <p:cNvPr id="73" name="36 CuadroTexto"/>
            <p:cNvSpPr txBox="1"/>
            <p:nvPr/>
          </p:nvSpPr>
          <p:spPr>
            <a:xfrm>
              <a:off x="6312202" y="2537255"/>
              <a:ext cx="428663" cy="31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74" name="37 CuadroTexto"/>
            <p:cNvSpPr txBox="1"/>
            <p:nvPr/>
          </p:nvSpPr>
          <p:spPr>
            <a:xfrm>
              <a:off x="6263197" y="2928458"/>
              <a:ext cx="477668" cy="31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75" name="38 CuadroTexto"/>
            <p:cNvSpPr txBox="1"/>
            <p:nvPr/>
          </p:nvSpPr>
          <p:spPr>
            <a:xfrm>
              <a:off x="6275598" y="3302111"/>
              <a:ext cx="537275" cy="31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200" b="1">
                  <a:solidFill>
                    <a:schemeClr val="bg1"/>
                  </a:solidFill>
                </a:rPr>
                <a:t>28</a:t>
              </a:r>
            </a:p>
          </p:txBody>
        </p:sp>
        <p:sp>
          <p:nvSpPr>
            <p:cNvPr id="76" name="39 CuadroTexto"/>
            <p:cNvSpPr txBox="1"/>
            <p:nvPr/>
          </p:nvSpPr>
          <p:spPr>
            <a:xfrm>
              <a:off x="6236809" y="3734157"/>
              <a:ext cx="537275" cy="318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b="1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77" name="43 CuadroTexto"/>
            <p:cNvSpPr txBox="1"/>
            <p:nvPr/>
          </p:nvSpPr>
          <p:spPr>
            <a:xfrm>
              <a:off x="377503" y="1613264"/>
              <a:ext cx="2947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8" name="44 CuadroTexto"/>
            <p:cNvSpPr txBox="1"/>
            <p:nvPr/>
          </p:nvSpPr>
          <p:spPr>
            <a:xfrm>
              <a:off x="4046693" y="5678374"/>
              <a:ext cx="389916" cy="35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sz="1400" b="1">
                  <a:solidFill>
                    <a:schemeClr val="bg1"/>
                  </a:solidFill>
                </a:rPr>
                <a:t>23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79" name="1 Rectángulo"/>
            <p:cNvSpPr/>
            <p:nvPr/>
          </p:nvSpPr>
          <p:spPr>
            <a:xfrm>
              <a:off x="5213125" y="435455"/>
              <a:ext cx="1294541" cy="408278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SV" b="1" dirty="0">
                  <a:solidFill>
                    <a:schemeClr val="bg1"/>
                  </a:solidFill>
                </a:rPr>
                <a:t> </a:t>
              </a:r>
              <a:r>
                <a:rPr lang="es-SV" b="1" dirty="0" smtClean="0">
                  <a:solidFill>
                    <a:schemeClr val="bg1"/>
                  </a:solidFill>
                </a:rPr>
                <a:t>OCTUBRE 2019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89787" y="4623932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1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4</a:t>
            </a:r>
            <a:endParaRPr lang="en-US" sz="18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71600" y="4653136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4</a:t>
            </a:r>
            <a:endParaRPr lang="en-US" sz="18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00285" y="488946"/>
            <a:ext cx="70567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DE POLÍTICA COMERCIAL 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683568" y="1556792"/>
            <a:ext cx="777240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Definir y desarrollar la política comercial del país, el fortalecimiento de los flujos de comercio e inversión, el desarrollo de las negociaciones comerciales con otros países y organismos multilaterales; y proponer, promover y dar seguimiento a iniciativas y proyectos que impulsen y fortalezcan la Integración Económica Centroamericana; así como desarrollar todas aquellas iniciativas y proyectos enfocados al fortalecimiento y cumplimiento de compromisos en materia de  la propiedad intelectual, tanto a nivel nacional, regional y multilateral.</a:t>
            </a:r>
          </a:p>
          <a:p>
            <a:pPr algn="just"/>
            <a:endParaRPr lang="es-ES" sz="2000" b="1" dirty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Director: René Alberto Salazar</a:t>
            </a:r>
          </a:p>
        </p:txBody>
      </p:sp>
    </p:spTree>
    <p:extLst>
      <p:ext uri="{BB962C8B-B14F-4D97-AF65-F5344CB8AC3E}">
        <p14:creationId xmlns:p14="http://schemas.microsoft.com/office/powerpoint/2010/main" val="42289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89787" y="4623932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11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12</a:t>
            </a:r>
            <a:endParaRPr lang="en-US" sz="18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71600" y="4653136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/>
              <a:t>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11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12</a:t>
            </a:r>
            <a:endParaRPr lang="en-US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835696" y="368660"/>
            <a:ext cx="65482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DE ADMINISTRACIÓN DE TRATADOS COMERCIALES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611560" y="1556792"/>
            <a:ext cx="7772400" cy="296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900" dirty="0" smtClean="0">
                <a:solidFill>
                  <a:schemeClr val="tx1"/>
                </a:solidFill>
              </a:rPr>
              <a:t>Cumplir las obligaciones administrativas que surjan a partir de los acuerdos comerciales suscritos por El Salvador; la atención al cumplimiento de dichas obligaciones por parte de sus socios comerciales; los procedimientos administrativos tendientes a la imposición de medidas de salvaguardias; medidas compensatorias, derechos antidumping, la eliminación de barreras al comercio, la prestación de asistencia técnica en materia de origen de las mercancías y la participación en diferentes comités nacionales e internacionales.</a:t>
            </a:r>
          </a:p>
          <a:p>
            <a:pPr algn="just"/>
            <a:r>
              <a:rPr lang="es-SV" sz="1900" b="1" dirty="0" smtClean="0">
                <a:solidFill>
                  <a:schemeClr val="tx1"/>
                </a:solidFill>
              </a:rPr>
              <a:t>Directora: Marta Rosa Margarita </a:t>
            </a:r>
            <a:r>
              <a:rPr lang="es-SV" sz="1900" b="1" dirty="0" err="1" smtClean="0">
                <a:solidFill>
                  <a:schemeClr val="tx1"/>
                </a:solidFill>
              </a:rPr>
              <a:t>Ortez</a:t>
            </a:r>
            <a:r>
              <a:rPr lang="es-SV" sz="1900" b="1" dirty="0" smtClean="0">
                <a:solidFill>
                  <a:schemeClr val="tx1"/>
                </a:solidFill>
              </a:rPr>
              <a:t> Quintanar</a:t>
            </a:r>
          </a:p>
        </p:txBody>
      </p:sp>
    </p:spTree>
    <p:extLst>
      <p:ext uri="{BB962C8B-B14F-4D97-AF65-F5344CB8AC3E}">
        <p14:creationId xmlns:p14="http://schemas.microsoft.com/office/powerpoint/2010/main" val="20729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89787" y="4623932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4</a:t>
            </a:r>
            <a:endParaRPr lang="en-US" sz="18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71600" y="4653136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/>
              <a:t>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4</a:t>
            </a:r>
            <a:endParaRPr lang="en-US" sz="18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54964" y="481903"/>
            <a:ext cx="6264696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REPRESENTACIÓN PERMANENTE DEL MINEC ANTE LA ORGANIZACIÓN MUNDIAL DEL COMERCIO (OMC) Y LA ORGANIZACIÓN MUNDIAL DE LA PROPIEDAD INTELECTUAL (OMPI)</a:t>
            </a:r>
            <a:endParaRPr lang="es-SV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Marcador de texto 2"/>
          <p:cNvSpPr txBox="1">
            <a:spLocks/>
          </p:cNvSpPr>
          <p:nvPr/>
        </p:nvSpPr>
        <p:spPr>
          <a:xfrm>
            <a:off x="776007" y="2060848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Asegurar la efectiva participación de El Salvador en las negociaciones comerciales que se llevan a cabo en el Marco de la Organización Mundial del Comercio  y la Organización Mundial de la Propiedad Intelectual, así como promover la adecuada aplicación y seguimiento con los entes nacionales correspondientes de los resultados derivados de los actuales y futuros acuerdos que surjan de las mencionadas organizaciones.</a:t>
            </a:r>
          </a:p>
          <a:p>
            <a:pPr algn="just"/>
            <a:endParaRPr lang="es-SV" sz="18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1800" b="1" dirty="0" smtClean="0">
                <a:solidFill>
                  <a:schemeClr val="tx1"/>
                </a:solidFill>
              </a:rPr>
              <a:t>Representante del Ministerio de Economía ante la OMC Y OMPI: Ana Patricia Benedetti</a:t>
            </a:r>
          </a:p>
        </p:txBody>
      </p:sp>
    </p:spTree>
    <p:extLst>
      <p:ext uri="{BB962C8B-B14F-4D97-AF65-F5344CB8AC3E}">
        <p14:creationId xmlns:p14="http://schemas.microsoft.com/office/powerpoint/2010/main" val="14372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94527" y="848986"/>
            <a:ext cx="655272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VICEMINISTERIO DE COMERCIO E INDUSTRIA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47835" y="2780928"/>
            <a:ext cx="7223720" cy="283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000" dirty="0" smtClean="0"/>
              <a:t>Para el cumplimiento de sus objetivos, funciones y atribuciones cuenta con el apoyo de las direcciones técnicas siguientes: General de Estadística y Censos, de Tecnologías de la Información, de Coordinación de Políticas Productivas, de Innovación y Calidad, de Fomento Productivo y del Fondo de Desarrollo Productivo.</a:t>
            </a:r>
          </a:p>
          <a:p>
            <a:pPr algn="just">
              <a:lnSpc>
                <a:spcPct val="80000"/>
              </a:lnSpc>
            </a:pPr>
            <a:endParaRPr lang="en-US" sz="2000" b="1" dirty="0" smtClean="0"/>
          </a:p>
          <a:p>
            <a:pPr algn="just">
              <a:lnSpc>
                <a:spcPct val="80000"/>
              </a:lnSpc>
            </a:pPr>
            <a:r>
              <a:rPr lang="es-SV" sz="2000" b="1" dirty="0" smtClean="0"/>
              <a:t>Viceministra</a:t>
            </a:r>
            <a:r>
              <a:rPr lang="en-US" sz="2000" b="1" dirty="0" smtClean="0"/>
              <a:t> : (</a:t>
            </a:r>
            <a:r>
              <a:rPr lang="es-SV" sz="2000" b="1" dirty="0" smtClean="0"/>
              <a:t>Aun</a:t>
            </a:r>
            <a:r>
              <a:rPr lang="en-US" sz="2000" b="1" dirty="0" smtClean="0"/>
              <a:t> no </a:t>
            </a:r>
            <a:r>
              <a:rPr lang="es-SV" sz="2000" b="1" dirty="0" smtClean="0"/>
              <a:t>existen</a:t>
            </a:r>
            <a:r>
              <a:rPr lang="en-US" sz="2000" b="1" dirty="0" smtClean="0"/>
              <a:t> </a:t>
            </a:r>
            <a:r>
              <a:rPr lang="es-SV" sz="2000" b="1" dirty="0" smtClean="0"/>
              <a:t>nombramiento</a:t>
            </a:r>
            <a:r>
              <a:rPr lang="en-US" sz="20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85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Título 1"/>
          <p:cNvSpPr txBox="1">
            <a:spLocks/>
          </p:cNvSpPr>
          <p:nvPr/>
        </p:nvSpPr>
        <p:spPr>
          <a:xfrm>
            <a:off x="1782161" y="692696"/>
            <a:ext cx="619268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GENERAL DE ESTADISTICAS Y CENSOS (DIGESTYC)</a:t>
            </a:r>
            <a:endParaRPr lang="es-SV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755576" y="2010335"/>
            <a:ext cx="7772400" cy="2354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900" dirty="0" smtClean="0">
                <a:solidFill>
                  <a:schemeClr val="tx1"/>
                </a:solidFill>
              </a:rPr>
              <a:t>Coordinar el Servicio Estadístico Nacional e investigar y perfeccionar los métodos del planeamiento, recolección, compilación, tabulación, análisis, publicación y distribución de los datos estadísticos y censales del país, que sirvan de base para la planificación y toma de decisiones relativas al desarrollo económico y social de la República.</a:t>
            </a:r>
          </a:p>
          <a:p>
            <a:pPr algn="just"/>
            <a:endParaRPr lang="es-SV" sz="1900" dirty="0" smtClean="0">
              <a:solidFill>
                <a:schemeClr val="tx1"/>
              </a:solidFill>
            </a:endParaRPr>
          </a:p>
          <a:p>
            <a:pPr algn="just"/>
            <a:r>
              <a:rPr lang="es-SV" sz="1900" b="1" dirty="0" smtClean="0">
                <a:solidFill>
                  <a:schemeClr val="tx1"/>
                </a:solidFill>
              </a:rPr>
              <a:t>Director: Juan Carlos Salman Dueñas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89787" y="4623932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 smtClean="0"/>
              <a:t>111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169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280</a:t>
            </a:r>
            <a:endParaRPr lang="en-US" sz="1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71600" y="4653136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 smtClean="0"/>
              <a:t>111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169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280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13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0957" y="4293096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 smtClean="0"/>
              <a:t>13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5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18</a:t>
            </a:r>
            <a:endParaRPr lang="en-US" sz="1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71600" y="441100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 smtClean="0"/>
              <a:t>13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5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18</a:t>
            </a:r>
            <a:endParaRPr lang="en-US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53247" y="620688"/>
            <a:ext cx="5400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DE TECNOLOGÍAS DE LA INFORMACIÓN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784990" y="1916832"/>
            <a:ext cx="7772400" cy="247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M</a:t>
            </a:r>
            <a:r>
              <a:rPr lang="es-SV" sz="2000" dirty="0" err="1" smtClean="0">
                <a:solidFill>
                  <a:schemeClr val="tx1"/>
                </a:solidFill>
              </a:rPr>
              <a:t>odernizar</a:t>
            </a:r>
            <a:r>
              <a:rPr lang="es-SV" sz="2000" dirty="0" smtClean="0">
                <a:solidFill>
                  <a:schemeClr val="tx1"/>
                </a:solidFill>
              </a:rPr>
              <a:t> la gestión del MINEC a través de la automatización integral de los procesos de las distintas unidades que lo conforman, brindando los servicios de análisis y desarrollo de sistemas, soporte técnico, asesoría técnica y capacitaciones con el propósito de ayudar y facilitar el logro de los objetivos institucionales.</a:t>
            </a:r>
          </a:p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> </a:t>
            </a:r>
            <a:br>
              <a:rPr lang="es-SV" sz="2000" dirty="0" smtClean="0">
                <a:solidFill>
                  <a:schemeClr val="tx1"/>
                </a:solidFill>
              </a:rPr>
            </a:br>
            <a:r>
              <a:rPr lang="es-SV" sz="2000" b="1" dirty="0" smtClean="0">
                <a:solidFill>
                  <a:schemeClr val="tx1"/>
                </a:solidFill>
              </a:rPr>
              <a:t>Director: Mario Alfredo Hernández</a:t>
            </a:r>
          </a:p>
        </p:txBody>
      </p:sp>
    </p:spTree>
    <p:extLst>
      <p:ext uri="{BB962C8B-B14F-4D97-AF65-F5344CB8AC3E}">
        <p14:creationId xmlns:p14="http://schemas.microsoft.com/office/powerpoint/2010/main" val="14005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0957" y="4293096"/>
            <a:ext cx="2520280" cy="1659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5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6</a:t>
            </a:r>
            <a:endParaRPr lang="en-US" sz="1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71600" y="441100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 smtClean="0"/>
              <a:t>1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6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7</a:t>
            </a:r>
            <a:endParaRPr lang="en-US" sz="18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608909" y="492363"/>
            <a:ext cx="633670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DE COORDINACIÓN DE POLÍTICAS PRODUCTIVAS</a:t>
            </a:r>
            <a:endParaRPr lang="es-SV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891061" y="2167881"/>
            <a:ext cx="77724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>Apoyar al Vice Ministerio de Comercio e Industria en la función de coordinación e implementación de la Política de Fomento, Diversificación y Transformación Productiva enmarcado en la Ley de Fomento de la Producción Empresarial.</a:t>
            </a:r>
          </a:p>
          <a:p>
            <a:pPr algn="just"/>
            <a:endParaRPr lang="es-SV" sz="2000" dirty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Director: Francisco José Martínez </a:t>
            </a:r>
            <a:r>
              <a:rPr lang="es-SV" sz="2000" b="1" dirty="0" err="1" smtClean="0">
                <a:solidFill>
                  <a:schemeClr val="tx1"/>
                </a:solidFill>
              </a:rPr>
              <a:t>Sermeño</a:t>
            </a:r>
            <a:endParaRPr lang="es-SV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25129" y="5094132"/>
            <a:ext cx="25202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 smtClean="0"/>
              <a:t>17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6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23</a:t>
            </a:r>
            <a:endParaRPr lang="en-US" sz="1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08652" y="5194949"/>
            <a:ext cx="2520280" cy="126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 smtClean="0"/>
              <a:t>17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6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23</a:t>
            </a:r>
            <a:endParaRPr lang="en-US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91680" y="541954"/>
            <a:ext cx="69127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DE INNOVACIÓN Y CALIDAD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467544" y="1124744"/>
            <a:ext cx="832559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700" dirty="0" smtClean="0">
                <a:solidFill>
                  <a:schemeClr val="tx1"/>
                </a:solidFill>
              </a:rPr>
              <a:t>Coordinar la ejecución de las políticas del Ramo relacionadas y vinculadas al accionar del Sistema Nacional de Innovación Empresarial y al Sistema Nacional de Calidad, entre ellas la Política Nacional de Fomento Diversificación y Transformación Productiva y la Política Nacional de Innovación, Ciencia y Tecnología, políticas sectoriales destinadas a sectores prioritarios, así como contribuir con el diseño y promoción de planes y estrategias de implementación de las mismas. Fungir como Secretaria Técnica de Innovación empresarial en el marco de la Ley de Fomento a la Producción, proponiendo, desarrollando y administrando instrumentos y mecanismos de apoyo a sectores empresariales.  Propiciar, facilitar y fortalecer capacidades y competencias empresariales a través de la ejecución de programas, proyectos e instrumentos vinculados al desarrollo tecnológico, la innovación, la calidad y la productividad. Apoyar prioritariamente a  los sectores productivos nacionales y a emprendedores a alcanzar su diversificación, transformación productiva y el incremento del valor agregado.</a:t>
            </a:r>
          </a:p>
          <a:p>
            <a:pPr algn="just"/>
            <a:r>
              <a:rPr lang="es-SV" sz="1700" dirty="0" smtClean="0">
                <a:solidFill>
                  <a:schemeClr val="tx1"/>
                </a:solidFill>
              </a:rPr>
              <a:t> </a:t>
            </a:r>
            <a:br>
              <a:rPr lang="es-SV" sz="1700" dirty="0" smtClean="0">
                <a:solidFill>
                  <a:schemeClr val="tx1"/>
                </a:solidFill>
              </a:rPr>
            </a:br>
            <a:r>
              <a:rPr lang="es-SV" sz="1700" b="1" dirty="0" smtClean="0">
                <a:solidFill>
                  <a:schemeClr val="tx1"/>
                </a:solidFill>
              </a:rPr>
              <a:t>Director: </a:t>
            </a:r>
            <a:r>
              <a:rPr lang="es-SV" sz="1700" b="1" dirty="0" err="1" smtClean="0">
                <a:solidFill>
                  <a:schemeClr val="tx1"/>
                </a:solidFill>
              </a:rPr>
              <a:t>Yax</a:t>
            </a:r>
            <a:r>
              <a:rPr lang="es-SV" sz="1700" b="1" dirty="0" smtClean="0">
                <a:solidFill>
                  <a:schemeClr val="tx1"/>
                </a:solidFill>
              </a:rPr>
              <a:t> Antonio </a:t>
            </a:r>
            <a:r>
              <a:rPr lang="es-SV" sz="1700" b="1" dirty="0" err="1" smtClean="0">
                <a:solidFill>
                  <a:schemeClr val="tx1"/>
                </a:solidFill>
              </a:rPr>
              <a:t>Canossa</a:t>
            </a:r>
            <a:r>
              <a:rPr lang="es-SV" sz="1700" b="1" dirty="0" smtClean="0">
                <a:solidFill>
                  <a:schemeClr val="tx1"/>
                </a:solidFill>
              </a:rPr>
              <a:t> </a:t>
            </a:r>
            <a:r>
              <a:rPr lang="es-SV" sz="1700" b="1" dirty="0" err="1" smtClean="0">
                <a:solidFill>
                  <a:schemeClr val="tx1"/>
                </a:solidFill>
              </a:rPr>
              <a:t>Humberstone</a:t>
            </a:r>
            <a:endParaRPr lang="es-SV" sz="17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25129" y="5094132"/>
            <a:ext cx="25202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 smtClean="0"/>
              <a:t>17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6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23</a:t>
            </a:r>
            <a:endParaRPr lang="en-US" sz="1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08652" y="5194949"/>
            <a:ext cx="2520280" cy="1267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 smtClean="0"/>
              <a:t>17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6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23</a:t>
            </a:r>
            <a:endParaRPr lang="en-US" sz="1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91680" y="541954"/>
            <a:ext cx="69127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DE INNOVACIÓN Y CALIDAD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467544" y="1124744"/>
            <a:ext cx="832559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700" dirty="0" smtClean="0">
                <a:solidFill>
                  <a:schemeClr val="tx1"/>
                </a:solidFill>
              </a:rPr>
              <a:t>Coordinar la ejecución de las políticas del Ramo relacionadas y vinculadas al accionar del Sistema Nacional de Innovación Empresarial y al Sistema Nacional de Calidad, entre ellas la Política Nacional de Fomento Diversificación y Transformación Productiva y la Política Nacional de Innovación, Ciencia y Tecnología, políticas sectoriales destinadas a sectores prioritarios, así como contribuir con el diseño y promoción de planes y estrategias de implementación de las mismas. Fungir como Secretaria Técnica de Innovación empresarial en el marco de la Ley de Fomento a la Producción, proponiendo, desarrollando y administrando instrumentos y mecanismos de apoyo a sectores empresariales.  Propiciar, facilitar y fortalecer capacidades y competencias empresariales a través de la ejecución de programas, proyectos e instrumentos vinculados al desarrollo tecnológico, la innovación, la calidad y la productividad. Apoyar prioritariamente a  los sectores productivos nacionales y a emprendedores a alcanzar su diversificación, transformación productiva y el incremento del valor agregado.</a:t>
            </a:r>
          </a:p>
          <a:p>
            <a:pPr algn="just"/>
            <a:r>
              <a:rPr lang="es-SV" sz="1700" dirty="0" smtClean="0">
                <a:solidFill>
                  <a:schemeClr val="tx1"/>
                </a:solidFill>
              </a:rPr>
              <a:t> </a:t>
            </a:r>
            <a:br>
              <a:rPr lang="es-SV" sz="1700" dirty="0" smtClean="0">
                <a:solidFill>
                  <a:schemeClr val="tx1"/>
                </a:solidFill>
              </a:rPr>
            </a:br>
            <a:r>
              <a:rPr lang="es-SV" sz="1700" b="1" dirty="0" smtClean="0">
                <a:solidFill>
                  <a:schemeClr val="tx1"/>
                </a:solidFill>
              </a:rPr>
              <a:t>Director: </a:t>
            </a:r>
            <a:r>
              <a:rPr lang="es-SV" sz="1700" b="1" dirty="0" err="1" smtClean="0">
                <a:solidFill>
                  <a:schemeClr val="tx1"/>
                </a:solidFill>
              </a:rPr>
              <a:t>Yax</a:t>
            </a:r>
            <a:r>
              <a:rPr lang="es-SV" sz="1700" b="1" dirty="0" smtClean="0">
                <a:solidFill>
                  <a:schemeClr val="tx1"/>
                </a:solidFill>
              </a:rPr>
              <a:t> Antonio </a:t>
            </a:r>
            <a:r>
              <a:rPr lang="es-SV" sz="1700" b="1" dirty="0" err="1" smtClean="0">
                <a:solidFill>
                  <a:schemeClr val="tx1"/>
                </a:solidFill>
              </a:rPr>
              <a:t>Canossa</a:t>
            </a:r>
            <a:r>
              <a:rPr lang="es-SV" sz="1700" b="1" dirty="0" smtClean="0">
                <a:solidFill>
                  <a:schemeClr val="tx1"/>
                </a:solidFill>
              </a:rPr>
              <a:t> </a:t>
            </a:r>
            <a:r>
              <a:rPr lang="es-SV" sz="1700" b="1" dirty="0" err="1" smtClean="0">
                <a:solidFill>
                  <a:schemeClr val="tx1"/>
                </a:solidFill>
              </a:rPr>
              <a:t>Humberstone</a:t>
            </a:r>
            <a:endParaRPr lang="es-SV" sz="17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25129" y="4849508"/>
            <a:ext cx="25202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 smtClean="0"/>
              <a:t>13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15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28</a:t>
            </a:r>
            <a:endParaRPr lang="en-US" sz="1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41196" y="4859031"/>
            <a:ext cx="2520280" cy="112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</a:t>
            </a:r>
            <a:r>
              <a:rPr lang="en-US" sz="1800" dirty="0" smtClean="0"/>
              <a:t>13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15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28</a:t>
            </a:r>
            <a:endParaRPr lang="en-US" sz="18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763688" y="620688"/>
            <a:ext cx="612068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DIRECCION DE FOMENTO PRODUCTIVO</a:t>
            </a:r>
            <a:endParaRPr lang="es-SV" sz="3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683568" y="1982763"/>
            <a:ext cx="77724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000" dirty="0" smtClean="0">
                <a:solidFill>
                  <a:schemeClr val="tx1"/>
                </a:solidFill>
              </a:rPr>
              <a:t>Apoyar y fortalecer iniciativas productivas a través de servicios empresariales a la Micro, Pequeña y Mediana Empresa, orientados a la formalización, la inversión, la vinculación con mercados formales nacionales y de exportación, y la promoción de proyectos con potencial de desarrollo en los territorios, para fomentar la competitividad de los negocios.</a:t>
            </a:r>
          </a:p>
          <a:p>
            <a:pPr algn="just"/>
            <a:endParaRPr lang="es-SV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Director: Teodoro Antonio Romero </a:t>
            </a:r>
            <a:r>
              <a:rPr lang="es-SV" sz="2000" b="1" dirty="0" err="1" smtClean="0">
                <a:solidFill>
                  <a:schemeClr val="tx1"/>
                </a:solidFill>
              </a:rPr>
              <a:t>Romero</a:t>
            </a:r>
            <a:endParaRPr lang="es-SV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828806"/>
              </p:ext>
            </p:extLst>
          </p:nvPr>
        </p:nvGraphicFramePr>
        <p:xfrm>
          <a:off x="1835695" y="12735"/>
          <a:ext cx="5688633" cy="680064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808543"/>
                <a:gridCol w="856278"/>
                <a:gridCol w="511906"/>
                <a:gridCol w="511906"/>
              </a:tblGrid>
              <a:tr h="22463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NÚMERO DE COLABORADORES POR UNIDAD ORGANIZATIVA</a:t>
                      </a:r>
                      <a:endParaRPr lang="es-SV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00" marR="4500" marT="450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73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MES DE SEPTIEMBRE 2019</a:t>
                      </a:r>
                      <a:endParaRPr lang="es-SV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500" marR="4500" marT="450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3128">
                <a:tc>
                  <a:txBody>
                    <a:bodyPr/>
                    <a:lstStyle/>
                    <a:p>
                      <a:pPr algn="ctr" fontAlgn="ctr"/>
                      <a:endParaRPr lang="es-SV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500" marR="4500" marT="4500" marB="0" anchor="ctr"/>
                </a:tc>
              </a:tr>
              <a:tr h="1473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UNIDAD ORGANIZATIVA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TOTAL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SEXO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730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COLABORADORES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F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M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DESPACHO MINISTERIAL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UNIDAD DE ASESORIA Y COORDINACION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 dirty="0">
                          <a:effectLst/>
                        </a:rPr>
                        <a:t>GERENCIA DE COMUNICACIONES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 dirty="0">
                          <a:effectLst/>
                        </a:rPr>
                        <a:t>GERENCIA DE AUDITORIA INTERNA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DE PLANIFICACION Y DESARROLLO INSTITUCIONAL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 dirty="0">
                          <a:effectLst/>
                        </a:rPr>
                        <a:t>UNIDAD DE COOPERACION EXTERNA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UNIDAD AMBIENTAL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 dirty="0">
                          <a:effectLst/>
                        </a:rPr>
                        <a:t>UNIDAD DE GENERO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ASUNTOS JURIDICOS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 dirty="0">
                          <a:effectLst/>
                        </a:rPr>
                        <a:t>UNIDAD DE INTELIGENCIA ECONOMICA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ADMINISTRACION Y FINANZAS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DE ADMINISTRACION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57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 dirty="0">
                          <a:effectLst/>
                        </a:rPr>
                        <a:t>13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FINANCIERA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DE RECURSOS HUMANOS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DE ADQUISICIONES Y CONTRATACIONES INSTITUCIONAL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NACIONAL DE INVERSIONES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DIRECCIÓN DE HIDROCARBUROS Y MINAS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SUPERINTENDENCIA DE OBLIGACIONES MERCANTILES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9013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CENTRO NACIONAL DE ATENCION Y ADMINISTRACION DE SUBSIDIOS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141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289932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 dirty="0">
                          <a:effectLst/>
                        </a:rPr>
                        <a:t>DIRECCIÓN DE TRANSPARENCIA, ACCESO A LA INFORMACIÓN Y PARTICIPACIÓN CIUDADANA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GRAL. DE ESTADISTICA Y CENSOS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280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111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169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TECNOLOGIAS DE LA INFORMACION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UNIDAD DE FIRMA ELECTRONICA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DIRECCIÓN DE COORDINACIÓN DE POLITICAS PRODUCTIVAS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INNOVACION Y CALIDAD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9013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FOMENTO PRODUCTIVO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63729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DEL FONDO DE DESARROLLO PRODUCTIVO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VICEMINISTRO DE ECONOMIA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76931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UNIDAD DE INTELIGENCIA COMPETITIVA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47306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POLITICA COMERCIAL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80012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ADMINISTRACION DE TRATADOS COMERCIALES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184855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 dirty="0">
                          <a:effectLst/>
                        </a:rPr>
                        <a:t>REPRESENTACION PERMANENTE DEL MINEC ANTE OMC Y OMPI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  <a:tr h="201580"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u="none" strike="noStrike">
                          <a:effectLst/>
                        </a:rPr>
                        <a:t>TOTAL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901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370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 dirty="0">
                          <a:effectLst/>
                        </a:rPr>
                        <a:t>531</a:t>
                      </a:r>
                      <a:endParaRPr lang="es-SV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00" marR="4500" marT="4500" marB="0" anchor="ctr"/>
                </a:tc>
              </a:tr>
            </a:tbl>
          </a:graphicData>
        </a:graphic>
      </p:graphicFrame>
      <p:pic>
        <p:nvPicPr>
          <p:cNvPr id="43" name="4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1 Título"/>
          <p:cNvSpPr txBox="1">
            <a:spLocks/>
          </p:cNvSpPr>
          <p:nvPr/>
        </p:nvSpPr>
        <p:spPr>
          <a:xfrm>
            <a:off x="0" y="1111263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</a:t>
            </a:r>
          </a:p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SEPTIEMBRE              </a:t>
            </a:r>
            <a:endParaRPr lang="es-SV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2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25129" y="4736614"/>
            <a:ext cx="252028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 smtClean="0"/>
              <a:t>8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 smtClean="0"/>
              <a:t>12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20 </a:t>
            </a:r>
            <a:endParaRPr lang="en-US" sz="1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41196" y="4736614"/>
            <a:ext cx="2520280" cy="112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</a:t>
            </a:r>
            <a:r>
              <a:rPr lang="en-US" sz="1800" dirty="0"/>
              <a:t>8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</a:t>
            </a:r>
            <a:r>
              <a:rPr lang="en-US" sz="1800" dirty="0" smtClean="0"/>
              <a:t>13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 smtClean="0"/>
              <a:t>21</a:t>
            </a:r>
            <a:endParaRPr lang="en-US" sz="1800" dirty="0"/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683568" y="1982763"/>
            <a:ext cx="77724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SV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09800" y="462624"/>
            <a:ext cx="7013488" cy="123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DIRECCIÓN DEL FONDO DE DESARROLLO PRODUCTIVO (FONDEPRO) 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Marcador de texto 2"/>
          <p:cNvSpPr txBox="1">
            <a:spLocks/>
          </p:cNvSpPr>
          <p:nvPr/>
        </p:nvSpPr>
        <p:spPr>
          <a:xfrm>
            <a:off x="750888" y="1982763"/>
            <a:ext cx="7637536" cy="25263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solidFill>
                  <a:schemeClr val="tx1"/>
                </a:solidFill>
              </a:rPr>
              <a:t>M</a:t>
            </a:r>
            <a:r>
              <a:rPr lang="es-SV" sz="2000" dirty="0" smtClean="0">
                <a:solidFill>
                  <a:schemeClr val="tx1"/>
                </a:solidFill>
              </a:rPr>
              <a:t>ejorar la competitividad de la Micro, Pequeña Y Mediana Empresa, así como algunas de mayor tamaño que operan en el país, mediante el cofinanciamiento no reembolsable a iniciativas (fast track y proyectos, ya sea de ventanilla abierta o concursos) que mejoren su participación en el mercado nacional y extranjero, favoreciendo la generación de empleo.</a:t>
            </a:r>
          </a:p>
          <a:p>
            <a:pPr algn="just"/>
            <a:endParaRPr lang="es-SV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s-SV" sz="2000" b="1" dirty="0" smtClean="0">
                <a:solidFill>
                  <a:schemeClr val="tx1"/>
                </a:solidFill>
              </a:rPr>
              <a:t>Dirección: Claudia Elizabeth Sequeira Campos</a:t>
            </a:r>
          </a:p>
          <a:p>
            <a:endParaRPr lang="es-SV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4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1 Título"/>
          <p:cNvSpPr txBox="1">
            <a:spLocks/>
          </p:cNvSpPr>
          <p:nvPr/>
        </p:nvSpPr>
        <p:spPr>
          <a:xfrm>
            <a:off x="-93192" y="1111263"/>
            <a:ext cx="1803687" cy="93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</a:t>
            </a:r>
          </a:p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PERÍODO: </a:t>
            </a:r>
          </a:p>
          <a:p>
            <a:r>
              <a:rPr lang="es-SV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OCTUBRE             </a:t>
            </a:r>
            <a:endParaRPr lang="es-SV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49850"/>
              </p:ext>
            </p:extLst>
          </p:nvPr>
        </p:nvGraphicFramePr>
        <p:xfrm>
          <a:off x="1907704" y="76249"/>
          <a:ext cx="5616624" cy="678175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80984"/>
                <a:gridCol w="972666"/>
                <a:gridCol w="581487"/>
                <a:gridCol w="581487"/>
              </a:tblGrid>
              <a:tr h="1464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NÚMERO DE COLABORADORES POR UNIDAD ORGANIZATIVA</a:t>
                      </a:r>
                      <a:endParaRPr lang="es-SV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44" marR="4444" marT="4444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64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SV" sz="900" b="1" u="none" strike="noStrike" dirty="0">
                          <a:effectLst/>
                        </a:rPr>
                        <a:t>MES DE OCTUBRE 2019</a:t>
                      </a:r>
                      <a:endParaRPr lang="es-SV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44" marR="4444" marT="4444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64907">
                <a:tc>
                  <a:txBody>
                    <a:bodyPr/>
                    <a:lstStyle/>
                    <a:p>
                      <a:pPr algn="ctr" fontAlgn="ctr"/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444" marR="4444" marT="4444" marB="0" anchor="ctr"/>
                </a:tc>
              </a:tr>
              <a:tr h="1464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UNIDAD ORGANIZATIVA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TOTAL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SEXO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4647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COLABORADORES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F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M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DESPACHO MINISTERIAL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UNIDAD DE ASESORIA Y COORDINACION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 dirty="0">
                          <a:effectLst/>
                        </a:rPr>
                        <a:t>2</a:t>
                      </a:r>
                      <a:endParaRPr lang="es-SV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DE COMUNICACIONES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DE AUDITORIA INTERNA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DE PLANIFICACION Y DESARROLLO INSTITUCIONAL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UNIDAD DE COOPERACION EXTERNA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UNIDAD AMBIENTAL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UNIDAD DE GENERO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ASUNTOS JURIDICOS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UNIDAD DE INTELIGENCIA ECONOMICA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ADMINISTRACION Y FINANZAS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DE ADMINISTRACION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57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FINANCIERA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DE RECURSOS HUMANOS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GERENCIA DE ADQUISICIONES Y CONTRATACIONES INSTITUCIONAL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NACIONAL DE INVERSIONES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DIRECCIÓN DE HIDROCARBUROS Y MINAS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SUPERINTENDENCIA DE OBLIGACIONES MERCANTILES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8994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CENTRO NACIONAL DE ATENCION Y ADMINISTRACION DE SUBSIDIOS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141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288345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DIRECCIÓN DE TRANSPARENCIA, ACCESO A LA INFORMACIÓN Y PARTICIPACIÓN CIUDADANA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GRAL. DE ESTADISTICA Y CENSOS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280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111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169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TECNOLOGIAS DE LA INFORMACION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UNIDAD DE FIRMA ELECTRONICA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DIRECCIÓN DE COORDINACIÓN DE POLITICAS PRODUCTIVAS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INNOVACION Y CALIDAD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6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17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8994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FOMENTO PRODUCTIVO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15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201372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DEL FONDO DE DESARROLLO PRODUCTIVO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20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VICEMINISTRO DE ECONOMIA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UNIDAD DE INTELIGENCIA COMPETITIVA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6750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POLITICA COMERCIAL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18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9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79827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DIRECCION DE ADMINISTRACION DE TRATADOS COMERCIALES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12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184664">
                <a:tc>
                  <a:txBody>
                    <a:bodyPr/>
                    <a:lstStyle/>
                    <a:p>
                      <a:pPr algn="l" fontAlgn="ctr"/>
                      <a:r>
                        <a:rPr lang="es-SV" sz="900" u="none" strike="noStrike">
                          <a:effectLst/>
                        </a:rPr>
                        <a:t>REPRESENTACION PERMANENTE DEL MINEC ANTE OMC Y OMPI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4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1</a:t>
                      </a:r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  <a:tr h="201372">
                <a:tc>
                  <a:txBody>
                    <a:bodyPr/>
                    <a:lstStyle/>
                    <a:p>
                      <a:pPr algn="r" fontAlgn="ctr"/>
                      <a:r>
                        <a:rPr lang="es-SV" sz="900" u="none" strike="noStrike">
                          <a:effectLst/>
                        </a:rPr>
                        <a:t>TOTAL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897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>
                          <a:effectLst/>
                        </a:rPr>
                        <a:t>367</a:t>
                      </a:r>
                      <a:endParaRPr lang="es-SV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u="none" strike="noStrike" dirty="0">
                          <a:effectLst/>
                        </a:rPr>
                        <a:t>530</a:t>
                      </a:r>
                      <a:endParaRPr lang="es-SV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44" marR="4444" marT="44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8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6892" y="1085544"/>
            <a:ext cx="7366248" cy="4092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SV" sz="1300" b="1" dirty="0" smtClean="0"/>
              <a:t>Dentro</a:t>
            </a:r>
            <a:r>
              <a:rPr lang="en-US" sz="1300" b="1" dirty="0" smtClean="0"/>
              <a:t> de los </a:t>
            </a:r>
            <a:r>
              <a:rPr lang="es-SV" sz="1300" b="1" dirty="0" smtClean="0"/>
              <a:t>principales</a:t>
            </a:r>
            <a:r>
              <a:rPr lang="en-US" sz="1300" b="1" dirty="0" smtClean="0"/>
              <a:t> </a:t>
            </a:r>
            <a:r>
              <a:rPr lang="es-SV" sz="1300" b="1" dirty="0" smtClean="0"/>
              <a:t>objetivos</a:t>
            </a:r>
            <a:r>
              <a:rPr lang="en-US" sz="1300" b="1" dirty="0" smtClean="0"/>
              <a:t> de </a:t>
            </a:r>
            <a:r>
              <a:rPr lang="es-SV" sz="1300" b="1" dirty="0" smtClean="0"/>
              <a:t>MlNEC</a:t>
            </a:r>
            <a:r>
              <a:rPr lang="en-US" sz="1300" b="1" dirty="0" smtClean="0"/>
              <a:t>, se </a:t>
            </a:r>
            <a:r>
              <a:rPr lang="es-SV" sz="1300" b="1" dirty="0" smtClean="0"/>
              <a:t>encuentran</a:t>
            </a:r>
            <a:r>
              <a:rPr lang="en-US" sz="1300" b="1" dirty="0" smtClean="0"/>
              <a:t>:  </a:t>
            </a:r>
          </a:p>
          <a:p>
            <a:pPr algn="just">
              <a:lnSpc>
                <a:spcPct val="80000"/>
              </a:lnSpc>
            </a:pPr>
            <a:endParaRPr lang="en-US" sz="1200" dirty="0" smtClean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200" dirty="0" smtClean="0"/>
              <a:t>Fomentar la diversificación y transformación de la matriz productiva, con bienes y servicios de mayor valor agregado que diversifique la oferta exportable y el empleo;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200" dirty="0" smtClean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200" dirty="0" smtClean="0"/>
              <a:t>Articular las dinámicas de la economía territorial para el desarrollo competitivo de las MIPYMES;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200" dirty="0" smtClean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200" dirty="0" smtClean="0"/>
              <a:t>Aumentar la inversión nacional y extranjera, promoviendo la facilitación del comercio, los trámites empresariales y la seguridad jurídica para potenciar las exportaciones;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200" dirty="0" smtClean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200" dirty="0" smtClean="0"/>
              <a:t>Fortalecer las relaciones económicas con América Latina, El Caribe, Asia; avanzar hacia la integración económica centroamericana y aprovechar los acuerdos y tratados comerciales existentes para los productos y servicios salvadoreños;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200" dirty="0" smtClean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200" dirty="0" smtClean="0"/>
              <a:t>Modernizar el marco legal e institucional del MINEC para mejorar la calidad de los bienes y servicios entregados a la ciudadanía;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200" dirty="0" smtClean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200" dirty="0" smtClean="0"/>
              <a:t>Cumplir y hacer cumplir todas las disposiciones legales y reglamentarias que se relacionen con el desempeño de sus funciones; y,</a:t>
            </a:r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endParaRPr lang="es-SV" sz="1200" dirty="0" smtClean="0"/>
          </a:p>
          <a:p>
            <a:pPr algn="just">
              <a:lnSpc>
                <a:spcPct val="80000"/>
              </a:lnSpc>
              <a:buFont typeface="+mj-lt"/>
              <a:buAutoNum type="alphaUcPeriod"/>
            </a:pPr>
            <a:r>
              <a:rPr lang="es-SV" sz="1200" dirty="0" smtClean="0"/>
              <a:t>Actuar como medio de comunicación del Órgano Ejecutivo en lo relacionado al Ramo de Economía.</a:t>
            </a:r>
          </a:p>
          <a:p>
            <a:pPr algn="just">
              <a:lnSpc>
                <a:spcPct val="80000"/>
              </a:lnSpc>
            </a:pPr>
            <a:endParaRPr lang="es-SV" sz="1200" dirty="0"/>
          </a:p>
          <a:p>
            <a:pPr algn="just">
              <a:lnSpc>
                <a:spcPct val="80000"/>
              </a:lnSpc>
            </a:pPr>
            <a:r>
              <a:rPr lang="es-SV" sz="1200" b="1" dirty="0"/>
              <a:t>Ministra</a:t>
            </a:r>
            <a:r>
              <a:rPr lang="en-US" sz="1200" b="1" dirty="0"/>
              <a:t>: </a:t>
            </a:r>
            <a:r>
              <a:rPr lang="es-SV" sz="1200" b="1" dirty="0"/>
              <a:t>María Luisa Hayem Brevé</a:t>
            </a:r>
            <a:endParaRPr lang="es-SV" sz="12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59632" y="344494"/>
            <a:ext cx="69342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DESPACHO MINISTERIAL 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44468" y="5165111"/>
            <a:ext cx="252028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200" dirty="0" smtClean="0"/>
          </a:p>
          <a:p>
            <a:pPr algn="l">
              <a:lnSpc>
                <a:spcPct val="80000"/>
              </a:lnSpc>
            </a:pPr>
            <a:r>
              <a:rPr lang="en-US" sz="1200" b="1" dirty="0" smtClean="0"/>
              <a:t>Período: Septiembre </a:t>
            </a:r>
            <a:endParaRPr lang="es-SV" sz="1200" b="1" dirty="0" smtClean="0"/>
          </a:p>
          <a:p>
            <a:pPr algn="l">
              <a:lnSpc>
                <a:spcPct val="80000"/>
              </a:lnSpc>
            </a:pPr>
            <a:r>
              <a:rPr lang="es-SV" sz="1200" dirty="0" smtClean="0"/>
              <a:t>Masculino</a:t>
            </a:r>
            <a:r>
              <a:rPr lang="en-US" sz="1200" dirty="0" smtClean="0"/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200" dirty="0" smtClean="0"/>
              <a:t>Femenino</a:t>
            </a:r>
            <a:r>
              <a:rPr lang="en-US" sz="1200" dirty="0" smtClean="0"/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Total de </a:t>
            </a:r>
            <a:r>
              <a:rPr lang="es-SV" sz="1200" dirty="0" smtClean="0"/>
              <a:t>empleados</a:t>
            </a:r>
            <a:r>
              <a:rPr lang="en-US" sz="1200" dirty="0" smtClean="0"/>
              <a:t>: 6</a:t>
            </a:r>
            <a:endParaRPr lang="en-US" sz="1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508104" y="5165111"/>
            <a:ext cx="252028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200" dirty="0" smtClean="0"/>
          </a:p>
          <a:p>
            <a:pPr algn="l">
              <a:lnSpc>
                <a:spcPct val="80000"/>
              </a:lnSpc>
            </a:pPr>
            <a:r>
              <a:rPr lang="en-US" sz="1200" b="1" dirty="0" smtClean="0"/>
              <a:t>Período: Octubre</a:t>
            </a:r>
            <a:endParaRPr lang="es-SV" sz="1200" b="1" dirty="0" smtClean="0"/>
          </a:p>
          <a:p>
            <a:pPr algn="l">
              <a:lnSpc>
                <a:spcPct val="80000"/>
              </a:lnSpc>
            </a:pPr>
            <a:r>
              <a:rPr lang="es-SV" sz="1200" dirty="0" smtClean="0"/>
              <a:t>Masculino</a:t>
            </a:r>
            <a:r>
              <a:rPr lang="en-US" sz="1200" dirty="0" smtClean="0"/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200" dirty="0" smtClean="0"/>
              <a:t>Femenino</a:t>
            </a:r>
            <a:r>
              <a:rPr lang="en-US" sz="1200" dirty="0" smtClean="0"/>
              <a:t>:    4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Total de </a:t>
            </a:r>
            <a:r>
              <a:rPr lang="es-SV" sz="1200" dirty="0" smtClean="0"/>
              <a:t>empleados</a:t>
            </a:r>
            <a:r>
              <a:rPr lang="en-US" sz="1200" dirty="0" smtClean="0"/>
              <a:t>: 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55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ítulo 1"/>
          <p:cNvSpPr txBox="1">
            <a:spLocks/>
          </p:cNvSpPr>
          <p:nvPr/>
        </p:nvSpPr>
        <p:spPr>
          <a:xfrm>
            <a:off x="2122202" y="462624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UNIDAD DE ASESORÍA Y </a:t>
            </a:r>
            <a:b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COORDINACIÓN</a:t>
            </a:r>
            <a:endParaRPr lang="es-SV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043608" y="1484784"/>
            <a:ext cx="7200800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800" dirty="0" smtClean="0"/>
              <a:t>Proporcionar apoyo a los(as) titulares del Ramo en aquellas áreas estratégicas relacionadas con el quehacer del Ministerio que no están contempladas o no pueden satisfacerse con la estructura funcional y organizativa, así como asistir al Despacho Ministerial y Vice Ministerios en el seguimiento y desempeño de las atribuciones que demandan coordinación en temas estratégicos, administrativos, financieros, de instrumentos legales, de armonización de tiempos y agenda institucional; y otros temas prioritarios.</a:t>
            </a:r>
          </a:p>
          <a:p>
            <a:endParaRPr lang="es-SV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3608" y="4077072"/>
            <a:ext cx="2736304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 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6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8</a:t>
            </a:r>
            <a:endParaRPr lang="en-US" sz="1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001616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2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6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63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02025" y="414908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9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9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18</a:t>
            </a:r>
            <a:endParaRPr lang="en-US" sz="18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907704" y="620688"/>
            <a:ext cx="59046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GERENCIA DE COMUNICACIONES</a:t>
            </a:r>
            <a:endParaRPr lang="es-SV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90565" y="1916832"/>
            <a:ext cx="7553843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000" dirty="0" smtClean="0"/>
              <a:t>Velar por la buena imagen institucional ante la opinión pública y mantener una adecuada comunicación interna y externa especialmente con los diferentes medios de comunicación y otras instituciones relacionadas.</a:t>
            </a:r>
          </a:p>
          <a:p>
            <a:pPr algn="just"/>
            <a:r>
              <a:rPr lang="es-SV" sz="2000" dirty="0" smtClean="0"/>
              <a:t> </a:t>
            </a:r>
            <a:br>
              <a:rPr lang="es-SV" sz="2000" dirty="0" smtClean="0"/>
            </a:br>
            <a:r>
              <a:rPr lang="es-SV" sz="2000" b="1" dirty="0" smtClean="0"/>
              <a:t>Gerente: Walter Enrique Hernández González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50148" y="4160587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 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9</a:t>
            </a:r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</a:t>
            </a:r>
            <a:r>
              <a:rPr lang="en-US" sz="1800" dirty="0"/>
              <a:t>9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92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62"/>
            <a:ext cx="1402296" cy="7727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36096" y="451466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Octubre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5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2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7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30505" y="4509120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endParaRPr lang="es-SV" sz="1800" dirty="0" smtClean="0"/>
          </a:p>
          <a:p>
            <a:pPr algn="l">
              <a:lnSpc>
                <a:spcPct val="80000"/>
              </a:lnSpc>
            </a:pPr>
            <a:r>
              <a:rPr lang="en-US" sz="1800" b="1" dirty="0" smtClean="0"/>
              <a:t>Período: Septiembre</a:t>
            </a:r>
            <a:endParaRPr lang="es-SV" sz="1800" b="1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Masculino</a:t>
            </a:r>
            <a:r>
              <a:rPr lang="en-US" sz="1800" dirty="0" smtClean="0"/>
              <a:t>:   </a:t>
            </a:r>
            <a:r>
              <a:rPr lang="en-US" sz="1800" dirty="0"/>
              <a:t>5</a:t>
            </a:r>
            <a:endParaRPr lang="en-US" sz="1800" dirty="0" smtClean="0"/>
          </a:p>
          <a:p>
            <a:pPr algn="l">
              <a:lnSpc>
                <a:spcPct val="80000"/>
              </a:lnSpc>
            </a:pPr>
            <a:r>
              <a:rPr lang="es-SV" sz="1800" dirty="0" smtClean="0"/>
              <a:t>Femenino</a:t>
            </a:r>
            <a:r>
              <a:rPr lang="en-US" sz="1800" dirty="0" smtClean="0"/>
              <a:t>:    2</a:t>
            </a:r>
          </a:p>
          <a:p>
            <a:pPr algn="l">
              <a:lnSpc>
                <a:spcPct val="80000"/>
              </a:lnSpc>
            </a:pPr>
            <a:r>
              <a:rPr lang="en-US" sz="1800" dirty="0" smtClean="0"/>
              <a:t>Total de </a:t>
            </a:r>
            <a:r>
              <a:rPr lang="es-SV" sz="1800" dirty="0" smtClean="0"/>
              <a:t>empleados</a:t>
            </a:r>
            <a:r>
              <a:rPr lang="en-US" sz="1800" dirty="0" smtClean="0"/>
              <a:t>: </a:t>
            </a:r>
            <a:r>
              <a:rPr lang="en-US" sz="1800" dirty="0"/>
              <a:t>7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07577" y="620688"/>
            <a:ext cx="58326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GERENCIA DE AUDITORÍA </a:t>
            </a:r>
            <a:b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s-SV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INTERNA</a:t>
            </a:r>
            <a:endParaRPr lang="es-SV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937701" y="1844824"/>
            <a:ext cx="77724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Evaluar a posteriori la eficacia del sistema de control interno, la administración de riesgos, la efectividad en las operaciones y el cumplimiento de leyes y reglamentos aplicables; incluyendo actividades de asesoramiento y servicio de consultoría a las áreas objeto de auditoría, encaminadas a la mejora continua de las actividades y en el fortalecimiento de controles en el Ministerio de Economía. Realiza su actividad de manera independiente y objetiva.</a:t>
            </a:r>
            <a:r>
              <a:rPr lang="es-MX" sz="1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/>
            </a:r>
            <a:br>
              <a:rPr lang="es-SV" sz="1800" dirty="0" smtClean="0">
                <a:solidFill>
                  <a:schemeClr val="tx1"/>
                </a:solidFill>
              </a:rPr>
            </a:br>
            <a:r>
              <a:rPr lang="es-SV" sz="2000" b="1" dirty="0" smtClean="0">
                <a:solidFill>
                  <a:schemeClr val="tx1"/>
                </a:solidFill>
              </a:rPr>
              <a:t>Gerente: Juan Alberto Castro Salamanca</a:t>
            </a:r>
          </a:p>
        </p:txBody>
      </p:sp>
    </p:spTree>
    <p:extLst>
      <p:ext uri="{BB962C8B-B14F-4D97-AF65-F5344CB8AC3E}">
        <p14:creationId xmlns:p14="http://schemas.microsoft.com/office/powerpoint/2010/main" val="13434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4184</Words>
  <Application>Microsoft Office PowerPoint</Application>
  <PresentationFormat>Presentación en pantalla (4:3)</PresentationFormat>
  <Paragraphs>842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mbachez</dc:creator>
  <cp:lastModifiedBy>mbachez</cp:lastModifiedBy>
  <cp:revision>29</cp:revision>
  <dcterms:created xsi:type="dcterms:W3CDTF">2019-12-20T15:10:02Z</dcterms:created>
  <dcterms:modified xsi:type="dcterms:W3CDTF">2019-12-23T16:14:44Z</dcterms:modified>
</cp:coreProperties>
</file>