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59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6" r:id="rId40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17/03/2020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9578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17/03/2020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2081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17/03/2020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2532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17/03/2020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9520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17/03/2020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649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17/03/2020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907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17/03/2020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714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17/03/2020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2971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17/03/2020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2943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17/03/2020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9067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17/03/2020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465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DF4C-305F-4AF0-A704-6F473FE1EE6A}" type="datetimeFigureOut">
              <a:rPr lang="es-SV" smtClean="0"/>
              <a:t>17/03/2020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2709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36512" y="-27383"/>
            <a:ext cx="9180512" cy="6861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348116" y="2420888"/>
            <a:ext cx="676875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ORGANIGRAMA                         </a:t>
            </a:r>
          </a:p>
          <a:p>
            <a:r>
              <a:rPr lang="es-SV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PERÍODO: </a:t>
            </a:r>
          </a:p>
          <a:p>
            <a:r>
              <a:rPr lang="es-SV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NOVIEMBRE-DICIEMBRE 2019              </a:t>
            </a:r>
            <a:endParaRPr lang="es-SV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064" y="4683480"/>
            <a:ext cx="4785855" cy="1620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SV" sz="1600" b="1" dirty="0" smtClean="0"/>
          </a:p>
          <a:p>
            <a:pPr algn="l"/>
            <a:r>
              <a:rPr lang="es-SV" sz="1400" b="1" baseline="0" dirty="0" smtClean="0"/>
              <a:t>Contenido: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SV" sz="1400" baseline="0" dirty="0" smtClean="0"/>
              <a:t>Organigrama institucional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SV" sz="1400" baseline="0" dirty="0"/>
              <a:t>Número de colaboradores por Unidad </a:t>
            </a:r>
            <a:r>
              <a:rPr lang="es-SV" sz="1400" baseline="0" dirty="0" smtClean="0"/>
              <a:t>y desagregada por sexo.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SV" sz="1400" baseline="0" dirty="0" smtClean="0"/>
              <a:t>Descripción de atribuciones de las Unidades Administrativas </a:t>
            </a:r>
          </a:p>
          <a:p>
            <a:pPr algn="l"/>
            <a:r>
              <a:rPr lang="es-SV" sz="1400" baseline="0" dirty="0"/>
              <a:t>	  </a:t>
            </a:r>
            <a:endParaRPr lang="es-SV" sz="14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20688"/>
            <a:ext cx="2627376" cy="153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1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108520" y="-315416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99592" y="4143044"/>
            <a:ext cx="2520280" cy="137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</a:t>
            </a:r>
            <a:r>
              <a:rPr lang="en-US" sz="1400" dirty="0">
                <a:solidFill>
                  <a:schemeClr val="tx1"/>
                </a:solidFill>
              </a:rPr>
              <a:t>5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4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27584" y="2270836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</a:t>
            </a:r>
            <a:r>
              <a:rPr lang="en-US" sz="1400" dirty="0">
                <a:solidFill>
                  <a:schemeClr val="tx1"/>
                </a:solidFill>
              </a:rPr>
              <a:t>5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4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907704" y="715746"/>
            <a:ext cx="592402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GERENCIA DE  PLANIFICACIÓN</a:t>
            </a:r>
            <a:r>
              <a:rPr lang="es-SV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DESARROLLO INSTITUCIONAL 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3275856" y="2486861"/>
            <a:ext cx="3960440" cy="259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Apoyar a los niveles jerárquicos superiores del MINEC en los procesos de toma de decisiones, mediante la aplicación de mecanismos de coordinación e información que faciliten la planificación estratégica operativa y el fortalecimientos institucional.</a:t>
            </a: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Gerente: Bertha Esperanza Figueroa de Castillo</a:t>
            </a:r>
          </a:p>
          <a:p>
            <a:endParaRPr lang="es-SV" sz="14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27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108520" y="-315416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97940" y="2132856"/>
            <a:ext cx="2057836" cy="1465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3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3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97940" y="3650454"/>
            <a:ext cx="205783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3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3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15662" y="620688"/>
            <a:ext cx="568818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 DE COOPERACIÓN EXTERNA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3131840" y="2348880"/>
            <a:ext cx="438397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Gestionar y apoyar a las unidades ejecutoras en la búsqueda de cooperación técnica o financiera reembolsable o no reembolsable con agencias de cooperación estatales, multilaterales, entidades privadas, entre otras, así como coordinar los procesos de gestión, ejecución, administración y liquidación de programas y proyectos financiados con recursos de cooperación externa.</a:t>
            </a:r>
          </a:p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/>
            </a:r>
            <a:br>
              <a:rPr lang="es-SV" sz="1400" dirty="0" smtClean="0">
                <a:solidFill>
                  <a:schemeClr val="tx1"/>
                </a:solidFill>
              </a:rPr>
            </a:br>
            <a:r>
              <a:rPr lang="es-SV" sz="1400" b="1" dirty="0" smtClean="0">
                <a:solidFill>
                  <a:schemeClr val="tx1"/>
                </a:solidFill>
              </a:rPr>
              <a:t>Jefe de unidad: José Alfredo Carvajal Amaya</a:t>
            </a:r>
          </a:p>
          <a:p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2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133188" y="-315416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52008" y="2492896"/>
            <a:ext cx="2520280" cy="1074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</a:t>
            </a:r>
            <a:r>
              <a:rPr lang="en-US" sz="1400" dirty="0">
                <a:solidFill>
                  <a:schemeClr val="tx1"/>
                </a:solidFill>
              </a:rPr>
              <a:t>0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3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3568" y="3717032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0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3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700583" y="1273153"/>
            <a:ext cx="547260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 AMBIENTAL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3172288" y="2600908"/>
            <a:ext cx="388843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Velar por el cumplimiento de las normas y regulaciones ambientales y asegurar la necesaria coordinación institucional en la gestión ambiental.</a:t>
            </a:r>
          </a:p>
          <a:p>
            <a:pPr algn="r"/>
            <a:endParaRPr lang="es-SV" sz="1400" b="1" dirty="0">
              <a:solidFill>
                <a:schemeClr val="tx1"/>
              </a:solidFill>
            </a:endParaRPr>
          </a:p>
          <a:p>
            <a:pPr algn="l"/>
            <a:r>
              <a:rPr lang="es-SV" sz="1400" b="1" dirty="0" smtClean="0">
                <a:solidFill>
                  <a:schemeClr val="tx1"/>
                </a:solidFill>
              </a:rPr>
              <a:t>Jefa de unidad: María Soledad Martínez de Carranza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4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108520" y="-315416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89882" y="2247490"/>
            <a:ext cx="2016224" cy="163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</a:t>
            </a:r>
            <a:r>
              <a:rPr lang="en-US" sz="1400" dirty="0">
                <a:solidFill>
                  <a:schemeClr val="tx1"/>
                </a:solidFill>
              </a:rPr>
              <a:t>0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3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11560" y="3996406"/>
            <a:ext cx="2149850" cy="1376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0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3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55776" y="1082337"/>
            <a:ext cx="482128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 DE GÉNERO</a:t>
            </a:r>
            <a:endParaRPr lang="es-SV" sz="32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3131840" y="2520242"/>
            <a:ext cx="4536504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Asesorar, coordinar y monitorear la incorporación transversal del Principio de Igualdad y No Discriminación, en las políticas, planes, programas, proyectos, normativas y acciones desarrolladas en el ejercicio de las competencias institucionales del Ministerio de Economía.</a:t>
            </a:r>
          </a:p>
          <a:p>
            <a:pPr algn="just"/>
            <a:endParaRPr lang="es-SV" sz="1400" b="1" dirty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Jefa de unidad: Elena Marisol Gómez Luna</a:t>
            </a:r>
          </a:p>
          <a:p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1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108520" y="-315416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94787" y="2564904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4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4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94787" y="4221088"/>
            <a:ext cx="2088232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</a:t>
            </a:r>
            <a:r>
              <a:rPr lang="en-US" sz="1400" dirty="0">
                <a:solidFill>
                  <a:schemeClr val="tx1"/>
                </a:solidFill>
              </a:rPr>
              <a:t>4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4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1862824" y="1082337"/>
            <a:ext cx="612068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ASUNTOS JURÍDICOS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Marcador de texto 4"/>
          <p:cNvSpPr txBox="1">
            <a:spLocks/>
          </p:cNvSpPr>
          <p:nvPr/>
        </p:nvSpPr>
        <p:spPr>
          <a:xfrm>
            <a:off x="3419872" y="2636912"/>
            <a:ext cx="3924235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Brindar asesoramiento y emitir opinión legal en asuntos jurídicos y normativos que requieren los o las titulares y las unidades organizativas, según sea solicitado, así como coordinar la gestión de asesoría y tramitación de las unidades jurídicas de las direcciones y gerencias del MINEC.</a:t>
            </a:r>
          </a:p>
          <a:p>
            <a:pPr algn="just"/>
            <a:endParaRPr lang="es-SV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Director:  Daniel Roberto Ríos Pineda </a:t>
            </a:r>
          </a:p>
          <a:p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3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0034" y="3962455"/>
            <a:ext cx="188009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</a:t>
            </a:r>
            <a:r>
              <a:rPr lang="en-US" sz="1400" dirty="0">
                <a:solidFill>
                  <a:schemeClr val="tx1"/>
                </a:solidFill>
              </a:rPr>
              <a:t>0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1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00034" y="2488883"/>
            <a:ext cx="1952104" cy="1228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</a:t>
            </a:r>
            <a:r>
              <a:rPr lang="en-US" sz="1400" dirty="0">
                <a:solidFill>
                  <a:schemeClr val="tx1"/>
                </a:solidFill>
              </a:rPr>
              <a:t>0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476086" y="631776"/>
            <a:ext cx="6404248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 DE FIRMA ELECTRONICA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2 Marcador de texto"/>
          <p:cNvSpPr txBox="1">
            <a:spLocks/>
          </p:cNvSpPr>
          <p:nvPr/>
        </p:nvSpPr>
        <p:spPr>
          <a:xfrm>
            <a:off x="2843808" y="2782330"/>
            <a:ext cx="4358037" cy="2562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Acreditar, controlar y vigilar a los proveedores de los servicios de certificación electrónica y de almacenamiento de documentos electrónicos, de conformidad con la Ley de Firma Electrónica, su Reglamento y las normas y reglamentos técnicos correspondientes.</a:t>
            </a: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71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07265" y="3909625"/>
            <a:ext cx="216024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3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2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3568" y="2397457"/>
            <a:ext cx="216024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3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2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899592" y="1245030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 DE INTELIGENCIA ECONÓNICA</a:t>
            </a:r>
            <a:br>
              <a:rPr lang="es-MX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MX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2 Marcador de texto"/>
          <p:cNvSpPr txBox="1">
            <a:spLocks/>
          </p:cNvSpPr>
          <p:nvPr/>
        </p:nvSpPr>
        <p:spPr>
          <a:xfrm>
            <a:off x="2987824" y="2672916"/>
            <a:ext cx="453204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Proveer información estratégica, análisis y estudios sobre el desempeño socioeconómico nacional, </a:t>
            </a:r>
            <a:r>
              <a:rPr lang="es-SV" sz="1400" dirty="0" smtClean="0">
                <a:solidFill>
                  <a:schemeClr val="tx1"/>
                </a:solidFill>
              </a:rPr>
              <a:t>subnacional</a:t>
            </a:r>
            <a:r>
              <a:rPr lang="es-MX" sz="1400" dirty="0" smtClean="0">
                <a:solidFill>
                  <a:schemeClr val="tx1"/>
                </a:solidFill>
              </a:rPr>
              <a:t> e internacional; así como investigar y analizar la evolución de la estructura productiva del país para la elaboración de políticas públicas y la toma de decisiones de los Despachos Ministeriales, Direcciones, gerencias y unidades del MINEC.</a:t>
            </a:r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8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043608" y="1098362"/>
            <a:ext cx="6984776" cy="995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 DE FACILITACIÓN DEL COMERCIO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2 Marcador de texto"/>
          <p:cNvSpPr txBox="1">
            <a:spLocks/>
          </p:cNvSpPr>
          <p:nvPr/>
        </p:nvSpPr>
        <p:spPr>
          <a:xfrm>
            <a:off x="2483768" y="2581917"/>
            <a:ext cx="4286941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Coordinar las iniciativas y trabajos en materia de facilitación del comercio a nivel nacional, generando propuestas de buenas prácticas con el fin de asegurar la exitosa implementación las medidas de facilitación del comercio que sean necesarias para agilizar los flujos comerciales a través de los puestos aduaneros y elevar la competitividad de las industrias nacionales.</a:t>
            </a:r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4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28606" y="-145802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11560" y="4293096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</a:t>
            </a:r>
            <a:r>
              <a:rPr lang="en-US" sz="1400" dirty="0">
                <a:solidFill>
                  <a:schemeClr val="tx1"/>
                </a:solidFill>
              </a:rPr>
              <a:t>7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3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10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11560" y="2708920"/>
            <a:ext cx="208823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</a:t>
            </a:r>
            <a:r>
              <a:rPr lang="en-US" sz="1400" dirty="0">
                <a:solidFill>
                  <a:schemeClr val="tx1"/>
                </a:solidFill>
              </a:rPr>
              <a:t>7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3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10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91680" y="462624"/>
            <a:ext cx="635813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ADMINISTRACIÓN Y FINANZAS </a:t>
            </a:r>
            <a:endParaRPr lang="en-US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131840" y="2564904"/>
            <a:ext cx="4104456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400" dirty="0" smtClean="0">
                <a:solidFill>
                  <a:schemeClr val="tx1"/>
                </a:solidFill>
              </a:rPr>
              <a:t>C</a:t>
            </a:r>
            <a:r>
              <a:rPr lang="es-SV" sz="1400" dirty="0" smtClean="0">
                <a:solidFill>
                  <a:schemeClr val="tx1"/>
                </a:solidFill>
              </a:rPr>
              <a:t>oordinar, dar seguimiento y verificar la gestión de administración de los recursos humanos, financieros y materiales asignados al MINEC y que son ejecutados por todas sus unidades orgánicas. Está a cargo de un Director o Directora quien depende jerárquicamente del Despacho Ministerial. </a:t>
            </a:r>
            <a:endParaRPr lang="es-SV" sz="14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SV" sz="14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pt-BR" sz="1400" b="1" dirty="0" smtClean="0">
                <a:solidFill>
                  <a:schemeClr val="tx1"/>
                </a:solidFill>
              </a:rPr>
              <a:t>Lic. Wilfredo </a:t>
            </a:r>
            <a:r>
              <a:rPr lang="pt-BR" sz="1400" b="1" dirty="0">
                <a:solidFill>
                  <a:schemeClr val="tx1"/>
                </a:solidFill>
              </a:rPr>
              <a:t>de Jesús Mauricio Henríquez </a:t>
            </a:r>
            <a:r>
              <a:rPr lang="pt-BR" sz="1400" b="1" dirty="0" smtClean="0">
                <a:solidFill>
                  <a:schemeClr val="tx1"/>
                </a:solidFill>
              </a:rPr>
              <a:t>                       </a:t>
            </a:r>
            <a:r>
              <a:rPr lang="es-SV" sz="1400" b="1" dirty="0" smtClean="0">
                <a:solidFill>
                  <a:schemeClr val="tx1"/>
                </a:solidFill>
              </a:rPr>
              <a:t>Director </a:t>
            </a:r>
            <a:r>
              <a:rPr lang="es-SV" sz="1400" b="1" dirty="0">
                <a:solidFill>
                  <a:schemeClr val="tx1"/>
                </a:solidFill>
              </a:rPr>
              <a:t>de Administración y </a:t>
            </a:r>
            <a:r>
              <a:rPr lang="es-SV" sz="1400" b="1" dirty="0" smtClean="0">
                <a:solidFill>
                  <a:schemeClr val="tx1"/>
                </a:solidFill>
              </a:rPr>
              <a:t>Finanzas </a:t>
            </a:r>
            <a:r>
              <a:rPr lang="es-SV" sz="1400" b="1" dirty="0">
                <a:solidFill>
                  <a:schemeClr val="tx1"/>
                </a:solidFill>
              </a:rPr>
              <a:t>Ad Honorem</a:t>
            </a:r>
            <a:r>
              <a:rPr lang="es-SV" sz="1400" dirty="0" smtClean="0">
                <a:solidFill>
                  <a:schemeClr val="tx1"/>
                </a:solidFill>
              </a:rPr>
              <a:t/>
            </a:r>
            <a:br>
              <a:rPr lang="es-SV" sz="1400" dirty="0" smtClean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27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47564" y="4077072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44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13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57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47564" y="234888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44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13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57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07704" y="462624"/>
            <a:ext cx="61926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GERENCIA DE ADMINISTRACIÓN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3542898" y="2420888"/>
            <a:ext cx="388843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C</a:t>
            </a:r>
            <a:r>
              <a:rPr lang="es-SV" sz="1400" dirty="0" smtClean="0">
                <a:solidFill>
                  <a:schemeClr val="tx1"/>
                </a:solidFill>
              </a:rPr>
              <a:t>ontribuir a que las unidades que integran el MINEC, funcionen eficientemente, proporcionándoles de manera oportuna, los servicios administrativos de apoyo necesarios, así como también, velar por la correcta aplicación de políticas y estrategias administrativas, considerando los lineamientos emanados de la Dirección de Administración y Finanzas, y por las normativas legales aplicables.</a:t>
            </a:r>
          </a:p>
          <a:p>
            <a:pPr algn="just"/>
            <a:endParaRPr lang="es-SV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Gerente: Julio Alberto Palacios Castellanos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6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2 Grupo"/>
          <p:cNvGrpSpPr/>
          <p:nvPr/>
        </p:nvGrpSpPr>
        <p:grpSpPr>
          <a:xfrm>
            <a:off x="1763688" y="-167038"/>
            <a:ext cx="5991634" cy="7272808"/>
            <a:chOff x="0" y="0"/>
            <a:chExt cx="6812873" cy="8717220"/>
          </a:xfrm>
        </p:grpSpPr>
        <p:pic>
          <p:nvPicPr>
            <p:cNvPr id="9" name="42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7" t="4710" r="1976" b="4280"/>
            <a:stretch/>
          </p:blipFill>
          <p:spPr>
            <a:xfrm>
              <a:off x="0" y="0"/>
              <a:ext cx="6669233" cy="8717220"/>
            </a:xfrm>
            <a:prstGeom prst="rect">
              <a:avLst/>
            </a:prstGeom>
          </p:spPr>
        </p:pic>
        <p:sp>
          <p:nvSpPr>
            <p:cNvPr id="10" name="5 CuadroTexto"/>
            <p:cNvSpPr txBox="1"/>
            <p:nvPr/>
          </p:nvSpPr>
          <p:spPr>
            <a:xfrm>
              <a:off x="254218" y="4145623"/>
              <a:ext cx="2148036" cy="885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SV" sz="1400" b="1" dirty="0">
                  <a:solidFill>
                    <a:schemeClr val="bg1"/>
                  </a:solidFill>
                </a:rPr>
                <a:t>TOTAL DE EMPLEADOS:</a:t>
              </a:r>
            </a:p>
            <a:p>
              <a:pPr algn="ctr"/>
              <a:r>
                <a:rPr lang="es-SV" sz="1400" b="1" dirty="0">
                  <a:solidFill>
                    <a:schemeClr val="bg1"/>
                  </a:solidFill>
                </a:rPr>
                <a:t>901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6 CuadroTexto"/>
            <p:cNvSpPr txBox="1"/>
            <p:nvPr/>
          </p:nvSpPr>
          <p:spPr>
            <a:xfrm>
              <a:off x="3860988" y="369046"/>
              <a:ext cx="397684" cy="627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 dirty="0">
                  <a:solidFill>
                    <a:schemeClr val="bg1"/>
                  </a:solidFill>
                </a:rPr>
                <a:t>  6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7 CuadroTexto"/>
            <p:cNvSpPr txBox="1"/>
            <p:nvPr/>
          </p:nvSpPr>
          <p:spPr>
            <a:xfrm>
              <a:off x="448213" y="843732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3" name="9 CuadroTexto"/>
            <p:cNvSpPr txBox="1"/>
            <p:nvPr/>
          </p:nvSpPr>
          <p:spPr>
            <a:xfrm>
              <a:off x="4570597" y="2716549"/>
              <a:ext cx="442076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57772" y="2406906"/>
              <a:ext cx="442076" cy="627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 dirty="0">
                  <a:solidFill>
                    <a:schemeClr val="bg1"/>
                  </a:solidFill>
                </a:rPr>
                <a:t>  18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335031" y="2875353"/>
              <a:ext cx="356846" cy="3242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 dirty="0">
                  <a:solidFill>
                    <a:schemeClr val="bg1"/>
                  </a:solidFill>
                </a:rPr>
                <a:t>12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421531" y="3148751"/>
              <a:ext cx="233490" cy="30361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 dirty="0" smtClean="0">
                  <a:solidFill>
                    <a:schemeClr val="bg1"/>
                  </a:solidFill>
                </a:rPr>
                <a:t>4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909644" y="1148490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4573940" y="2347758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8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580663" y="1529824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4580625" y="1938477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3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4543878" y="1147049"/>
              <a:ext cx="424654" cy="350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300" b="1">
                  <a:solidFill>
                    <a:schemeClr val="bg1"/>
                  </a:solidFill>
                </a:rPr>
                <a:t>18</a:t>
              </a:r>
              <a:endParaRPr lang="es-ES" sz="1300" b="1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965150" y="2287217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945464" y="1871180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6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928582" y="1517758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7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4069884" y="7982629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4043348" y="7225091"/>
              <a:ext cx="53727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141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4046694" y="6577017"/>
              <a:ext cx="389918" cy="627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26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4043351" y="6254438"/>
              <a:ext cx="537275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92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4059830" y="3734159"/>
              <a:ext cx="448786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10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4048804" y="5055262"/>
              <a:ext cx="448786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17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4048803" y="4776817"/>
              <a:ext cx="448786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13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4068075" y="4454238"/>
              <a:ext cx="448786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22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4039903" y="4145623"/>
              <a:ext cx="448786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57</a:t>
              </a:r>
            </a:p>
          </p:txBody>
        </p:sp>
        <p:sp>
          <p:nvSpPr>
            <p:cNvPr id="34" name="34 CuadroTexto"/>
            <p:cNvSpPr txBox="1"/>
            <p:nvPr/>
          </p:nvSpPr>
          <p:spPr>
            <a:xfrm>
              <a:off x="6291607" y="1536535"/>
              <a:ext cx="499556" cy="3535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200" b="1" dirty="0">
                  <a:solidFill>
                    <a:schemeClr val="bg1"/>
                  </a:solidFill>
                </a:rPr>
                <a:t>280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35 CuadroTexto"/>
            <p:cNvSpPr txBox="1"/>
            <p:nvPr/>
          </p:nvSpPr>
          <p:spPr>
            <a:xfrm>
              <a:off x="6291607" y="1953311"/>
              <a:ext cx="377248" cy="553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200" b="1">
                  <a:solidFill>
                    <a:schemeClr val="bg1"/>
                  </a:solidFill>
                </a:rPr>
                <a:t>18</a:t>
              </a:r>
              <a:endParaRPr lang="es-ES" sz="1200" b="1">
                <a:solidFill>
                  <a:schemeClr val="bg1"/>
                </a:solidFill>
              </a:endParaRPr>
            </a:p>
          </p:txBody>
        </p:sp>
        <p:sp>
          <p:nvSpPr>
            <p:cNvPr id="36" name="36 CuadroTexto"/>
            <p:cNvSpPr txBox="1"/>
            <p:nvPr/>
          </p:nvSpPr>
          <p:spPr>
            <a:xfrm>
              <a:off x="6312203" y="2537255"/>
              <a:ext cx="428664" cy="332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7" name="37 CuadroTexto"/>
            <p:cNvSpPr txBox="1"/>
            <p:nvPr/>
          </p:nvSpPr>
          <p:spPr>
            <a:xfrm>
              <a:off x="6263197" y="2928459"/>
              <a:ext cx="477668" cy="332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>
                  <a:solidFill>
                    <a:schemeClr val="bg1"/>
                  </a:solidFill>
                </a:rPr>
                <a:t>23</a:t>
              </a:r>
            </a:p>
          </p:txBody>
        </p:sp>
        <p:sp>
          <p:nvSpPr>
            <p:cNvPr id="38" name="38 CuadroTexto"/>
            <p:cNvSpPr txBox="1"/>
            <p:nvPr/>
          </p:nvSpPr>
          <p:spPr>
            <a:xfrm>
              <a:off x="6275598" y="3302110"/>
              <a:ext cx="537275" cy="332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200" b="1">
                  <a:solidFill>
                    <a:schemeClr val="bg1"/>
                  </a:solidFill>
                </a:rPr>
                <a:t>28</a:t>
              </a:r>
            </a:p>
          </p:txBody>
        </p:sp>
        <p:sp>
          <p:nvSpPr>
            <p:cNvPr id="39" name="39 CuadroTexto"/>
            <p:cNvSpPr txBox="1"/>
            <p:nvPr/>
          </p:nvSpPr>
          <p:spPr>
            <a:xfrm>
              <a:off x="6236809" y="3734159"/>
              <a:ext cx="537275" cy="332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>
                  <a:solidFill>
                    <a:schemeClr val="bg1"/>
                  </a:solidFill>
                </a:rPr>
                <a:t>21</a:t>
              </a:r>
            </a:p>
          </p:txBody>
        </p:sp>
        <p:sp>
          <p:nvSpPr>
            <p:cNvPr id="40" name="43 CuadroTexto"/>
            <p:cNvSpPr txBox="1"/>
            <p:nvPr/>
          </p:nvSpPr>
          <p:spPr>
            <a:xfrm>
              <a:off x="377503" y="1613264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1" name="44 CuadroTexto"/>
            <p:cNvSpPr txBox="1"/>
            <p:nvPr/>
          </p:nvSpPr>
          <p:spPr>
            <a:xfrm>
              <a:off x="4046694" y="5678374"/>
              <a:ext cx="389918" cy="627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23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42" name="1 Rectángulo"/>
            <p:cNvSpPr/>
            <p:nvPr/>
          </p:nvSpPr>
          <p:spPr>
            <a:xfrm>
              <a:off x="4621222" y="369046"/>
              <a:ext cx="1866892" cy="389461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b="1">
                  <a:solidFill>
                    <a:schemeClr val="bg1"/>
                  </a:solidFill>
                </a:rPr>
                <a:t> SEPTIEMBRE 2019</a:t>
              </a:r>
              <a:endParaRPr lang="es-ES_tradnl">
                <a:solidFill>
                  <a:schemeClr val="bg1"/>
                </a:solidFill>
              </a:endParaRPr>
            </a:p>
          </p:txBody>
        </p:sp>
      </p:grpSp>
      <p:sp>
        <p:nvSpPr>
          <p:cNvPr id="44" name="1 Título"/>
          <p:cNvSpPr txBox="1">
            <a:spLocks/>
          </p:cNvSpPr>
          <p:nvPr/>
        </p:nvSpPr>
        <p:spPr>
          <a:xfrm>
            <a:off x="32009" y="1132904"/>
            <a:ext cx="1803687" cy="933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</a:t>
            </a:r>
          </a:p>
          <a:p>
            <a:r>
              <a:rPr lang="es-SV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PERÍODO: </a:t>
            </a:r>
          </a:p>
          <a:p>
            <a:r>
              <a:rPr lang="es-SV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NOVIEMBRE              </a:t>
            </a:r>
            <a:endParaRPr lang="es-SV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5" name="4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70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317985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21950" y="2636912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13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9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22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21950" y="4221088"/>
            <a:ext cx="208823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13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9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22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978033" y="1484784"/>
            <a:ext cx="69803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GERENCIA FINANCIERA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Marcador de texto 2"/>
          <p:cNvSpPr txBox="1">
            <a:spLocks/>
          </p:cNvSpPr>
          <p:nvPr/>
        </p:nvSpPr>
        <p:spPr>
          <a:xfrm>
            <a:off x="3142230" y="2780928"/>
            <a:ext cx="381196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Desarrollar el proceso administrativo financiero del MINEC, con eficiencia, eficacia y transparencia, velando por el fiel cumplimiento de las disposiciones legales y técnicas vigentes.</a:t>
            </a: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 </a:t>
            </a:r>
            <a:r>
              <a:rPr lang="es-SV" sz="1400" b="1" dirty="0" smtClean="0">
                <a:solidFill>
                  <a:schemeClr val="tx1"/>
                </a:solidFill>
              </a:rPr>
              <a:t>Gerente: Wilfredo de Jesús Mauricio  Henríquez</a:t>
            </a:r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2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55576" y="2636912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</a:t>
            </a:r>
            <a:r>
              <a:rPr lang="en-US" sz="1400" dirty="0">
                <a:solidFill>
                  <a:schemeClr val="tx1"/>
                </a:solidFill>
              </a:rPr>
              <a:t>2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11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42748" y="4048227"/>
            <a:ext cx="2232248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</a:t>
            </a:r>
            <a:r>
              <a:rPr lang="en-US" sz="1400" dirty="0">
                <a:solidFill>
                  <a:schemeClr val="tx1"/>
                </a:solidFill>
              </a:rPr>
              <a:t>2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11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13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56204" y="1412776"/>
            <a:ext cx="6264696" cy="715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GERENCIA DE RECURSOS  HUMANOS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3131840" y="2708920"/>
            <a:ext cx="453204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C</a:t>
            </a:r>
            <a:r>
              <a:rPr lang="es-SV" sz="1400" dirty="0" smtClean="0">
                <a:solidFill>
                  <a:schemeClr val="tx1"/>
                </a:solidFill>
              </a:rPr>
              <a:t>ontribuir a que las unidades orgánicas que integran el MINEC, funcionen eficientemente, proporcionándoles de manera oportuna, los servicios administrativos de apoyo necesarios, y velar por la correcta aplicación de políticas y estrategias en la administración y desarrollo del personal, considerando los lineamientos emanados del Despacho Ministerial y las disposiciones  legales aplicables.</a:t>
            </a:r>
          </a:p>
          <a:p>
            <a:pPr algn="just"/>
            <a:endParaRPr lang="es-SV" sz="1400" b="1" dirty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Gerente: Zolia Guadalupe Turcios de Salazar</a:t>
            </a:r>
            <a:endParaRPr lang="es-SV" sz="1400" dirty="0" smtClean="0">
              <a:solidFill>
                <a:schemeClr val="tx1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8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3568" y="4532547"/>
            <a:ext cx="2088232" cy="1527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9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7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16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3568" y="2924944"/>
            <a:ext cx="216024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9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8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17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31640" y="1196752"/>
            <a:ext cx="6408712" cy="1177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GERENCIA DE ADQUISICIONES Y CONTRATACIONES INSTITUCIONAL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3059832" y="3140968"/>
            <a:ext cx="397747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500" dirty="0" smtClean="0">
                <a:solidFill>
                  <a:schemeClr val="tx1"/>
                </a:solidFill>
              </a:rPr>
              <a:t>Realizar todas las actividades relacionadas con la gestión de adquisiciones y contrataciones de obras, bienes y servicios.</a:t>
            </a:r>
          </a:p>
          <a:p>
            <a:pPr algn="just"/>
            <a:r>
              <a:rPr lang="es-SV" sz="1500" dirty="0" smtClean="0">
                <a:solidFill>
                  <a:schemeClr val="tx1"/>
                </a:solidFill>
              </a:rPr>
              <a:t/>
            </a:r>
            <a:br>
              <a:rPr lang="es-SV" sz="1500" dirty="0" smtClean="0">
                <a:solidFill>
                  <a:schemeClr val="tx1"/>
                </a:solidFill>
              </a:rPr>
            </a:br>
            <a:r>
              <a:rPr lang="es-SV" sz="1500" b="1" dirty="0" smtClean="0">
                <a:solidFill>
                  <a:schemeClr val="tx1"/>
                </a:solidFill>
              </a:rPr>
              <a:t>Gerente: María Guadalupe Morán de Albergue</a:t>
            </a:r>
          </a:p>
          <a:p>
            <a:endParaRPr lang="es-SV" sz="15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9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55576" y="4149080"/>
            <a:ext cx="2232248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10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13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55576" y="2600661"/>
            <a:ext cx="1944216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10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13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66066" y="1268760"/>
            <a:ext cx="621830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NACIONAL DE INVERSIONES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3398170" y="2780928"/>
            <a:ext cx="4244008" cy="27363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Contribuir al desarrollo económico y social a través del apoyo al Sector Empresarial, conducente a incrementar la producción de bienes y servicios, el mejoramiento de su productividad y competitividad en el mercado nacional e internacional, facilitando y apoyando el desarrollo de exportaciones y las inversiones generadoras de empleo, todo ello bajo un esquema claro y transparente de acción que impida la existencia de barreras discrecionales a los agentes económicos, y asegure el apoyo efectivo a sus operaciones en el país.</a:t>
            </a:r>
          </a:p>
          <a:p>
            <a:pPr algn="just"/>
            <a:endParaRPr lang="es-SV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Directora: Ana Luisa María Valiente de Rosales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4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09206" y="2520641"/>
            <a:ext cx="194421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63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28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91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09206" y="4077072"/>
            <a:ext cx="2088232" cy="1371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64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28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92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266072" y="1253570"/>
            <a:ext cx="6836296" cy="1046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HIDROCARBUROS Y MINAS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Marcador de texto 2"/>
          <p:cNvSpPr txBox="1">
            <a:spLocks/>
          </p:cNvSpPr>
          <p:nvPr/>
        </p:nvSpPr>
        <p:spPr>
          <a:xfrm>
            <a:off x="3131840" y="2564904"/>
            <a:ext cx="4392488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400" dirty="0" smtClean="0">
                <a:solidFill>
                  <a:schemeClr val="tx1"/>
                </a:solidFill>
              </a:rPr>
              <a:t>Regular y vigilar las actividades de importación, exportación, el depósito, transporte, distribución y comercialización de los productos de petróleo, en cumplimiento a lo establecido en la Ley Reguladora del Depósito, Transporte y Distribución de Productos de Petróleo y demás legislación relacionada al mercado de los hidrocarburos y sector minero no metálico.</a:t>
            </a:r>
          </a:p>
          <a:p>
            <a:pPr algn="just"/>
            <a:endParaRPr lang="es-ES" sz="1400" b="1" dirty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Director: Jorge Arnoldo Hernández Joya</a:t>
            </a:r>
          </a:p>
          <a:p>
            <a:endParaRPr lang="es-SV" sz="14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94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48301" y="4047853"/>
            <a:ext cx="2520280" cy="1659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11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15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26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27584" y="2564904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11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15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26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78032" y="1196752"/>
            <a:ext cx="7410391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SUPERINTENDENCIA DE OBLIGACIONES MERCANTILES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3203848" y="2836920"/>
            <a:ext cx="4099992" cy="2462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Vigilar el cumplimiento de las obligaciones mercantiles y contables de los comerciantes nacionales y extranjeros, y sus administradores, establecidas en el Código de Comercio, la Ley de la Superintendencia de Obligaciones Mercantiles y demás leyes mercantiles, a fin de contribuir al desarrollo de las actividades económicas y comerciales del país.</a:t>
            </a:r>
          </a:p>
          <a:p>
            <a:pPr algn="just"/>
            <a:endParaRPr lang="es-SV" sz="1400" b="1" dirty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Superintendente: Carlos Orlando Alarcón Tobar</a:t>
            </a:r>
          </a:p>
          <a:p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01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11560" y="2827534"/>
            <a:ext cx="2520280" cy="1659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98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43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141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3568" y="4221088"/>
            <a:ext cx="220068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98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43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141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31640" y="1268760"/>
            <a:ext cx="6874904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CENTRO NACIONAL DE ATENCIÓN Y ADMINISTRACIÓN DE SUBSIDIOS 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3019389" y="2996952"/>
            <a:ext cx="4360924" cy="244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A</a:t>
            </a:r>
            <a:r>
              <a:rPr lang="es-SV" sz="1400" dirty="0" smtClean="0">
                <a:solidFill>
                  <a:schemeClr val="tx1"/>
                </a:solidFill>
              </a:rPr>
              <a:t>dministrar el padrón de beneficiarios(as) del subsidio de GLP de forma transparente y eficaz, y atender a quienes soliciten ser beneficiarios(as); administrar aquellos puntos de venta que forman parte del Sistema de Entrega del Subsidio al GLP y atender y tramitar las solicitudes de adhesión al mismo.</a:t>
            </a:r>
          </a:p>
          <a:p>
            <a:pPr algn="just"/>
            <a:endParaRPr lang="es-SV" sz="1400" b="1" dirty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Director: Roberto Eduardo González Calero</a:t>
            </a:r>
          </a:p>
          <a:p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5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59547" y="3998782"/>
            <a:ext cx="201622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</a:t>
            </a:r>
            <a:r>
              <a:rPr lang="en-US" sz="1400" dirty="0">
                <a:solidFill>
                  <a:schemeClr val="tx1"/>
                </a:solidFill>
              </a:rPr>
              <a:t>3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4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29962" y="2702638"/>
            <a:ext cx="187220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</a:t>
            </a:r>
            <a:r>
              <a:rPr lang="en-US" sz="1400" dirty="0">
                <a:solidFill>
                  <a:schemeClr val="tx1"/>
                </a:solidFill>
              </a:rPr>
              <a:t>3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4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75656" y="1082337"/>
            <a:ext cx="6764288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7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TRANSPARENCIA, ACCESO A </a:t>
            </a:r>
            <a:br>
              <a:rPr lang="es-SV" sz="27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SV" sz="27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INFORMACIÓN Y PARTICIPACIÓN </a:t>
            </a:r>
            <a:br>
              <a:rPr lang="es-SV" sz="27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SV" sz="27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CIUDADANA</a:t>
            </a:r>
            <a:endParaRPr lang="es-SV" sz="27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3203848" y="2852936"/>
            <a:ext cx="3561858" cy="3096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V</a:t>
            </a:r>
            <a:r>
              <a:rPr lang="es-SV" sz="1400" dirty="0" err="1" smtClean="0">
                <a:solidFill>
                  <a:schemeClr val="tx1"/>
                </a:solidFill>
              </a:rPr>
              <a:t>elar</a:t>
            </a:r>
            <a:r>
              <a:rPr lang="es-SV" sz="1400" dirty="0" smtClean="0">
                <a:solidFill>
                  <a:schemeClr val="tx1"/>
                </a:solidFill>
              </a:rPr>
              <a:t>, propiciar y fomentar una cultura de transparencia y el efectivo cumplimiento de la Ley de Acceso a la Información Pública, el involucramiento de la ciudadanía en la gestión del Ministerio de Economía, por medio del establecimiento de mecanismos de participación ciudadana, rendición de cuentas y atención de quejas avisos, sugerencias y propuestas ciudadanas velando porque la Institución mantenga la mejor relación posible con la ciudadanía, en  un clima de confianza entre ésta y el MINEC.</a:t>
            </a:r>
          </a:p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/>
            </a:r>
            <a:br>
              <a:rPr lang="es-SV" sz="1400" dirty="0" smtClean="0">
                <a:solidFill>
                  <a:schemeClr val="tx1"/>
                </a:solidFill>
              </a:rPr>
            </a:br>
            <a:r>
              <a:rPr lang="es-SV" sz="1400" b="1" dirty="0" smtClean="0">
                <a:solidFill>
                  <a:schemeClr val="tx1"/>
                </a:solidFill>
              </a:rPr>
              <a:t>Directora: Laura Alicia Quintanilla de Arias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7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24371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15616" y="1340768"/>
            <a:ext cx="69342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VICEMINISTERIO DE ECONOMÍA</a:t>
            </a:r>
            <a:endParaRPr lang="en-US" sz="32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66561" y="2276872"/>
            <a:ext cx="3600400" cy="32695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1400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Para el mejor cumplimiento de sus objetivos, funciones y atribuciones, cuenta con el apoyo de las Direcciones y unidades asesoras, técnicas y operativas siguientes: Inteligencia Competitiva, Política Comercial, Administración de Tratados Comerciales, la Representación Permanente del MINEC ante la Organización Mundial del Comercio OMC y la Organización Mundial de la Propiedad Intelectual OMPI.</a:t>
            </a:r>
          </a:p>
          <a:p>
            <a:pPr algn="just"/>
            <a:endParaRPr lang="es-SV" sz="1400" b="1" dirty="0">
              <a:solidFill>
                <a:schemeClr val="tx1"/>
              </a:solidFill>
            </a:endParaRPr>
          </a:p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Viceministro:  Miguel Angel Corleto Urey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30163" y="2636912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2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2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31141" y="4188132"/>
            <a:ext cx="2016224" cy="1365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2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2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4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9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446065" y="1107727"/>
            <a:ext cx="6480720" cy="1002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 DE INTELIGENCIA COMPETITIVA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3045469" y="2570073"/>
            <a:ext cx="4190827" cy="2966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Proveer información estratégica, análisis y estudios sobre el desempeño competitivo de la economía local, nacional e internacional. La Unidad es la encargada de investigar y analizar las condiciones internas y externas que determinan la competitividad del país y de los sectores productivos nacionales para la toma de decisiones de políticas públicas, enmarcados en sus temáticas, de los Despachos Ministeriales, Direcciones, gerencias y unidades del MINEC y sectores productivos nacionales pertinentes.</a:t>
            </a:r>
          </a:p>
          <a:p>
            <a:pPr algn="just"/>
            <a:endParaRPr lang="es-SV" sz="1400" b="1" dirty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Gerente: Paola Alejandra Peña Ahues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14156" y="4034044"/>
            <a:ext cx="2345676" cy="1411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</a:t>
            </a:r>
            <a:r>
              <a:rPr lang="en-US" sz="1400" dirty="0">
                <a:solidFill>
                  <a:schemeClr val="tx1"/>
                </a:solidFill>
              </a:rPr>
              <a:t>3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14156" y="2564904"/>
            <a:ext cx="1944216" cy="122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</a:t>
            </a:r>
            <a:r>
              <a:rPr lang="en-US" sz="1400" dirty="0">
                <a:solidFill>
                  <a:schemeClr val="tx1"/>
                </a:solidFill>
              </a:rPr>
              <a:t>3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1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4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 Título"/>
          <p:cNvSpPr txBox="1">
            <a:spLocks/>
          </p:cNvSpPr>
          <p:nvPr/>
        </p:nvSpPr>
        <p:spPr>
          <a:xfrm>
            <a:off x="107504" y="1132904"/>
            <a:ext cx="1803687" cy="933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</a:t>
            </a:r>
          </a:p>
          <a:p>
            <a:r>
              <a:rPr lang="es-SV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PERÍODO: </a:t>
            </a:r>
          </a:p>
          <a:p>
            <a:r>
              <a:rPr lang="es-SV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DICIEMBRE             </a:t>
            </a:r>
            <a:endParaRPr lang="es-SV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5" name="2 Grupo"/>
          <p:cNvGrpSpPr/>
          <p:nvPr/>
        </p:nvGrpSpPr>
        <p:grpSpPr>
          <a:xfrm>
            <a:off x="1766950" y="-387424"/>
            <a:ext cx="6298534" cy="7245424"/>
            <a:chOff x="30430" y="0"/>
            <a:chExt cx="6782443" cy="8717220"/>
          </a:xfrm>
        </p:grpSpPr>
        <p:pic>
          <p:nvPicPr>
            <p:cNvPr id="46" name="42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7" t="4710" r="1976" b="4280"/>
            <a:stretch/>
          </p:blipFill>
          <p:spPr>
            <a:xfrm>
              <a:off x="30430" y="0"/>
              <a:ext cx="6669233" cy="8717220"/>
            </a:xfrm>
            <a:prstGeom prst="rect">
              <a:avLst/>
            </a:prstGeom>
          </p:spPr>
        </p:pic>
        <p:sp>
          <p:nvSpPr>
            <p:cNvPr id="47" name="5 CuadroTexto"/>
            <p:cNvSpPr txBox="1"/>
            <p:nvPr/>
          </p:nvSpPr>
          <p:spPr>
            <a:xfrm>
              <a:off x="254218" y="4145623"/>
              <a:ext cx="2148037" cy="6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SV" sz="1400" b="1" dirty="0">
                  <a:solidFill>
                    <a:schemeClr val="bg1"/>
                  </a:solidFill>
                </a:rPr>
                <a:t>TOTAL DE EMPLEADOS:</a:t>
              </a:r>
            </a:p>
            <a:p>
              <a:pPr algn="ctr"/>
              <a:r>
                <a:rPr lang="es-SV" sz="1400" b="1" dirty="0">
                  <a:solidFill>
                    <a:schemeClr val="bg1"/>
                  </a:solidFill>
                </a:rPr>
                <a:t>897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6 CuadroTexto"/>
            <p:cNvSpPr txBox="1"/>
            <p:nvPr/>
          </p:nvSpPr>
          <p:spPr>
            <a:xfrm>
              <a:off x="3894910" y="600354"/>
              <a:ext cx="397683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  6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49" name="7 CuadroTexto"/>
            <p:cNvSpPr txBox="1"/>
            <p:nvPr/>
          </p:nvSpPr>
          <p:spPr>
            <a:xfrm>
              <a:off x="448213" y="843733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0" name="9 CuadroTexto"/>
            <p:cNvSpPr txBox="1"/>
            <p:nvPr/>
          </p:nvSpPr>
          <p:spPr>
            <a:xfrm>
              <a:off x="4570597" y="2716549"/>
              <a:ext cx="44207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51" name="13 CuadroTexto"/>
            <p:cNvSpPr txBox="1"/>
            <p:nvPr/>
          </p:nvSpPr>
          <p:spPr>
            <a:xfrm>
              <a:off x="257772" y="2406906"/>
              <a:ext cx="442076" cy="6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  18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52" name="14 CuadroTexto"/>
            <p:cNvSpPr txBox="1"/>
            <p:nvPr/>
          </p:nvSpPr>
          <p:spPr>
            <a:xfrm>
              <a:off x="335031" y="2875353"/>
              <a:ext cx="356846" cy="3242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12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53" name="15 CuadroTexto"/>
            <p:cNvSpPr txBox="1"/>
            <p:nvPr/>
          </p:nvSpPr>
          <p:spPr>
            <a:xfrm>
              <a:off x="435274" y="3148222"/>
              <a:ext cx="256603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4" name="16 CuadroTexto"/>
            <p:cNvSpPr txBox="1"/>
            <p:nvPr/>
          </p:nvSpPr>
          <p:spPr>
            <a:xfrm>
              <a:off x="1909644" y="1148488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5" name="17 CuadroTexto"/>
            <p:cNvSpPr txBox="1"/>
            <p:nvPr/>
          </p:nvSpPr>
          <p:spPr>
            <a:xfrm>
              <a:off x="4573940" y="2347758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8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56" name="18 CuadroTexto"/>
            <p:cNvSpPr txBox="1"/>
            <p:nvPr/>
          </p:nvSpPr>
          <p:spPr>
            <a:xfrm>
              <a:off x="4580662" y="1529824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57" name="19 CuadroTexto"/>
            <p:cNvSpPr txBox="1"/>
            <p:nvPr/>
          </p:nvSpPr>
          <p:spPr>
            <a:xfrm>
              <a:off x="4580625" y="1938477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3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58" name="20 CuadroTexto"/>
            <p:cNvSpPr txBox="1"/>
            <p:nvPr/>
          </p:nvSpPr>
          <p:spPr>
            <a:xfrm>
              <a:off x="4543878" y="1147049"/>
              <a:ext cx="424654" cy="336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300" b="1">
                  <a:solidFill>
                    <a:schemeClr val="bg1"/>
                  </a:solidFill>
                </a:rPr>
                <a:t>18</a:t>
              </a:r>
              <a:endParaRPr lang="es-ES" sz="1300" b="1">
                <a:solidFill>
                  <a:schemeClr val="bg1"/>
                </a:solidFill>
              </a:endParaRPr>
            </a:p>
          </p:txBody>
        </p:sp>
        <p:sp>
          <p:nvSpPr>
            <p:cNvPr id="59" name="21 CuadroTexto"/>
            <p:cNvSpPr txBox="1"/>
            <p:nvPr/>
          </p:nvSpPr>
          <p:spPr>
            <a:xfrm>
              <a:off x="1965150" y="2287216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0" name="22 CuadroTexto"/>
            <p:cNvSpPr txBox="1"/>
            <p:nvPr/>
          </p:nvSpPr>
          <p:spPr>
            <a:xfrm>
              <a:off x="1945464" y="1871180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6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61" name="23 CuadroTexto"/>
            <p:cNvSpPr txBox="1"/>
            <p:nvPr/>
          </p:nvSpPr>
          <p:spPr>
            <a:xfrm>
              <a:off x="1928582" y="1517758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7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62" name="24 CuadroTexto"/>
            <p:cNvSpPr txBox="1"/>
            <p:nvPr/>
          </p:nvSpPr>
          <p:spPr>
            <a:xfrm>
              <a:off x="4069884" y="7982631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63" name="25 CuadroTexto"/>
            <p:cNvSpPr txBox="1"/>
            <p:nvPr/>
          </p:nvSpPr>
          <p:spPr>
            <a:xfrm>
              <a:off x="4043349" y="7225090"/>
              <a:ext cx="53727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141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64" name="26 CuadroTexto"/>
            <p:cNvSpPr txBox="1"/>
            <p:nvPr/>
          </p:nvSpPr>
          <p:spPr>
            <a:xfrm>
              <a:off x="4046693" y="6577018"/>
              <a:ext cx="3899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26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65" name="27 CuadroTexto"/>
            <p:cNvSpPr txBox="1"/>
            <p:nvPr/>
          </p:nvSpPr>
          <p:spPr>
            <a:xfrm>
              <a:off x="4043350" y="6254438"/>
              <a:ext cx="537275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91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66" name="28 CuadroTexto"/>
            <p:cNvSpPr txBox="1"/>
            <p:nvPr/>
          </p:nvSpPr>
          <p:spPr>
            <a:xfrm>
              <a:off x="4059830" y="3734157"/>
              <a:ext cx="448787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10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67" name="29 CuadroTexto"/>
            <p:cNvSpPr txBox="1"/>
            <p:nvPr/>
          </p:nvSpPr>
          <p:spPr>
            <a:xfrm>
              <a:off x="4048804" y="5055262"/>
              <a:ext cx="448787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16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68" name="30 CuadroTexto"/>
            <p:cNvSpPr txBox="1"/>
            <p:nvPr/>
          </p:nvSpPr>
          <p:spPr>
            <a:xfrm>
              <a:off x="4048803" y="4776819"/>
              <a:ext cx="448787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13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69" name="31 CuadroTexto"/>
            <p:cNvSpPr txBox="1"/>
            <p:nvPr/>
          </p:nvSpPr>
          <p:spPr>
            <a:xfrm>
              <a:off x="4068075" y="4454238"/>
              <a:ext cx="448787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22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70" name="32 CuadroTexto"/>
            <p:cNvSpPr txBox="1"/>
            <p:nvPr/>
          </p:nvSpPr>
          <p:spPr>
            <a:xfrm>
              <a:off x="4039903" y="4145623"/>
              <a:ext cx="448787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57</a:t>
              </a:r>
            </a:p>
          </p:txBody>
        </p:sp>
        <p:sp>
          <p:nvSpPr>
            <p:cNvPr id="71" name="34 CuadroTexto"/>
            <p:cNvSpPr txBox="1"/>
            <p:nvPr/>
          </p:nvSpPr>
          <p:spPr>
            <a:xfrm>
              <a:off x="6254418" y="1359754"/>
              <a:ext cx="499556" cy="3535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200" b="1">
                  <a:solidFill>
                    <a:schemeClr val="bg1"/>
                  </a:solidFill>
                </a:rPr>
                <a:t>280</a:t>
              </a:r>
              <a:endParaRPr lang="es-ES" sz="1200" b="1">
                <a:solidFill>
                  <a:schemeClr val="bg1"/>
                </a:solidFill>
              </a:endParaRPr>
            </a:p>
          </p:txBody>
        </p:sp>
        <p:sp>
          <p:nvSpPr>
            <p:cNvPr id="72" name="35 CuadroTexto"/>
            <p:cNvSpPr txBox="1"/>
            <p:nvPr/>
          </p:nvSpPr>
          <p:spPr>
            <a:xfrm>
              <a:off x="6291608" y="1953312"/>
              <a:ext cx="377249" cy="318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200" b="1">
                  <a:solidFill>
                    <a:schemeClr val="bg1"/>
                  </a:solidFill>
                </a:rPr>
                <a:t>18</a:t>
              </a:r>
              <a:endParaRPr lang="es-ES" sz="1200" b="1">
                <a:solidFill>
                  <a:schemeClr val="bg1"/>
                </a:solidFill>
              </a:endParaRPr>
            </a:p>
          </p:txBody>
        </p:sp>
        <p:sp>
          <p:nvSpPr>
            <p:cNvPr id="73" name="36 CuadroTexto"/>
            <p:cNvSpPr txBox="1"/>
            <p:nvPr/>
          </p:nvSpPr>
          <p:spPr>
            <a:xfrm>
              <a:off x="6312202" y="2537255"/>
              <a:ext cx="428663" cy="318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74" name="37 CuadroTexto"/>
            <p:cNvSpPr txBox="1"/>
            <p:nvPr/>
          </p:nvSpPr>
          <p:spPr>
            <a:xfrm>
              <a:off x="6263197" y="2928458"/>
              <a:ext cx="477668" cy="318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>
                  <a:solidFill>
                    <a:schemeClr val="bg1"/>
                  </a:solidFill>
                </a:rPr>
                <a:t>23</a:t>
              </a:r>
            </a:p>
          </p:txBody>
        </p:sp>
        <p:sp>
          <p:nvSpPr>
            <p:cNvPr id="75" name="38 CuadroTexto"/>
            <p:cNvSpPr txBox="1"/>
            <p:nvPr/>
          </p:nvSpPr>
          <p:spPr>
            <a:xfrm>
              <a:off x="6275598" y="3302111"/>
              <a:ext cx="537275" cy="318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200" b="1">
                  <a:solidFill>
                    <a:schemeClr val="bg1"/>
                  </a:solidFill>
                </a:rPr>
                <a:t>28</a:t>
              </a:r>
            </a:p>
          </p:txBody>
        </p:sp>
        <p:sp>
          <p:nvSpPr>
            <p:cNvPr id="76" name="39 CuadroTexto"/>
            <p:cNvSpPr txBox="1"/>
            <p:nvPr/>
          </p:nvSpPr>
          <p:spPr>
            <a:xfrm>
              <a:off x="6236809" y="3734157"/>
              <a:ext cx="537275" cy="318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77" name="43 CuadroTexto"/>
            <p:cNvSpPr txBox="1"/>
            <p:nvPr/>
          </p:nvSpPr>
          <p:spPr>
            <a:xfrm>
              <a:off x="377503" y="1613264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78" name="44 CuadroTexto"/>
            <p:cNvSpPr txBox="1"/>
            <p:nvPr/>
          </p:nvSpPr>
          <p:spPr>
            <a:xfrm>
              <a:off x="4046693" y="5678374"/>
              <a:ext cx="3899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23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79" name="1 Rectángulo"/>
            <p:cNvSpPr/>
            <p:nvPr/>
          </p:nvSpPr>
          <p:spPr>
            <a:xfrm>
              <a:off x="5213125" y="435455"/>
              <a:ext cx="1294541" cy="408278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b="1" dirty="0">
                  <a:solidFill>
                    <a:schemeClr val="bg1"/>
                  </a:solidFill>
                </a:rPr>
                <a:t> </a:t>
              </a:r>
              <a:r>
                <a:rPr lang="es-SV" b="1" dirty="0" smtClean="0">
                  <a:solidFill>
                    <a:schemeClr val="bg1"/>
                  </a:solidFill>
                </a:rPr>
                <a:t>OCTUBRE 2019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" name="3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60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94400" y="2564904"/>
            <a:ext cx="2005392" cy="1440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</a:t>
            </a:r>
            <a:r>
              <a:rPr lang="en-US" sz="1400" dirty="0">
                <a:solidFill>
                  <a:schemeClr val="tx1"/>
                </a:solidFill>
              </a:rPr>
              <a:t>3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16600" y="4005809"/>
            <a:ext cx="1960991" cy="1384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</a:t>
            </a:r>
            <a:r>
              <a:rPr lang="en-US" sz="1400" dirty="0">
                <a:solidFill>
                  <a:schemeClr val="tx1"/>
                </a:solidFill>
              </a:rPr>
              <a:t>3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1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323747" y="1196752"/>
            <a:ext cx="705678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POLÍTICA COMERCIAL 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3059832" y="2420888"/>
            <a:ext cx="453204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400" dirty="0" smtClean="0">
                <a:solidFill>
                  <a:schemeClr val="tx1"/>
                </a:solidFill>
              </a:rPr>
              <a:t>Definir y desarrollar la política comercial del país, el fortalecimiento de los flujos de comercio e inversión, el desarrollo de las negociaciones comerciales con otros países y organismos multilaterales; y proponer, promover y dar seguimiento a iniciativas y proyectos que impulsen y fortalezcan la Integración Económica Centroamericana; así como desarrollar todas aquellas iniciativas y proyectos enfocados al fortalecimiento y cumplimiento de compromisos en materia de  la propiedad intelectual, tanto a nivel nacional, regional y multilateral.</a:t>
            </a:r>
          </a:p>
          <a:p>
            <a:pPr algn="just"/>
            <a:endParaRPr lang="es-ES" sz="1400" b="1" dirty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Director: René Alberto Salazar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9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52236" y="4392250"/>
            <a:ext cx="2520280" cy="1334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</a:t>
            </a:r>
            <a:r>
              <a:rPr lang="en-US" sz="1400" dirty="0">
                <a:solidFill>
                  <a:schemeClr val="tx1"/>
                </a:solidFill>
              </a:rPr>
              <a:t>1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11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27584" y="2958668"/>
            <a:ext cx="2520280" cy="1303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</a:t>
            </a:r>
            <a:r>
              <a:rPr lang="en-US" sz="1400" dirty="0">
                <a:solidFill>
                  <a:schemeClr val="tx1"/>
                </a:solidFill>
              </a:rPr>
              <a:t>1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11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763688" y="1268760"/>
            <a:ext cx="65482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ADMINISTRACIÓN DE TRATADOS COMERCIALES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3348851" y="2780928"/>
            <a:ext cx="4099992" cy="2963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Cumplir las obligaciones administrativas que surjan a partir de los acuerdos comerciales suscritos por El Salvador; la atención al cumplimiento de dichas obligaciones por parte de sus socios comerciales; los procedimientos administrativos tendientes a la imposición de medidas de salvaguardias; medidas compensatorias, derechos antidumping, la eliminación de barreras al comercio, la prestación de asistencia técnica en materia de origen de las mercancías y la participación en diferentes comités nacionales e internacionales.</a:t>
            </a: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Directora: Marta Rosa Margarita </a:t>
            </a:r>
            <a:r>
              <a:rPr lang="es-SV" sz="1400" b="1" dirty="0" err="1" smtClean="0">
                <a:solidFill>
                  <a:schemeClr val="tx1"/>
                </a:solidFill>
              </a:rPr>
              <a:t>Ortez</a:t>
            </a:r>
            <a:r>
              <a:rPr lang="es-SV" sz="1400" b="1" dirty="0" smtClean="0">
                <a:solidFill>
                  <a:schemeClr val="tx1"/>
                </a:solidFill>
              </a:rPr>
              <a:t> Quintanar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9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13767" y="3076364"/>
            <a:ext cx="1872208" cy="1228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</a:t>
            </a:r>
            <a:r>
              <a:rPr lang="en-US" sz="1400" dirty="0">
                <a:solidFill>
                  <a:schemeClr val="tx1"/>
                </a:solidFill>
              </a:rPr>
              <a:t>1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3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27584" y="4437112"/>
            <a:ext cx="2016224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</a:t>
            </a:r>
            <a:r>
              <a:rPr lang="en-US" sz="1400" dirty="0">
                <a:solidFill>
                  <a:schemeClr val="tx1"/>
                </a:solidFill>
              </a:rPr>
              <a:t>1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3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273252" y="1196752"/>
            <a:ext cx="6734608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REPRESENTACIÓN PERMANENTE DEL MINEC ANTE LA ORGANIZACIÓN MUNDIAL DEL COMERCIO (OMC) Y LA ORGANIZACIÓN MUNDIAL DE LA PROPIEDAD INTELECTUAL (OMPI)</a:t>
            </a:r>
            <a:endParaRPr lang="es-SV" sz="20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3131840" y="3076364"/>
            <a:ext cx="4768495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Asegurar la efectiva participación de El Salvador en las negociaciones comerciales que se llevan a cabo en el Marco de la Organización Mundial del Comercio  y la Organización Mundial de la Propiedad Intelectual, así como promover la adecuada aplicación y seguimiento con los entes nacionales correspondientes de los resultados derivados de los actuales y futuros acuerdos que surjan de las mencionadas organizaciones.</a:t>
            </a:r>
          </a:p>
          <a:p>
            <a:pPr algn="just"/>
            <a:endParaRPr lang="es-SV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Representante del Ministerio de Economía ante la OMC Y OMPI: Ana Patricia Benedetti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2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49807" y="1347977"/>
            <a:ext cx="7463687" cy="97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VICEMINISTERIO DE COMERCIO E INDUSTRIA</a:t>
            </a:r>
            <a:endParaRPr lang="en-US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339753" y="2780928"/>
            <a:ext cx="4464495" cy="2837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Para el cumplimiento de sus objetivos, funciones y atribuciones cuenta con el apoyo de las direcciones técnicas siguientes: General de Estadística y Censos, de Tecnologías de la Información, de Coordinación de Políticas Productivas, de Innovación y Calidad, de Fomento Productivo y del Fondo de Desarrollo Productivo.</a:t>
            </a:r>
          </a:p>
          <a:p>
            <a:pPr algn="just">
              <a:lnSpc>
                <a:spcPct val="80000"/>
              </a:lnSpc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SV" sz="1400" b="1" dirty="0" smtClean="0">
                <a:solidFill>
                  <a:schemeClr val="tx1"/>
                </a:solidFill>
              </a:rPr>
              <a:t>Viceministra</a:t>
            </a:r>
            <a:r>
              <a:rPr lang="en-US" sz="1400" b="1" dirty="0" smtClean="0">
                <a:solidFill>
                  <a:schemeClr val="tx1"/>
                </a:solidFill>
              </a:rPr>
              <a:t> : (</a:t>
            </a:r>
            <a:r>
              <a:rPr lang="es-SV" sz="1400" b="1" dirty="0" smtClean="0">
                <a:solidFill>
                  <a:schemeClr val="tx1"/>
                </a:solidFill>
              </a:rPr>
              <a:t>Aun</a:t>
            </a:r>
            <a:r>
              <a:rPr lang="en-US" sz="1400" b="1" dirty="0" smtClean="0">
                <a:solidFill>
                  <a:schemeClr val="tx1"/>
                </a:solidFill>
              </a:rPr>
              <a:t> no </a:t>
            </a:r>
            <a:r>
              <a:rPr lang="es-SV" sz="1400" b="1" dirty="0" smtClean="0">
                <a:solidFill>
                  <a:schemeClr val="tx1"/>
                </a:solidFill>
              </a:rPr>
              <a:t>existen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s-SV" sz="1400" b="1" dirty="0" smtClean="0">
                <a:solidFill>
                  <a:schemeClr val="tx1"/>
                </a:solidFill>
              </a:rPr>
              <a:t>nombramiento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5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47664" y="1340768"/>
            <a:ext cx="619268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GENERAL DE ESTADISTICAS Y CENSOS (DIGESTYC)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3059832" y="2996952"/>
            <a:ext cx="3793487" cy="2354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Coordinar el Servicio Estadístico Nacional e investigar y perfeccionar los métodos del planeamiento, recolección, compilación, tabulación, análisis, publicación y distribución de los datos estadísticos y censales del país, que sirvan de base para la planificación y toma de decisiones relativas al desarrollo económico y social de la República.</a:t>
            </a:r>
          </a:p>
          <a:p>
            <a:pPr algn="just"/>
            <a:endParaRPr lang="es-SV" sz="1400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Director: Juan Carlos Salman Dueñas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30908" y="2852936"/>
            <a:ext cx="1944216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111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169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280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33847" y="4509120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111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169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280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3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6915" y="-30799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93107" y="2780928"/>
            <a:ext cx="2050701" cy="1383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13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5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18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93107" y="4293096"/>
            <a:ext cx="2160240" cy="1250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13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5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18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66066" y="1340768"/>
            <a:ext cx="585799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TECNOLOGÍAS DE LA INFORMACIÓN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3291685" y="2924944"/>
            <a:ext cx="3265310" cy="247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M</a:t>
            </a:r>
            <a:r>
              <a:rPr lang="es-SV" sz="1400" dirty="0" smtClean="0">
                <a:solidFill>
                  <a:schemeClr val="tx1"/>
                </a:solidFill>
              </a:rPr>
              <a:t>odernizar la gestión del MINEC a través de la automatización integral de los procesos de las distintas unidades que lo conforman, brindando los servicios de análisis y desarrollo de sistemas, soporte técnico, asesoría técnica y capacitaciones con el propósito de ayudar y facilitar el logro de los objetivos institucionales.</a:t>
            </a:r>
          </a:p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 </a:t>
            </a:r>
            <a:br>
              <a:rPr lang="es-SV" sz="1400" dirty="0" smtClean="0">
                <a:solidFill>
                  <a:schemeClr val="tx1"/>
                </a:solidFill>
              </a:rPr>
            </a:br>
            <a:r>
              <a:rPr lang="es-SV" sz="1400" b="1" dirty="0" smtClean="0">
                <a:solidFill>
                  <a:schemeClr val="tx1"/>
                </a:solidFill>
              </a:rPr>
              <a:t>Director: Mario Alfredo Hernández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5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93958" y="2941707"/>
            <a:ext cx="194421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</a:t>
            </a:r>
            <a:r>
              <a:rPr lang="en-US" sz="1400" dirty="0">
                <a:solidFill>
                  <a:schemeClr val="tx1"/>
                </a:solidFill>
              </a:rPr>
              <a:t>1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5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93958" y="4293096"/>
            <a:ext cx="2016224" cy="1250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1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6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648309" y="1098359"/>
            <a:ext cx="633670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COORDINACIÓN DE POLÍTICAS PRODUCTIVAS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2987824" y="3175738"/>
            <a:ext cx="403244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Apoyar al Vice Ministerio de Comercio e Industria en la función de coordinación e implementación de la Política de Fomento, Diversificación y Transformación Productiva enmarcado en la Ley de Fomento de la Producción Empresarial.</a:t>
            </a:r>
          </a:p>
          <a:p>
            <a:pPr algn="just"/>
            <a:endParaRPr lang="es-SV" sz="1400" dirty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Director: Francisco José Martínez Sermeño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52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5395" y="2348880"/>
            <a:ext cx="199894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17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6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45395" y="3933056"/>
            <a:ext cx="1877599" cy="126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17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6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23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328944" y="980728"/>
            <a:ext cx="69127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 INNOVACIÓN Y CALIDAD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2627784" y="1988840"/>
            <a:ext cx="5256584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Coordinar la ejecución de las políticas del Ramo relacionadas y vinculadas al accionar del Sistema Nacional de Innovación Empresarial y al Sistema Nacional de Calidad, entre ellas la Política Nacional de Fomento Diversificación y Transformación Productiva y la Política Nacional de Innovación, Ciencia y Tecnología, políticas sectoriales destinadas a sectores prioritarios, así como contribuir con el diseño y promoción de planes y estrategias de implementación de las mismas. Fungir como Secretaria Técnica de Innovación empresarial en el marco de la Ley de Fomento a la Producción, proponiendo, desarrollando y administrando instrumentos y mecanismos de apoyo a sectores empresariales.  Propiciar, facilitar y fortalecer capacidades y competencias empresariales a través de la ejecución de programas, proyectos e instrumentos vinculados al desarrollo tecnológico, la innovación, la calidad y la productividad. Apoyar prioritariamente a  los sectores productivos nacionales y a emprendedores a alcanzar su diversificación, transformación productiva y el incremento del valor agregado.</a:t>
            </a:r>
          </a:p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 </a:t>
            </a:r>
            <a:br>
              <a:rPr lang="es-SV" sz="1400" dirty="0" smtClean="0">
                <a:solidFill>
                  <a:schemeClr val="tx1"/>
                </a:solidFill>
              </a:rPr>
            </a:br>
            <a:r>
              <a:rPr lang="es-SV" sz="1400" b="1" dirty="0">
                <a:solidFill>
                  <a:schemeClr val="tx1"/>
                </a:solidFill>
              </a:rPr>
              <a:t>D</a:t>
            </a:r>
            <a:r>
              <a:rPr lang="es-SV" sz="1400" b="1" dirty="0" smtClean="0">
                <a:solidFill>
                  <a:schemeClr val="tx1"/>
                </a:solidFill>
              </a:rPr>
              <a:t>irectora: Andrea </a:t>
            </a:r>
            <a:r>
              <a:rPr lang="es-SV" sz="1400" b="1" dirty="0">
                <a:solidFill>
                  <a:schemeClr val="tx1"/>
                </a:solidFill>
              </a:rPr>
              <a:t>Abigail Pérez de Novoa</a:t>
            </a:r>
            <a:endParaRPr lang="es-SV" sz="1400" b="1" dirty="0" smtClean="0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59581" y="2636912"/>
            <a:ext cx="214985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13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15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28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59581" y="4071139"/>
            <a:ext cx="2037394" cy="1123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 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13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15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28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634506" y="1082337"/>
            <a:ext cx="612068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DIRECCION DE FOMENTO PRODUCTIVO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2926206" y="2636912"/>
            <a:ext cx="4094066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Apoyar y fortalecer iniciativas productivas a través de servicios empresariales a la Micro, Pequeña y Mediana Empresa, orientados a la formalización, la inversión, la vinculación con mercados formales nacionales y de exportación, y la promoción de proyectos con potencial de desarrollo en los territorios, para fomentar la competitividad de los negocios.</a:t>
            </a:r>
          </a:p>
          <a:p>
            <a:pPr algn="just"/>
            <a:endParaRPr lang="es-SV" sz="1400" b="1" dirty="0" smtClean="0">
              <a:solidFill>
                <a:schemeClr val="tx1"/>
              </a:solidFill>
            </a:endParaRPr>
          </a:p>
          <a:p>
            <a:pPr algn="l"/>
            <a:r>
              <a:rPr lang="es-SV" sz="1400" b="1" dirty="0" smtClean="0">
                <a:solidFill>
                  <a:schemeClr val="tx1"/>
                </a:solidFill>
              </a:rPr>
              <a:t>Lic. José </a:t>
            </a:r>
            <a:r>
              <a:rPr lang="es-SV" sz="1400" b="1" dirty="0">
                <a:solidFill>
                  <a:schemeClr val="tx1"/>
                </a:solidFill>
              </a:rPr>
              <a:t>Domingo Castellanos </a:t>
            </a:r>
            <a:r>
              <a:rPr lang="es-SV" sz="1400" b="1" dirty="0" smtClean="0">
                <a:solidFill>
                  <a:schemeClr val="tx1"/>
                </a:solidFill>
              </a:rPr>
              <a:t>                                    Director </a:t>
            </a:r>
            <a:r>
              <a:rPr lang="es-SV" sz="1400" b="1" dirty="0">
                <a:solidFill>
                  <a:schemeClr val="tx1"/>
                </a:solidFill>
              </a:rPr>
              <a:t>Fomento Productivo Ad Honorem</a:t>
            </a:r>
            <a:endParaRPr lang="es-SV" sz="1400" b="1" dirty="0" smtClean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3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0" y="-291604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53811" y="2924944"/>
            <a:ext cx="203594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Período: 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8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12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20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55576" y="4293096"/>
            <a:ext cx="2035948" cy="1123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8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13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21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395536" y="2708920"/>
            <a:ext cx="77724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SV" sz="2000" b="1" dirty="0" smtClean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03648" y="1196752"/>
            <a:ext cx="7013488" cy="123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DIRECCIÓN DEL FONDO DE DESARROLLO PRODUCTIVO (FONDEPRO) 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3031228" y="3029917"/>
            <a:ext cx="4176464" cy="2526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M</a:t>
            </a:r>
            <a:r>
              <a:rPr lang="es-SV" sz="1400" dirty="0" smtClean="0">
                <a:solidFill>
                  <a:schemeClr val="tx1"/>
                </a:solidFill>
              </a:rPr>
              <a:t>ejorar la competitividad de la Micro, Pequeña Y Mediana Empresa, así como algunas de mayor tamaño que operan en el país, mediante el cofinanciamiento no reembolsable a iniciativas (fast track y proyectos, ya sea de ventanilla abierta o concursos) que mejoren su participación en el mercado nacional y extranjero, favoreciendo la generación de empleo.</a:t>
            </a:r>
          </a:p>
          <a:p>
            <a:pPr algn="just"/>
            <a:endParaRPr lang="es-SV" sz="14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400" b="1" dirty="0" smtClean="0">
                <a:solidFill>
                  <a:schemeClr val="tx1"/>
                </a:solidFill>
              </a:rPr>
              <a:t>Dirección: Claudia Elizabeth Sequeira Campos</a:t>
            </a:r>
          </a:p>
          <a:p>
            <a:endParaRPr lang="es-SV" sz="1400" dirty="0" smtClean="0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5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0974" y="1111263"/>
            <a:ext cx="1803687" cy="933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</a:t>
            </a:r>
          </a:p>
          <a:p>
            <a:r>
              <a:rPr lang="es-SV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PERÍODO: </a:t>
            </a:r>
          </a:p>
          <a:p>
            <a:r>
              <a:rPr lang="es-SV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NOVIEMBRE              </a:t>
            </a:r>
            <a:endParaRPr lang="es-SV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0326"/>
              </p:ext>
            </p:extLst>
          </p:nvPr>
        </p:nvGraphicFramePr>
        <p:xfrm>
          <a:off x="1835697" y="116632"/>
          <a:ext cx="5472608" cy="6648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1"/>
                <a:gridCol w="853389"/>
                <a:gridCol w="725434"/>
                <a:gridCol w="725434"/>
              </a:tblGrid>
              <a:tr h="47535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MINISTERIO DE ECONOMIA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DIRECCIÓN DE ADMINISTRACIÓN Y FINANZAS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GERENCIA DE RECURSOS HUMANOS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494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ORGANIGRAMA - NOVIEMBRE 2019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49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SV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SV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SV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SV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494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UNIDAD ORGANIZATIVA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NUMERO DE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GENERO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4940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COLABORADORES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FEMENIMO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MASCULINO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DESPACHO MINISTERIAL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UNIDAD DE ASESORIA Y COORDINACION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8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GERENCIA DE COMUNICACIONES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17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9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8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GERENCIA DE AUDITORIA INTERNA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7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5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279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GERENCIA DE PLANIFICACION Y DESARROLLO INSTITUCIONAL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5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5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UNIDAD DE COOPERACION EXTERNA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5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UNIDAD AMBIENTAL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UNIDAD DE GENERO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DIRECCION DE ASUNTOS JURIDICOS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8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UNIDAD DE INTELIGENCIA ECONOMICA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5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DIRECCION DE ADMINISTRACION Y FINANZAS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7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GERENCIA DE ADMINISTRACION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54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GERENCIA FINANCIERA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22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GERENCIA DE RECURSOS HUMANOS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279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GERENCIA DE ADQUISICIONES Y CONTRATACIONES INSTITUCIONAL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7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9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DIRECCION NACIONAL DE INVERSIONES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DIRECCIÓN DE HIDROCARBUROS Y MINAS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96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31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65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SUPERINTENDENCIA DE OBLIGACIONES MERCANTILES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15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11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279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CENTRO NACIONAL DE ATENCION Y ADMINISTRACION DE SUBSIDIOS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138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98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279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DIRECCIÓN DE TRANSPARENCIA, ACCESO A LA INFORMACIÓN Y PARTICIPACIÓN CIUDADANA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DIRECCION GRAL. DE ESTADISTICA Y CENSOS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283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113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170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DIRECCION DE TECNOLOGIAS DE LA INFORMACION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UNIDAD DE FIRMA ELECTRONICA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2567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DIRECCIÓN DE COORDINACIÓN DE POLITICAS PRODUCTIVAS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DIRECCION DE INNOVACION Y CALIDAD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DIRECCION DE FOMENTO PRODUCTIVO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28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15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DIRECCION DEL FONDO DE DESARROLLO PRODUCTIVO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8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VICEMINISTRO DE ECONOMIA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UNIDAD DE INTELIGENCIA COMPETITIVA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DIRECCION DE POLITICA COMERCIAL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17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8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9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279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DIRECCION DE ADMINISTRACION DE TRATADOS COMERCIALES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12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11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279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REPRESENTACION PERMANENTE DEL MINEC ANTE OMC Y OMPI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4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1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  <a:tr h="1358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500">
                          <a:effectLst/>
                        </a:rPr>
                        <a:t>TOTAL</a:t>
                      </a: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500">
                          <a:effectLst/>
                        </a:rPr>
                        <a:t>898</a:t>
                      </a: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500" dirty="0">
                          <a:effectLst/>
                        </a:rPr>
                        <a:t>369</a:t>
                      </a:r>
                      <a:endParaRPr lang="es-SV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500" dirty="0">
                          <a:effectLst/>
                        </a:rPr>
                        <a:t>529</a:t>
                      </a:r>
                      <a:endParaRPr lang="es-SV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64" marR="2396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2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6189" y="1111263"/>
            <a:ext cx="1803687" cy="933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</a:t>
            </a:r>
          </a:p>
          <a:p>
            <a:r>
              <a:rPr lang="es-SV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PERÍODO: </a:t>
            </a:r>
          </a:p>
          <a:p>
            <a:r>
              <a:rPr lang="es-SV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DICIEMBRE            </a:t>
            </a:r>
            <a:endParaRPr lang="es-SV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489696"/>
              </p:ext>
            </p:extLst>
          </p:nvPr>
        </p:nvGraphicFramePr>
        <p:xfrm>
          <a:off x="1979713" y="188643"/>
          <a:ext cx="6048672" cy="6403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0350"/>
                <a:gridCol w="1049935"/>
                <a:gridCol w="766302"/>
                <a:gridCol w="752085"/>
              </a:tblGrid>
              <a:tr h="42085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MINISTERIO DE ECONOMIA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DIRECCIÓN DE ADMINISTRACIÓN Y FINANZAS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GERENCIA DE RECURSOS HUMANOS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3708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ORGANIGRAMA - DICIEMBRE 2019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550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UNIDAD ORGANIZATIVA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NUMERO DE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GENERO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5334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COLABORADORES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FEMENIMO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MASCULINO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DESPACHO MINISTERIAL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UNIDAD DE ASESORIA Y COORDINACION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8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GERENCIA DE COMUNICACIONES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17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9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8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GERENCIA DE AUDITORIA INTERNA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7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5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GERENCIA DE PLANIFICACION Y DESARROLLO INSTITUCIONAL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5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5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UNIDAD DE COOPERACION EXTERNA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UNIDAD AMBIENTAL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UNIDAD DE GENERO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DIRECCION DE ASUNTOS JURIDICOS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8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UNIDAD DE INTELIGENCIA ECONOMICA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5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DIRECCION DE ADMINISTRACION Y FINANZAS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7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GERENCIA DE ADMINISTRACION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54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GERENCIA FINANCIERA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GERENCIA DE RECURSOS HUMANOS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2533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GERENCIA DE ADQUISICIONES Y CONTRATACIONES INSTITUCIONAL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7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9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DIRECCION NACIONAL DE INVERSIONES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DIRECCIÓN DE HIDROCARBUROS Y MINAS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96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31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65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SUPERINTENDENCIA DE OBLIGACIONES MERCANTILES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25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15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2533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CENTRO NACIONAL DE ATENCION Y ADMINISTRACION DE SUBSIDIOS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138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98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277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DIRECCIÓN DE TRANSPARENCIA, ACCESO A LA INFORMACIÓN Y PARTICIPACIÓN CIUDADANA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DIRECCION GRAL. DE ESTADISTICA Y CENSOS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283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113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170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DIRECCION DE TECNOLOGIAS DE LA INFORMACION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UNIDAD DE FIRMA ELECTRONICA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DIRECCIÓN DE COORDINACIÓN DE POLITICAS PRODUCTIVAS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DIRECCION DE INNOVACION Y CALIDAD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7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16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642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DIRECCION DE FOMENTO PRODUCTIVO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28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15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738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DIRECCION DEL FONDO DE DESARROLLO PRODUCTIVO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8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VICEMINISTRO DE ECONOMIA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UNIDAD DE INTELIGENCIA COMPETITIVA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DIRECCION DE POLITICA COMERCIAL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17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8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9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55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DIRECCION DE ADMINISTRACION DE TRATADOS COMERCIALES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12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11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682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REPRESENTACION PERMANENTE DEL MINEC ANTE OMC Y OMPI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4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1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  <a:tr h="1738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TOTAL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897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>
                          <a:effectLst/>
                        </a:rPr>
                        <a:t>370</a:t>
                      </a:r>
                      <a:endParaRPr lang="es-SV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800" dirty="0">
                          <a:effectLst/>
                        </a:rPr>
                        <a:t>527</a:t>
                      </a:r>
                      <a:endParaRPr lang="es-SV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44" marR="2494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8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108520" y="-315415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99792" y="1171155"/>
            <a:ext cx="532859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s-SV" sz="1300" b="1" dirty="0" smtClean="0">
                <a:solidFill>
                  <a:schemeClr val="tx1"/>
                </a:solidFill>
                <a:cs typeface="Times New Roman" pitchFamily="18" charset="0"/>
              </a:rPr>
              <a:t>Dentro</a:t>
            </a:r>
            <a:r>
              <a:rPr lang="en-US" sz="1300" b="1" dirty="0" smtClean="0">
                <a:solidFill>
                  <a:schemeClr val="tx1"/>
                </a:solidFill>
                <a:cs typeface="Times New Roman" pitchFamily="18" charset="0"/>
              </a:rPr>
              <a:t> de los </a:t>
            </a:r>
            <a:r>
              <a:rPr lang="es-SV" sz="1300" b="1" dirty="0" smtClean="0">
                <a:solidFill>
                  <a:schemeClr val="tx1"/>
                </a:solidFill>
                <a:cs typeface="Times New Roman" pitchFamily="18" charset="0"/>
              </a:rPr>
              <a:t>principales</a:t>
            </a:r>
            <a:r>
              <a:rPr lang="en-US" sz="13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s-SV" sz="1300" b="1" dirty="0" smtClean="0">
                <a:solidFill>
                  <a:schemeClr val="tx1"/>
                </a:solidFill>
                <a:cs typeface="Times New Roman" pitchFamily="18" charset="0"/>
              </a:rPr>
              <a:t>objetivos</a:t>
            </a:r>
            <a:r>
              <a:rPr lang="en-US" sz="1300" b="1" dirty="0" smtClean="0">
                <a:solidFill>
                  <a:schemeClr val="tx1"/>
                </a:solidFill>
                <a:cs typeface="Times New Roman" pitchFamily="18" charset="0"/>
              </a:rPr>
              <a:t> de </a:t>
            </a:r>
            <a:r>
              <a:rPr lang="es-SV" sz="1300" b="1" dirty="0" smtClean="0">
                <a:solidFill>
                  <a:schemeClr val="tx1"/>
                </a:solidFill>
                <a:cs typeface="Times New Roman" pitchFamily="18" charset="0"/>
              </a:rPr>
              <a:t>MlNEC</a:t>
            </a:r>
            <a:r>
              <a:rPr lang="en-US" sz="1300" b="1" dirty="0" smtClean="0">
                <a:solidFill>
                  <a:schemeClr val="tx1"/>
                </a:solidFill>
                <a:cs typeface="Times New Roman" pitchFamily="18" charset="0"/>
              </a:rPr>
              <a:t>, se </a:t>
            </a:r>
            <a:r>
              <a:rPr lang="es-SV" sz="1300" b="1" dirty="0" smtClean="0">
                <a:solidFill>
                  <a:schemeClr val="tx1"/>
                </a:solidFill>
                <a:cs typeface="Times New Roman" pitchFamily="18" charset="0"/>
              </a:rPr>
              <a:t>encuentran</a:t>
            </a:r>
            <a:r>
              <a:rPr lang="en-US" sz="1300" b="1" dirty="0" smtClean="0">
                <a:solidFill>
                  <a:schemeClr val="tx1"/>
                </a:solidFill>
                <a:cs typeface="Times New Roman" pitchFamily="18" charset="0"/>
              </a:rPr>
              <a:t>:  </a:t>
            </a:r>
          </a:p>
          <a:p>
            <a:pPr algn="just">
              <a:lnSpc>
                <a:spcPct val="80000"/>
              </a:lnSpc>
            </a:pPr>
            <a:endParaRPr lang="en-US" sz="13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300" dirty="0" smtClean="0">
                <a:solidFill>
                  <a:schemeClr val="tx1"/>
                </a:solidFill>
                <a:cs typeface="Times New Roman" pitchFamily="18" charset="0"/>
              </a:rPr>
              <a:t>Fomentar la diversificación y transformación de la matriz productiva, con bienes y servicios de mayor valor agregado que diversifique la oferta exportable y el empleo;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3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300" dirty="0" smtClean="0">
                <a:solidFill>
                  <a:schemeClr val="tx1"/>
                </a:solidFill>
                <a:cs typeface="Times New Roman" pitchFamily="18" charset="0"/>
              </a:rPr>
              <a:t>Articular las dinámicas de la economía territorial para el desarrollo competitivo de las MIPYMES;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3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300" dirty="0" smtClean="0">
                <a:solidFill>
                  <a:schemeClr val="tx1"/>
                </a:solidFill>
                <a:cs typeface="Times New Roman" pitchFamily="18" charset="0"/>
              </a:rPr>
              <a:t>Aumentar la inversión nacional y extranjera, promoviendo la facilitación del comercio, los trámites empresariales y la seguridad jurídica para potenciar las exportaciones;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3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300" dirty="0" smtClean="0">
                <a:solidFill>
                  <a:schemeClr val="tx1"/>
                </a:solidFill>
                <a:cs typeface="Times New Roman" pitchFamily="18" charset="0"/>
              </a:rPr>
              <a:t>Fortalecer las relaciones económicas con América Latina, El Caribe, Asia; avanzar hacia la integración económica centroamericana y aprovechar los acuerdos y tratados comerciales existentes para los productos y servicios salvadoreños;</a:t>
            </a:r>
          </a:p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300" dirty="0" smtClean="0">
                <a:solidFill>
                  <a:schemeClr val="tx1"/>
                </a:solidFill>
                <a:cs typeface="Times New Roman" pitchFamily="18" charset="0"/>
              </a:rPr>
              <a:t>Modernizar el marco legal e institucional del MINEC para mejorar la calidad de los bienes y servicios entregados a la ciudadanía;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3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300" dirty="0" smtClean="0">
                <a:solidFill>
                  <a:schemeClr val="tx1"/>
                </a:solidFill>
                <a:cs typeface="Times New Roman" pitchFamily="18" charset="0"/>
              </a:rPr>
              <a:t>Cumplir y hacer cumplir todas las disposiciones legales y reglamentarias que se relacionen con el desempeño de sus funciones; y,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3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300" dirty="0" smtClean="0">
                <a:solidFill>
                  <a:schemeClr val="tx1"/>
                </a:solidFill>
                <a:cs typeface="Times New Roman" pitchFamily="18" charset="0"/>
              </a:rPr>
              <a:t>Actuar como medio de comunicación del Órgano Ejecutivo en lo relacionado al Ramo de Economía.</a:t>
            </a:r>
          </a:p>
          <a:p>
            <a:pPr algn="just">
              <a:lnSpc>
                <a:spcPct val="80000"/>
              </a:lnSpc>
            </a:pPr>
            <a:endParaRPr lang="es-SV" sz="130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s-SV" sz="1300" b="1" dirty="0">
                <a:solidFill>
                  <a:schemeClr val="tx1"/>
                </a:solidFill>
                <a:cs typeface="Times New Roman" pitchFamily="18" charset="0"/>
              </a:rPr>
              <a:t>Ministra</a:t>
            </a:r>
            <a:r>
              <a:rPr lang="en-US" sz="1300" b="1" dirty="0">
                <a:solidFill>
                  <a:schemeClr val="tx1"/>
                </a:solidFill>
                <a:cs typeface="Times New Roman" pitchFamily="18" charset="0"/>
              </a:rPr>
              <a:t>: </a:t>
            </a:r>
            <a:r>
              <a:rPr lang="es-SV" sz="1300" b="1" dirty="0">
                <a:solidFill>
                  <a:schemeClr val="tx1"/>
                </a:solidFill>
                <a:cs typeface="Times New Roman" pitchFamily="18" charset="0"/>
              </a:rPr>
              <a:t>María Luisa Hayem Brevé</a:t>
            </a:r>
            <a:endParaRPr lang="es-SV" sz="13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59632" y="344494"/>
            <a:ext cx="69342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DESPACHO MINISTERIAL </a:t>
            </a:r>
            <a:endParaRPr lang="en-US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9992" y="1700808"/>
            <a:ext cx="21217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2</a:t>
            </a: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4</a:t>
            </a: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6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0000" y="3265862"/>
            <a:ext cx="21217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2</a:t>
            </a: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4</a:t>
            </a: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6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5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72008" y="-315415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122202" y="462624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1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UNIDAD</a:t>
            </a:r>
            <a:r>
              <a:rPr lang="es-SV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ASESORÍA Y </a:t>
            </a:r>
            <a:br>
              <a:rPr lang="es-SV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SV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COORDINACIÓN</a:t>
            </a:r>
            <a:endParaRPr lang="es-SV" sz="32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059832" y="2132856"/>
            <a:ext cx="403244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Proporcionar apoyo a los(as) titulares del Ramo en aquellas áreas estratégicas relacionadas con el quehacer del Ministerio que no están contempladas o no pueden satisfacerse con la estructura funcional y organizativa, así como asistir al Despacho Ministerial y Vice Ministerios en el seguimiento y desempeño de las atribuciones que demandan coordinación en temas estratégicos, administrativos, financieros, de instrumentos legales, de armonización de tiempos y agenda institucional; y otros temas prioritarios.</a:t>
            </a:r>
          </a:p>
          <a:p>
            <a:endParaRPr lang="es-SV" sz="1400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8214" y="1844824"/>
            <a:ext cx="2171578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  <a:r>
              <a:rPr lang="en-US" sz="13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s-SV" sz="13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2</a:t>
            </a: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6</a:t>
            </a: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8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64218" y="3484490"/>
            <a:ext cx="220758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3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3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3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Masculino</a:t>
            </a:r>
            <a:r>
              <a:rPr lang="en-US" sz="1300" dirty="0" smtClean="0">
                <a:solidFill>
                  <a:schemeClr val="tx1"/>
                </a:solidFill>
              </a:rPr>
              <a:t>:   2</a:t>
            </a:r>
          </a:p>
          <a:p>
            <a:pPr algn="l">
              <a:lnSpc>
                <a:spcPct val="80000"/>
              </a:lnSpc>
            </a:pPr>
            <a:r>
              <a:rPr lang="es-SV" sz="1300" dirty="0" smtClean="0">
                <a:solidFill>
                  <a:schemeClr val="tx1"/>
                </a:solidFill>
              </a:rPr>
              <a:t>Femenino</a:t>
            </a:r>
            <a:r>
              <a:rPr lang="en-US" sz="1300" dirty="0" smtClean="0">
                <a:solidFill>
                  <a:schemeClr val="tx1"/>
                </a:solidFill>
              </a:rPr>
              <a:t>:    6</a:t>
            </a:r>
          </a:p>
          <a:p>
            <a:pPr algn="l">
              <a:lnSpc>
                <a:spcPct val="80000"/>
              </a:lnSpc>
            </a:pPr>
            <a:r>
              <a:rPr lang="en-US" sz="1300" dirty="0" smtClean="0">
                <a:solidFill>
                  <a:schemeClr val="tx1"/>
                </a:solidFill>
              </a:rPr>
              <a:t>Total de </a:t>
            </a:r>
            <a:r>
              <a:rPr lang="es-SV" sz="1300" dirty="0" smtClean="0">
                <a:solidFill>
                  <a:schemeClr val="tx1"/>
                </a:solidFill>
              </a:rPr>
              <a:t>empleados</a:t>
            </a:r>
            <a:r>
              <a:rPr lang="en-US" sz="1300" dirty="0" smtClean="0">
                <a:solidFill>
                  <a:schemeClr val="tx1"/>
                </a:solidFill>
              </a:rPr>
              <a:t>: 8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63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108520" y="-315415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6616" y="3897052"/>
            <a:ext cx="2163176" cy="1404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9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9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18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691680" y="1124744"/>
            <a:ext cx="59046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GERENCIA DE COMUNICACIONES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2987824" y="2564904"/>
            <a:ext cx="4104456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400" dirty="0" smtClean="0">
                <a:solidFill>
                  <a:schemeClr val="tx1"/>
                </a:solidFill>
              </a:rPr>
              <a:t>Velar por la buena imagen institucional ante la opinión pública y mantener una adecuada comunicación interna y externa especialmente con los diferentes medios de comunicación y otras instituciones relacionadas.</a:t>
            </a:r>
          </a:p>
          <a:p>
            <a:pPr algn="l"/>
            <a:r>
              <a:rPr lang="es-SV" sz="1400" dirty="0" smtClean="0">
                <a:solidFill>
                  <a:schemeClr val="tx1"/>
                </a:solidFill>
              </a:rPr>
              <a:t> </a:t>
            </a:r>
            <a:br>
              <a:rPr lang="es-SV" sz="1400" dirty="0" smtClean="0">
                <a:solidFill>
                  <a:schemeClr val="tx1"/>
                </a:solidFill>
              </a:rPr>
            </a:br>
            <a:r>
              <a:rPr lang="es-SV" sz="1400" b="1" dirty="0" smtClean="0">
                <a:solidFill>
                  <a:schemeClr val="tx1"/>
                </a:solidFill>
              </a:rPr>
              <a:t>Lic. Edwin </a:t>
            </a:r>
            <a:r>
              <a:rPr lang="es-SV" sz="1400" b="1" dirty="0">
                <a:solidFill>
                  <a:schemeClr val="tx1"/>
                </a:solidFill>
              </a:rPr>
              <a:t>Alexander Bonilla  </a:t>
            </a:r>
            <a:r>
              <a:rPr lang="es-SV" sz="1400" b="1" dirty="0" smtClean="0">
                <a:solidFill>
                  <a:schemeClr val="tx1"/>
                </a:solidFill>
              </a:rPr>
              <a:t>                               </a:t>
            </a:r>
            <a:r>
              <a:rPr lang="es-SV" sz="1400" b="1" dirty="0">
                <a:solidFill>
                  <a:schemeClr val="tx1"/>
                </a:solidFill>
              </a:rPr>
              <a:t>Gerente de Comunicaciones Ad Honorem</a:t>
            </a:r>
            <a:endParaRPr lang="es-SV" sz="1400" b="1" dirty="0" smtClean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4608" y="2323283"/>
            <a:ext cx="230719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Período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9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</a:t>
            </a:r>
            <a:r>
              <a:rPr lang="en-US" sz="1400" dirty="0">
                <a:solidFill>
                  <a:schemeClr val="tx1"/>
                </a:solidFill>
              </a:rPr>
              <a:t>9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18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2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10037"/>
          <a:stretch/>
        </p:blipFill>
        <p:spPr bwMode="auto">
          <a:xfrm>
            <a:off x="-108520" y="-315415"/>
            <a:ext cx="9252520" cy="714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8596" y="4005064"/>
            <a:ext cx="200583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Diciembre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</a:t>
            </a:r>
            <a:r>
              <a:rPr lang="en-US" sz="1400" dirty="0">
                <a:solidFill>
                  <a:schemeClr val="tx1"/>
                </a:solidFill>
              </a:rPr>
              <a:t>5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2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18596" y="2404611"/>
            <a:ext cx="2005834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Período: </a:t>
            </a:r>
            <a:r>
              <a:rPr lang="es-SV" sz="1400" b="1" dirty="0" smtClean="0">
                <a:solidFill>
                  <a:schemeClr val="accent5">
                    <a:lumMod val="75000"/>
                  </a:schemeClr>
                </a:solidFill>
              </a:rPr>
              <a:t>Noviembre</a:t>
            </a: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Masculino</a:t>
            </a:r>
            <a:r>
              <a:rPr lang="en-US" sz="1400" dirty="0" smtClean="0">
                <a:solidFill>
                  <a:schemeClr val="tx1"/>
                </a:solidFill>
              </a:rPr>
              <a:t>:   </a:t>
            </a:r>
            <a:r>
              <a:rPr lang="en-US" sz="1400" dirty="0">
                <a:solidFill>
                  <a:schemeClr val="tx1"/>
                </a:solidFill>
              </a:rPr>
              <a:t>5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SV" sz="1400" dirty="0" smtClean="0">
                <a:solidFill>
                  <a:schemeClr val="tx1"/>
                </a:solidFill>
              </a:rPr>
              <a:t>Femenino</a:t>
            </a:r>
            <a:r>
              <a:rPr lang="en-US" sz="1400" dirty="0" smtClean="0">
                <a:solidFill>
                  <a:schemeClr val="tx1"/>
                </a:solidFill>
              </a:rPr>
              <a:t>:    2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Total de </a:t>
            </a:r>
            <a:r>
              <a:rPr lang="es-SV" sz="1400" dirty="0" smtClean="0">
                <a:solidFill>
                  <a:schemeClr val="tx1"/>
                </a:solidFill>
              </a:rPr>
              <a:t>empleados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07577" y="620688"/>
            <a:ext cx="58326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GERENCIA DE AUDITORÍA </a:t>
            </a:r>
            <a:b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SV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INTERNA</a:t>
            </a:r>
            <a:endParaRPr lang="es-SV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3203848" y="2413247"/>
            <a:ext cx="4138101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300" dirty="0" smtClean="0">
                <a:solidFill>
                  <a:schemeClr val="tx1"/>
                </a:solidFill>
              </a:rPr>
              <a:t>Evaluar a posteriori la eficacia del sistema de control interno, la administración de riesgos, la efectividad en las operaciones y el cumplimiento de leyes y reglamentos aplicables; incluyendo actividades de asesoramiento y servicio de consultoría a las áreas objeto de auditoría, encaminadas a la mejora continua de las actividades y en el fortalecimiento de controles en el Ministerio de Economía. Realiza su actividad de manera independiente y objetiva.</a:t>
            </a:r>
            <a:r>
              <a:rPr lang="es-MX" sz="13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s-SV" sz="1300" dirty="0" smtClean="0">
                <a:solidFill>
                  <a:schemeClr val="tx1"/>
                </a:solidFill>
              </a:rPr>
              <a:t/>
            </a:r>
            <a:br>
              <a:rPr lang="es-SV" sz="1300" dirty="0" smtClean="0">
                <a:solidFill>
                  <a:schemeClr val="tx1"/>
                </a:solidFill>
              </a:rPr>
            </a:br>
            <a:r>
              <a:rPr lang="es-SV" sz="1300" b="1" dirty="0" smtClean="0">
                <a:solidFill>
                  <a:schemeClr val="tx1"/>
                </a:solidFill>
              </a:rPr>
              <a:t>Gerente: Juan Alberto Castro Salamanca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" y="279632"/>
            <a:ext cx="1376066" cy="8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4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4025</Words>
  <Application>Microsoft Office PowerPoint</Application>
  <PresentationFormat>Presentación en pantalla (4:3)</PresentationFormat>
  <Paragraphs>834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mbachez</dc:creator>
  <cp:lastModifiedBy>mbachez</cp:lastModifiedBy>
  <cp:revision>51</cp:revision>
  <dcterms:created xsi:type="dcterms:W3CDTF">2019-12-20T15:10:02Z</dcterms:created>
  <dcterms:modified xsi:type="dcterms:W3CDTF">2020-03-17T17:04:01Z</dcterms:modified>
</cp:coreProperties>
</file>