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39"/>
  </p:notesMasterIdLst>
  <p:sldIdLst>
    <p:sldId id="256" r:id="rId2"/>
    <p:sldId id="257" r:id="rId3"/>
    <p:sldId id="259" r:id="rId4"/>
    <p:sldId id="261" r:id="rId5"/>
    <p:sldId id="285" r:id="rId6"/>
    <p:sldId id="263" r:id="rId7"/>
    <p:sldId id="286" r:id="rId8"/>
    <p:sldId id="264" r:id="rId9"/>
    <p:sldId id="265" r:id="rId10"/>
    <p:sldId id="262" r:id="rId11"/>
    <p:sldId id="267" r:id="rId12"/>
    <p:sldId id="315" r:id="rId13"/>
    <p:sldId id="287" r:id="rId14"/>
    <p:sldId id="288" r:id="rId15"/>
    <p:sldId id="289" r:id="rId16"/>
    <p:sldId id="290" r:id="rId17"/>
    <p:sldId id="291" r:id="rId18"/>
    <p:sldId id="292" r:id="rId19"/>
    <p:sldId id="295" r:id="rId20"/>
    <p:sldId id="294" r:id="rId21"/>
    <p:sldId id="293" r:id="rId22"/>
    <p:sldId id="298" r:id="rId23"/>
    <p:sldId id="297" r:id="rId24"/>
    <p:sldId id="296" r:id="rId25"/>
    <p:sldId id="299" r:id="rId26"/>
    <p:sldId id="300" r:id="rId27"/>
    <p:sldId id="301" r:id="rId28"/>
    <p:sldId id="302" r:id="rId29"/>
    <p:sldId id="303" r:id="rId30"/>
    <p:sldId id="304" r:id="rId31"/>
    <p:sldId id="305" r:id="rId32"/>
    <p:sldId id="306" r:id="rId33"/>
    <p:sldId id="307" r:id="rId34"/>
    <p:sldId id="308" r:id="rId35"/>
    <p:sldId id="310" r:id="rId36"/>
    <p:sldId id="311" r:id="rId37"/>
    <p:sldId id="313" r:id="rId3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2820923-A090-47E7-B13E-437F914144BA}">
  <a:tblStyle styleId="{22820923-A090-47E7-B13E-437F91414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75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982553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3"/>
        <p:cNvGrpSpPr/>
        <p:nvPr/>
      </p:nvGrpSpPr>
      <p:grpSpPr>
        <a:xfrm>
          <a:off x="0" y="0"/>
          <a:ext cx="0" cy="0"/>
          <a:chOff x="0" y="0"/>
          <a:chExt cx="0" cy="0"/>
        </a:xfrm>
      </p:grpSpPr>
      <p:sp>
        <p:nvSpPr>
          <p:cNvPr id="54" name="Google Shape;54;p6"/>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6"/>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 name="Google Shape;56;p6"/>
          <p:cNvGrpSpPr/>
          <p:nvPr/>
        </p:nvGrpSpPr>
        <p:grpSpPr>
          <a:xfrm>
            <a:off x="284659" y="277661"/>
            <a:ext cx="7532717" cy="895903"/>
            <a:chOff x="0" y="266575"/>
            <a:chExt cx="6046490" cy="1687200"/>
          </a:xfrm>
        </p:grpSpPr>
        <p:sp>
          <p:nvSpPr>
            <p:cNvPr id="57" name="Google Shape;57;p6"/>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6"/>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59;p6"/>
          <p:cNvGrpSpPr/>
          <p:nvPr/>
        </p:nvGrpSpPr>
        <p:grpSpPr>
          <a:xfrm rot="10800000" flipH="1">
            <a:off x="8543953" y="4243733"/>
            <a:ext cx="600055" cy="374899"/>
            <a:chOff x="5211448" y="3165393"/>
            <a:chExt cx="1477967" cy="784800"/>
          </a:xfrm>
        </p:grpSpPr>
        <p:sp>
          <p:nvSpPr>
            <p:cNvPr id="60" name="Google Shape;60;p6"/>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6"/>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62;p6"/>
          <p:cNvGrpSpPr/>
          <p:nvPr/>
        </p:nvGrpSpPr>
        <p:grpSpPr>
          <a:xfrm flipH="1">
            <a:off x="8385351" y="4612318"/>
            <a:ext cx="758573" cy="531131"/>
            <a:chOff x="0" y="266575"/>
            <a:chExt cx="7503194" cy="1687200"/>
          </a:xfrm>
        </p:grpSpPr>
        <p:sp>
          <p:nvSpPr>
            <p:cNvPr id="63" name="Google Shape;63;p6"/>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6"/>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 name="Google Shape;65;p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66" name="Google Shape;66;p6"/>
          <p:cNvSpPr txBox="1">
            <a:spLocks noGrp="1"/>
          </p:cNvSpPr>
          <p:nvPr>
            <p:ph type="body" idx="1"/>
          </p:nvPr>
        </p:nvSpPr>
        <p:spPr>
          <a:xfrm>
            <a:off x="1206100"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7" name="Google Shape;67;p6"/>
          <p:cNvSpPr txBox="1">
            <a:spLocks noGrp="1"/>
          </p:cNvSpPr>
          <p:nvPr>
            <p:ph type="body" idx="2"/>
          </p:nvPr>
        </p:nvSpPr>
        <p:spPr>
          <a:xfrm>
            <a:off x="4896145"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8" name="Google Shape;68;p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9"/>
        <p:cNvGrpSpPr/>
        <p:nvPr/>
      </p:nvGrpSpPr>
      <p:grpSpPr>
        <a:xfrm>
          <a:off x="0" y="0"/>
          <a:ext cx="0" cy="0"/>
          <a:chOff x="0" y="0"/>
          <a:chExt cx="0" cy="0"/>
        </a:xfrm>
      </p:grpSpPr>
      <p:sp>
        <p:nvSpPr>
          <p:cNvPr id="70" name="Google Shape;70;p7"/>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 name="Google Shape;72;p7"/>
          <p:cNvGrpSpPr/>
          <p:nvPr/>
        </p:nvGrpSpPr>
        <p:grpSpPr>
          <a:xfrm>
            <a:off x="284659" y="277661"/>
            <a:ext cx="7532717" cy="895903"/>
            <a:chOff x="0" y="266575"/>
            <a:chExt cx="6046490" cy="1687200"/>
          </a:xfrm>
        </p:grpSpPr>
        <p:sp>
          <p:nvSpPr>
            <p:cNvPr id="73" name="Google Shape;73;p7"/>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p7"/>
          <p:cNvGrpSpPr/>
          <p:nvPr/>
        </p:nvGrpSpPr>
        <p:grpSpPr>
          <a:xfrm rot="10800000" flipH="1">
            <a:off x="8543953" y="4243733"/>
            <a:ext cx="600055" cy="374899"/>
            <a:chOff x="5211448" y="3165393"/>
            <a:chExt cx="1477967" cy="784800"/>
          </a:xfrm>
        </p:grpSpPr>
        <p:sp>
          <p:nvSpPr>
            <p:cNvPr id="76" name="Google Shape;76;p7"/>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7"/>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7"/>
          <p:cNvGrpSpPr/>
          <p:nvPr/>
        </p:nvGrpSpPr>
        <p:grpSpPr>
          <a:xfrm flipH="1">
            <a:off x="8385351" y="4612318"/>
            <a:ext cx="758573" cy="531131"/>
            <a:chOff x="0" y="266575"/>
            <a:chExt cx="7503194" cy="1687200"/>
          </a:xfrm>
        </p:grpSpPr>
        <p:sp>
          <p:nvSpPr>
            <p:cNvPr id="79" name="Google Shape;79;p7"/>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7"/>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7"/>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82" name="Google Shape;82;p7"/>
          <p:cNvSpPr txBox="1">
            <a:spLocks noGrp="1"/>
          </p:cNvSpPr>
          <p:nvPr>
            <p:ph type="body" idx="1"/>
          </p:nvPr>
        </p:nvSpPr>
        <p:spPr>
          <a:xfrm>
            <a:off x="1201800"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3" name="Google Shape;83;p7"/>
          <p:cNvSpPr txBox="1">
            <a:spLocks noGrp="1"/>
          </p:cNvSpPr>
          <p:nvPr>
            <p:ph type="body" idx="2"/>
          </p:nvPr>
        </p:nvSpPr>
        <p:spPr>
          <a:xfrm>
            <a:off x="3643672"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4" name="Google Shape;84;p7"/>
          <p:cNvSpPr txBox="1">
            <a:spLocks noGrp="1"/>
          </p:cNvSpPr>
          <p:nvPr>
            <p:ph type="body" idx="3"/>
          </p:nvPr>
        </p:nvSpPr>
        <p:spPr>
          <a:xfrm>
            <a:off x="6085544"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5" name="Google Shape;85;p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8"/>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 name="Google Shape;89;p8"/>
          <p:cNvGrpSpPr/>
          <p:nvPr/>
        </p:nvGrpSpPr>
        <p:grpSpPr>
          <a:xfrm>
            <a:off x="284659" y="277661"/>
            <a:ext cx="7532717" cy="895903"/>
            <a:chOff x="0" y="266575"/>
            <a:chExt cx="6046490" cy="1687200"/>
          </a:xfrm>
        </p:grpSpPr>
        <p:sp>
          <p:nvSpPr>
            <p:cNvPr id="90" name="Google Shape;90;p8"/>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 name="Google Shape;92;p8"/>
          <p:cNvGrpSpPr/>
          <p:nvPr/>
        </p:nvGrpSpPr>
        <p:grpSpPr>
          <a:xfrm rot="10800000" flipH="1">
            <a:off x="8543953" y="4243733"/>
            <a:ext cx="600055" cy="374899"/>
            <a:chOff x="5211448" y="3165393"/>
            <a:chExt cx="1477967" cy="784800"/>
          </a:xfrm>
        </p:grpSpPr>
        <p:sp>
          <p:nvSpPr>
            <p:cNvPr id="93" name="Google Shape;93;p8"/>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8"/>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 name="Google Shape;95;p8"/>
          <p:cNvGrpSpPr/>
          <p:nvPr/>
        </p:nvGrpSpPr>
        <p:grpSpPr>
          <a:xfrm flipH="1">
            <a:off x="8385351" y="4612318"/>
            <a:ext cx="758573" cy="531131"/>
            <a:chOff x="0" y="266575"/>
            <a:chExt cx="7503194" cy="1687200"/>
          </a:xfrm>
        </p:grpSpPr>
        <p:sp>
          <p:nvSpPr>
            <p:cNvPr id="96" name="Google Shape;96;p8"/>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8"/>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8"/>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99" name="Google Shape;99;p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gradFill>
          <a:gsLst>
            <a:gs pos="0">
              <a:srgbClr val="4F5876"/>
            </a:gs>
            <a:gs pos="100000">
              <a:srgbClr val="1D1F25"/>
            </a:gs>
          </a:gsLst>
          <a:path path="circle">
            <a:fillToRect l="50000" t="50000" r="50000" b="50000"/>
          </a:path>
        </a:gradFill>
        <a:effectLst/>
      </p:bgPr>
    </p:bg>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15616" y="1275606"/>
            <a:ext cx="7143408" cy="259228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latin typeface="Calibri" pitchFamily="34" charset="0"/>
                <a:cs typeface="Calibri" pitchFamily="34" charset="0"/>
              </a:rPr>
              <a:t>ORGANIGRAMA</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PERÍODO:                               MARZO A JUNIO 2020</a:t>
            </a:r>
            <a:endParaRPr sz="4400" b="1" dirty="0">
              <a:latin typeface="Calibri" pitchFamily="34" charset="0"/>
              <a:cs typeface="Calibri"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20538"/>
            <a:ext cx="1872208" cy="10316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683568" y="483518"/>
            <a:ext cx="7848872" cy="223224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5000" b="1" dirty="0" smtClean="0">
                <a:solidFill>
                  <a:schemeClr val="bg1"/>
                </a:solidFill>
                <a:latin typeface="Calibri" pitchFamily="34" charset="0"/>
                <a:cs typeface="Calibri" pitchFamily="34" charset="0"/>
              </a:rPr>
              <a:t>UNIDADES ORGANIZATIVAS DEL MINEC </a:t>
            </a:r>
            <a:endParaRPr sz="5000" b="1" dirty="0">
              <a:solidFill>
                <a:schemeClr val="bg1"/>
              </a:solidFill>
              <a:latin typeface="Calibri" pitchFamily="34" charset="0"/>
              <a:cs typeface="Calibri" pitchFamily="34" charset="0"/>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a:p>
        </p:txBody>
      </p:sp>
      <p:sp>
        <p:nvSpPr>
          <p:cNvPr id="18" name="Rectangle 3"/>
          <p:cNvSpPr txBox="1">
            <a:spLocks noChangeArrowheads="1"/>
          </p:cNvSpPr>
          <p:nvPr/>
        </p:nvSpPr>
        <p:spPr>
          <a:xfrm>
            <a:off x="1763688" y="3076097"/>
            <a:ext cx="5400600"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bg1"/>
                </a:solidFill>
                <a:latin typeface="Calibri" pitchFamily="34" charset="0"/>
                <a:cs typeface="Calibri" pitchFamily="34" charset="0"/>
              </a:rPr>
              <a:t>Para cumplir con los objetivos y atribuciones que le señalan las Leyes de la República, el Reglamento Interno del Órgano Ejecutivo y el presente Reglamento, el Despacho Ministerial se apoya en la gestión técnica-operativa interna que realizan las unidades y direcciones asesoras, técnicas, operativas y administrativas siguientes:</a:t>
            </a:r>
            <a:endParaRPr lang="es-SV" sz="1200" dirty="0" smtClean="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2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a:p>
        </p:txBody>
      </p:sp>
      <p:sp>
        <p:nvSpPr>
          <p:cNvPr id="18" name="Rectangle 3"/>
          <p:cNvSpPr txBox="1">
            <a:spLocks noChangeArrowheads="1"/>
          </p:cNvSpPr>
          <p:nvPr/>
        </p:nvSpPr>
        <p:spPr>
          <a:xfrm>
            <a:off x="1566601" y="1608376"/>
            <a:ext cx="576064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propiciar la transparencia institucional por medio del cumplimiento a la Ley </a:t>
            </a:r>
            <a:r>
              <a:rPr lang="es-SV" sz="1100" dirty="0" smtClean="0">
                <a:solidFill>
                  <a:schemeClr val="tx1"/>
                </a:solidFill>
                <a:latin typeface="Calibri" pitchFamily="34" charset="0"/>
                <a:cs typeface="Calibri" pitchFamily="34" charset="0"/>
              </a:rPr>
              <a:t>de Acceso </a:t>
            </a:r>
            <a:r>
              <a:rPr lang="es-SV" sz="1100" dirty="0">
                <a:solidFill>
                  <a:schemeClr val="tx1"/>
                </a:solidFill>
                <a:latin typeface="Calibri" pitchFamily="34" charset="0"/>
                <a:cs typeface="Calibri" pitchFamily="34" charset="0"/>
              </a:rPr>
              <a:t>a la Información Pública, mediante procedimientos sencillos y expeditos. Está </a:t>
            </a:r>
            <a:r>
              <a:rPr lang="es-SV" sz="1100" dirty="0" smtClean="0">
                <a:solidFill>
                  <a:schemeClr val="tx1"/>
                </a:solidFill>
                <a:latin typeface="Calibri" pitchFamily="34" charset="0"/>
                <a:cs typeface="Calibri" pitchFamily="34" charset="0"/>
              </a:rPr>
              <a:t>conformada por </a:t>
            </a:r>
            <a:r>
              <a:rPr lang="es-SV" sz="1100" dirty="0">
                <a:solidFill>
                  <a:schemeClr val="tx1"/>
                </a:solidFill>
                <a:latin typeface="Calibri" pitchFamily="34" charset="0"/>
                <a:cs typeface="Calibri" pitchFamily="34" charset="0"/>
              </a:rPr>
              <a:t>un Oficial de Información, quien depende jerárquicamente del Despacho Ministerial, y por </a:t>
            </a:r>
            <a:r>
              <a:rPr lang="es-SV" sz="1100" dirty="0" smtClean="0">
                <a:solidFill>
                  <a:schemeClr val="tx1"/>
                </a:solidFill>
                <a:latin typeface="Calibri" pitchFamily="34" charset="0"/>
                <a:cs typeface="Calibri" pitchFamily="34" charset="0"/>
              </a:rPr>
              <a:t>el personal </a:t>
            </a:r>
            <a:r>
              <a:rPr lang="es-SV" sz="1100" dirty="0">
                <a:solidFill>
                  <a:schemeClr val="tx1"/>
                </a:solidFill>
                <a:latin typeface="Calibri" pitchFamily="34" charset="0"/>
                <a:cs typeface="Calibri" pitchFamily="34" charset="0"/>
              </a:rPr>
              <a:t>técnico y administrativo necesario para su </a:t>
            </a:r>
            <a:r>
              <a:rPr lang="es-SV" sz="1100" dirty="0" smtClean="0">
                <a:solidFill>
                  <a:schemeClr val="tx1"/>
                </a:solidFill>
                <a:latin typeface="Calibri" pitchFamily="34" charset="0"/>
                <a:cs typeface="Calibri" pitchFamily="34" charset="0"/>
              </a:rPr>
              <a:t>buen funcionamiento.</a:t>
            </a:r>
          </a:p>
          <a:p>
            <a:pPr algn="just">
              <a:lnSpc>
                <a:spcPct val="150000"/>
              </a:lnSpc>
            </a:pP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endParaRPr lang="es-SV" sz="1100" dirty="0" smtClean="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Laura Alicia Quintanilla de Arias</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19"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ACCESO                                        A LA INFORMACIÓN PÚBLICA</a:t>
            </a:r>
            <a:endParaRPr lang="es-SV" sz="2300" b="1" dirty="0">
              <a:solidFill>
                <a:schemeClr val="tx1"/>
              </a:solidFill>
            </a:endParaRPr>
          </a:p>
        </p:txBody>
      </p:sp>
      <p:sp>
        <p:nvSpPr>
          <p:cNvPr id="5" name="Rectangle 3"/>
          <p:cNvSpPr txBox="1">
            <a:spLocks noChangeArrowheads="1"/>
          </p:cNvSpPr>
          <p:nvPr/>
        </p:nvSpPr>
        <p:spPr>
          <a:xfrm>
            <a:off x="5415508" y="3481375"/>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a:p>
        </p:txBody>
      </p:sp>
      <p:sp>
        <p:nvSpPr>
          <p:cNvPr id="6" name="Rectangle 3"/>
          <p:cNvSpPr txBox="1">
            <a:spLocks noChangeArrowheads="1"/>
          </p:cNvSpPr>
          <p:nvPr/>
        </p:nvSpPr>
        <p:spPr>
          <a:xfrm>
            <a:off x="1356331" y="1347614"/>
            <a:ext cx="5761175" cy="237626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asesorar, coordinar y monitorear la incorporación transversal del Principio de </a:t>
            </a:r>
          </a:p>
          <a:p>
            <a:pPr algn="just">
              <a:lnSpc>
                <a:spcPct val="150000"/>
              </a:lnSpc>
            </a:pPr>
            <a:r>
              <a:rPr lang="es-SV" sz="1100" dirty="0">
                <a:solidFill>
                  <a:schemeClr val="tx1"/>
                </a:solidFill>
                <a:latin typeface="Calibri" pitchFamily="34" charset="0"/>
                <a:cs typeface="Calibri" pitchFamily="34" charset="0"/>
              </a:rPr>
              <a:t>Igualdad y No Discriminación, en las políticas, planes, programas, proyectos, </a:t>
            </a:r>
            <a:r>
              <a:rPr lang="es-SV" sz="1100" dirty="0" smtClean="0">
                <a:solidFill>
                  <a:schemeClr val="tx1"/>
                </a:solidFill>
                <a:latin typeface="Calibri" pitchFamily="34" charset="0"/>
                <a:cs typeface="Calibri" pitchFamily="34" charset="0"/>
              </a:rPr>
              <a:t>normativas y  </a:t>
            </a:r>
            <a:r>
              <a:rPr lang="es-SV" sz="1100" dirty="0">
                <a:solidFill>
                  <a:schemeClr val="tx1"/>
                </a:solidFill>
                <a:latin typeface="Calibri" pitchFamily="34" charset="0"/>
                <a:cs typeface="Calibri" pitchFamily="34" charset="0"/>
              </a:rPr>
              <a:t>acciones desarrolladas en el ejercicio de las competencias </a:t>
            </a:r>
            <a:r>
              <a:rPr lang="es-SV" sz="1100" dirty="0" smtClean="0">
                <a:solidFill>
                  <a:schemeClr val="tx1"/>
                </a:solidFill>
                <a:latin typeface="Calibri" pitchFamily="34" charset="0"/>
                <a:cs typeface="Calibri" pitchFamily="34" charset="0"/>
              </a:rPr>
              <a:t>institucionales </a:t>
            </a:r>
            <a:r>
              <a:rPr lang="es-SV" sz="1100" dirty="0">
                <a:solidFill>
                  <a:schemeClr val="tx1"/>
                </a:solidFill>
                <a:latin typeface="Calibri" pitchFamily="34" charset="0"/>
                <a:cs typeface="Calibri" pitchFamily="34" charset="0"/>
              </a:rPr>
              <a:t>del MINEC. </a:t>
            </a:r>
            <a:r>
              <a:rPr lang="es-SV" sz="1100" dirty="0" smtClean="0">
                <a:solidFill>
                  <a:schemeClr val="tx1"/>
                </a:solidFill>
                <a:latin typeface="Calibri" pitchFamily="34" charset="0"/>
                <a:cs typeface="Calibri" pitchFamily="34" charset="0"/>
              </a:rPr>
              <a:t>Está conformada </a:t>
            </a:r>
            <a:r>
              <a:rPr lang="es-SV" sz="1100" dirty="0">
                <a:solidFill>
                  <a:schemeClr val="tx1"/>
                </a:solidFill>
                <a:latin typeface="Calibri" pitchFamily="34" charset="0"/>
                <a:cs typeface="Calibri" pitchFamily="34" charset="0"/>
              </a:rPr>
              <a:t>por una Jefatura, quien depende jerárquicamente del </a:t>
            </a:r>
            <a:r>
              <a:rPr lang="es-SV" sz="1100" dirty="0" smtClean="0">
                <a:solidFill>
                  <a:schemeClr val="tx1"/>
                </a:solidFill>
                <a:latin typeface="Calibri" pitchFamily="34" charset="0"/>
                <a:cs typeface="Calibri" pitchFamily="34" charset="0"/>
              </a:rPr>
              <a:t>Despacho </a:t>
            </a:r>
            <a:r>
              <a:rPr lang="es-SV" sz="1100" dirty="0">
                <a:solidFill>
                  <a:schemeClr val="tx1"/>
                </a:solidFill>
                <a:latin typeface="Calibri" pitchFamily="34" charset="0"/>
                <a:cs typeface="Calibri" pitchFamily="34" charset="0"/>
              </a:rPr>
              <a:t>Ministerial, y </a:t>
            </a:r>
            <a:r>
              <a:rPr lang="es-SV" sz="1100" dirty="0" smtClean="0">
                <a:solidFill>
                  <a:schemeClr val="tx1"/>
                </a:solidFill>
                <a:latin typeface="Calibri" pitchFamily="34" charset="0"/>
                <a:cs typeface="Calibri" pitchFamily="34" charset="0"/>
              </a:rPr>
              <a:t>por </a:t>
            </a:r>
            <a:r>
              <a:rPr lang="es-SV" sz="1100" dirty="0">
                <a:solidFill>
                  <a:schemeClr val="tx1"/>
                </a:solidFill>
                <a:latin typeface="Calibri" pitchFamily="34" charset="0"/>
                <a:cs typeface="Calibri" pitchFamily="34" charset="0"/>
              </a:rPr>
              <a:t>el </a:t>
            </a: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personal técnico y administrativo necesario para su buen </a:t>
            </a:r>
            <a:r>
              <a:rPr lang="es-SV" sz="1100" dirty="0" smtClean="0">
                <a:solidFill>
                  <a:schemeClr val="tx1"/>
                </a:solidFill>
                <a:latin typeface="Calibri" pitchFamily="34" charset="0"/>
                <a:cs typeface="Calibri" pitchFamily="34" charset="0"/>
              </a:rPr>
              <a:t>funcionamiento.</a:t>
            </a: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Elena Marisol Gómez Luna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GENERO</a:t>
            </a:r>
            <a:endParaRPr lang="es-SV" sz="2300" b="1" dirty="0">
              <a:solidFill>
                <a:schemeClr val="tx1"/>
              </a:solidFill>
            </a:endParaRPr>
          </a:p>
        </p:txBody>
      </p:sp>
      <p:sp>
        <p:nvSpPr>
          <p:cNvPr id="5" name="Rectangle 3"/>
          <p:cNvSpPr txBox="1">
            <a:spLocks noChangeArrowheads="1"/>
          </p:cNvSpPr>
          <p:nvPr/>
        </p:nvSpPr>
        <p:spPr>
          <a:xfrm>
            <a:off x="5202520"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9238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a:p>
        </p:txBody>
      </p:sp>
      <p:sp>
        <p:nvSpPr>
          <p:cNvPr id="6" name="Rectangle 3"/>
          <p:cNvSpPr txBox="1">
            <a:spLocks noChangeArrowheads="1"/>
          </p:cNvSpPr>
          <p:nvPr/>
        </p:nvSpPr>
        <p:spPr>
          <a:xfrm>
            <a:off x="1894400" y="1707654"/>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velar por la buena imagen institucional ante la </a:t>
            </a:r>
            <a:r>
              <a:rPr lang="es-SV" sz="1100" dirty="0" smtClean="0">
                <a:solidFill>
                  <a:schemeClr val="tx1"/>
                </a:solidFill>
                <a:latin typeface="Calibri" pitchFamily="34" charset="0"/>
                <a:cs typeface="Calibri" pitchFamily="34" charset="0"/>
              </a:rPr>
              <a:t>opinión </a:t>
            </a:r>
            <a:r>
              <a:rPr lang="es-SV" sz="1100" dirty="0">
                <a:solidFill>
                  <a:schemeClr val="tx1"/>
                </a:solidFill>
                <a:latin typeface="Calibri" pitchFamily="34" charset="0"/>
                <a:cs typeface="Calibri" pitchFamily="34" charset="0"/>
              </a:rPr>
              <a:t>pública y </a:t>
            </a:r>
            <a:r>
              <a:rPr lang="es-SV" sz="1100" dirty="0" smtClean="0">
                <a:solidFill>
                  <a:schemeClr val="tx1"/>
                </a:solidFill>
                <a:latin typeface="Calibri" pitchFamily="34" charset="0"/>
                <a:cs typeface="Calibri" pitchFamily="34" charset="0"/>
              </a:rPr>
              <a:t>mantener una  adecuada </a:t>
            </a:r>
            <a:r>
              <a:rPr lang="es-SV" sz="1100" dirty="0">
                <a:solidFill>
                  <a:schemeClr val="tx1"/>
                </a:solidFill>
                <a:latin typeface="Calibri" pitchFamily="34" charset="0"/>
                <a:cs typeface="Calibri" pitchFamily="34" charset="0"/>
              </a:rPr>
              <a:t>comunicación interna y externa, especialmente con los diferentes medios de </a:t>
            </a:r>
            <a:r>
              <a:rPr lang="es-SV" sz="1100" dirty="0" smtClean="0">
                <a:solidFill>
                  <a:schemeClr val="tx1"/>
                </a:solidFill>
                <a:latin typeface="Calibri" pitchFamily="34" charset="0"/>
                <a:cs typeface="Calibri" pitchFamily="34" charset="0"/>
              </a:rPr>
              <a:t>comunicación </a:t>
            </a:r>
            <a:r>
              <a:rPr lang="es-SV" sz="1100" dirty="0">
                <a:solidFill>
                  <a:schemeClr val="tx1"/>
                </a:solidFill>
                <a:latin typeface="Calibri" pitchFamily="34" charset="0"/>
                <a:cs typeface="Calibri" pitchFamily="34" charset="0"/>
              </a:rPr>
              <a:t>y otras instituciones relacionadas al quehacer </a:t>
            </a:r>
            <a:r>
              <a:rPr lang="es-SV" sz="1100" dirty="0" smtClean="0">
                <a:solidFill>
                  <a:schemeClr val="tx1"/>
                </a:solidFill>
                <a:latin typeface="Calibri" pitchFamily="34" charset="0"/>
                <a:cs typeface="Calibri" pitchFamily="34" charset="0"/>
              </a:rPr>
              <a:t>institucional.</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dirty="0">
                <a:solidFill>
                  <a:schemeClr val="tx1"/>
                </a:solidFill>
                <a:latin typeface="Calibri" pitchFamily="34" charset="0"/>
                <a:cs typeface="Calibri" pitchFamily="34" charset="0"/>
              </a:rPr>
              <a:t>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Lic. </a:t>
            </a:r>
            <a:r>
              <a:rPr lang="es-SV" sz="1200" b="1" dirty="0" smtClean="0">
                <a:solidFill>
                  <a:srgbClr val="0070C0"/>
                </a:solidFill>
                <a:latin typeface="Calibri" pitchFamily="34" charset="0"/>
                <a:cs typeface="Calibri" pitchFamily="34" charset="0"/>
              </a:rPr>
              <a:t>Karla Yamileth Carranza </a:t>
            </a:r>
          </a:p>
          <a:p>
            <a:pPr algn="just"/>
            <a:r>
              <a:rPr lang="es-SV" sz="1200" b="1" dirty="0" smtClean="0">
                <a:solidFill>
                  <a:srgbClr val="0070C0"/>
                </a:solidFill>
                <a:latin typeface="Calibri" pitchFamily="34" charset="0"/>
                <a:cs typeface="Calibri" pitchFamily="34" charset="0"/>
              </a:rPr>
              <a:t>Jefa Ad Honorem y Ad Interim </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COMUNICACIONES</a:t>
            </a:r>
            <a:endParaRPr lang="es-SV" sz="2300" b="1" dirty="0">
              <a:solidFill>
                <a:schemeClr val="tx1"/>
              </a:solidFill>
            </a:endParaRPr>
          </a:p>
        </p:txBody>
      </p:sp>
      <p:sp>
        <p:nvSpPr>
          <p:cNvPr id="5" name="Rectangle 3"/>
          <p:cNvSpPr txBox="1">
            <a:spLocks noChangeArrowheads="1"/>
          </p:cNvSpPr>
          <p:nvPr/>
        </p:nvSpPr>
        <p:spPr>
          <a:xfrm>
            <a:off x="5292080" y="326916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6</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15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4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a:p>
        </p:txBody>
      </p:sp>
      <p:sp>
        <p:nvSpPr>
          <p:cNvPr id="6" name="Rectangle 3"/>
          <p:cNvSpPr txBox="1">
            <a:spLocks noChangeArrowheads="1"/>
          </p:cNvSpPr>
          <p:nvPr/>
        </p:nvSpPr>
        <p:spPr>
          <a:xfrm>
            <a:off x="1205686" y="1707654"/>
            <a:ext cx="6174626"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supervisar, coordinar y dar seguimiento a </a:t>
            </a:r>
            <a:r>
              <a:rPr lang="es-SV" sz="1100" dirty="0" smtClean="0">
                <a:solidFill>
                  <a:schemeClr val="tx1"/>
                </a:solidFill>
                <a:latin typeface="Calibri" pitchFamily="34" charset="0"/>
                <a:cs typeface="Calibri" pitchFamily="34" charset="0"/>
              </a:rPr>
              <a:t>las políticas, </a:t>
            </a:r>
            <a:r>
              <a:rPr lang="es-SV" sz="1100" dirty="0">
                <a:solidFill>
                  <a:schemeClr val="tx1"/>
                </a:solidFill>
                <a:latin typeface="Calibri" pitchFamily="34" charset="0"/>
                <a:cs typeface="Calibri" pitchFamily="34" charset="0"/>
              </a:rPr>
              <a:t>planes, </a:t>
            </a:r>
            <a:r>
              <a:rPr lang="es-SV" sz="1100" dirty="0" smtClean="0">
                <a:solidFill>
                  <a:schemeClr val="tx1"/>
                </a:solidFill>
                <a:latin typeface="Calibri" pitchFamily="34" charset="0"/>
                <a:cs typeface="Calibri" pitchFamily="34" charset="0"/>
              </a:rPr>
              <a:t>programas,  proyectos </a:t>
            </a:r>
            <a:r>
              <a:rPr lang="es-SV" sz="1100" dirty="0">
                <a:solidFill>
                  <a:schemeClr val="tx1"/>
                </a:solidFill>
                <a:latin typeface="Calibri" pitchFamily="34" charset="0"/>
                <a:cs typeface="Calibri" pitchFamily="34" charset="0"/>
              </a:rPr>
              <a:t>y acciones ambientales dentro de la institución; </a:t>
            </a:r>
            <a:r>
              <a:rPr lang="es-SV" sz="1100" dirty="0" smtClean="0">
                <a:solidFill>
                  <a:schemeClr val="tx1"/>
                </a:solidFill>
                <a:latin typeface="Calibri" pitchFamily="34" charset="0"/>
                <a:cs typeface="Calibri" pitchFamily="34" charset="0"/>
              </a:rPr>
              <a:t>velar</a:t>
            </a:r>
            <a:r>
              <a:rPr lang="es-SV" sz="1100" dirty="0">
                <a:solidFill>
                  <a:schemeClr val="tx1"/>
                </a:solidFill>
                <a:latin typeface="Calibri" pitchFamily="34" charset="0"/>
                <a:cs typeface="Calibri" pitchFamily="34" charset="0"/>
              </a:rPr>
              <a:t> </a:t>
            </a:r>
            <a:r>
              <a:rPr lang="es-SV" sz="1100" dirty="0" smtClean="0">
                <a:solidFill>
                  <a:schemeClr val="tx1"/>
                </a:solidFill>
                <a:latin typeface="Calibri" pitchFamily="34" charset="0"/>
                <a:cs typeface="Calibri" pitchFamily="34" charset="0"/>
              </a:rPr>
              <a:t>por el cumplimiento </a:t>
            </a:r>
            <a:r>
              <a:rPr lang="es-SV" sz="1100" dirty="0">
                <a:solidFill>
                  <a:schemeClr val="tx1"/>
                </a:solidFill>
                <a:latin typeface="Calibri" pitchFamily="34" charset="0"/>
                <a:cs typeface="Calibri" pitchFamily="34" charset="0"/>
              </a:rPr>
              <a:t>de </a:t>
            </a:r>
            <a:r>
              <a:rPr lang="es-SV" sz="1100" dirty="0" smtClean="0">
                <a:solidFill>
                  <a:schemeClr val="tx1"/>
                </a:solidFill>
                <a:latin typeface="Calibri" pitchFamily="34" charset="0"/>
                <a:cs typeface="Calibri" pitchFamily="34" charset="0"/>
              </a:rPr>
              <a:t>las normas y </a:t>
            </a:r>
            <a:r>
              <a:rPr lang="es-SV" sz="1100" dirty="0">
                <a:solidFill>
                  <a:schemeClr val="tx1"/>
                </a:solidFill>
                <a:latin typeface="Calibri" pitchFamily="34" charset="0"/>
                <a:cs typeface="Calibri" pitchFamily="34" charset="0"/>
              </a:rPr>
              <a:t>regulaciones ambientales de la misma y asegurar la </a:t>
            </a:r>
            <a:r>
              <a:rPr lang="es-SV" sz="1100" dirty="0" smtClean="0">
                <a:solidFill>
                  <a:schemeClr val="tx1"/>
                </a:solidFill>
                <a:latin typeface="Calibri" pitchFamily="34" charset="0"/>
                <a:cs typeface="Calibri" pitchFamily="34" charset="0"/>
              </a:rPr>
              <a:t>necesaria  coordinación interinstitucional en la </a:t>
            </a:r>
            <a:r>
              <a:rPr lang="es-SV" sz="1100" dirty="0">
                <a:solidFill>
                  <a:schemeClr val="tx1"/>
                </a:solidFill>
                <a:latin typeface="Calibri" pitchFamily="34" charset="0"/>
                <a:cs typeface="Calibri" pitchFamily="34" charset="0"/>
              </a:rPr>
              <a:t>gestión ambiental de acuerdo a las directrices emitidas por el Ministerio de Medio </a:t>
            </a:r>
            <a:r>
              <a:rPr lang="es-SV" sz="1100" dirty="0" smtClean="0">
                <a:solidFill>
                  <a:schemeClr val="tx1"/>
                </a:solidFill>
                <a:latin typeface="Calibri" pitchFamily="34" charset="0"/>
                <a:cs typeface="Calibri" pitchFamily="34" charset="0"/>
              </a:rPr>
              <a:t>Ambiente  y  Recursos </a:t>
            </a:r>
            <a:r>
              <a:rPr lang="es-SV" sz="1100" dirty="0">
                <a:solidFill>
                  <a:schemeClr val="tx1"/>
                </a:solidFill>
                <a:latin typeface="Calibri" pitchFamily="34" charset="0"/>
                <a:cs typeface="Calibri" pitchFamily="34" charset="0"/>
              </a:rPr>
              <a:t>Naturales. </a:t>
            </a:r>
            <a:endParaRPr lang="es-SV" sz="1100" dirty="0" smtClean="0">
              <a:solidFill>
                <a:schemeClr val="tx1"/>
              </a:solidFill>
              <a:latin typeface="Calibri" pitchFamily="34" charset="0"/>
              <a:cs typeface="Calibri" pitchFamily="34" charset="0"/>
            </a:endParaRP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María Soledad Martínez de Carranza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AMBIENTAL </a:t>
            </a:r>
            <a:endParaRPr lang="es-SV" sz="2300" b="1" dirty="0">
              <a:solidFill>
                <a:schemeClr val="tx1"/>
              </a:solidFill>
            </a:endParaRPr>
          </a:p>
        </p:txBody>
      </p:sp>
      <p:sp>
        <p:nvSpPr>
          <p:cNvPr id="5" name="Rectangle 3"/>
          <p:cNvSpPr txBox="1">
            <a:spLocks noChangeArrowheads="1"/>
          </p:cNvSpPr>
          <p:nvPr/>
        </p:nvSpPr>
        <p:spPr>
          <a:xfrm>
            <a:off x="5277762"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28443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15</a:t>
            </a:fld>
            <a:endParaRPr/>
          </a:p>
        </p:txBody>
      </p:sp>
      <p:sp>
        <p:nvSpPr>
          <p:cNvPr id="6" name="Rectangle 3"/>
          <p:cNvSpPr txBox="1">
            <a:spLocks noChangeArrowheads="1"/>
          </p:cNvSpPr>
          <p:nvPr/>
        </p:nvSpPr>
        <p:spPr>
          <a:xfrm>
            <a:off x="1286272" y="1203598"/>
            <a:ext cx="6270848"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evaluar a posteriori la eficacia del sistema de control interno, la administración de riesgos, la efectividad en las operaciones y el cumplimiento de leyes y reglamentos aplicables; incluyendo actividades de asesoramiento y servicio de consultoría a las áreas objeto de auditoría, encaminadas a la mejora continua de las actividades y en el fortalecimiento de controles en el MINEC.  Realiza su actividad de manera independiente y objetiva de conformidad a la Ley de la Corte de Cuentas de la República y Normas de Auditoría Interna del Sector Gubernamental</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 su operatividad esta descrita en el Manual de Auditoría Interna del MINEC.</a:t>
            </a: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Gerente: Juan Alberto Castro Salamanca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86272" y="267494"/>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AUDITORIA INTERNA </a:t>
            </a:r>
            <a:endParaRPr lang="es-SV" sz="2300" b="1" dirty="0">
              <a:solidFill>
                <a:schemeClr val="tx1"/>
              </a:solidFill>
            </a:endParaRPr>
          </a:p>
        </p:txBody>
      </p:sp>
      <p:sp>
        <p:nvSpPr>
          <p:cNvPr id="5" name="Rectangle 3"/>
          <p:cNvSpPr txBox="1">
            <a:spLocks noChangeArrowheads="1"/>
          </p:cNvSpPr>
          <p:nvPr/>
        </p:nvSpPr>
        <p:spPr>
          <a:xfrm>
            <a:off x="5220072"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993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16</a:t>
            </a:fld>
            <a:endParaRPr/>
          </a:p>
        </p:txBody>
      </p:sp>
      <p:sp>
        <p:nvSpPr>
          <p:cNvPr id="6" name="Rectangle 3"/>
          <p:cNvSpPr txBox="1">
            <a:spLocks noChangeArrowheads="1"/>
          </p:cNvSpPr>
          <p:nvPr/>
        </p:nvSpPr>
        <p:spPr>
          <a:xfrm>
            <a:off x="1721396" y="1851670"/>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Apoyar a los niveles jerárquicos superiores del MINEC en los procesos de toma de decisiones, mediante la aplicación de mecanismos de coordinación e información que faciliten la planificación estratégica operativa y el fortalecimientos institucional.</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b="1" dirty="0">
                <a:solidFill>
                  <a:srgbClr val="0070C0"/>
                </a:solidFill>
                <a:latin typeface="Calibri" pitchFamily="34" charset="0"/>
                <a:cs typeface="Calibri" pitchFamily="34" charset="0"/>
              </a:rPr>
              <a:t>Lic. </a:t>
            </a:r>
            <a:r>
              <a:rPr lang="es-SV" sz="1100" b="1" dirty="0" smtClean="0">
                <a:solidFill>
                  <a:srgbClr val="0070C0"/>
                </a:solidFill>
                <a:latin typeface="Calibri" pitchFamily="34" charset="0"/>
                <a:cs typeface="Calibri" pitchFamily="34" charset="0"/>
              </a:rPr>
              <a:t>Arlen Tatiana Gámez</a:t>
            </a:r>
            <a:endParaRPr lang="es-SV" sz="1100" b="1" dirty="0">
              <a:solidFill>
                <a:srgbClr val="0070C0"/>
              </a:solidFill>
              <a:latin typeface="Calibri" pitchFamily="34" charset="0"/>
              <a:cs typeface="Calibri" pitchFamily="34" charset="0"/>
            </a:endParaRPr>
          </a:p>
          <a:p>
            <a:pPr algn="just"/>
            <a:r>
              <a:rPr lang="es-SV" sz="1100" b="1" dirty="0">
                <a:solidFill>
                  <a:srgbClr val="0070C0"/>
                </a:solidFill>
                <a:latin typeface="Calibri" pitchFamily="34" charset="0"/>
                <a:cs typeface="Calibri" pitchFamily="34" charset="0"/>
              </a:rPr>
              <a:t>Jefa Ad Honorem y Ad Interim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PLANIFICACIÓN Y DESARROLLO INSTITUCIONAL</a:t>
            </a:r>
            <a:endParaRPr lang="es-SV" sz="2300" b="1" dirty="0">
              <a:solidFill>
                <a:schemeClr val="tx1"/>
              </a:solidFill>
            </a:endParaRPr>
          </a:p>
        </p:txBody>
      </p:sp>
      <p:sp>
        <p:nvSpPr>
          <p:cNvPr id="5" name="Rectangle 3"/>
          <p:cNvSpPr txBox="1">
            <a:spLocks noChangeArrowheads="1"/>
          </p:cNvSpPr>
          <p:nvPr/>
        </p:nvSpPr>
        <p:spPr>
          <a:xfrm>
            <a:off x="5220072" y="319715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6</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10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8127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17</a:t>
            </a:fld>
            <a:endParaRPr/>
          </a:p>
        </p:txBody>
      </p:sp>
      <p:sp>
        <p:nvSpPr>
          <p:cNvPr id="6" name="Rectangle 3"/>
          <p:cNvSpPr txBox="1">
            <a:spLocks noChangeArrowheads="1"/>
          </p:cNvSpPr>
          <p:nvPr/>
        </p:nvSpPr>
        <p:spPr>
          <a:xfrm>
            <a:off x="1640810" y="1635646"/>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garantizar que las acciones institucionales se realicen dentro del marco </a:t>
            </a:r>
            <a:r>
              <a:rPr lang="es-SV" sz="1100" dirty="0" smtClean="0">
                <a:solidFill>
                  <a:schemeClr val="tx1"/>
                </a:solidFill>
                <a:latin typeface="Calibri" pitchFamily="34" charset="0"/>
                <a:cs typeface="Calibri" pitchFamily="34" charset="0"/>
              </a:rPr>
              <a:t>legal, así </a:t>
            </a:r>
            <a:r>
              <a:rPr lang="es-SV" sz="1100" dirty="0">
                <a:solidFill>
                  <a:schemeClr val="tx1"/>
                </a:solidFill>
                <a:latin typeface="Calibri" pitchFamily="34" charset="0"/>
                <a:cs typeface="Calibri" pitchFamily="34" charset="0"/>
              </a:rPr>
              <a:t>como brindar asesoramiento y emitir opinión legal en asuntos jurídicos y normativos que requieren los o las Titulares y las unidades organizativas, según sea solicitado.</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Daniel Roberto Ríos Pineda </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ASUNTOS JURÍDICOS</a:t>
            </a:r>
            <a:endParaRPr lang="es-SV" sz="2300" b="1" dirty="0">
              <a:solidFill>
                <a:schemeClr val="tx1"/>
              </a:solidFill>
            </a:endParaRPr>
          </a:p>
        </p:txBody>
      </p:sp>
      <p:sp>
        <p:nvSpPr>
          <p:cNvPr id="5" name="Rectangle 3"/>
          <p:cNvSpPr txBox="1">
            <a:spLocks noChangeArrowheads="1"/>
          </p:cNvSpPr>
          <p:nvPr/>
        </p:nvSpPr>
        <p:spPr>
          <a:xfrm>
            <a:off x="5292080" y="327658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68123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18</a:t>
            </a:fld>
            <a:endParaRPr/>
          </a:p>
        </p:txBody>
      </p:sp>
      <p:sp>
        <p:nvSpPr>
          <p:cNvPr id="6" name="Rectangle 3"/>
          <p:cNvSpPr txBox="1">
            <a:spLocks noChangeArrowheads="1"/>
          </p:cNvSpPr>
          <p:nvPr/>
        </p:nvSpPr>
        <p:spPr>
          <a:xfrm>
            <a:off x="1475656" y="1436471"/>
            <a:ext cx="5832648" cy="223224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gestionar y apoyar a las unidades ejecutoras en la búsqueda de </a:t>
            </a:r>
            <a:r>
              <a:rPr lang="es-SV" sz="1100" dirty="0" smtClean="0">
                <a:solidFill>
                  <a:schemeClr val="tx1"/>
                </a:solidFill>
                <a:latin typeface="Calibri" pitchFamily="34" charset="0"/>
                <a:cs typeface="Calibri" pitchFamily="34" charset="0"/>
              </a:rPr>
              <a:t>cooperación técnica </a:t>
            </a:r>
            <a:r>
              <a:rPr lang="es-SV" sz="1100" dirty="0">
                <a:solidFill>
                  <a:schemeClr val="tx1"/>
                </a:solidFill>
                <a:latin typeface="Calibri" pitchFamily="34" charset="0"/>
                <a:cs typeface="Calibri" pitchFamily="34" charset="0"/>
              </a:rPr>
              <a:t>o financiera reembolsable o no reembolsable con agencias de cooperación </a:t>
            </a:r>
            <a:r>
              <a:rPr lang="es-SV" sz="1100" dirty="0" smtClean="0">
                <a:solidFill>
                  <a:schemeClr val="tx1"/>
                </a:solidFill>
                <a:latin typeface="Calibri" pitchFamily="34" charset="0"/>
                <a:cs typeface="Calibri" pitchFamily="34" charset="0"/>
              </a:rPr>
              <a:t>estatales, multilaterales</a:t>
            </a:r>
            <a:r>
              <a:rPr lang="es-SV" sz="1100" dirty="0">
                <a:solidFill>
                  <a:schemeClr val="tx1"/>
                </a:solidFill>
                <a:latin typeface="Calibri" pitchFamily="34" charset="0"/>
                <a:cs typeface="Calibri" pitchFamily="34" charset="0"/>
              </a:rPr>
              <a:t>, entidades privadas, entre otras, así como coordinar los procesos de </a:t>
            </a:r>
            <a:r>
              <a:rPr lang="es-SV" sz="1100" dirty="0" smtClean="0">
                <a:solidFill>
                  <a:schemeClr val="tx1"/>
                </a:solidFill>
                <a:latin typeface="Calibri" pitchFamily="34" charset="0"/>
                <a:cs typeface="Calibri" pitchFamily="34" charset="0"/>
              </a:rPr>
              <a:t>gestión, ejecución</a:t>
            </a:r>
            <a:r>
              <a:rPr lang="es-SV" sz="1100" dirty="0">
                <a:solidFill>
                  <a:schemeClr val="tx1"/>
                </a:solidFill>
                <a:latin typeface="Calibri" pitchFamily="34" charset="0"/>
                <a:cs typeface="Calibri" pitchFamily="34" charset="0"/>
              </a:rPr>
              <a:t>, administración y liquidación de programas y proyectos financiados con recursos </a:t>
            </a:r>
            <a:r>
              <a:rPr lang="es-SV" sz="1100" dirty="0" smtClean="0">
                <a:solidFill>
                  <a:schemeClr val="tx1"/>
                </a:solidFill>
                <a:latin typeface="Calibri" pitchFamily="34" charset="0"/>
                <a:cs typeface="Calibri" pitchFamily="34" charset="0"/>
              </a:rPr>
              <a:t>de cooperación </a:t>
            </a:r>
            <a:r>
              <a:rPr lang="es-SV" sz="1100" dirty="0">
                <a:solidFill>
                  <a:schemeClr val="tx1"/>
                </a:solidFill>
                <a:latin typeface="Calibri" pitchFamily="34" charset="0"/>
                <a:cs typeface="Calibri" pitchFamily="34" charset="0"/>
              </a:rPr>
              <a:t>externa. </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Jefe de unidad: Karla Sofía Flores Cruz</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COOPERACIÓN EXTERNA</a:t>
            </a:r>
            <a:endParaRPr lang="es-SV" sz="2300" b="1" dirty="0">
              <a:solidFill>
                <a:schemeClr val="tx1"/>
              </a:solidFill>
            </a:endParaRPr>
          </a:p>
        </p:txBody>
      </p:sp>
      <p:sp>
        <p:nvSpPr>
          <p:cNvPr id="5" name="Rectangle 3"/>
          <p:cNvSpPr txBox="1">
            <a:spLocks noChangeArrowheads="1"/>
          </p:cNvSpPr>
          <p:nvPr/>
        </p:nvSpPr>
        <p:spPr>
          <a:xfrm>
            <a:off x="5436096"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586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19</a:t>
            </a:fld>
            <a:endParaRPr/>
          </a:p>
        </p:txBody>
      </p:sp>
      <p:sp>
        <p:nvSpPr>
          <p:cNvPr id="6" name="Rectangle 3"/>
          <p:cNvSpPr txBox="1">
            <a:spLocks noChangeArrowheads="1"/>
          </p:cNvSpPr>
          <p:nvPr/>
        </p:nvSpPr>
        <p:spPr>
          <a:xfrm>
            <a:off x="1211014" y="1203598"/>
            <a:ext cx="6099542" cy="331236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innovación productiva y mejorar la competitividad empresarial para  generar mayor crecimiento económico y empleo; mediante la gestión de inteligencia económica con base en el entorno nacional e internacional; y, el diseño, coordinación, monitoreo y evaluación de políticas públicas que propicien: los encadenamientos productivos, la transformación digital, y el fortalecimiento de capacidades y competencias empresariales; en el marco de la Ley de Fomento a la Producción y otras iniciativas nacionales para el desarrollo productivo del país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General, quien depende jerárquicamente del Despacho Ministerial, y por el personal técnico y administrativo necesario para su buen funcionamiento; procurara la ejecución coordinada del trabajo de la Dirección de Innovación Productiva y Competitividad Empresarial y la Dirección de Inteligencia y Política Económica;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r>
              <a:rPr lang="es-SV" sz="1200" b="1" dirty="0" smtClean="0">
                <a:solidFill>
                  <a:srgbClr val="0070C0"/>
                </a:solidFill>
                <a:latin typeface="Calibri" pitchFamily="34" charset="0"/>
                <a:cs typeface="Calibri" pitchFamily="34" charset="0"/>
              </a:rPr>
              <a:t>Directora: Andrea </a:t>
            </a:r>
            <a:r>
              <a:rPr lang="es-SV" sz="1200" b="1" dirty="0">
                <a:solidFill>
                  <a:srgbClr val="0070C0"/>
                </a:solidFill>
                <a:latin typeface="Calibri" pitchFamily="34" charset="0"/>
                <a:cs typeface="Calibri" pitchFamily="34" charset="0"/>
              </a:rPr>
              <a:t>Abigail Pérez de Novoa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INNOVACIÓN Y CONPETITIVIDAD</a:t>
            </a:r>
            <a:endParaRPr lang="es-SV" sz="2300" b="1" dirty="0">
              <a:solidFill>
                <a:schemeClr val="tx1"/>
              </a:solidFill>
            </a:endParaRPr>
          </a:p>
        </p:txBody>
      </p:sp>
      <p:sp>
        <p:nvSpPr>
          <p:cNvPr id="5" name="Rectangle 3"/>
          <p:cNvSpPr txBox="1">
            <a:spLocks noChangeArrowheads="1"/>
          </p:cNvSpPr>
          <p:nvPr/>
        </p:nvSpPr>
        <p:spPr>
          <a:xfrm>
            <a:off x="5436096" y="3867894"/>
            <a:ext cx="1872208" cy="12035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0017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b="1" dirty="0" smtClean="0">
                <a:solidFill>
                  <a:schemeClr val="tx1"/>
                </a:solidFill>
              </a:rPr>
              <a:t>CONTENIDO:</a:t>
            </a:r>
            <a:endParaRPr b="1" dirty="0">
              <a:solidFill>
                <a:schemeClr val="tx1"/>
              </a:solidFill>
            </a:endParaRPr>
          </a:p>
        </p:txBody>
      </p:sp>
      <p:sp>
        <p:nvSpPr>
          <p:cNvPr id="135" name="Google Shape;135;p1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3" name="2 Marcador de texto"/>
          <p:cNvSpPr>
            <a:spLocks noGrp="1"/>
          </p:cNvSpPr>
          <p:nvPr>
            <p:ph type="body" idx="2"/>
          </p:nvPr>
        </p:nvSpPr>
        <p:spPr>
          <a:xfrm>
            <a:off x="899592" y="2139702"/>
            <a:ext cx="6912768" cy="1728192"/>
          </a:xfrm>
        </p:spPr>
        <p:txBody>
          <a:bodyPr/>
          <a:lstStyle/>
          <a:p>
            <a:pPr marL="285750" indent="-285750">
              <a:buFont typeface="Arial" pitchFamily="34" charset="0"/>
              <a:buChar char="•"/>
            </a:pPr>
            <a:r>
              <a:rPr lang="es-SV" dirty="0">
                <a:latin typeface="Calibri" pitchFamily="34" charset="0"/>
                <a:cs typeface="Calibri" pitchFamily="34" charset="0"/>
              </a:rPr>
              <a:t>Organigrama </a:t>
            </a:r>
            <a:r>
              <a:rPr lang="es-SV" dirty="0" smtClean="0">
                <a:latin typeface="Calibri" pitchFamily="34" charset="0"/>
                <a:cs typeface="Calibri" pitchFamily="34" charset="0"/>
              </a:rPr>
              <a:t>institucional</a:t>
            </a:r>
            <a:endParaRPr lang="es-SV" dirty="0">
              <a:latin typeface="Calibri" pitchFamily="34" charset="0"/>
              <a:cs typeface="Calibri" pitchFamily="34" charset="0"/>
            </a:endParaRPr>
          </a:p>
          <a:p>
            <a:pPr marL="285750" indent="-285750">
              <a:buFont typeface="Arial" pitchFamily="34" charset="0"/>
              <a:buChar char="•"/>
            </a:pPr>
            <a:r>
              <a:rPr lang="es-SV" dirty="0">
                <a:latin typeface="Calibri" pitchFamily="34" charset="0"/>
                <a:cs typeface="Calibri" pitchFamily="34" charset="0"/>
              </a:rPr>
              <a:t>Número de colaboradores por Unidad y desagregada por sexo.</a:t>
            </a:r>
          </a:p>
          <a:p>
            <a:pPr marL="285750" indent="-285750">
              <a:buFont typeface="Arial" pitchFamily="34" charset="0"/>
              <a:buChar char="•"/>
            </a:pPr>
            <a:r>
              <a:rPr lang="es-SV" dirty="0">
                <a:latin typeface="Calibri" pitchFamily="34" charset="0"/>
                <a:cs typeface="Calibri" pitchFamily="34" charset="0"/>
              </a:rPr>
              <a:t>Descripción de atribuciones de las Unidades Administrativas </a:t>
            </a:r>
          </a:p>
        </p:txBody>
      </p:sp>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86" y="1203598"/>
            <a:ext cx="2090818"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a:p>
        </p:txBody>
      </p:sp>
      <p:sp>
        <p:nvSpPr>
          <p:cNvPr id="6" name="Rectangle 3"/>
          <p:cNvSpPr txBox="1">
            <a:spLocks noChangeArrowheads="1"/>
          </p:cNvSpPr>
          <p:nvPr/>
        </p:nvSpPr>
        <p:spPr>
          <a:xfrm>
            <a:off x="1205686" y="1203598"/>
            <a:ext cx="6552728" cy="333290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ejecutar políticas públicas, estrategias y  programas que impulsen la innovación productiva y mejoren la competitividad empresarial, para generar mayor crecimiento económico y empleo; mediante la asesoría y asistencia técnica para el fortalecimiento a los encadenamientos productivos y el impulso de la transformación digital; el otorgamiento de cofinanciamiento no reembolsable; la capacitación y formación profesional orientada al fortalecimiento de capacidades y competencias empresariales; así como, la vinculación y articulación con entidades del sector público, sector privado, academia y actores de interés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Jefe de Unidad</a:t>
            </a:r>
            <a:r>
              <a:rPr lang="es-SV" sz="1200" b="1" dirty="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José Domingo </a:t>
            </a:r>
            <a:r>
              <a:rPr lang="es-SV" sz="1200" b="1" dirty="0">
                <a:solidFill>
                  <a:srgbClr val="0070C0"/>
                </a:solidFill>
                <a:latin typeface="Calibri" pitchFamily="34" charset="0"/>
                <a:cs typeface="Calibri" pitchFamily="34" charset="0"/>
              </a:rPr>
              <a:t>Castellanos </a:t>
            </a:r>
            <a:r>
              <a:rPr lang="es-SV" sz="1200" b="1" dirty="0" smtClean="0">
                <a:solidFill>
                  <a:srgbClr val="0070C0"/>
                </a:solidFill>
                <a:latin typeface="Calibri" pitchFamily="34" charset="0"/>
                <a:cs typeface="Calibri" pitchFamily="34" charset="0"/>
              </a:rPr>
              <a:t>Sibrián</a:t>
            </a:r>
          </a:p>
          <a:p>
            <a:pPr algn="just"/>
            <a:r>
              <a:rPr lang="es-SV" sz="1200" b="1" dirty="0" smtClean="0">
                <a:solidFill>
                  <a:srgbClr val="0070C0"/>
                </a:solidFill>
                <a:latin typeface="Calibri" pitchFamily="34" charset="0"/>
                <a:cs typeface="Calibri" pitchFamily="34" charset="0"/>
              </a:rPr>
              <a:t>Director ad interim y ad honorem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INNOVACIÓN PRODUCTIVA Y COMPETITIVIDAD EMPRESARIAL</a:t>
            </a:r>
            <a:endParaRPr lang="es-SV" sz="2300" b="1" dirty="0">
              <a:solidFill>
                <a:schemeClr val="tx1"/>
              </a:solidFill>
            </a:endParaRPr>
          </a:p>
        </p:txBody>
      </p:sp>
      <p:sp>
        <p:nvSpPr>
          <p:cNvPr id="5" name="Rectangle 3"/>
          <p:cNvSpPr txBox="1">
            <a:spLocks noChangeArrowheads="1"/>
          </p:cNvSpPr>
          <p:nvPr/>
        </p:nvSpPr>
        <p:spPr>
          <a:xfrm>
            <a:off x="5796136" y="3795886"/>
            <a:ext cx="1872208" cy="129614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32</a:t>
            </a:r>
          </a:p>
          <a:p>
            <a:pPr algn="l">
              <a:lnSpc>
                <a:spcPct val="150000"/>
              </a:lnSpc>
            </a:pPr>
            <a:r>
              <a:rPr lang="es-SV" sz="1100" dirty="0" smtClean="0">
                <a:solidFill>
                  <a:schemeClr val="tx1"/>
                </a:solidFill>
                <a:latin typeface="Calibri" pitchFamily="34" charset="0"/>
                <a:cs typeface="Calibri" pitchFamily="34" charset="0"/>
              </a:rPr>
              <a:t>Femenino: 32</a:t>
            </a:r>
          </a:p>
          <a:p>
            <a:pPr algn="l">
              <a:lnSpc>
                <a:spcPct val="150000"/>
              </a:lnSpc>
            </a:pPr>
            <a:r>
              <a:rPr lang="es-SV" sz="1100" dirty="0" smtClean="0">
                <a:solidFill>
                  <a:schemeClr val="tx1"/>
                </a:solidFill>
                <a:latin typeface="Calibri" pitchFamily="34" charset="0"/>
                <a:cs typeface="Calibri" pitchFamily="34" charset="0"/>
              </a:rPr>
              <a:t>Total de empleados: 64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06148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21</a:t>
            </a:fld>
            <a:endParaRPr/>
          </a:p>
        </p:txBody>
      </p:sp>
      <p:sp>
        <p:nvSpPr>
          <p:cNvPr id="6" name="Rectangle 3"/>
          <p:cNvSpPr txBox="1">
            <a:spLocks noChangeArrowheads="1"/>
          </p:cNvSpPr>
          <p:nvPr/>
        </p:nvSpPr>
        <p:spPr>
          <a:xfrm>
            <a:off x="1211838" y="1347614"/>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proveer inteligencia económica con base en el entorno nacional e internacional, para la toma de decisiones y la elaboración de políticas públicas efectivas que promuevan el crecimiento económico sostenible e inclusivo; desarrollando investigaciones y estudios en temas económicos, comerciales y de competitividad; así como el monitoreo permanente del entorno nacional e internacional, para el análisis prospectivo de la economía para  el diseño e implementación de políticas públicas.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Unidad: En espera de nombramiento</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INTELIGENCIA POLÍTICA Y ECONÓMICA</a:t>
            </a:r>
            <a:endParaRPr lang="es-SV" sz="2300" b="1" dirty="0">
              <a:solidFill>
                <a:schemeClr val="tx1"/>
              </a:solidFill>
            </a:endParaRPr>
          </a:p>
        </p:txBody>
      </p:sp>
      <p:sp>
        <p:nvSpPr>
          <p:cNvPr id="5" name="Rectangle 3"/>
          <p:cNvSpPr txBox="1">
            <a:spLocks noChangeArrowheads="1"/>
          </p:cNvSpPr>
          <p:nvPr/>
        </p:nvSpPr>
        <p:spPr>
          <a:xfrm>
            <a:off x="5580112" y="3723878"/>
            <a:ext cx="187220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7</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12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1569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22</a:t>
            </a:fld>
            <a:endParaRPr/>
          </a:p>
        </p:txBody>
      </p:sp>
      <p:sp>
        <p:nvSpPr>
          <p:cNvPr id="6" name="Rectangle 3"/>
          <p:cNvSpPr txBox="1">
            <a:spLocks noChangeArrowheads="1"/>
          </p:cNvSpPr>
          <p:nvPr/>
        </p:nvSpPr>
        <p:spPr>
          <a:xfrm>
            <a:off x="1259632" y="1275606"/>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proponer al Despacho Ministerial los elementos que se requieran para definir la política comercial, las negociaciones internacionales y regionales y la política de inversiones del país, así como asegurar la ejecución de las mismas y la implementación de los acuerdos comerciales, convenios, tratados y demás instrumentos en materia de comercio exterior e inversiones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General, quien depende jerárquicamente del Despacho Ministerial, y por el personal técnico y administrativo necesario para su buen funcionamiento; procurara la ejecución coordinada del trabajo de la Dirección de Política Comercial, Dirección de Administración de Tratados Comerciales, Dirección de Inversiones, la Representación Permanente del MINEC ante la Organización Mundial del Comercio OMC y la Organización Mundial de la Propiedad Intelectual OMPI;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Jefe de Unidad: René Alberto Salazar Alvarado</a:t>
            </a:r>
          </a:p>
          <a:p>
            <a:pPr algn="just"/>
            <a:r>
              <a:rPr lang="es-SV" sz="1200" b="1" dirty="0" smtClean="0">
                <a:solidFill>
                  <a:srgbClr val="0070C0"/>
                </a:solidFill>
                <a:latin typeface="Calibri" pitchFamily="34" charset="0"/>
                <a:cs typeface="Calibri" pitchFamily="34" charset="0"/>
              </a:rPr>
              <a:t>Director Ad Honorem y Ad Interim</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COMERCIO EXTERIOR E INVERSIONES</a:t>
            </a:r>
            <a:endParaRPr lang="es-SV" sz="2300" b="1" dirty="0">
              <a:solidFill>
                <a:schemeClr val="tx1"/>
              </a:solidFill>
            </a:endParaRPr>
          </a:p>
        </p:txBody>
      </p:sp>
      <p:sp>
        <p:nvSpPr>
          <p:cNvPr id="5" name="Rectangle 3"/>
          <p:cNvSpPr txBox="1">
            <a:spLocks noChangeArrowheads="1"/>
          </p:cNvSpPr>
          <p:nvPr/>
        </p:nvSpPr>
        <p:spPr>
          <a:xfrm>
            <a:off x="5652120" y="3867894"/>
            <a:ext cx="187220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0</a:t>
            </a:r>
          </a:p>
          <a:p>
            <a:pPr algn="l">
              <a:lnSpc>
                <a:spcPct val="150000"/>
              </a:lnSpc>
            </a:pPr>
            <a:r>
              <a:rPr lang="es-SV" sz="1100" dirty="0" smtClean="0">
                <a:solidFill>
                  <a:schemeClr val="tx1"/>
                </a:solidFill>
                <a:latin typeface="Calibri" pitchFamily="34" charset="0"/>
                <a:cs typeface="Calibri" pitchFamily="34" charset="0"/>
              </a:rPr>
              <a:t>Total de empleados: 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24427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23</a:t>
            </a:fld>
            <a:endParaRPr/>
          </a:p>
        </p:txBody>
      </p:sp>
      <p:sp>
        <p:nvSpPr>
          <p:cNvPr id="6" name="Rectangle 3"/>
          <p:cNvSpPr txBox="1">
            <a:spLocks noChangeArrowheads="1"/>
          </p:cNvSpPr>
          <p:nvPr/>
        </p:nvSpPr>
        <p:spPr>
          <a:xfrm>
            <a:off x="1376675" y="1347614"/>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ejecutar la política comercial del país, el fortalecimiento de los flujos de comercio e inversión, el desarrollo de las negociaciones comerciales con otros países y organismos multilaterales;  apoyar las iniciativas y proyectos que impulsen y fortalezcan la Integración Económica Centroamericana; así como desarrollar todas aquellas iniciativas y proyectos enfocados al fortalecimiento y cumplimiento de compromisos en materia de facilitación del comercio y  la propiedad intelectual, a nivel nacional, regional y multilateral.</a:t>
            </a:r>
            <a:endParaRPr lang="es-SV" sz="1100" dirty="0" smtClean="0">
              <a:solidFill>
                <a:schemeClr val="tx1"/>
              </a:solidFill>
              <a:latin typeface="Calibri" pitchFamily="34" charset="0"/>
              <a:cs typeface="Calibri" pitchFamily="34" charset="0"/>
            </a:endParaRPr>
          </a:p>
          <a:p>
            <a:pPr algn="just"/>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Jefe de la Unidad: Juan Gabriel Salvador Quinteros  </a:t>
            </a:r>
          </a:p>
          <a:p>
            <a:pPr algn="just"/>
            <a:r>
              <a:rPr lang="es-SV" sz="1200" b="1" dirty="0" smtClean="0">
                <a:solidFill>
                  <a:srgbClr val="0070C0"/>
                </a:solidFill>
                <a:latin typeface="Calibri" pitchFamily="34" charset="0"/>
                <a:cs typeface="Calibri" pitchFamily="34" charset="0"/>
              </a:rPr>
              <a:t>Director Ad Honorem y Ad Interim</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POLÍTICA COMERCIAL</a:t>
            </a:r>
            <a:endParaRPr lang="es-SV" sz="2300" b="1" dirty="0">
              <a:solidFill>
                <a:schemeClr val="tx1"/>
              </a:solidFill>
            </a:endParaRPr>
          </a:p>
        </p:txBody>
      </p:sp>
      <p:sp>
        <p:nvSpPr>
          <p:cNvPr id="5" name="Rectangle 3"/>
          <p:cNvSpPr txBox="1">
            <a:spLocks noChangeArrowheads="1"/>
          </p:cNvSpPr>
          <p:nvPr/>
        </p:nvSpPr>
        <p:spPr>
          <a:xfrm>
            <a:off x="5366071"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8</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16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6575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24</a:t>
            </a:fld>
            <a:endParaRPr/>
          </a:p>
        </p:txBody>
      </p:sp>
      <p:sp>
        <p:nvSpPr>
          <p:cNvPr id="6" name="Rectangle 3"/>
          <p:cNvSpPr txBox="1">
            <a:spLocks noChangeArrowheads="1"/>
          </p:cNvSpPr>
          <p:nvPr/>
        </p:nvSpPr>
        <p:spPr>
          <a:xfrm>
            <a:off x="1403648" y="1491630"/>
            <a:ext cx="6264696"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dar cumplimiento a las obligaciones administrativas que surjan a partir de los acuerdos comerciales suscritos por El Salvador; realizar las gestiones para el  cumplimiento de dichas obligaciones por parte de sus socios comerciales; llevar a cabo los procedimientos administrativos para desarrollar las investigaciones en materia de defensa comercial o medidas de salvaguardia, eliminación de barreras al comercio, la prestación de asistencia técnica en materia de origen de las mercancías y la participación en diferentes comités nacionales e internacionales.</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Marta Rosa Margarita </a:t>
            </a:r>
            <a:r>
              <a:rPr lang="es-SV" sz="1200" b="1" dirty="0" smtClean="0">
                <a:solidFill>
                  <a:srgbClr val="0070C0"/>
                </a:solidFill>
                <a:latin typeface="Calibri" pitchFamily="34" charset="0"/>
                <a:cs typeface="Calibri" pitchFamily="34" charset="0"/>
              </a:rPr>
              <a:t>Ortez</a:t>
            </a:r>
            <a:r>
              <a:rPr lang="pt-BR" sz="1200" b="1" dirty="0" smtClean="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Quintanar</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ADMINISTRACIÓN Y TRATADOS COMERCIALES</a:t>
            </a:r>
            <a:endParaRPr lang="es-SV" sz="2300" b="1" dirty="0">
              <a:solidFill>
                <a:schemeClr val="tx1"/>
              </a:solidFill>
            </a:endParaRPr>
          </a:p>
        </p:txBody>
      </p:sp>
      <p:sp>
        <p:nvSpPr>
          <p:cNvPr id="5" name="Rectangle 3"/>
          <p:cNvSpPr txBox="1">
            <a:spLocks noChangeArrowheads="1"/>
          </p:cNvSpPr>
          <p:nvPr/>
        </p:nvSpPr>
        <p:spPr>
          <a:xfrm>
            <a:off x="5796136"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11</a:t>
            </a: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18218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25</a:t>
            </a:fld>
            <a:endParaRPr/>
          </a:p>
        </p:txBody>
      </p:sp>
      <p:sp>
        <p:nvSpPr>
          <p:cNvPr id="6" name="Rectangle 3"/>
          <p:cNvSpPr txBox="1">
            <a:spLocks noChangeArrowheads="1"/>
          </p:cNvSpPr>
          <p:nvPr/>
        </p:nvSpPr>
        <p:spPr>
          <a:xfrm>
            <a:off x="1331640" y="1491630"/>
            <a:ext cx="6264696"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apoyar al sector empresarial para incrementar la producción de bienes y servicios, el mejoramiento de su productividad y competitividad en el mercado nacional e internacional, facilitando el desarrollo de exportaciones y las inversiones generadoras de empleo, bajo un esquema transparente de acción que impida la existencia de barreras discrecionales a los agentes económicos.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del personal técnico y administrativo necesario para su buen funcionamiento. Depende jerárquicamente de la Dirección General de Comercio Exterior e Inversiones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Unidad: Ana </a:t>
            </a:r>
            <a:r>
              <a:rPr lang="es-SV" sz="1200" b="1" dirty="0">
                <a:solidFill>
                  <a:srgbClr val="0070C0"/>
                </a:solidFill>
                <a:latin typeface="Calibri" pitchFamily="34" charset="0"/>
                <a:cs typeface="Calibri" pitchFamily="34" charset="0"/>
              </a:rPr>
              <a:t>Luisa María Valiente de Rosales</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INVERSIONES</a:t>
            </a:r>
            <a:endParaRPr lang="es-SV" sz="2300" b="1" dirty="0">
              <a:solidFill>
                <a:schemeClr val="tx1"/>
              </a:solidFill>
            </a:endParaRPr>
          </a:p>
        </p:txBody>
      </p:sp>
      <p:sp>
        <p:nvSpPr>
          <p:cNvPr id="5" name="Rectangle 3"/>
          <p:cNvSpPr txBox="1">
            <a:spLocks noChangeArrowheads="1"/>
          </p:cNvSpPr>
          <p:nvPr/>
        </p:nvSpPr>
        <p:spPr>
          <a:xfrm>
            <a:off x="5724128" y="365187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14</a:t>
            </a:r>
          </a:p>
          <a:p>
            <a:pPr algn="l">
              <a:lnSpc>
                <a:spcPct val="150000"/>
              </a:lnSpc>
            </a:pPr>
            <a:r>
              <a:rPr lang="es-SV" sz="1100" dirty="0" smtClean="0">
                <a:solidFill>
                  <a:schemeClr val="tx1"/>
                </a:solidFill>
                <a:latin typeface="Calibri" pitchFamily="34" charset="0"/>
                <a:cs typeface="Calibri" pitchFamily="34" charset="0"/>
              </a:rPr>
              <a:t>Total de empleados: 23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26306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26</a:t>
            </a:fld>
            <a:endParaRPr/>
          </a:p>
        </p:txBody>
      </p:sp>
      <p:sp>
        <p:nvSpPr>
          <p:cNvPr id="6" name="Rectangle 3"/>
          <p:cNvSpPr txBox="1">
            <a:spLocks noChangeArrowheads="1"/>
          </p:cNvSpPr>
          <p:nvPr/>
        </p:nvSpPr>
        <p:spPr>
          <a:xfrm>
            <a:off x="1475656" y="1491630"/>
            <a:ext cx="6174626" cy="230425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Con sede en Ginebra, Suiza, tiene como objetivo asegurar la efectiva participación de El Salvador en las negociaciones comerciales que se llevan a cabo en el Marco de la Organización Mundial del Comercio y la Organización Mundial de la Propiedad Intelectual, así como promover la adecuada aplicación y seguimiento con los entes nacionales correspondientes de los resultados derivados de los actuales y futuros acuerdos que surjan de las mencionadas organizaciones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Representante del Ministerio de Economía </a:t>
            </a:r>
            <a:r>
              <a:rPr lang="es-SV" sz="1200" b="1" dirty="0" smtClean="0">
                <a:solidFill>
                  <a:srgbClr val="0070C0"/>
                </a:solidFill>
                <a:latin typeface="Calibri" pitchFamily="34" charset="0"/>
                <a:cs typeface="Calibri" pitchFamily="34" charset="0"/>
              </a:rPr>
              <a:t>ante </a:t>
            </a:r>
            <a:r>
              <a:rPr lang="es-SV" sz="1200" b="1" dirty="0">
                <a:solidFill>
                  <a:srgbClr val="0070C0"/>
                </a:solidFill>
                <a:latin typeface="Calibri" pitchFamily="34" charset="0"/>
                <a:cs typeface="Calibri" pitchFamily="34" charset="0"/>
              </a:rPr>
              <a:t>la OMC Y OMPI: Ana Patricia Benedetti</a:t>
            </a:r>
          </a:p>
        </p:txBody>
      </p:sp>
      <p:sp>
        <p:nvSpPr>
          <p:cNvPr id="7" name="Google Shape;195;p18"/>
          <p:cNvSpPr txBox="1">
            <a:spLocks/>
          </p:cNvSpPr>
          <p:nvPr/>
        </p:nvSpPr>
        <p:spPr>
          <a:xfrm>
            <a:off x="971600" y="339502"/>
            <a:ext cx="6606674"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1700" b="1" dirty="0" smtClean="0">
                <a:solidFill>
                  <a:schemeClr val="tx1"/>
                </a:solidFill>
              </a:rPr>
              <a:t>REPRESENTACIÓN PERMANENTE DEL MINEC ANTE LA ORGANIZACIÓN MUNDIAL DE COMERCIO (OMC) Y LA ORGANIZACIÓN MUNDIAL DE  LA PROPIEDAD INTELECTUAL</a:t>
            </a:r>
            <a:endParaRPr lang="es-SV" sz="1700" b="1" dirty="0">
              <a:solidFill>
                <a:schemeClr val="tx1"/>
              </a:solidFill>
            </a:endParaRPr>
          </a:p>
        </p:txBody>
      </p:sp>
      <p:sp>
        <p:nvSpPr>
          <p:cNvPr id="5" name="Rectangle 3"/>
          <p:cNvSpPr txBox="1">
            <a:spLocks noChangeArrowheads="1"/>
          </p:cNvSpPr>
          <p:nvPr/>
        </p:nvSpPr>
        <p:spPr>
          <a:xfrm>
            <a:off x="5796136" y="3723878"/>
            <a:ext cx="1872208"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4419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27</a:t>
            </a:fld>
            <a:endParaRPr/>
          </a:p>
        </p:txBody>
      </p:sp>
      <p:sp>
        <p:nvSpPr>
          <p:cNvPr id="6" name="Rectangle 3"/>
          <p:cNvSpPr txBox="1">
            <a:spLocks noChangeArrowheads="1"/>
          </p:cNvSpPr>
          <p:nvPr/>
        </p:nvSpPr>
        <p:spPr>
          <a:xfrm>
            <a:off x="1331640" y="1347614"/>
            <a:ext cx="6144894" cy="288032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la regulación y vigilancia de las actividades de importación, exportación, el depósito, transporte, distribución y comercialización de los productos de petróleo, en cumplimiento a lo establecido en la Ley Reguladora del Depósito, Transporte y Distribución de Productos de Petróleo y demás legislación relacionada al mercado de los hidrocarburos y exploración, explotación procesamiento y comercialización del sector minero no metálico. Administra el padrón de beneficiarios(as) del subsidio de GLP de forma transparente y eficaz, y atender a quienes soliciten ser beneficiarios(as); registrar y regular aquellos puntos de venta que forman parte del Sistema de Entrega del Subsidio al GLP, atender y tramitar las solicitudes de adhesión al mismo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Jorge Arnoldo Hernández </a:t>
            </a:r>
            <a:r>
              <a:rPr lang="es-SV" sz="1200" b="1" dirty="0" smtClean="0">
                <a:solidFill>
                  <a:srgbClr val="0070C0"/>
                </a:solidFill>
                <a:latin typeface="Calibri" pitchFamily="34" charset="0"/>
                <a:cs typeface="Calibri" pitchFamily="34" charset="0"/>
              </a:rPr>
              <a:t>Joya</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HIDROCARBUROS Y MINAS</a:t>
            </a:r>
            <a:endParaRPr lang="es-SV" sz="2300" b="1" dirty="0">
              <a:solidFill>
                <a:schemeClr val="tx1"/>
              </a:solidFill>
            </a:endParaRPr>
          </a:p>
        </p:txBody>
      </p:sp>
      <p:sp>
        <p:nvSpPr>
          <p:cNvPr id="5" name="Rectangle 3"/>
          <p:cNvSpPr txBox="1">
            <a:spLocks noChangeArrowheads="1"/>
          </p:cNvSpPr>
          <p:nvPr/>
        </p:nvSpPr>
        <p:spPr>
          <a:xfrm>
            <a:off x="5508104" y="3651870"/>
            <a:ext cx="1872208" cy="123990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163</a:t>
            </a:r>
          </a:p>
          <a:p>
            <a:pPr algn="l">
              <a:lnSpc>
                <a:spcPct val="150000"/>
              </a:lnSpc>
            </a:pPr>
            <a:r>
              <a:rPr lang="es-SV" sz="1100" dirty="0" smtClean="0">
                <a:solidFill>
                  <a:schemeClr val="tx1"/>
                </a:solidFill>
                <a:latin typeface="Calibri" pitchFamily="34" charset="0"/>
                <a:cs typeface="Calibri" pitchFamily="34" charset="0"/>
              </a:rPr>
              <a:t>Femenino: 70</a:t>
            </a:r>
          </a:p>
          <a:p>
            <a:pPr algn="l">
              <a:lnSpc>
                <a:spcPct val="150000"/>
              </a:lnSpc>
            </a:pPr>
            <a:r>
              <a:rPr lang="es-SV" sz="1100" dirty="0" smtClean="0">
                <a:solidFill>
                  <a:schemeClr val="tx1"/>
                </a:solidFill>
                <a:latin typeface="Calibri" pitchFamily="34" charset="0"/>
                <a:cs typeface="Calibri" pitchFamily="34" charset="0"/>
              </a:rPr>
              <a:t>Total de empleados: 233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14558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28</a:t>
            </a:fld>
            <a:endParaRPr/>
          </a:p>
        </p:txBody>
      </p:sp>
      <p:sp>
        <p:nvSpPr>
          <p:cNvPr id="6" name="Rectangle 3"/>
          <p:cNvSpPr txBox="1">
            <a:spLocks noChangeArrowheads="1"/>
          </p:cNvSpPr>
          <p:nvPr/>
        </p:nvSpPr>
        <p:spPr>
          <a:xfrm>
            <a:off x="1604806" y="1419622"/>
            <a:ext cx="5871728" cy="25202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coordinar el Sistema Estadístico Nacional e investigar y perfeccionar los métodos de planeamiento, recolección, compilación, tabulación, análisis, publicación y distribución de los datos estadísticos y censales del país, que sirvan de base para la planificación y toma de decisiones relativas al desarrollo económico y social de la República, en el marco de la Ley Orgánica del Servicio Estadístico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Juan Carlos Salman Dueñas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ESTADÍSTICA Y CENSOS (DIGESTYC)</a:t>
            </a:r>
            <a:endParaRPr lang="es-SV" sz="2300" b="1" dirty="0">
              <a:solidFill>
                <a:schemeClr val="tx1"/>
              </a:solidFill>
            </a:endParaRPr>
          </a:p>
        </p:txBody>
      </p:sp>
      <p:sp>
        <p:nvSpPr>
          <p:cNvPr id="5" name="Rectangle 3"/>
          <p:cNvSpPr txBox="1">
            <a:spLocks noChangeArrowheads="1"/>
          </p:cNvSpPr>
          <p:nvPr/>
        </p:nvSpPr>
        <p:spPr>
          <a:xfrm>
            <a:off x="5436096" y="3222207"/>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167</a:t>
            </a:r>
          </a:p>
          <a:p>
            <a:pPr algn="l">
              <a:lnSpc>
                <a:spcPct val="150000"/>
              </a:lnSpc>
            </a:pPr>
            <a:r>
              <a:rPr lang="es-SV" sz="1100" dirty="0" smtClean="0">
                <a:solidFill>
                  <a:schemeClr val="tx1"/>
                </a:solidFill>
                <a:latin typeface="Calibri" pitchFamily="34" charset="0"/>
                <a:cs typeface="Calibri" pitchFamily="34" charset="0"/>
              </a:rPr>
              <a:t>Femenino: 112</a:t>
            </a:r>
          </a:p>
          <a:p>
            <a:pPr algn="l">
              <a:lnSpc>
                <a:spcPct val="150000"/>
              </a:lnSpc>
            </a:pPr>
            <a:r>
              <a:rPr lang="es-SV" sz="1100" dirty="0" smtClean="0">
                <a:solidFill>
                  <a:schemeClr val="tx1"/>
                </a:solidFill>
                <a:latin typeface="Calibri" pitchFamily="34" charset="0"/>
                <a:cs typeface="Calibri" pitchFamily="34" charset="0"/>
              </a:rPr>
              <a:t>Total de empleados: 279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9143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29</a:t>
            </a:fld>
            <a:endParaRPr/>
          </a:p>
        </p:txBody>
      </p:sp>
      <p:sp>
        <p:nvSpPr>
          <p:cNvPr id="6" name="Rectangle 3"/>
          <p:cNvSpPr txBox="1">
            <a:spLocks noChangeArrowheads="1"/>
          </p:cNvSpPr>
          <p:nvPr/>
        </p:nvSpPr>
        <p:spPr>
          <a:xfrm>
            <a:off x="1475656" y="1419622"/>
            <a:ext cx="5928870"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vigilar el cumplimiento de las obligaciones mercantiles y contables de los comerciantes nacionales y extranjeros, y sus administradores, establecidas en el Código de Comercio, la Ley de la Superintendencia de Obligaciones Mercantiles y demás leyes mercantiles, a fin de contribuir al desarrollo de las actividades económicas del país.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La Superintendencia está liderada por un o una Superintendente,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Superintendente: Huberto </a:t>
            </a:r>
            <a:r>
              <a:rPr lang="es-SV" sz="1200" b="1" dirty="0">
                <a:solidFill>
                  <a:srgbClr val="0070C0"/>
                </a:solidFill>
                <a:latin typeface="Calibri" pitchFamily="34" charset="0"/>
                <a:cs typeface="Calibri" pitchFamily="34" charset="0"/>
              </a:rPr>
              <a:t>Josué Merlos Escobar</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SUPERINTENDENCIA DE OBLIGACIONES MERCANTILES</a:t>
            </a:r>
            <a:endParaRPr lang="es-SV" sz="2300" b="1" dirty="0">
              <a:solidFill>
                <a:schemeClr val="tx1"/>
              </a:solidFill>
            </a:endParaRPr>
          </a:p>
        </p:txBody>
      </p:sp>
      <p:sp>
        <p:nvSpPr>
          <p:cNvPr id="5" name="Rectangle 3"/>
          <p:cNvSpPr txBox="1">
            <a:spLocks noChangeArrowheads="1"/>
          </p:cNvSpPr>
          <p:nvPr/>
        </p:nvSpPr>
        <p:spPr>
          <a:xfrm>
            <a:off x="5508104"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11</a:t>
            </a:r>
          </a:p>
          <a:p>
            <a:pPr algn="l">
              <a:lnSpc>
                <a:spcPct val="150000"/>
              </a:lnSpc>
            </a:pPr>
            <a:r>
              <a:rPr lang="es-SV" sz="1100" dirty="0" smtClean="0">
                <a:solidFill>
                  <a:schemeClr val="tx1"/>
                </a:solidFill>
                <a:latin typeface="Calibri" pitchFamily="34" charset="0"/>
                <a:cs typeface="Calibri" pitchFamily="34" charset="0"/>
              </a:rPr>
              <a:t>Femenino: 16</a:t>
            </a:r>
          </a:p>
          <a:p>
            <a:pPr algn="l">
              <a:lnSpc>
                <a:spcPct val="150000"/>
              </a:lnSpc>
            </a:pPr>
            <a:r>
              <a:rPr lang="es-SV" sz="1100" dirty="0" smtClean="0">
                <a:solidFill>
                  <a:schemeClr val="tx1"/>
                </a:solidFill>
                <a:latin typeface="Calibri" pitchFamily="34" charset="0"/>
                <a:cs typeface="Calibri" pitchFamily="34" charset="0"/>
              </a:rPr>
              <a:t>Total de empleados: 27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46300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Google Shape;147;p14"/>
          <p:cNvGrpSpPr/>
          <p:nvPr/>
        </p:nvGrpSpPr>
        <p:grpSpPr>
          <a:xfrm rot="16200000">
            <a:off x="-1826114" y="1693859"/>
            <a:ext cx="4395686" cy="816480"/>
            <a:chOff x="0" y="1715400"/>
            <a:chExt cx="4395686" cy="816480"/>
          </a:xfrm>
        </p:grpSpPr>
        <p:sp>
          <p:nvSpPr>
            <p:cNvPr id="148" name="Google Shape;148;p14"/>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4"/>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4"/>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4"/>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4"/>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14"/>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
        <p:nvSpPr>
          <p:cNvPr id="12" name="Google Shape;131;p12"/>
          <p:cNvSpPr txBox="1">
            <a:spLocks/>
          </p:cNvSpPr>
          <p:nvPr/>
        </p:nvSpPr>
        <p:spPr>
          <a:xfrm>
            <a:off x="-36512" y="642367"/>
            <a:ext cx="506772" cy="3081511"/>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SV" sz="1800" b="1" dirty="0" smtClean="0">
                <a:solidFill>
                  <a:schemeClr val="tx1"/>
                </a:solidFill>
                <a:latin typeface="Calibri" pitchFamily="34" charset="0"/>
                <a:cs typeface="Calibri" pitchFamily="34" charset="0"/>
              </a:rPr>
              <a:t>O</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N</a:t>
            </a:r>
          </a:p>
          <a:p>
            <a:pPr algn="ctr"/>
            <a:r>
              <a:rPr lang="es-SV" sz="1800" b="1" dirty="0" smtClean="0">
                <a:solidFill>
                  <a:schemeClr val="tx1"/>
                </a:solidFill>
                <a:latin typeface="Calibri" pitchFamily="34" charset="0"/>
                <a:cs typeface="Calibri" pitchFamily="34" charset="0"/>
              </a:rPr>
              <a:t>I</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M</a:t>
            </a:r>
          </a:p>
          <a:p>
            <a:pPr algn="ctr"/>
            <a:r>
              <a:rPr lang="es-SV" sz="1800" b="1" dirty="0" smtClean="0">
                <a:solidFill>
                  <a:schemeClr val="tx1"/>
                </a:solidFill>
                <a:latin typeface="Calibri" pitchFamily="34" charset="0"/>
                <a:cs typeface="Calibri" pitchFamily="34" charset="0"/>
              </a:rPr>
              <a:t>A</a:t>
            </a:r>
            <a:endParaRPr lang="es-SV" sz="1800" b="1" dirty="0">
              <a:solidFill>
                <a:schemeClr val="tx1"/>
              </a:solidFill>
              <a:latin typeface="Calibri" pitchFamily="34" charset="0"/>
              <a:cs typeface="Calibri"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46" r="1567"/>
          <a:stretch/>
        </p:blipFill>
        <p:spPr bwMode="auto">
          <a:xfrm>
            <a:off x="1115615" y="-24496"/>
            <a:ext cx="7416825" cy="518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30</a:t>
            </a:fld>
            <a:endParaRPr/>
          </a:p>
        </p:txBody>
      </p:sp>
      <p:sp>
        <p:nvSpPr>
          <p:cNvPr id="6" name="Rectangle 3"/>
          <p:cNvSpPr txBox="1">
            <a:spLocks noChangeArrowheads="1"/>
          </p:cNvSpPr>
          <p:nvPr/>
        </p:nvSpPr>
        <p:spPr>
          <a:xfrm>
            <a:off x="1547664" y="1491630"/>
            <a:ext cx="5832648"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Es la autoridad registradora y acreditadora raíz, y la competente para la acreditación, control y vigilancia de los proveedores de los servicios de certificación electrónica y de almacenamiento de documentos electrónicos, de conformidad con la Ley de Firma Electrónica, su Reglamento, las normas y reglamentos técnicos correspondientes.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Oscar Humberto Cruz Guardado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FIRMA ELECTRÓNICA</a:t>
            </a:r>
            <a:endParaRPr lang="es-SV" sz="2300" b="1" dirty="0">
              <a:solidFill>
                <a:schemeClr val="tx1"/>
              </a:solidFill>
            </a:endParaRPr>
          </a:p>
        </p:txBody>
      </p:sp>
      <p:sp>
        <p:nvSpPr>
          <p:cNvPr id="5" name="Rectangle 3"/>
          <p:cNvSpPr txBox="1">
            <a:spLocks noChangeArrowheads="1"/>
          </p:cNvSpPr>
          <p:nvPr/>
        </p:nvSpPr>
        <p:spPr>
          <a:xfrm>
            <a:off x="5508104"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0</a:t>
            </a:r>
          </a:p>
          <a:p>
            <a:pPr algn="l">
              <a:lnSpc>
                <a:spcPct val="150000"/>
              </a:lnSpc>
            </a:pPr>
            <a:r>
              <a:rPr lang="es-SV" sz="1100" dirty="0" smtClean="0">
                <a:solidFill>
                  <a:schemeClr val="tx1"/>
                </a:solidFill>
                <a:latin typeface="Calibri" pitchFamily="34" charset="0"/>
                <a:cs typeface="Calibri" pitchFamily="34" charset="0"/>
              </a:rPr>
              <a:t>Total de empleados: 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148749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31</a:t>
            </a:fld>
            <a:endParaRPr/>
          </a:p>
        </p:txBody>
      </p:sp>
      <p:sp>
        <p:nvSpPr>
          <p:cNvPr id="6" name="Rectangle 3"/>
          <p:cNvSpPr txBox="1">
            <a:spLocks noChangeArrowheads="1"/>
          </p:cNvSpPr>
          <p:nvPr/>
        </p:nvSpPr>
        <p:spPr>
          <a:xfrm>
            <a:off x="1205686" y="1203598"/>
            <a:ext cx="6822698" cy="30243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coordinar, dar seguimiento y contribuir a que las unidades que integran el Ministerio, funcionen eficientemente, proporcionándoles de manera oportuna, los servicios de apoyo necesarios para el desarrollo de sus acciones; así como velar por la correcta aplicación de las políticas y estrategias administrativas – financieras, considerando los lineamientos emanados del Despacho Ministerial y las normativas legales aplicables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General, quien depende jerárquicamente del Despacho Ministerial, y por el personal técnico y administrativo necesario para su buen funcionamiento. Para el cumplimiento de sus objetivos y atribuciones cuenta con el apoyo de unidades técnicas y operativas, siendo estas las siguientes: Unidad Financiera Institucional, Unidad de Adquisiciones y Contrataciones Institucional, Talento Humano, Tecnologías de la Información y Administración,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Sergio David Pérez González</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DIRECCIÓN GENERAL DE GESTIÓN OPERATIVA</a:t>
            </a:r>
            <a:endParaRPr lang="es-SV" sz="2300" b="1" dirty="0">
              <a:solidFill>
                <a:schemeClr val="tx1"/>
              </a:solidFill>
            </a:endParaRPr>
          </a:p>
        </p:txBody>
      </p:sp>
      <p:sp>
        <p:nvSpPr>
          <p:cNvPr id="5" name="Rectangle 3"/>
          <p:cNvSpPr txBox="1">
            <a:spLocks noChangeArrowheads="1"/>
          </p:cNvSpPr>
          <p:nvPr/>
        </p:nvSpPr>
        <p:spPr>
          <a:xfrm>
            <a:off x="6156176" y="3798271"/>
            <a:ext cx="1872208"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82853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32</a:t>
            </a:fld>
            <a:endParaRPr/>
          </a:p>
        </p:txBody>
      </p:sp>
      <p:sp>
        <p:nvSpPr>
          <p:cNvPr id="6" name="Rectangle 3"/>
          <p:cNvSpPr txBox="1">
            <a:spLocks noChangeArrowheads="1"/>
          </p:cNvSpPr>
          <p:nvPr/>
        </p:nvSpPr>
        <p:spPr>
          <a:xfrm>
            <a:off x="1259632" y="1491630"/>
            <a:ext cx="6216902"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desarrollar el proceso administrativo financiero del presupuesto del MINEC, con eficiencia, eficacia y transparencia, generando la información financiera institucional de forma integrada, para apoyar la toma de decisiones de la Administración Superior, velando por el fiel cumplimiento de las disposiciones legales y técnicas vigentes.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sí como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Fidelina del Carmen Torres de Mendoza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UNIDAD FINANCIERA INSTITUCIONAL</a:t>
            </a:r>
            <a:endParaRPr lang="es-SV" sz="2300" b="1" dirty="0">
              <a:solidFill>
                <a:schemeClr val="tx1"/>
              </a:solidFill>
            </a:endParaRPr>
          </a:p>
        </p:txBody>
      </p:sp>
      <p:sp>
        <p:nvSpPr>
          <p:cNvPr id="5" name="Rectangle 3"/>
          <p:cNvSpPr txBox="1">
            <a:spLocks noChangeArrowheads="1"/>
          </p:cNvSpPr>
          <p:nvPr/>
        </p:nvSpPr>
        <p:spPr>
          <a:xfrm>
            <a:off x="5652120" y="3798271"/>
            <a:ext cx="1872208" cy="1293759"/>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10</a:t>
            </a:r>
          </a:p>
          <a:p>
            <a:pPr algn="l">
              <a:lnSpc>
                <a:spcPct val="150000"/>
              </a:lnSpc>
            </a:pPr>
            <a:r>
              <a:rPr lang="es-SV" sz="1100" dirty="0" smtClean="0">
                <a:solidFill>
                  <a:schemeClr val="tx1"/>
                </a:solidFill>
                <a:latin typeface="Calibri" pitchFamily="34" charset="0"/>
                <a:cs typeface="Calibri" pitchFamily="34" charset="0"/>
              </a:rPr>
              <a:t>Total de empleados: 22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031641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33</a:t>
            </a:fld>
            <a:endParaRPr/>
          </a:p>
        </p:txBody>
      </p:sp>
      <p:sp>
        <p:nvSpPr>
          <p:cNvPr id="6" name="Rectangle 3"/>
          <p:cNvSpPr txBox="1">
            <a:spLocks noChangeArrowheads="1"/>
          </p:cNvSpPr>
          <p:nvPr/>
        </p:nvSpPr>
        <p:spPr>
          <a:xfrm>
            <a:off x="1460790" y="1563638"/>
            <a:ext cx="5760640"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descentralización operativa y realizar todas las actividades relacionadas con la gestión de adquisiciones y contrataciones de obras, bienes y servicios.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nombrada por el Titular,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María Guadalupe Morán de Albergue</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ADQUISICIONES Y CONTRATACIONES INSTITUCIONAL</a:t>
            </a:r>
            <a:endParaRPr lang="es-SV" sz="2300" b="1" dirty="0">
              <a:solidFill>
                <a:schemeClr val="tx1"/>
              </a:solidFill>
            </a:endParaRPr>
          </a:p>
        </p:txBody>
      </p:sp>
      <p:sp>
        <p:nvSpPr>
          <p:cNvPr id="5" name="Rectangle 3"/>
          <p:cNvSpPr txBox="1">
            <a:spLocks noChangeArrowheads="1"/>
          </p:cNvSpPr>
          <p:nvPr/>
        </p:nvSpPr>
        <p:spPr>
          <a:xfrm>
            <a:off x="5366071"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7</a:t>
            </a:r>
          </a:p>
          <a:p>
            <a:pPr algn="l">
              <a:lnSpc>
                <a:spcPct val="150000"/>
              </a:lnSpc>
            </a:pPr>
            <a:r>
              <a:rPr lang="es-SV" sz="1100" dirty="0" smtClean="0">
                <a:solidFill>
                  <a:schemeClr val="tx1"/>
                </a:solidFill>
                <a:latin typeface="Calibri" pitchFamily="34" charset="0"/>
                <a:cs typeface="Calibri" pitchFamily="34" charset="0"/>
              </a:rPr>
              <a:t>Total de empleados: 16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942453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34</a:t>
            </a:fld>
            <a:endParaRPr/>
          </a:p>
        </p:txBody>
      </p:sp>
      <p:sp>
        <p:nvSpPr>
          <p:cNvPr id="6" name="Rectangle 3"/>
          <p:cNvSpPr txBox="1">
            <a:spLocks noChangeArrowheads="1"/>
          </p:cNvSpPr>
          <p:nvPr/>
        </p:nvSpPr>
        <p:spPr>
          <a:xfrm>
            <a:off x="1376675" y="1491630"/>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implementar acciones que garanticen que el talento humano cumpla con las competencias necesarias para desarrollar las responsabilidades asignadas en su puesto de trabajo, contribuyendo al logro de los objetivos, metas, misión y visión institucional, así como también velando por la aplicación de políticas y estrategias en la gestión del talento humano, cumpliendo las disposiciones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b="1"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Lourdes Margarita Hernández Cardona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TALENTO HUMANO</a:t>
            </a:r>
            <a:endParaRPr lang="es-SV" sz="2300" b="1" dirty="0">
              <a:solidFill>
                <a:schemeClr val="tx1"/>
              </a:solidFill>
            </a:endParaRPr>
          </a:p>
        </p:txBody>
      </p:sp>
      <p:sp>
        <p:nvSpPr>
          <p:cNvPr id="5" name="Rectangle 3"/>
          <p:cNvSpPr txBox="1">
            <a:spLocks noChangeArrowheads="1"/>
          </p:cNvSpPr>
          <p:nvPr/>
        </p:nvSpPr>
        <p:spPr>
          <a:xfrm>
            <a:off x="5436096" y="3872664"/>
            <a:ext cx="1872208" cy="121936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10</a:t>
            </a:r>
          </a:p>
          <a:p>
            <a:pPr algn="l">
              <a:lnSpc>
                <a:spcPct val="150000"/>
              </a:lnSpc>
            </a:pPr>
            <a:r>
              <a:rPr lang="es-SV" sz="1100" dirty="0" smtClean="0">
                <a:solidFill>
                  <a:schemeClr val="tx1"/>
                </a:solidFill>
                <a:latin typeface="Calibri" pitchFamily="34" charset="0"/>
                <a:cs typeface="Calibri" pitchFamily="34" charset="0"/>
              </a:rPr>
              <a:t>Total de empleados: 12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844036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35</a:t>
            </a:fld>
            <a:endParaRPr/>
          </a:p>
        </p:txBody>
      </p:sp>
      <p:sp>
        <p:nvSpPr>
          <p:cNvPr id="6" name="Rectangle 3"/>
          <p:cNvSpPr txBox="1">
            <a:spLocks noChangeArrowheads="1"/>
          </p:cNvSpPr>
          <p:nvPr/>
        </p:nvSpPr>
        <p:spPr>
          <a:xfrm>
            <a:off x="1691680" y="1419622"/>
            <a:ext cx="5472608"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contribuir a que las unidades que integran el MINEC, funcionen eficientemente, proporcionándoles de manera oportuna, los servicios administrativos de apoyo, velando por la correcta aplicación de políticas y estrategias administrativas, cumpliendo con las normativas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Alicia María Alvarenga Barrios</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ADMINISTRACIÓN</a:t>
            </a:r>
            <a:endParaRPr lang="es-SV" sz="2300" b="1" dirty="0">
              <a:solidFill>
                <a:schemeClr val="tx1"/>
              </a:solidFill>
            </a:endParaRPr>
          </a:p>
        </p:txBody>
      </p:sp>
      <p:sp>
        <p:nvSpPr>
          <p:cNvPr id="5" name="Rectangle 3"/>
          <p:cNvSpPr txBox="1">
            <a:spLocks noChangeArrowheads="1"/>
          </p:cNvSpPr>
          <p:nvPr/>
        </p:nvSpPr>
        <p:spPr>
          <a:xfrm>
            <a:off x="5366071" y="365664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47</a:t>
            </a:r>
          </a:p>
          <a:p>
            <a:pPr algn="l">
              <a:lnSpc>
                <a:spcPct val="150000"/>
              </a:lnSpc>
            </a:pPr>
            <a:r>
              <a:rPr lang="es-SV" sz="1100" dirty="0" smtClean="0">
                <a:solidFill>
                  <a:schemeClr val="tx1"/>
                </a:solidFill>
                <a:latin typeface="Calibri" pitchFamily="34" charset="0"/>
                <a:cs typeface="Calibri" pitchFamily="34" charset="0"/>
              </a:rPr>
              <a:t>Femenino: 16</a:t>
            </a:r>
          </a:p>
          <a:p>
            <a:pPr algn="l">
              <a:lnSpc>
                <a:spcPct val="150000"/>
              </a:lnSpc>
            </a:pPr>
            <a:r>
              <a:rPr lang="es-SV" sz="1100" dirty="0" smtClean="0">
                <a:solidFill>
                  <a:schemeClr val="tx1"/>
                </a:solidFill>
                <a:latin typeface="Calibri" pitchFamily="34" charset="0"/>
                <a:cs typeface="Calibri" pitchFamily="34" charset="0"/>
              </a:rPr>
              <a:t>Total de empleados: 63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765483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36</a:t>
            </a:fld>
            <a:endParaRPr/>
          </a:p>
        </p:txBody>
      </p:sp>
      <p:sp>
        <p:nvSpPr>
          <p:cNvPr id="6" name="Rectangle 3"/>
          <p:cNvSpPr txBox="1">
            <a:spLocks noChangeArrowheads="1"/>
          </p:cNvSpPr>
          <p:nvPr/>
        </p:nvSpPr>
        <p:spPr>
          <a:xfrm>
            <a:off x="1384027" y="1429992"/>
            <a:ext cx="5914166" cy="266191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por objetivo administrar y modernizar la gestión del MINEC a través de la </a:t>
            </a:r>
            <a:r>
              <a:rPr lang="es-SV" sz="1100" dirty="0" smtClean="0">
                <a:solidFill>
                  <a:schemeClr val="tx1"/>
                </a:solidFill>
                <a:latin typeface="Calibri" pitchFamily="34" charset="0"/>
                <a:cs typeface="Calibri" pitchFamily="34" charset="0"/>
              </a:rPr>
              <a:t>automatización </a:t>
            </a:r>
            <a:r>
              <a:rPr lang="es-SV" sz="1100" dirty="0">
                <a:solidFill>
                  <a:schemeClr val="tx1"/>
                </a:solidFill>
                <a:latin typeface="Calibri" pitchFamily="34" charset="0"/>
                <a:cs typeface="Calibri" pitchFamily="34" charset="0"/>
              </a:rPr>
              <a:t>integral de los procesos de las distintas unidades que lo conforman, brindando los servicios de análisis y desarrollo de sistemas e infraestructura tecnológica, soporte, asesoría y capacitaciones con el propósito de facilitar el logro de los objetivos institucionales.</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Nelson Armando Muñoz Monterrosa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TECNOLOGÍAS DE LA INFORMACIÓN </a:t>
            </a:r>
            <a:endParaRPr lang="es-SV" sz="2300" b="1" dirty="0">
              <a:solidFill>
                <a:schemeClr val="tx1"/>
              </a:solidFill>
            </a:endParaRPr>
          </a:p>
        </p:txBody>
      </p:sp>
      <p:sp>
        <p:nvSpPr>
          <p:cNvPr id="5" name="Rectangle 3"/>
          <p:cNvSpPr txBox="1">
            <a:spLocks noChangeArrowheads="1"/>
          </p:cNvSpPr>
          <p:nvPr/>
        </p:nvSpPr>
        <p:spPr>
          <a:xfrm>
            <a:off x="5486283" y="3075806"/>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15</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20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20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0"/>
                <a:lumOff val="100000"/>
                <a:alpha val="95000"/>
              </a:schemeClr>
            </a:gs>
            <a:gs pos="100000">
              <a:schemeClr val="bg1"/>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37</a:t>
            </a:fld>
            <a:endParaRP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0"/>
            <a:ext cx="9289032" cy="5143500"/>
          </a:xfrm>
          <a:prstGeom prst="rect">
            <a:avLst/>
          </a:prstGeom>
        </p:spPr>
      </p:pic>
      <p:sp>
        <p:nvSpPr>
          <p:cNvPr id="6" name="Google Shape;195;p18"/>
          <p:cNvSpPr txBox="1">
            <a:spLocks/>
          </p:cNvSpPr>
          <p:nvPr/>
        </p:nvSpPr>
        <p:spPr>
          <a:xfrm>
            <a:off x="1469504" y="1851670"/>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MINISTERIO DE ECONOMÍA (MINEC)</a:t>
            </a:r>
            <a:endParaRPr lang="es-SV"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3222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971760" y="277650"/>
            <a:ext cx="6840600"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SV" sz="2500" b="1" dirty="0" smtClean="0">
                <a:solidFill>
                  <a:schemeClr val="tx1"/>
                </a:solidFill>
                <a:latin typeface="Calibri" pitchFamily="34" charset="0"/>
                <a:cs typeface="Calibri" pitchFamily="34" charset="0"/>
              </a:rPr>
              <a:t>CANTIDAD DE EMPLEADOS POR UNIDAD</a:t>
            </a:r>
            <a:endParaRPr sz="2500" b="1" dirty="0">
              <a:solidFill>
                <a:schemeClr val="tx1"/>
              </a:solidFill>
              <a:latin typeface="Calibri" pitchFamily="34" charset="0"/>
              <a:cs typeface="Calibri" pitchFamily="34" charset="0"/>
            </a:endParaRPr>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a:p>
        </p:txBody>
      </p:sp>
      <p:sp>
        <p:nvSpPr>
          <p:cNvPr id="2"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graphicFrame>
        <p:nvGraphicFramePr>
          <p:cNvPr id="4" name="3 Tabla"/>
          <p:cNvGraphicFramePr>
            <a:graphicFrameLocks noGrp="1"/>
          </p:cNvGraphicFramePr>
          <p:nvPr>
            <p:extLst>
              <p:ext uri="{D42A27DB-BD31-4B8C-83A1-F6EECF244321}">
                <p14:modId xmlns:p14="http://schemas.microsoft.com/office/powerpoint/2010/main" val="718762104"/>
              </p:ext>
            </p:extLst>
          </p:nvPr>
        </p:nvGraphicFramePr>
        <p:xfrm>
          <a:off x="1619673" y="1203597"/>
          <a:ext cx="6048672" cy="3816422"/>
        </p:xfrm>
        <a:graphic>
          <a:graphicData uri="http://schemas.openxmlformats.org/drawingml/2006/table">
            <a:tbl>
              <a:tblPr>
                <a:tableStyleId>{BC89EF96-8CEA-46FF-86C4-4CE0E7609802}</a:tableStyleId>
              </a:tblPr>
              <a:tblGrid>
                <a:gridCol w="432048"/>
                <a:gridCol w="3024336"/>
                <a:gridCol w="1272820"/>
                <a:gridCol w="659734"/>
                <a:gridCol w="659734"/>
              </a:tblGrid>
              <a:tr h="221975">
                <a:tc rowSpan="2">
                  <a:txBody>
                    <a:bodyPr/>
                    <a:lstStyle/>
                    <a:p>
                      <a:pPr algn="ctr" fontAlgn="ctr"/>
                      <a:r>
                        <a:rPr lang="es-SV" sz="800" u="none" strike="noStrike" dirty="0">
                          <a:effectLst/>
                        </a:rPr>
                        <a:t>N°</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UNIDAD ORGANIZATIVA </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NÚMEROS DE COLABORADORES</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rPr>
                        <a:t>GENERO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hMerge="1">
                  <a:txBody>
                    <a:bodyPr/>
                    <a:lstStyle/>
                    <a:p>
                      <a:endParaRPr lang="es-SV"/>
                    </a:p>
                  </a:txBody>
                  <a:tcPr/>
                </a:tc>
              </a:tr>
              <a:tr h="159864">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fontAlgn="ctr"/>
                      <a:r>
                        <a:rPr lang="es-SV" sz="800" u="none" strike="noStrike">
                          <a:effectLst/>
                        </a:rPr>
                        <a:t>MASCULINO</a:t>
                      </a:r>
                      <a:endParaRPr lang="es-SV" sz="800" b="1" i="0" u="none" strike="noStrike">
                        <a:solidFill>
                          <a:srgbClr val="FFFFFF"/>
                        </a:solidFill>
                        <a:effectLst/>
                        <a:latin typeface="Calibri"/>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a:effectLst/>
                        </a:rPr>
                        <a:t>FEMENINO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r>
              <a:tr h="238206">
                <a:tc>
                  <a:txBody>
                    <a:bodyPr/>
                    <a:lstStyle/>
                    <a:p>
                      <a:pPr algn="ctr" fontAlgn="ctr"/>
                      <a:r>
                        <a:rPr lang="es-SV" sz="800" u="none" strike="noStrike">
                          <a:effectLst/>
                        </a:rPr>
                        <a:t>1</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DESPACHO MINISTRA DE ECONOMIA</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15</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5</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10</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2</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DESPACHO VICEMINISTRO DE ECONOMIA</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4</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2</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2</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3</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UNIDAD DE ACCESO A LA INFORMACION PUBLICA</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7</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3</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4</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4</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dirty="0">
                          <a:effectLst/>
                        </a:rPr>
                        <a:t>COMUNICACIONES</a:t>
                      </a:r>
                      <a:endParaRPr lang="es-SV" sz="800" b="0" i="0" u="none" strike="noStrike" dirty="0">
                        <a:solidFill>
                          <a:srgbClr val="000000"/>
                        </a:solidFill>
                        <a:effectLst/>
                        <a:latin typeface="Calibri"/>
                      </a:endParaRPr>
                    </a:p>
                  </a:txBody>
                  <a:tcPr marL="5781" marR="5781" marT="5781" marB="0" anchor="ctr"/>
                </a:tc>
                <a:tc>
                  <a:txBody>
                    <a:bodyPr/>
                    <a:lstStyle/>
                    <a:p>
                      <a:pPr algn="ctr" fontAlgn="ctr"/>
                      <a:r>
                        <a:rPr lang="es-SV" sz="800" u="none" strike="noStrike">
                          <a:effectLst/>
                        </a:rPr>
                        <a:t>15</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6</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9</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5</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dirty="0">
                          <a:effectLst/>
                        </a:rPr>
                        <a:t>UNIDAD DE AUDITORIA INTERNA</a:t>
                      </a:r>
                      <a:endParaRPr lang="es-SV" sz="800" b="0" i="0" u="none" strike="noStrike" dirty="0">
                        <a:solidFill>
                          <a:srgbClr val="000000"/>
                        </a:solidFill>
                        <a:effectLst/>
                        <a:latin typeface="Calibri"/>
                      </a:endParaRPr>
                    </a:p>
                  </a:txBody>
                  <a:tcPr marL="5781" marR="5781" marT="5781" marB="0" anchor="ctr"/>
                </a:tc>
                <a:tc>
                  <a:txBody>
                    <a:bodyPr/>
                    <a:lstStyle/>
                    <a:p>
                      <a:pPr algn="ctr" fontAlgn="ctr"/>
                      <a:r>
                        <a:rPr lang="es-SV" sz="800" u="none" strike="noStrike">
                          <a:effectLst/>
                        </a:rPr>
                        <a:t>6</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4</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2</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6</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ASUNTOS JURIDICOS</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9</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4</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5</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7</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dirty="0">
                          <a:effectLst/>
                        </a:rPr>
                        <a:t>UNIDAD DE GENERO</a:t>
                      </a:r>
                      <a:endParaRPr lang="es-SV" sz="800" b="0" i="0" u="none" strike="noStrike" dirty="0">
                        <a:solidFill>
                          <a:srgbClr val="000000"/>
                        </a:solidFill>
                        <a:effectLst/>
                        <a:latin typeface="Calibri"/>
                      </a:endParaRPr>
                    </a:p>
                  </a:txBody>
                  <a:tcPr marL="5781" marR="5781" marT="5781" marB="0" anchor="ctr"/>
                </a:tc>
                <a:tc>
                  <a:txBody>
                    <a:bodyPr/>
                    <a:lstStyle/>
                    <a:p>
                      <a:pPr algn="ctr" fontAlgn="ctr"/>
                      <a:r>
                        <a:rPr lang="es-SV" sz="800" u="none" strike="noStrike">
                          <a:effectLst/>
                        </a:rPr>
                        <a:t>3</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0</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3</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8</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UNIDAD AMBIENTAL</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3</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0</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3</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9</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PLANIFICACION Y DESARROLLO INSTITUCIONAL</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10</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6</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4</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10</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dirty="0">
                          <a:effectLst/>
                        </a:rPr>
                        <a:t>COOPERACION EXTERNA</a:t>
                      </a:r>
                      <a:endParaRPr lang="es-SV" sz="800" b="0" i="0" u="none" strike="noStrike" dirty="0">
                        <a:solidFill>
                          <a:srgbClr val="000000"/>
                        </a:solidFill>
                        <a:effectLst/>
                        <a:latin typeface="Calibri"/>
                      </a:endParaRPr>
                    </a:p>
                  </a:txBody>
                  <a:tcPr marL="5781" marR="5781" marT="5781" marB="0" anchor="ctr"/>
                </a:tc>
                <a:tc>
                  <a:txBody>
                    <a:bodyPr/>
                    <a:lstStyle/>
                    <a:p>
                      <a:pPr algn="ctr" fontAlgn="ctr"/>
                      <a:r>
                        <a:rPr lang="es-SV" sz="800" u="none" strike="noStrike">
                          <a:effectLst/>
                        </a:rPr>
                        <a:t>7</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2</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5</a:t>
                      </a:r>
                      <a:endParaRPr lang="es-SV" sz="800" b="0" i="0" u="none" strike="noStrike">
                        <a:solidFill>
                          <a:srgbClr val="000000"/>
                        </a:solidFill>
                        <a:effectLst/>
                        <a:latin typeface="Calibri"/>
                      </a:endParaRPr>
                    </a:p>
                  </a:txBody>
                  <a:tcPr marL="5781" marR="5781" marT="5781" marB="0" anchor="ctr"/>
                </a:tc>
              </a:tr>
              <a:tr h="271439">
                <a:tc>
                  <a:txBody>
                    <a:bodyPr/>
                    <a:lstStyle/>
                    <a:p>
                      <a:pPr algn="ctr" fontAlgn="ctr"/>
                      <a:r>
                        <a:rPr lang="es-SV" sz="800" u="none" strike="noStrike">
                          <a:effectLst/>
                        </a:rPr>
                        <a:t>11</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DIRECCION GENERAL DE INNOVACION Y COMPETITIVIDAD</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0</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dirty="0">
                          <a:effectLst/>
                        </a:rPr>
                        <a:t>0</a:t>
                      </a:r>
                      <a:endParaRPr lang="es-SV" sz="800" b="0" i="0" u="none" strike="noStrike" dirty="0">
                        <a:solidFill>
                          <a:srgbClr val="000000"/>
                        </a:solidFill>
                        <a:effectLst/>
                        <a:latin typeface="Calibri"/>
                      </a:endParaRPr>
                    </a:p>
                  </a:txBody>
                  <a:tcPr marL="5781" marR="5781" marT="5781" marB="0" anchor="ctr"/>
                </a:tc>
                <a:tc>
                  <a:txBody>
                    <a:bodyPr/>
                    <a:lstStyle/>
                    <a:p>
                      <a:pPr algn="ctr" fontAlgn="ctr"/>
                      <a:r>
                        <a:rPr lang="es-SV" sz="800" u="none" strike="noStrike">
                          <a:effectLst/>
                        </a:rPr>
                        <a:t>0</a:t>
                      </a:r>
                      <a:endParaRPr lang="es-SV" sz="800" b="0" i="0" u="none" strike="noStrike">
                        <a:solidFill>
                          <a:srgbClr val="000000"/>
                        </a:solidFill>
                        <a:effectLst/>
                        <a:latin typeface="Calibri"/>
                      </a:endParaRPr>
                    </a:p>
                  </a:txBody>
                  <a:tcPr marL="5781" marR="5781" marT="5781" marB="0" anchor="ctr"/>
                </a:tc>
              </a:tr>
              <a:tr h="271439">
                <a:tc>
                  <a:txBody>
                    <a:bodyPr/>
                    <a:lstStyle/>
                    <a:p>
                      <a:pPr algn="ctr" fontAlgn="ctr"/>
                      <a:r>
                        <a:rPr lang="es-SV" sz="800" u="none" strike="noStrike">
                          <a:effectLst/>
                        </a:rPr>
                        <a:t>12</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INNOVACION PRODUCTIVA Y COMPETITIVIDAD EMPRESARIAL</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65</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32</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33</a:t>
                      </a:r>
                      <a:endParaRPr lang="es-SV" sz="800" b="0" i="0" u="none" strike="noStrike">
                        <a:solidFill>
                          <a:srgbClr val="000000"/>
                        </a:solidFill>
                        <a:effectLst/>
                        <a:latin typeface="Calibri"/>
                      </a:endParaRPr>
                    </a:p>
                  </a:txBody>
                  <a:tcPr marL="5781" marR="5781" marT="5781" marB="0" anchor="ctr"/>
                </a:tc>
              </a:tr>
              <a:tr h="238206">
                <a:tc>
                  <a:txBody>
                    <a:bodyPr/>
                    <a:lstStyle/>
                    <a:p>
                      <a:pPr algn="ctr" fontAlgn="ctr"/>
                      <a:r>
                        <a:rPr lang="es-SV" sz="800" u="none" strike="noStrike">
                          <a:effectLst/>
                        </a:rPr>
                        <a:t>13</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INTELIGENCIA Y POLITICA ECONOMICA</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12</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7</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5</a:t>
                      </a:r>
                      <a:endParaRPr lang="es-SV" sz="800" b="0" i="0" u="none" strike="noStrike">
                        <a:solidFill>
                          <a:srgbClr val="000000"/>
                        </a:solidFill>
                        <a:effectLst/>
                        <a:latin typeface="Calibri"/>
                      </a:endParaRPr>
                    </a:p>
                  </a:txBody>
                  <a:tcPr marL="5781" marR="5781" marT="5781" marB="0" anchor="ctr"/>
                </a:tc>
              </a:tr>
              <a:tr h="271439">
                <a:tc>
                  <a:txBody>
                    <a:bodyPr/>
                    <a:lstStyle/>
                    <a:p>
                      <a:pPr algn="ctr" fontAlgn="ctr"/>
                      <a:r>
                        <a:rPr lang="es-SV" sz="800" u="none" strike="noStrike">
                          <a:effectLst/>
                        </a:rPr>
                        <a:t>14</a:t>
                      </a:r>
                      <a:endParaRPr lang="es-SV" sz="800" b="1" i="0" u="none" strike="noStrike">
                        <a:solidFill>
                          <a:srgbClr val="000000"/>
                        </a:solidFill>
                        <a:effectLst/>
                        <a:latin typeface="Calibri"/>
                      </a:endParaRPr>
                    </a:p>
                  </a:txBody>
                  <a:tcPr marL="5781" marR="5781" marT="5781" marB="0" anchor="ctr"/>
                </a:tc>
                <a:tc>
                  <a:txBody>
                    <a:bodyPr/>
                    <a:lstStyle/>
                    <a:p>
                      <a:pPr algn="l" fontAlgn="ctr"/>
                      <a:r>
                        <a:rPr lang="es-SV" sz="800" u="none" strike="noStrike">
                          <a:effectLst/>
                        </a:rPr>
                        <a:t>DIRECCION GENERAL DE COMERCIO EXTERIOR E INVERSIONES</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0</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a:effectLst/>
                        </a:rPr>
                        <a:t>0</a:t>
                      </a:r>
                      <a:endParaRPr lang="es-SV" sz="800" b="0" i="0" u="none" strike="noStrike">
                        <a:solidFill>
                          <a:srgbClr val="000000"/>
                        </a:solidFill>
                        <a:effectLst/>
                        <a:latin typeface="Calibri"/>
                      </a:endParaRPr>
                    </a:p>
                  </a:txBody>
                  <a:tcPr marL="5781" marR="5781" marT="5781" marB="0" anchor="ctr"/>
                </a:tc>
                <a:tc>
                  <a:txBody>
                    <a:bodyPr/>
                    <a:lstStyle/>
                    <a:p>
                      <a:pPr algn="ctr" fontAlgn="ctr"/>
                      <a:r>
                        <a:rPr lang="es-SV" sz="800" u="none" strike="noStrike" dirty="0">
                          <a:effectLst/>
                        </a:rPr>
                        <a:t>0</a:t>
                      </a:r>
                      <a:endParaRPr lang="es-SV" sz="800" b="0" i="0" u="none" strike="noStrike" dirty="0">
                        <a:solidFill>
                          <a:srgbClr val="000000"/>
                        </a:solidFill>
                        <a:effectLst/>
                        <a:latin typeface="Calibri"/>
                      </a:endParaRPr>
                    </a:p>
                  </a:txBody>
                  <a:tcPr marL="5781" marR="5781" marT="5781"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SV" smtClean="0"/>
              <a:t>5</a:t>
            </a:fld>
            <a:endParaRPr lang="es-SV"/>
          </a:p>
        </p:txBody>
      </p:sp>
      <p:sp>
        <p:nvSpPr>
          <p:cNvPr id="5" name="Google Shape;167;p16"/>
          <p:cNvSpPr txBox="1">
            <a:spLocks/>
          </p:cNvSpPr>
          <p:nvPr/>
        </p:nvSpPr>
        <p:spPr>
          <a:xfrm>
            <a:off x="971760" y="323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500" b="1" dirty="0" smtClean="0">
                <a:solidFill>
                  <a:schemeClr val="tx1"/>
                </a:solidFill>
                <a:latin typeface="Calibri" pitchFamily="34" charset="0"/>
                <a:cs typeface="Calibri" pitchFamily="34" charset="0"/>
              </a:rPr>
              <a:t>CANTIDAD DE EMPLEADOS POR UNIDAD</a:t>
            </a:r>
            <a:endParaRPr lang="es-SV" sz="2500" b="1" dirty="0">
              <a:solidFill>
                <a:schemeClr val="tx1"/>
              </a:solidFill>
              <a:latin typeface="Calibri" pitchFamily="34" charset="0"/>
              <a:cs typeface="Calibri"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1644651321"/>
              </p:ext>
            </p:extLst>
          </p:nvPr>
        </p:nvGraphicFramePr>
        <p:xfrm>
          <a:off x="1619672" y="1203597"/>
          <a:ext cx="6192687" cy="3816430"/>
        </p:xfrm>
        <a:graphic>
          <a:graphicData uri="http://schemas.openxmlformats.org/drawingml/2006/table">
            <a:tbl>
              <a:tblPr>
                <a:tableStyleId>{BC89EF96-8CEA-46FF-86C4-4CE0E7609802}</a:tableStyleId>
              </a:tblPr>
              <a:tblGrid>
                <a:gridCol w="442335"/>
                <a:gridCol w="3096345"/>
                <a:gridCol w="1303125"/>
                <a:gridCol w="675441"/>
                <a:gridCol w="675441"/>
              </a:tblGrid>
              <a:tr h="188625">
                <a:tc rowSpan="2">
                  <a:txBody>
                    <a:bodyPr/>
                    <a:lstStyle/>
                    <a:p>
                      <a:pPr algn="ctr" fontAlgn="ctr"/>
                      <a:r>
                        <a:rPr lang="es-SV" sz="800" u="none" strike="noStrike" dirty="0">
                          <a:effectLst/>
                          <a:latin typeface="+mn-lt"/>
                        </a:rPr>
                        <a:t>N°</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UNIDAD ORGANIZATIVA </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NÚMEROS DE COLABORADORES</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latin typeface="+mn-lt"/>
                        </a:rPr>
                        <a:t>GENERO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hMerge="1">
                  <a:txBody>
                    <a:bodyPr/>
                    <a:lstStyle/>
                    <a:p>
                      <a:endParaRPr lang="es-SV"/>
                    </a:p>
                  </a:txBody>
                  <a:tcPr/>
                </a:tc>
              </a:tr>
              <a:tr h="135846">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fontAlgn="ctr"/>
                      <a:r>
                        <a:rPr lang="es-SV" sz="800" u="none" strike="noStrike">
                          <a:effectLst/>
                          <a:latin typeface="+mn-lt"/>
                        </a:rPr>
                        <a:t>MASCULINO</a:t>
                      </a:r>
                      <a:endParaRPr lang="es-SV" sz="800" b="1" i="0" u="none" strike="noStrike">
                        <a:solidFill>
                          <a:srgbClr val="FFFFFF"/>
                        </a:solidFill>
                        <a:effectLst/>
                        <a:latin typeface="+mn-lt"/>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a:effectLst/>
                          <a:latin typeface="+mn-lt"/>
                        </a:rPr>
                        <a:t>FEMENINO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r>
              <a:tr h="202418">
                <a:tc>
                  <a:txBody>
                    <a:bodyPr/>
                    <a:lstStyle/>
                    <a:p>
                      <a:pPr algn="ctr" fontAlgn="ctr"/>
                      <a:r>
                        <a:rPr lang="es-SV" sz="800" b="0" i="0" u="none" strike="noStrike" dirty="0">
                          <a:solidFill>
                            <a:srgbClr val="000000"/>
                          </a:solidFill>
                          <a:effectLst/>
                          <a:latin typeface="+mn-lt"/>
                        </a:rPr>
                        <a:t>15</a:t>
                      </a:r>
                    </a:p>
                  </a:txBody>
                  <a:tcPr marL="9525" marR="9525" marT="9525" marB="0" anchor="ctr"/>
                </a:tc>
                <a:tc>
                  <a:txBody>
                    <a:bodyPr/>
                    <a:lstStyle/>
                    <a:p>
                      <a:pPr algn="l" fontAlgn="ctr"/>
                      <a:r>
                        <a:rPr lang="es-SV" sz="780" b="0" i="0" u="none" strike="noStrike" dirty="0">
                          <a:solidFill>
                            <a:srgbClr val="000000"/>
                          </a:solidFill>
                          <a:effectLst/>
                          <a:latin typeface="+mn-lt"/>
                        </a:rPr>
                        <a:t>POLITICA COMERCIAL</a:t>
                      </a:r>
                    </a:p>
                  </a:txBody>
                  <a:tcPr marL="9525" marR="9525" marT="9525" marB="0" anchor="ctr"/>
                </a:tc>
                <a:tc>
                  <a:txBody>
                    <a:bodyPr/>
                    <a:lstStyle/>
                    <a:p>
                      <a:pPr algn="ctr" fontAlgn="ctr"/>
                      <a:r>
                        <a:rPr lang="es-SV" sz="800" b="0" i="0" u="none" strike="noStrike">
                          <a:solidFill>
                            <a:srgbClr val="000000"/>
                          </a:solidFill>
                          <a:effectLst/>
                          <a:latin typeface="+mn-lt"/>
                        </a:rPr>
                        <a:t>17</a:t>
                      </a:r>
                    </a:p>
                  </a:txBody>
                  <a:tcPr marL="9525" marR="9525" marT="9525" marB="0" anchor="ctr"/>
                </a:tc>
                <a:tc>
                  <a:txBody>
                    <a:bodyPr/>
                    <a:lstStyle/>
                    <a:p>
                      <a:pPr algn="ctr" fontAlgn="ctr"/>
                      <a:r>
                        <a:rPr lang="es-SV" sz="800" b="0" i="0" u="none" strike="noStrike">
                          <a:solidFill>
                            <a:srgbClr val="000000"/>
                          </a:solidFill>
                          <a:effectLst/>
                          <a:latin typeface="+mn-lt"/>
                        </a:rPr>
                        <a:t>9</a:t>
                      </a:r>
                    </a:p>
                  </a:txBody>
                  <a:tcPr marL="9525" marR="9525" marT="9525" marB="0" anchor="ctr"/>
                </a:tc>
                <a:tc>
                  <a:txBody>
                    <a:bodyPr/>
                    <a:lstStyle/>
                    <a:p>
                      <a:pPr algn="ctr" fontAlgn="ctr"/>
                      <a:r>
                        <a:rPr lang="es-SV" sz="800" b="0" i="0" u="none" strike="noStrike">
                          <a:solidFill>
                            <a:srgbClr val="000000"/>
                          </a:solidFill>
                          <a:effectLst/>
                          <a:latin typeface="+mn-lt"/>
                        </a:rPr>
                        <a:t>8</a:t>
                      </a:r>
                    </a:p>
                  </a:txBody>
                  <a:tcPr marL="9525" marR="9525" marT="9525" marB="0" anchor="ctr"/>
                </a:tc>
              </a:tr>
              <a:tr h="202418">
                <a:tc>
                  <a:txBody>
                    <a:bodyPr/>
                    <a:lstStyle/>
                    <a:p>
                      <a:pPr algn="ctr" fontAlgn="ctr"/>
                      <a:r>
                        <a:rPr lang="es-SV" sz="800" b="0" i="0" u="none" strike="noStrike">
                          <a:solidFill>
                            <a:srgbClr val="000000"/>
                          </a:solidFill>
                          <a:effectLst/>
                          <a:latin typeface="+mn-lt"/>
                        </a:rPr>
                        <a:t>16</a:t>
                      </a:r>
                    </a:p>
                  </a:txBody>
                  <a:tcPr marL="9525" marR="9525" marT="9525" marB="0" anchor="ctr"/>
                </a:tc>
                <a:tc>
                  <a:txBody>
                    <a:bodyPr/>
                    <a:lstStyle/>
                    <a:p>
                      <a:pPr algn="l" fontAlgn="ctr"/>
                      <a:r>
                        <a:rPr lang="es-SV" sz="780" b="0" i="0" u="none" strike="noStrike" dirty="0">
                          <a:solidFill>
                            <a:srgbClr val="000000"/>
                          </a:solidFill>
                          <a:effectLst/>
                          <a:latin typeface="+mn-lt"/>
                        </a:rPr>
                        <a:t>ADMINISTRACION DE TRATADOS COMERCIALES</a:t>
                      </a:r>
                    </a:p>
                  </a:txBody>
                  <a:tcPr marL="9525" marR="9525" marT="9525" marB="0" anchor="ctr"/>
                </a:tc>
                <a:tc>
                  <a:txBody>
                    <a:bodyPr/>
                    <a:lstStyle/>
                    <a:p>
                      <a:pPr algn="ctr" fontAlgn="ctr"/>
                      <a:r>
                        <a:rPr lang="es-SV" sz="800" b="0" i="0" u="none" strike="noStrike">
                          <a:solidFill>
                            <a:srgbClr val="000000"/>
                          </a:solidFill>
                          <a:effectLst/>
                          <a:latin typeface="+mn-lt"/>
                        </a:rPr>
                        <a:t>12</a:t>
                      </a:r>
                    </a:p>
                  </a:txBody>
                  <a:tcPr marL="9525" marR="9525" marT="9525" marB="0" anchor="ctr"/>
                </a:tc>
                <a:tc>
                  <a:txBody>
                    <a:bodyPr/>
                    <a:lstStyle/>
                    <a:p>
                      <a:pPr algn="ctr" fontAlgn="ctr"/>
                      <a:r>
                        <a:rPr lang="es-SV" sz="800" b="0" i="0" u="none" strike="noStrike">
                          <a:solidFill>
                            <a:srgbClr val="000000"/>
                          </a:solidFill>
                          <a:effectLst/>
                          <a:latin typeface="+mn-lt"/>
                        </a:rPr>
                        <a:t>1</a:t>
                      </a:r>
                    </a:p>
                  </a:txBody>
                  <a:tcPr marL="9525" marR="9525" marT="9525" marB="0" anchor="ctr"/>
                </a:tc>
                <a:tc>
                  <a:txBody>
                    <a:bodyPr/>
                    <a:lstStyle/>
                    <a:p>
                      <a:pPr algn="ctr" fontAlgn="ctr"/>
                      <a:r>
                        <a:rPr lang="es-SV" sz="800" b="0" i="0" u="none" strike="noStrike">
                          <a:solidFill>
                            <a:srgbClr val="000000"/>
                          </a:solidFill>
                          <a:effectLst/>
                          <a:latin typeface="+mn-lt"/>
                        </a:rPr>
                        <a:t>11</a:t>
                      </a:r>
                    </a:p>
                  </a:txBody>
                  <a:tcPr marL="9525" marR="9525" marT="9525" marB="0" anchor="ctr"/>
                </a:tc>
              </a:tr>
              <a:tr h="202418">
                <a:tc>
                  <a:txBody>
                    <a:bodyPr/>
                    <a:lstStyle/>
                    <a:p>
                      <a:pPr algn="ctr" fontAlgn="ctr"/>
                      <a:r>
                        <a:rPr lang="es-SV" sz="800" b="0" i="0" u="none" strike="noStrike">
                          <a:solidFill>
                            <a:srgbClr val="000000"/>
                          </a:solidFill>
                          <a:effectLst/>
                          <a:latin typeface="+mn-lt"/>
                        </a:rPr>
                        <a:t>17</a:t>
                      </a:r>
                    </a:p>
                  </a:txBody>
                  <a:tcPr marL="9525" marR="9525" marT="9525" marB="0" anchor="ctr"/>
                </a:tc>
                <a:tc>
                  <a:txBody>
                    <a:bodyPr/>
                    <a:lstStyle/>
                    <a:p>
                      <a:pPr algn="l" fontAlgn="ctr"/>
                      <a:r>
                        <a:rPr lang="es-SV" sz="780" b="0" i="0" u="none" strike="noStrike" dirty="0">
                          <a:solidFill>
                            <a:srgbClr val="000000"/>
                          </a:solidFill>
                          <a:effectLst/>
                          <a:latin typeface="+mn-lt"/>
                        </a:rPr>
                        <a:t>INVERSIONES</a:t>
                      </a:r>
                    </a:p>
                  </a:txBody>
                  <a:tcPr marL="9525" marR="9525" marT="9525" marB="0" anchor="ctr"/>
                </a:tc>
                <a:tc>
                  <a:txBody>
                    <a:bodyPr/>
                    <a:lstStyle/>
                    <a:p>
                      <a:pPr algn="ctr" fontAlgn="ctr"/>
                      <a:r>
                        <a:rPr lang="es-SV" sz="800" b="0" i="0" u="none" strike="noStrike">
                          <a:solidFill>
                            <a:srgbClr val="000000"/>
                          </a:solidFill>
                          <a:effectLst/>
                          <a:latin typeface="+mn-lt"/>
                        </a:rPr>
                        <a:t>23</a:t>
                      </a:r>
                    </a:p>
                  </a:txBody>
                  <a:tcPr marL="9525" marR="9525" marT="9525" marB="0" anchor="ctr"/>
                </a:tc>
                <a:tc>
                  <a:txBody>
                    <a:bodyPr/>
                    <a:lstStyle/>
                    <a:p>
                      <a:pPr algn="ctr" fontAlgn="ctr"/>
                      <a:r>
                        <a:rPr lang="es-SV" sz="800" b="0" i="0" u="none" strike="noStrike">
                          <a:solidFill>
                            <a:srgbClr val="000000"/>
                          </a:solidFill>
                          <a:effectLst/>
                          <a:latin typeface="+mn-lt"/>
                        </a:rPr>
                        <a:t>9</a:t>
                      </a:r>
                    </a:p>
                  </a:txBody>
                  <a:tcPr marL="9525" marR="9525" marT="9525" marB="0" anchor="ctr"/>
                </a:tc>
                <a:tc>
                  <a:txBody>
                    <a:bodyPr/>
                    <a:lstStyle/>
                    <a:p>
                      <a:pPr algn="ctr" fontAlgn="ctr"/>
                      <a:r>
                        <a:rPr lang="es-SV" sz="800" b="0" i="0" u="none" strike="noStrike">
                          <a:solidFill>
                            <a:srgbClr val="000000"/>
                          </a:solidFill>
                          <a:effectLst/>
                          <a:latin typeface="+mn-lt"/>
                        </a:rPr>
                        <a:t>14</a:t>
                      </a:r>
                    </a:p>
                  </a:txBody>
                  <a:tcPr marL="9525" marR="9525" marT="9525" marB="0" anchor="ctr"/>
                </a:tc>
              </a:tr>
              <a:tr h="334132">
                <a:tc>
                  <a:txBody>
                    <a:bodyPr/>
                    <a:lstStyle/>
                    <a:p>
                      <a:pPr algn="ctr" fontAlgn="ctr"/>
                      <a:r>
                        <a:rPr lang="es-SV" sz="800" b="0" i="0" u="none" strike="noStrike">
                          <a:solidFill>
                            <a:srgbClr val="000000"/>
                          </a:solidFill>
                          <a:effectLst/>
                          <a:latin typeface="+mn-lt"/>
                        </a:rPr>
                        <a:t>18</a:t>
                      </a:r>
                    </a:p>
                  </a:txBody>
                  <a:tcPr marL="9525" marR="9525" marT="9525" marB="0" anchor="ctr"/>
                </a:tc>
                <a:tc>
                  <a:txBody>
                    <a:bodyPr/>
                    <a:lstStyle/>
                    <a:p>
                      <a:pPr algn="l" fontAlgn="ctr"/>
                      <a:r>
                        <a:rPr lang="es-SV" sz="780" b="0" i="0" u="none" strike="noStrike" dirty="0">
                          <a:solidFill>
                            <a:srgbClr val="000000"/>
                          </a:solidFill>
                          <a:effectLst/>
                          <a:latin typeface="+mn-lt"/>
                        </a:rPr>
                        <a:t>REPRESENTACION PERMANENTE MINEC ANTE OMC - OMPI</a:t>
                      </a:r>
                    </a:p>
                  </a:txBody>
                  <a:tcPr marL="9525" marR="9525" marT="9525" marB="0" anchor="ctr"/>
                </a:tc>
                <a:tc>
                  <a:txBody>
                    <a:bodyPr/>
                    <a:lstStyle/>
                    <a:p>
                      <a:pPr algn="ctr" fontAlgn="ctr"/>
                      <a:r>
                        <a:rPr lang="es-SV" sz="800" b="0" i="0" u="none" strike="noStrike">
                          <a:solidFill>
                            <a:srgbClr val="000000"/>
                          </a:solidFill>
                          <a:effectLst/>
                          <a:latin typeface="+mn-lt"/>
                        </a:rPr>
                        <a:t>4</a:t>
                      </a:r>
                    </a:p>
                  </a:txBody>
                  <a:tcPr marL="9525" marR="9525" marT="9525" marB="0" anchor="ctr"/>
                </a:tc>
                <a:tc>
                  <a:txBody>
                    <a:bodyPr/>
                    <a:lstStyle/>
                    <a:p>
                      <a:pPr algn="ctr" fontAlgn="ctr"/>
                      <a:r>
                        <a:rPr lang="es-SV" sz="800" b="0" i="0" u="none" strike="noStrike">
                          <a:solidFill>
                            <a:srgbClr val="000000"/>
                          </a:solidFill>
                          <a:effectLst/>
                          <a:latin typeface="+mn-lt"/>
                        </a:rPr>
                        <a:t>2</a:t>
                      </a:r>
                    </a:p>
                  </a:txBody>
                  <a:tcPr marL="9525" marR="9525" marT="9525" marB="0" anchor="ctr"/>
                </a:tc>
                <a:tc>
                  <a:txBody>
                    <a:bodyPr/>
                    <a:lstStyle/>
                    <a:p>
                      <a:pPr algn="ctr" fontAlgn="ctr"/>
                      <a:r>
                        <a:rPr lang="es-SV" sz="800" b="0" i="0" u="none" strike="noStrike">
                          <a:solidFill>
                            <a:srgbClr val="000000"/>
                          </a:solidFill>
                          <a:effectLst/>
                          <a:latin typeface="+mn-lt"/>
                        </a:rPr>
                        <a:t>2</a:t>
                      </a:r>
                    </a:p>
                  </a:txBody>
                  <a:tcPr marL="9525" marR="9525" marT="9525" marB="0" anchor="ctr"/>
                </a:tc>
              </a:tr>
              <a:tr h="202418">
                <a:tc>
                  <a:txBody>
                    <a:bodyPr/>
                    <a:lstStyle/>
                    <a:p>
                      <a:pPr algn="ctr" fontAlgn="ctr"/>
                      <a:r>
                        <a:rPr lang="es-SV" sz="800" b="0" i="0" u="none" strike="noStrike">
                          <a:solidFill>
                            <a:srgbClr val="000000"/>
                          </a:solidFill>
                          <a:effectLst/>
                          <a:latin typeface="+mn-lt"/>
                        </a:rPr>
                        <a:t>19</a:t>
                      </a:r>
                    </a:p>
                  </a:txBody>
                  <a:tcPr marL="9525" marR="9525" marT="9525" marB="0" anchor="ctr"/>
                </a:tc>
                <a:tc>
                  <a:txBody>
                    <a:bodyPr/>
                    <a:lstStyle/>
                    <a:p>
                      <a:pPr algn="l" fontAlgn="ctr"/>
                      <a:r>
                        <a:rPr lang="es-SV" sz="780" b="0" i="0" u="none" strike="noStrike" dirty="0">
                          <a:solidFill>
                            <a:srgbClr val="000000"/>
                          </a:solidFill>
                          <a:effectLst/>
                          <a:latin typeface="+mn-lt"/>
                        </a:rPr>
                        <a:t>DIRECCION GENERAL DE ESTADISTICAS Y CENSOS</a:t>
                      </a:r>
                    </a:p>
                  </a:txBody>
                  <a:tcPr marL="9525" marR="9525" marT="9525" marB="0" anchor="ctr"/>
                </a:tc>
                <a:tc>
                  <a:txBody>
                    <a:bodyPr/>
                    <a:lstStyle/>
                    <a:p>
                      <a:pPr algn="ctr" fontAlgn="ctr"/>
                      <a:r>
                        <a:rPr lang="es-SV" sz="800" b="0" i="0" u="none" strike="noStrike">
                          <a:solidFill>
                            <a:srgbClr val="000000"/>
                          </a:solidFill>
                          <a:effectLst/>
                          <a:latin typeface="+mn-lt"/>
                        </a:rPr>
                        <a:t>279</a:t>
                      </a:r>
                    </a:p>
                  </a:txBody>
                  <a:tcPr marL="9525" marR="9525" marT="9525" marB="0" anchor="ctr"/>
                </a:tc>
                <a:tc>
                  <a:txBody>
                    <a:bodyPr/>
                    <a:lstStyle/>
                    <a:p>
                      <a:pPr algn="ctr" fontAlgn="ctr"/>
                      <a:r>
                        <a:rPr lang="es-SV" sz="800" b="0" i="0" u="none" strike="noStrike">
                          <a:solidFill>
                            <a:srgbClr val="000000"/>
                          </a:solidFill>
                          <a:effectLst/>
                          <a:latin typeface="+mn-lt"/>
                        </a:rPr>
                        <a:t>167</a:t>
                      </a:r>
                    </a:p>
                  </a:txBody>
                  <a:tcPr marL="9525" marR="9525" marT="9525" marB="0" anchor="ctr"/>
                </a:tc>
                <a:tc>
                  <a:txBody>
                    <a:bodyPr/>
                    <a:lstStyle/>
                    <a:p>
                      <a:pPr algn="ctr" fontAlgn="ctr"/>
                      <a:r>
                        <a:rPr lang="es-SV" sz="800" b="0" i="0" u="none" strike="noStrike">
                          <a:solidFill>
                            <a:srgbClr val="000000"/>
                          </a:solidFill>
                          <a:effectLst/>
                          <a:latin typeface="+mn-lt"/>
                        </a:rPr>
                        <a:t>112</a:t>
                      </a:r>
                    </a:p>
                  </a:txBody>
                  <a:tcPr marL="9525" marR="9525" marT="9525" marB="0" anchor="ctr"/>
                </a:tc>
              </a:tr>
              <a:tr h="202418">
                <a:tc>
                  <a:txBody>
                    <a:bodyPr/>
                    <a:lstStyle/>
                    <a:p>
                      <a:pPr algn="ctr" fontAlgn="ctr"/>
                      <a:r>
                        <a:rPr lang="es-SV" sz="800" b="0" i="0" u="none" strike="noStrike">
                          <a:solidFill>
                            <a:srgbClr val="000000"/>
                          </a:solidFill>
                          <a:effectLst/>
                          <a:latin typeface="+mn-lt"/>
                        </a:rPr>
                        <a:t>20</a:t>
                      </a:r>
                    </a:p>
                  </a:txBody>
                  <a:tcPr marL="9525" marR="9525" marT="9525" marB="0" anchor="ctr"/>
                </a:tc>
                <a:tc>
                  <a:txBody>
                    <a:bodyPr/>
                    <a:lstStyle/>
                    <a:p>
                      <a:pPr algn="l" fontAlgn="ctr"/>
                      <a:r>
                        <a:rPr lang="es-SV" sz="780" b="0" i="0" u="none" strike="noStrike" dirty="0">
                          <a:solidFill>
                            <a:srgbClr val="000000"/>
                          </a:solidFill>
                          <a:effectLst/>
                          <a:latin typeface="+mn-lt"/>
                        </a:rPr>
                        <a:t>DIRECCION DE HIDROCARBUROS Y MINAS</a:t>
                      </a:r>
                    </a:p>
                  </a:txBody>
                  <a:tcPr marL="9525" marR="9525" marT="9525" marB="0" anchor="ctr"/>
                </a:tc>
                <a:tc>
                  <a:txBody>
                    <a:bodyPr/>
                    <a:lstStyle/>
                    <a:p>
                      <a:pPr algn="ctr" fontAlgn="ctr"/>
                      <a:r>
                        <a:rPr lang="es-SV" sz="800" b="0" i="0" u="none" strike="noStrike">
                          <a:solidFill>
                            <a:srgbClr val="000000"/>
                          </a:solidFill>
                          <a:effectLst/>
                          <a:latin typeface="+mn-lt"/>
                        </a:rPr>
                        <a:t>233</a:t>
                      </a:r>
                    </a:p>
                  </a:txBody>
                  <a:tcPr marL="9525" marR="9525" marT="9525" marB="0" anchor="ctr"/>
                </a:tc>
                <a:tc>
                  <a:txBody>
                    <a:bodyPr/>
                    <a:lstStyle/>
                    <a:p>
                      <a:pPr algn="ctr" fontAlgn="ctr"/>
                      <a:r>
                        <a:rPr lang="es-SV" sz="800" b="0" i="0" u="none" strike="noStrike">
                          <a:solidFill>
                            <a:srgbClr val="000000"/>
                          </a:solidFill>
                          <a:effectLst/>
                          <a:latin typeface="+mn-lt"/>
                        </a:rPr>
                        <a:t>163</a:t>
                      </a:r>
                    </a:p>
                  </a:txBody>
                  <a:tcPr marL="9525" marR="9525" marT="9525" marB="0" anchor="ctr"/>
                </a:tc>
                <a:tc>
                  <a:txBody>
                    <a:bodyPr/>
                    <a:lstStyle/>
                    <a:p>
                      <a:pPr algn="ctr" fontAlgn="ctr"/>
                      <a:r>
                        <a:rPr lang="es-SV" sz="800" b="0" i="0" u="none" strike="noStrike">
                          <a:solidFill>
                            <a:srgbClr val="000000"/>
                          </a:solidFill>
                          <a:effectLst/>
                          <a:latin typeface="+mn-lt"/>
                        </a:rPr>
                        <a:t>70</a:t>
                      </a:r>
                    </a:p>
                  </a:txBody>
                  <a:tcPr marL="9525" marR="9525" marT="9525" marB="0" anchor="ctr"/>
                </a:tc>
              </a:tr>
              <a:tr h="309959">
                <a:tc>
                  <a:txBody>
                    <a:bodyPr/>
                    <a:lstStyle/>
                    <a:p>
                      <a:pPr algn="ctr" fontAlgn="ctr"/>
                      <a:r>
                        <a:rPr lang="es-SV" sz="800" b="0" i="0" u="none" strike="noStrike">
                          <a:solidFill>
                            <a:srgbClr val="000000"/>
                          </a:solidFill>
                          <a:effectLst/>
                          <a:latin typeface="+mn-lt"/>
                        </a:rPr>
                        <a:t>21</a:t>
                      </a:r>
                    </a:p>
                  </a:txBody>
                  <a:tcPr marL="9525" marR="9525" marT="9525" marB="0" anchor="ctr"/>
                </a:tc>
                <a:tc>
                  <a:txBody>
                    <a:bodyPr/>
                    <a:lstStyle/>
                    <a:p>
                      <a:pPr algn="l" fontAlgn="ctr"/>
                      <a:r>
                        <a:rPr lang="es-SV" sz="780" b="0" i="0" u="none" strike="noStrike" dirty="0">
                          <a:solidFill>
                            <a:srgbClr val="000000"/>
                          </a:solidFill>
                          <a:effectLst/>
                          <a:latin typeface="+mn-lt"/>
                        </a:rPr>
                        <a:t>SUPERINTENDENCIA DE OBLIGACIONES MERCANTILES</a:t>
                      </a:r>
                    </a:p>
                  </a:txBody>
                  <a:tcPr marL="9525" marR="9525" marT="9525" marB="0" anchor="ctr"/>
                </a:tc>
                <a:tc>
                  <a:txBody>
                    <a:bodyPr/>
                    <a:lstStyle/>
                    <a:p>
                      <a:pPr algn="ctr" fontAlgn="ctr"/>
                      <a:r>
                        <a:rPr lang="es-SV" sz="800" b="0" i="0" u="none" strike="noStrike">
                          <a:solidFill>
                            <a:srgbClr val="000000"/>
                          </a:solidFill>
                          <a:effectLst/>
                          <a:latin typeface="+mn-lt"/>
                        </a:rPr>
                        <a:t>27</a:t>
                      </a:r>
                    </a:p>
                  </a:txBody>
                  <a:tcPr marL="9525" marR="9525" marT="9525" marB="0" anchor="ctr"/>
                </a:tc>
                <a:tc>
                  <a:txBody>
                    <a:bodyPr/>
                    <a:lstStyle/>
                    <a:p>
                      <a:pPr algn="ctr" fontAlgn="ctr"/>
                      <a:r>
                        <a:rPr lang="es-SV" sz="800" b="0" i="0" u="none" strike="noStrike">
                          <a:solidFill>
                            <a:srgbClr val="000000"/>
                          </a:solidFill>
                          <a:effectLst/>
                          <a:latin typeface="+mn-lt"/>
                        </a:rPr>
                        <a:t>11</a:t>
                      </a:r>
                    </a:p>
                  </a:txBody>
                  <a:tcPr marL="9525" marR="9525" marT="9525" marB="0" anchor="ctr"/>
                </a:tc>
                <a:tc>
                  <a:txBody>
                    <a:bodyPr/>
                    <a:lstStyle/>
                    <a:p>
                      <a:pPr algn="ctr" fontAlgn="ctr"/>
                      <a:r>
                        <a:rPr lang="es-SV" sz="800" b="0" i="0" u="none" strike="noStrike">
                          <a:solidFill>
                            <a:srgbClr val="000000"/>
                          </a:solidFill>
                          <a:effectLst/>
                          <a:latin typeface="+mn-lt"/>
                        </a:rPr>
                        <a:t>16</a:t>
                      </a:r>
                    </a:p>
                  </a:txBody>
                  <a:tcPr marL="9525" marR="9525" marT="9525" marB="0" anchor="ctr"/>
                </a:tc>
              </a:tr>
              <a:tr h="202418">
                <a:tc>
                  <a:txBody>
                    <a:bodyPr/>
                    <a:lstStyle/>
                    <a:p>
                      <a:pPr algn="ctr" fontAlgn="ctr"/>
                      <a:r>
                        <a:rPr lang="es-SV" sz="800" b="0" i="0" u="none" strike="noStrike">
                          <a:solidFill>
                            <a:srgbClr val="000000"/>
                          </a:solidFill>
                          <a:effectLst/>
                          <a:latin typeface="+mn-lt"/>
                        </a:rPr>
                        <a:t>22</a:t>
                      </a:r>
                    </a:p>
                  </a:txBody>
                  <a:tcPr marL="9525" marR="9525" marT="9525" marB="0" anchor="ctr"/>
                </a:tc>
                <a:tc>
                  <a:txBody>
                    <a:bodyPr/>
                    <a:lstStyle/>
                    <a:p>
                      <a:pPr algn="l" fontAlgn="ctr"/>
                      <a:r>
                        <a:rPr lang="es-SV" sz="780" b="0" i="0" u="none" strike="noStrike" dirty="0">
                          <a:solidFill>
                            <a:srgbClr val="000000"/>
                          </a:solidFill>
                          <a:effectLst/>
                          <a:latin typeface="+mn-lt"/>
                        </a:rPr>
                        <a:t>UNIDAD DE FIRMA ELECTRONICA</a:t>
                      </a:r>
                    </a:p>
                  </a:txBody>
                  <a:tcPr marL="9525" marR="9525" marT="9525" marB="0" anchor="ctr"/>
                </a:tc>
                <a:tc>
                  <a:txBody>
                    <a:bodyPr/>
                    <a:lstStyle/>
                    <a:p>
                      <a:pPr algn="ctr" fontAlgn="ctr"/>
                      <a:r>
                        <a:rPr lang="es-SV" sz="800" b="0" i="0" u="none" strike="noStrike">
                          <a:solidFill>
                            <a:srgbClr val="000000"/>
                          </a:solidFill>
                          <a:effectLst/>
                          <a:latin typeface="+mn-lt"/>
                        </a:rPr>
                        <a:t>1</a:t>
                      </a:r>
                    </a:p>
                  </a:txBody>
                  <a:tcPr marL="9525" marR="9525" marT="9525" marB="0" anchor="ctr"/>
                </a:tc>
                <a:tc>
                  <a:txBody>
                    <a:bodyPr/>
                    <a:lstStyle/>
                    <a:p>
                      <a:pPr algn="ctr" fontAlgn="ctr"/>
                      <a:r>
                        <a:rPr lang="es-SV" sz="800" b="0" i="0" u="none" strike="noStrike">
                          <a:solidFill>
                            <a:srgbClr val="000000"/>
                          </a:solidFill>
                          <a:effectLst/>
                          <a:latin typeface="+mn-lt"/>
                        </a:rPr>
                        <a:t>1</a:t>
                      </a:r>
                    </a:p>
                  </a:txBody>
                  <a:tcPr marL="9525" marR="9525" marT="9525" marB="0" anchor="ctr"/>
                </a:tc>
                <a:tc>
                  <a:txBody>
                    <a:bodyPr/>
                    <a:lstStyle/>
                    <a:p>
                      <a:pPr algn="ctr" fontAlgn="ctr"/>
                      <a:r>
                        <a:rPr lang="es-SV" sz="800" b="0" i="0" u="none" strike="noStrike">
                          <a:solidFill>
                            <a:srgbClr val="000000"/>
                          </a:solidFill>
                          <a:effectLst/>
                          <a:latin typeface="+mn-lt"/>
                        </a:rPr>
                        <a:t>0</a:t>
                      </a:r>
                    </a:p>
                  </a:txBody>
                  <a:tcPr marL="9525" marR="9525" marT="9525" marB="0" anchor="ctr"/>
                </a:tc>
              </a:tr>
              <a:tr h="202418">
                <a:tc>
                  <a:txBody>
                    <a:bodyPr/>
                    <a:lstStyle/>
                    <a:p>
                      <a:pPr algn="ctr" fontAlgn="ctr"/>
                      <a:r>
                        <a:rPr lang="es-SV" sz="800" b="0" i="0" u="none" strike="noStrike">
                          <a:solidFill>
                            <a:srgbClr val="000000"/>
                          </a:solidFill>
                          <a:effectLst/>
                          <a:latin typeface="+mn-lt"/>
                        </a:rPr>
                        <a:t>23</a:t>
                      </a:r>
                    </a:p>
                  </a:txBody>
                  <a:tcPr marL="9525" marR="9525" marT="9525" marB="0" anchor="ctr"/>
                </a:tc>
                <a:tc>
                  <a:txBody>
                    <a:bodyPr/>
                    <a:lstStyle/>
                    <a:p>
                      <a:pPr algn="l" fontAlgn="ctr"/>
                      <a:r>
                        <a:rPr lang="es-SV" sz="780" b="0" i="0" u="none" strike="noStrike" dirty="0">
                          <a:solidFill>
                            <a:srgbClr val="000000"/>
                          </a:solidFill>
                          <a:effectLst/>
                          <a:latin typeface="+mn-lt"/>
                        </a:rPr>
                        <a:t>DIRECCION GENERAL DE GESTION OPERATIVA</a:t>
                      </a:r>
                    </a:p>
                  </a:txBody>
                  <a:tcPr marL="9525" marR="9525" marT="9525" marB="0" anchor="ctr"/>
                </a:tc>
                <a:tc>
                  <a:txBody>
                    <a:bodyPr/>
                    <a:lstStyle/>
                    <a:p>
                      <a:pPr algn="ctr" fontAlgn="ctr"/>
                      <a:r>
                        <a:rPr lang="es-SV" sz="800" b="0" i="0" u="none" strike="noStrike">
                          <a:solidFill>
                            <a:srgbClr val="000000"/>
                          </a:solidFill>
                          <a:effectLst/>
                          <a:latin typeface="+mn-lt"/>
                        </a:rPr>
                        <a:t>2</a:t>
                      </a:r>
                    </a:p>
                  </a:txBody>
                  <a:tcPr marL="9525" marR="9525" marT="9525" marB="0" anchor="ctr"/>
                </a:tc>
                <a:tc>
                  <a:txBody>
                    <a:bodyPr/>
                    <a:lstStyle/>
                    <a:p>
                      <a:pPr algn="ctr" fontAlgn="ctr"/>
                      <a:r>
                        <a:rPr lang="es-SV" sz="800" b="0" i="0" u="none" strike="noStrike">
                          <a:solidFill>
                            <a:srgbClr val="000000"/>
                          </a:solidFill>
                          <a:effectLst/>
                          <a:latin typeface="+mn-lt"/>
                        </a:rPr>
                        <a:t>1</a:t>
                      </a:r>
                    </a:p>
                  </a:txBody>
                  <a:tcPr marL="9525" marR="9525" marT="9525" marB="0" anchor="ctr"/>
                </a:tc>
                <a:tc>
                  <a:txBody>
                    <a:bodyPr/>
                    <a:lstStyle/>
                    <a:p>
                      <a:pPr algn="ctr" fontAlgn="ctr"/>
                      <a:r>
                        <a:rPr lang="es-SV" sz="800" b="0" i="0" u="none" strike="noStrike">
                          <a:solidFill>
                            <a:srgbClr val="000000"/>
                          </a:solidFill>
                          <a:effectLst/>
                          <a:latin typeface="+mn-lt"/>
                        </a:rPr>
                        <a:t>1</a:t>
                      </a:r>
                    </a:p>
                  </a:txBody>
                  <a:tcPr marL="9525" marR="9525" marT="9525" marB="0" anchor="ctr"/>
                </a:tc>
              </a:tr>
              <a:tr h="202418">
                <a:tc>
                  <a:txBody>
                    <a:bodyPr/>
                    <a:lstStyle/>
                    <a:p>
                      <a:pPr algn="ctr" fontAlgn="ctr"/>
                      <a:r>
                        <a:rPr lang="es-SV" sz="800" b="0" i="0" u="none" strike="noStrike">
                          <a:solidFill>
                            <a:srgbClr val="000000"/>
                          </a:solidFill>
                          <a:effectLst/>
                          <a:latin typeface="+mn-lt"/>
                        </a:rPr>
                        <a:t>24</a:t>
                      </a:r>
                    </a:p>
                  </a:txBody>
                  <a:tcPr marL="9525" marR="9525" marT="9525" marB="0" anchor="ctr"/>
                </a:tc>
                <a:tc>
                  <a:txBody>
                    <a:bodyPr/>
                    <a:lstStyle/>
                    <a:p>
                      <a:pPr algn="l" fontAlgn="ctr"/>
                      <a:r>
                        <a:rPr lang="es-SV" sz="780" b="0" i="0" u="none" strike="noStrike" dirty="0">
                          <a:solidFill>
                            <a:srgbClr val="000000"/>
                          </a:solidFill>
                          <a:effectLst/>
                          <a:latin typeface="+mn-lt"/>
                        </a:rPr>
                        <a:t>UNIDAD FINANCIERA INSTITUCIONAL</a:t>
                      </a:r>
                    </a:p>
                  </a:txBody>
                  <a:tcPr marL="9525" marR="9525" marT="9525" marB="0" anchor="ctr"/>
                </a:tc>
                <a:tc>
                  <a:txBody>
                    <a:bodyPr/>
                    <a:lstStyle/>
                    <a:p>
                      <a:pPr algn="ctr" fontAlgn="ctr"/>
                      <a:r>
                        <a:rPr lang="es-SV" sz="800" b="0" i="0" u="none" strike="noStrike">
                          <a:solidFill>
                            <a:srgbClr val="000000"/>
                          </a:solidFill>
                          <a:effectLst/>
                          <a:latin typeface="+mn-lt"/>
                        </a:rPr>
                        <a:t>22</a:t>
                      </a:r>
                    </a:p>
                  </a:txBody>
                  <a:tcPr marL="9525" marR="9525" marT="9525" marB="0" anchor="ctr"/>
                </a:tc>
                <a:tc>
                  <a:txBody>
                    <a:bodyPr/>
                    <a:lstStyle/>
                    <a:p>
                      <a:pPr algn="ctr" fontAlgn="ctr"/>
                      <a:r>
                        <a:rPr lang="es-SV" sz="800" b="0" i="0" u="none" strike="noStrike" dirty="0">
                          <a:solidFill>
                            <a:srgbClr val="000000"/>
                          </a:solidFill>
                          <a:effectLst/>
                          <a:latin typeface="+mn-lt"/>
                        </a:rPr>
                        <a:t>12</a:t>
                      </a:r>
                    </a:p>
                  </a:txBody>
                  <a:tcPr marL="9525" marR="9525" marT="9525" marB="0" anchor="ctr"/>
                </a:tc>
                <a:tc>
                  <a:txBody>
                    <a:bodyPr/>
                    <a:lstStyle/>
                    <a:p>
                      <a:pPr algn="ctr" fontAlgn="ctr"/>
                      <a:r>
                        <a:rPr lang="es-SV" sz="800" b="0" i="0" u="none" strike="noStrike">
                          <a:solidFill>
                            <a:srgbClr val="000000"/>
                          </a:solidFill>
                          <a:effectLst/>
                          <a:latin typeface="+mn-lt"/>
                        </a:rPr>
                        <a:t>10</a:t>
                      </a:r>
                    </a:p>
                  </a:txBody>
                  <a:tcPr marL="9525" marR="9525" marT="9525" marB="0" anchor="ctr"/>
                </a:tc>
              </a:tr>
              <a:tr h="334132">
                <a:tc>
                  <a:txBody>
                    <a:bodyPr/>
                    <a:lstStyle/>
                    <a:p>
                      <a:pPr algn="ctr" fontAlgn="ctr"/>
                      <a:r>
                        <a:rPr lang="es-SV" sz="800" b="0" i="0" u="none" strike="noStrike">
                          <a:solidFill>
                            <a:srgbClr val="000000"/>
                          </a:solidFill>
                          <a:effectLst/>
                          <a:latin typeface="+mn-lt"/>
                        </a:rPr>
                        <a:t>25</a:t>
                      </a:r>
                    </a:p>
                  </a:txBody>
                  <a:tcPr marL="9525" marR="9525" marT="9525" marB="0" anchor="ctr"/>
                </a:tc>
                <a:tc>
                  <a:txBody>
                    <a:bodyPr/>
                    <a:lstStyle/>
                    <a:p>
                      <a:pPr algn="l" fontAlgn="ctr"/>
                      <a:r>
                        <a:rPr lang="es-SV" sz="780" b="0" i="0" u="none" strike="noStrike" dirty="0">
                          <a:solidFill>
                            <a:srgbClr val="000000"/>
                          </a:solidFill>
                          <a:effectLst/>
                          <a:latin typeface="+mn-lt"/>
                        </a:rPr>
                        <a:t>UNIDAD DE ADQUISICIONES Y CONTRATACIONES INSTITUCIONAL</a:t>
                      </a:r>
                    </a:p>
                  </a:txBody>
                  <a:tcPr marL="9525" marR="9525" marT="9525" marB="0" anchor="ctr"/>
                </a:tc>
                <a:tc>
                  <a:txBody>
                    <a:bodyPr/>
                    <a:lstStyle/>
                    <a:p>
                      <a:pPr algn="ctr" fontAlgn="ctr"/>
                      <a:r>
                        <a:rPr lang="es-SV" sz="800" b="0" i="0" u="none" strike="noStrike">
                          <a:solidFill>
                            <a:srgbClr val="000000"/>
                          </a:solidFill>
                          <a:effectLst/>
                          <a:latin typeface="+mn-lt"/>
                        </a:rPr>
                        <a:t>16</a:t>
                      </a:r>
                    </a:p>
                  </a:txBody>
                  <a:tcPr marL="9525" marR="9525" marT="9525" marB="0" anchor="ctr"/>
                </a:tc>
                <a:tc>
                  <a:txBody>
                    <a:bodyPr/>
                    <a:lstStyle/>
                    <a:p>
                      <a:pPr algn="ctr" fontAlgn="ctr"/>
                      <a:r>
                        <a:rPr lang="es-SV" sz="800" b="0" i="0" u="none" strike="noStrike">
                          <a:solidFill>
                            <a:srgbClr val="000000"/>
                          </a:solidFill>
                          <a:effectLst/>
                          <a:latin typeface="+mn-lt"/>
                        </a:rPr>
                        <a:t>9</a:t>
                      </a:r>
                    </a:p>
                  </a:txBody>
                  <a:tcPr marL="9525" marR="9525" marT="9525" marB="0" anchor="ctr"/>
                </a:tc>
                <a:tc>
                  <a:txBody>
                    <a:bodyPr/>
                    <a:lstStyle/>
                    <a:p>
                      <a:pPr algn="ctr" fontAlgn="ctr"/>
                      <a:r>
                        <a:rPr lang="es-SV" sz="800" b="0" i="0" u="none" strike="noStrike">
                          <a:solidFill>
                            <a:srgbClr val="000000"/>
                          </a:solidFill>
                          <a:effectLst/>
                          <a:latin typeface="+mn-lt"/>
                        </a:rPr>
                        <a:t>7</a:t>
                      </a:r>
                    </a:p>
                  </a:txBody>
                  <a:tcPr marL="9525" marR="9525" marT="9525" marB="0" anchor="ctr"/>
                </a:tc>
              </a:tr>
              <a:tr h="230658">
                <a:tc>
                  <a:txBody>
                    <a:bodyPr/>
                    <a:lstStyle/>
                    <a:p>
                      <a:pPr algn="ctr" fontAlgn="ctr"/>
                      <a:r>
                        <a:rPr lang="es-SV" sz="800" b="0" i="0" u="none" strike="noStrike">
                          <a:solidFill>
                            <a:srgbClr val="000000"/>
                          </a:solidFill>
                          <a:effectLst/>
                          <a:latin typeface="+mn-lt"/>
                        </a:rPr>
                        <a:t>26</a:t>
                      </a:r>
                    </a:p>
                  </a:txBody>
                  <a:tcPr marL="9525" marR="9525" marT="9525" marB="0" anchor="ctr"/>
                </a:tc>
                <a:tc>
                  <a:txBody>
                    <a:bodyPr/>
                    <a:lstStyle/>
                    <a:p>
                      <a:pPr algn="l" fontAlgn="ctr"/>
                      <a:r>
                        <a:rPr lang="es-SV" sz="780" b="0" i="0" u="none" strike="noStrike" dirty="0">
                          <a:solidFill>
                            <a:srgbClr val="000000"/>
                          </a:solidFill>
                          <a:effectLst/>
                          <a:latin typeface="+mn-lt"/>
                        </a:rPr>
                        <a:t>TALENTO HUMANO</a:t>
                      </a:r>
                    </a:p>
                  </a:txBody>
                  <a:tcPr marL="9525" marR="9525" marT="9525" marB="0" anchor="ctr"/>
                </a:tc>
                <a:tc>
                  <a:txBody>
                    <a:bodyPr/>
                    <a:lstStyle/>
                    <a:p>
                      <a:pPr algn="ctr" fontAlgn="ctr"/>
                      <a:r>
                        <a:rPr lang="es-SV" sz="800" b="0" i="0" u="none" strike="noStrike">
                          <a:solidFill>
                            <a:srgbClr val="000000"/>
                          </a:solidFill>
                          <a:effectLst/>
                          <a:latin typeface="+mn-lt"/>
                        </a:rPr>
                        <a:t>12</a:t>
                      </a:r>
                    </a:p>
                  </a:txBody>
                  <a:tcPr marL="9525" marR="9525" marT="9525" marB="0" anchor="ctr"/>
                </a:tc>
                <a:tc>
                  <a:txBody>
                    <a:bodyPr/>
                    <a:lstStyle/>
                    <a:p>
                      <a:pPr algn="ctr" fontAlgn="ctr"/>
                      <a:r>
                        <a:rPr lang="es-SV" sz="800" b="0" i="0" u="none" strike="noStrike">
                          <a:solidFill>
                            <a:srgbClr val="000000"/>
                          </a:solidFill>
                          <a:effectLst/>
                          <a:latin typeface="+mn-lt"/>
                        </a:rPr>
                        <a:t>2</a:t>
                      </a:r>
                    </a:p>
                  </a:txBody>
                  <a:tcPr marL="9525" marR="9525" marT="9525" marB="0" anchor="ctr"/>
                </a:tc>
                <a:tc>
                  <a:txBody>
                    <a:bodyPr/>
                    <a:lstStyle/>
                    <a:p>
                      <a:pPr algn="ctr" fontAlgn="ctr"/>
                      <a:r>
                        <a:rPr lang="es-SV" sz="800" b="0" i="0" u="none" strike="noStrike" dirty="0">
                          <a:solidFill>
                            <a:srgbClr val="000000"/>
                          </a:solidFill>
                          <a:effectLst/>
                          <a:latin typeface="+mn-lt"/>
                        </a:rPr>
                        <a:t>10</a:t>
                      </a:r>
                    </a:p>
                  </a:txBody>
                  <a:tcPr marL="9525" marR="9525" marT="9525" marB="0" anchor="ctr"/>
                </a:tc>
              </a:tr>
              <a:tr h="230658">
                <a:tc>
                  <a:txBody>
                    <a:bodyPr/>
                    <a:lstStyle/>
                    <a:p>
                      <a:pPr algn="ctr" fontAlgn="ctr"/>
                      <a:r>
                        <a:rPr lang="es-SV" sz="800" b="0" i="0" u="none" strike="noStrike">
                          <a:solidFill>
                            <a:srgbClr val="000000"/>
                          </a:solidFill>
                          <a:effectLst/>
                          <a:latin typeface="+mn-lt"/>
                        </a:rPr>
                        <a:t>27</a:t>
                      </a:r>
                    </a:p>
                  </a:txBody>
                  <a:tcPr marL="9525" marR="9525" marT="9525" marB="0" anchor="ctr"/>
                </a:tc>
                <a:tc>
                  <a:txBody>
                    <a:bodyPr/>
                    <a:lstStyle/>
                    <a:p>
                      <a:pPr algn="l" fontAlgn="ctr"/>
                      <a:r>
                        <a:rPr lang="es-SV" sz="780" b="0" i="0" u="none" strike="noStrike" dirty="0">
                          <a:solidFill>
                            <a:srgbClr val="000000"/>
                          </a:solidFill>
                          <a:effectLst/>
                          <a:latin typeface="+mn-lt"/>
                        </a:rPr>
                        <a:t>TECNOLOGIAS DE LA INFORMACION</a:t>
                      </a:r>
                    </a:p>
                  </a:txBody>
                  <a:tcPr marL="9525" marR="9525" marT="9525" marB="0" anchor="ctr"/>
                </a:tc>
                <a:tc>
                  <a:txBody>
                    <a:bodyPr/>
                    <a:lstStyle/>
                    <a:p>
                      <a:pPr algn="ctr" fontAlgn="ctr"/>
                      <a:r>
                        <a:rPr lang="es-SV" sz="800" b="0" i="0" u="none" strike="noStrike">
                          <a:solidFill>
                            <a:srgbClr val="000000"/>
                          </a:solidFill>
                          <a:effectLst/>
                          <a:latin typeface="+mn-lt"/>
                        </a:rPr>
                        <a:t>20</a:t>
                      </a:r>
                    </a:p>
                  </a:txBody>
                  <a:tcPr marL="9525" marR="9525" marT="9525" marB="0" anchor="ctr"/>
                </a:tc>
                <a:tc>
                  <a:txBody>
                    <a:bodyPr/>
                    <a:lstStyle/>
                    <a:p>
                      <a:pPr algn="ctr" fontAlgn="ctr"/>
                      <a:r>
                        <a:rPr lang="es-SV" sz="800" b="0" i="0" u="none" strike="noStrike">
                          <a:solidFill>
                            <a:srgbClr val="000000"/>
                          </a:solidFill>
                          <a:effectLst/>
                          <a:latin typeface="+mn-lt"/>
                        </a:rPr>
                        <a:t>15</a:t>
                      </a:r>
                    </a:p>
                  </a:txBody>
                  <a:tcPr marL="9525" marR="9525" marT="9525" marB="0" anchor="ctr"/>
                </a:tc>
                <a:tc>
                  <a:txBody>
                    <a:bodyPr/>
                    <a:lstStyle/>
                    <a:p>
                      <a:pPr algn="ctr" fontAlgn="ctr"/>
                      <a:r>
                        <a:rPr lang="es-SV" sz="800" b="0" i="0" u="none" strike="noStrike">
                          <a:solidFill>
                            <a:srgbClr val="000000"/>
                          </a:solidFill>
                          <a:effectLst/>
                          <a:latin typeface="+mn-lt"/>
                        </a:rPr>
                        <a:t>5</a:t>
                      </a:r>
                    </a:p>
                  </a:txBody>
                  <a:tcPr marL="9525" marR="9525" marT="9525" marB="0" anchor="ctr"/>
                </a:tc>
              </a:tr>
              <a:tr h="202418">
                <a:tc>
                  <a:txBody>
                    <a:bodyPr/>
                    <a:lstStyle/>
                    <a:p>
                      <a:pPr algn="ctr" fontAlgn="ctr"/>
                      <a:r>
                        <a:rPr lang="es-SV" sz="800" b="0" i="0" u="none" strike="noStrike">
                          <a:solidFill>
                            <a:srgbClr val="000000"/>
                          </a:solidFill>
                          <a:effectLst/>
                          <a:latin typeface="+mn-lt"/>
                        </a:rPr>
                        <a:t>28</a:t>
                      </a:r>
                    </a:p>
                  </a:txBody>
                  <a:tcPr marL="9525" marR="9525" marT="9525" marB="0" anchor="ctr"/>
                </a:tc>
                <a:tc>
                  <a:txBody>
                    <a:bodyPr/>
                    <a:lstStyle/>
                    <a:p>
                      <a:pPr algn="l" fontAlgn="ctr"/>
                      <a:r>
                        <a:rPr lang="es-SV" sz="780" b="0" i="0" u="none" strike="noStrike" dirty="0">
                          <a:solidFill>
                            <a:srgbClr val="000000"/>
                          </a:solidFill>
                          <a:effectLst/>
                          <a:latin typeface="+mn-lt"/>
                        </a:rPr>
                        <a:t>ADMINISTRACION</a:t>
                      </a:r>
                    </a:p>
                  </a:txBody>
                  <a:tcPr marL="9525" marR="9525" marT="9525" marB="0" anchor="ctr"/>
                </a:tc>
                <a:tc>
                  <a:txBody>
                    <a:bodyPr/>
                    <a:lstStyle/>
                    <a:p>
                      <a:pPr algn="ctr" fontAlgn="ctr"/>
                      <a:r>
                        <a:rPr lang="es-SV" sz="800" b="0" i="0" u="none" strike="noStrike">
                          <a:solidFill>
                            <a:srgbClr val="000000"/>
                          </a:solidFill>
                          <a:effectLst/>
                          <a:latin typeface="+mn-lt"/>
                        </a:rPr>
                        <a:t>63</a:t>
                      </a:r>
                    </a:p>
                  </a:txBody>
                  <a:tcPr marL="9525" marR="9525" marT="9525" marB="0" anchor="ctr"/>
                </a:tc>
                <a:tc>
                  <a:txBody>
                    <a:bodyPr/>
                    <a:lstStyle/>
                    <a:p>
                      <a:pPr algn="ctr" fontAlgn="ctr"/>
                      <a:r>
                        <a:rPr lang="es-SV" sz="800" b="0" i="0" u="none" strike="noStrike">
                          <a:solidFill>
                            <a:srgbClr val="000000"/>
                          </a:solidFill>
                          <a:effectLst/>
                          <a:latin typeface="+mn-lt"/>
                        </a:rPr>
                        <a:t>47</a:t>
                      </a:r>
                    </a:p>
                  </a:txBody>
                  <a:tcPr marL="9525" marR="9525" marT="9525" marB="0" anchor="ctr"/>
                </a:tc>
                <a:tc>
                  <a:txBody>
                    <a:bodyPr/>
                    <a:lstStyle/>
                    <a:p>
                      <a:pPr algn="ctr" fontAlgn="ctr"/>
                      <a:r>
                        <a:rPr lang="es-SV" sz="800" b="0" i="0" u="none" strike="noStrike">
                          <a:solidFill>
                            <a:srgbClr val="000000"/>
                          </a:solidFill>
                          <a:effectLst/>
                          <a:latin typeface="+mn-lt"/>
                        </a:rPr>
                        <a:t>16</a:t>
                      </a:r>
                    </a:p>
                  </a:txBody>
                  <a:tcPr marL="9525" marR="9525" marT="9525" marB="0" anchor="ctr"/>
                </a:tc>
              </a:tr>
              <a:tr h="230658">
                <a:tc>
                  <a:txBody>
                    <a:bodyPr/>
                    <a:lstStyle/>
                    <a:p>
                      <a:pPr algn="l" fontAlgn="ctr"/>
                      <a:r>
                        <a:rPr lang="es-SV" sz="800" b="0" i="0" u="none" strike="noStrike">
                          <a:solidFill>
                            <a:srgbClr val="000000"/>
                          </a:solidFill>
                          <a:effectLst/>
                          <a:latin typeface="+mn-lt"/>
                        </a:rPr>
                        <a:t> </a:t>
                      </a:r>
                    </a:p>
                  </a:txBody>
                  <a:tcPr marL="9525" marR="9525" marT="9525" marB="0" anchor="ctr"/>
                </a:tc>
                <a:tc>
                  <a:txBody>
                    <a:bodyPr/>
                    <a:lstStyle/>
                    <a:p>
                      <a:pPr algn="l" fontAlgn="ctr"/>
                      <a:r>
                        <a:rPr lang="es-SV" sz="800" b="0" i="0" u="none" strike="noStrike" dirty="0">
                          <a:solidFill>
                            <a:srgbClr val="000000"/>
                          </a:solidFill>
                          <a:effectLst/>
                          <a:latin typeface="+mn-lt"/>
                        </a:rPr>
                        <a:t> </a:t>
                      </a:r>
                    </a:p>
                  </a:txBody>
                  <a:tcPr marL="9525" marR="9525" marT="9525" marB="0" anchor="ctr"/>
                </a:tc>
                <a:tc>
                  <a:txBody>
                    <a:bodyPr/>
                    <a:lstStyle/>
                    <a:p>
                      <a:pPr algn="ctr" fontAlgn="ctr"/>
                      <a:r>
                        <a:rPr lang="es-SV" sz="800" b="1" i="0" u="none" strike="noStrike" dirty="0">
                          <a:solidFill>
                            <a:srgbClr val="000000"/>
                          </a:solidFill>
                          <a:effectLst/>
                          <a:latin typeface="+mn-lt"/>
                        </a:rPr>
                        <a:t>887</a:t>
                      </a:r>
                    </a:p>
                  </a:txBody>
                  <a:tcPr marL="9525" marR="9525" marT="9525" marB="0" anchor="ctr"/>
                </a:tc>
                <a:tc>
                  <a:txBody>
                    <a:bodyPr/>
                    <a:lstStyle/>
                    <a:p>
                      <a:pPr algn="ctr" fontAlgn="ctr"/>
                      <a:r>
                        <a:rPr lang="es-SV" sz="800" b="1" i="0" u="none" strike="noStrike" dirty="0">
                          <a:solidFill>
                            <a:srgbClr val="000000"/>
                          </a:solidFill>
                          <a:effectLst/>
                          <a:latin typeface="+mn-lt"/>
                        </a:rPr>
                        <a:t>449</a:t>
                      </a:r>
                    </a:p>
                  </a:txBody>
                  <a:tcPr marL="9525" marR="9525" marT="9525" marB="0" anchor="ctr"/>
                </a:tc>
                <a:tc>
                  <a:txBody>
                    <a:bodyPr/>
                    <a:lstStyle/>
                    <a:p>
                      <a:pPr algn="ctr" fontAlgn="ctr"/>
                      <a:r>
                        <a:rPr lang="es-SV" sz="800" b="1" i="0" u="none" strike="noStrike" dirty="0">
                          <a:solidFill>
                            <a:srgbClr val="000000"/>
                          </a:solidFill>
                          <a:effectLst/>
                          <a:latin typeface="+mn-lt"/>
                        </a:rPr>
                        <a:t>282</a:t>
                      </a:r>
                    </a:p>
                  </a:txBody>
                  <a:tcPr marL="9525" marR="9525" marT="9525" marB="0" anchor="ctr"/>
                </a:tc>
              </a:tr>
            </a:tbl>
          </a:graphicData>
        </a:graphic>
      </p:graphicFrame>
      <p:sp>
        <p:nvSpPr>
          <p:cNvPr id="7"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spTree>
    <p:extLst>
      <p:ext uri="{BB962C8B-B14F-4D97-AF65-F5344CB8AC3E}">
        <p14:creationId xmlns:p14="http://schemas.microsoft.com/office/powerpoint/2010/main" val="24753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1331640" y="267494"/>
            <a:ext cx="6264696" cy="895800"/>
          </a:xfrm>
          <a:prstGeom prst="rect">
            <a:avLst/>
          </a:prstGeom>
        </p:spPr>
        <p:txBody>
          <a:bodyPr spcFirstLastPara="1" wrap="square" lIns="0" tIns="0" rIns="0" bIns="0" anchor="ctr" anchorCtr="0">
            <a:noAutofit/>
          </a:bodyPr>
          <a:lstStyle/>
          <a:p>
            <a:pPr lvl="0"/>
            <a:r>
              <a:rPr lang="es-SV" sz="2000" b="1" dirty="0" smtClean="0">
                <a:solidFill>
                  <a:schemeClr val="tx1"/>
                </a:solidFill>
              </a:rPr>
              <a:t>ATRIBUCIONES DE LA MINISTRA DE ECONOMÍA</a:t>
            </a:r>
            <a:endParaRPr lang="es-SV" sz="20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a:p>
        </p:txBody>
      </p:sp>
      <p:sp>
        <p:nvSpPr>
          <p:cNvPr id="7" name="Rectangle 3"/>
          <p:cNvSpPr txBox="1">
            <a:spLocks noChangeArrowheads="1"/>
          </p:cNvSpPr>
          <p:nvPr/>
        </p:nvSpPr>
        <p:spPr>
          <a:xfrm>
            <a:off x="899592" y="1059582"/>
            <a:ext cx="7920880" cy="391359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050" dirty="0" smtClean="0">
                <a:solidFill>
                  <a:schemeClr val="tx1"/>
                </a:solidFill>
                <a:latin typeface="Calibri" pitchFamily="34" charset="0"/>
                <a:cs typeface="Calibri" pitchFamily="34" charset="0"/>
              </a:rPr>
              <a:t>Dirigir </a:t>
            </a:r>
            <a:r>
              <a:rPr lang="es-SV" sz="1050" dirty="0">
                <a:solidFill>
                  <a:schemeClr val="tx1"/>
                </a:solidFill>
                <a:latin typeface="Calibri" pitchFamily="34" charset="0"/>
                <a:cs typeface="Calibri" pitchFamily="34" charset="0"/>
              </a:rPr>
              <a:t>el desarrollo y cumplimiento de las funciones generales asignadas al Ministerio, y para el caso, ejercer jurisdicción en todas las unidades y dependencias orgánicas del mismo; así como en la Representación Permanente del MINEC ante la OMC y OMPI, ubicada en Ginebra, Suiza;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Velar por el estricto cumplimiento de las leyes, la probidad administrativa y la correcta inversión de los fondos públicos en los negocios confiados a su cargo;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Refrendar los decretos y acuerdos dictados por el Presidente de la República, relacionados con su Despacho y los que emita el Consejo de Ministros, así como dictar los acuerdos, resoluciones, circulares u otras disposiciones ministeriales de los asuntos de este Ramo;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Dirigir el Sistema de Planificación Estratégico y Seguimiento del Plan Quinquenal y Anual del MINEC;</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el Proceso de Calidad en la Gestión Pública tanto del Ministerio como de las Instituciones Adscritas que preside;</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la inversión nacional y extranjera;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Delegar las funciones de gestión administrativa de conformidad con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Nombrar y remover a los funcionarios (as), empleados (as) de este Ramo, cuando le corresponda hacerlo conforme a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Crear y suprimir unidades y dependencias administrativas del Ministerio; 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Resolver las solicitudes y los recursos que se presenten en contra de los actos administrativas, de conformidad a las leyes respectivas.</a:t>
            </a:r>
          </a:p>
          <a:p>
            <a:pPr algn="just">
              <a:lnSpc>
                <a:spcPct val="150000"/>
              </a:lnSpc>
            </a:pPr>
            <a:endParaRPr lang="es-SV" sz="105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2051720" y="267494"/>
            <a:ext cx="4902696"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2300" b="1" dirty="0" smtClean="0">
                <a:solidFill>
                  <a:schemeClr val="tx1"/>
                </a:solidFill>
              </a:rPr>
              <a:t>DESPACHO MINISTERIAL</a:t>
            </a:r>
            <a:endParaRPr sz="23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a:p>
        </p:txBody>
      </p:sp>
      <p:sp>
        <p:nvSpPr>
          <p:cNvPr id="7" name="Rectangle 3"/>
          <p:cNvSpPr txBox="1">
            <a:spLocks noChangeArrowheads="1"/>
          </p:cNvSpPr>
          <p:nvPr/>
        </p:nvSpPr>
        <p:spPr>
          <a:xfrm>
            <a:off x="1619672" y="1165209"/>
            <a:ext cx="7344816" cy="338437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b="1" dirty="0" smtClean="0">
                <a:solidFill>
                  <a:schemeClr val="tx1"/>
                </a:solidFill>
                <a:latin typeface="Calibri" pitchFamily="34" charset="0"/>
                <a:cs typeface="Calibri" pitchFamily="34" charset="0"/>
              </a:rPr>
              <a:t>Dentro</a:t>
            </a:r>
            <a:r>
              <a:rPr lang="en-US" sz="1100" b="1" dirty="0" smtClean="0">
                <a:solidFill>
                  <a:schemeClr val="tx1"/>
                </a:solidFill>
                <a:latin typeface="Calibri" pitchFamily="34" charset="0"/>
                <a:cs typeface="Calibri" pitchFamily="34" charset="0"/>
              </a:rPr>
              <a:t> de los </a:t>
            </a:r>
            <a:r>
              <a:rPr lang="es-SV" sz="1100" b="1" dirty="0" smtClean="0">
                <a:solidFill>
                  <a:schemeClr val="tx1"/>
                </a:solidFill>
                <a:latin typeface="Calibri" pitchFamily="34" charset="0"/>
                <a:cs typeface="Calibri" pitchFamily="34" charset="0"/>
              </a:rPr>
              <a:t>principales</a:t>
            </a:r>
            <a:r>
              <a:rPr lang="en-US" sz="1100" b="1" dirty="0" smtClean="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objetivos</a:t>
            </a:r>
            <a:r>
              <a:rPr lang="en-US" sz="1100" b="1" dirty="0" smtClean="0">
                <a:solidFill>
                  <a:schemeClr val="tx1"/>
                </a:solidFill>
                <a:latin typeface="Calibri" pitchFamily="34" charset="0"/>
                <a:cs typeface="Calibri" pitchFamily="34" charset="0"/>
              </a:rPr>
              <a:t> de </a:t>
            </a:r>
            <a:r>
              <a:rPr lang="es-SV" sz="1100" b="1" dirty="0" smtClean="0">
                <a:solidFill>
                  <a:schemeClr val="tx1"/>
                </a:solidFill>
                <a:latin typeface="Calibri" pitchFamily="34" charset="0"/>
                <a:cs typeface="Calibri" pitchFamily="34" charset="0"/>
              </a:rPr>
              <a:t>MlNEC</a:t>
            </a:r>
            <a:r>
              <a:rPr lang="en-US" sz="1100" b="1" dirty="0" smtClean="0">
                <a:solidFill>
                  <a:schemeClr val="tx1"/>
                </a:solidFill>
                <a:latin typeface="Calibri" pitchFamily="34" charset="0"/>
                <a:cs typeface="Calibri" pitchFamily="34" charset="0"/>
              </a:rPr>
              <a:t>, se </a:t>
            </a:r>
            <a:r>
              <a:rPr lang="es-SV" sz="1100" b="1" dirty="0" smtClean="0">
                <a:solidFill>
                  <a:schemeClr val="tx1"/>
                </a:solidFill>
                <a:latin typeface="Calibri" pitchFamily="34" charset="0"/>
                <a:cs typeface="Calibri" pitchFamily="34" charset="0"/>
              </a:rPr>
              <a:t>encuentran</a:t>
            </a:r>
            <a:r>
              <a:rPr lang="en-US" sz="1100" b="1" dirty="0" smtClean="0">
                <a:solidFill>
                  <a:schemeClr val="tx1"/>
                </a:solidFill>
                <a:latin typeface="Calibri" pitchFamily="34" charset="0"/>
                <a:cs typeface="Calibri" pitchFamily="34" charset="0"/>
              </a:rPr>
              <a:t>:  </a:t>
            </a:r>
            <a:endParaRPr lang="en-US" sz="1100" dirty="0" smtClean="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Fomentar la diversificación y transformación de la matriz productiva, con bienes y servicios de mayor valor agregado que diversifique la oferta exportable y el empleo</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Articular las dinámicas de la economía territorial para el desarrollo competitivo de las MIPYMES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Aumentar la inversión nacional y extranjera, promoviendo la facilitación del comercio, los trámites empresariales y la seguridad jurídica para potenciar las exportaciones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Fortalecer </a:t>
            </a:r>
            <a:r>
              <a:rPr lang="es-SV" sz="1100" dirty="0">
                <a:solidFill>
                  <a:schemeClr val="tx1"/>
                </a:solidFill>
                <a:latin typeface="Calibri" pitchFamily="34" charset="0"/>
                <a:cs typeface="Calibri" pitchFamily="34" charset="0"/>
              </a:rPr>
              <a:t>las relaciones económicas con América Latina, El Caribe, Asia; avanzar hacia la integración económica centroamericana y aprovechar los acuerdos y tratados comerciales existentes para los productos y servicios salvadoreños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Modernizar </a:t>
            </a:r>
            <a:r>
              <a:rPr lang="es-SV" sz="1100" dirty="0">
                <a:solidFill>
                  <a:schemeClr val="tx1"/>
                </a:solidFill>
                <a:latin typeface="Calibri" pitchFamily="34" charset="0"/>
                <a:cs typeface="Calibri" pitchFamily="34" charset="0"/>
              </a:rPr>
              <a:t>el marco legal e institucional del MINEC para mejorar la calidad de los bienes y servicios entregados a la ciudadanía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Cumplir </a:t>
            </a:r>
            <a:r>
              <a:rPr lang="es-SV" sz="1100" dirty="0">
                <a:solidFill>
                  <a:schemeClr val="tx1"/>
                </a:solidFill>
                <a:latin typeface="Calibri" pitchFamily="34" charset="0"/>
                <a:cs typeface="Calibri" pitchFamily="34" charset="0"/>
              </a:rPr>
              <a:t>y hacer cumplir todas las disposiciones legales y reglamentarias que se relacionen con el desempeño de sus funciones; y</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Actuar </a:t>
            </a:r>
            <a:r>
              <a:rPr lang="es-SV" sz="1100" dirty="0">
                <a:solidFill>
                  <a:schemeClr val="tx1"/>
                </a:solidFill>
                <a:latin typeface="Calibri" pitchFamily="34" charset="0"/>
                <a:cs typeface="Calibri" pitchFamily="34" charset="0"/>
              </a:rPr>
              <a:t>como medio de comunicación del Órgano Ejecutivo en lo relacionado al Ramo de Economía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Ministra</a:t>
            </a:r>
            <a:r>
              <a:rPr lang="en-US" sz="1200" b="1" dirty="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María Luisa Hayem Brevé</a:t>
            </a:r>
            <a:endParaRPr lang="es-SV" sz="1200" dirty="0" smtClean="0">
              <a:solidFill>
                <a:srgbClr val="0070C0"/>
              </a:solidFill>
              <a:latin typeface="Calibri" pitchFamily="34" charset="0"/>
              <a:cs typeface="Calibri" pitchFamily="34" charset="0"/>
            </a:endParaRPr>
          </a:p>
        </p:txBody>
      </p:sp>
      <p:sp>
        <p:nvSpPr>
          <p:cNvPr id="5" name="Rectangle 3"/>
          <p:cNvSpPr txBox="1">
            <a:spLocks noChangeArrowheads="1"/>
          </p:cNvSpPr>
          <p:nvPr/>
        </p:nvSpPr>
        <p:spPr>
          <a:xfrm>
            <a:off x="107504" y="1707654"/>
            <a:ext cx="151216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SV" sz="1000" b="1" dirty="0" smtClean="0">
                <a:solidFill>
                  <a:schemeClr val="tx1"/>
                </a:solidFill>
                <a:latin typeface="Calibri" pitchFamily="34" charset="0"/>
                <a:cs typeface="Calibri" pitchFamily="34" charset="0"/>
              </a:rPr>
              <a:t>Período: Marzo a Junio 2020</a:t>
            </a:r>
          </a:p>
          <a:p>
            <a:pPr algn="l">
              <a:lnSpc>
                <a:spcPct val="150000"/>
              </a:lnSpc>
            </a:pPr>
            <a:r>
              <a:rPr lang="es-SV" sz="1000" dirty="0" smtClean="0">
                <a:solidFill>
                  <a:schemeClr val="tx1"/>
                </a:solidFill>
                <a:latin typeface="Calibri" pitchFamily="34" charset="0"/>
                <a:cs typeface="Calibri" pitchFamily="34" charset="0"/>
              </a:rPr>
              <a:t>Masculino: 5</a:t>
            </a:r>
          </a:p>
          <a:p>
            <a:pPr algn="l">
              <a:lnSpc>
                <a:spcPct val="150000"/>
              </a:lnSpc>
            </a:pPr>
            <a:r>
              <a:rPr lang="es-SV" sz="1000" dirty="0" smtClean="0">
                <a:solidFill>
                  <a:schemeClr val="tx1"/>
                </a:solidFill>
                <a:latin typeface="Calibri" pitchFamily="34" charset="0"/>
                <a:cs typeface="Calibri" pitchFamily="34" charset="0"/>
              </a:rPr>
              <a:t>Femenino: 10</a:t>
            </a:r>
          </a:p>
          <a:p>
            <a:pPr algn="l">
              <a:lnSpc>
                <a:spcPct val="150000"/>
              </a:lnSpc>
            </a:pPr>
            <a:r>
              <a:rPr lang="es-SV" sz="1000" dirty="0" smtClean="0">
                <a:solidFill>
                  <a:schemeClr val="tx1"/>
                </a:solidFill>
                <a:latin typeface="Calibri" pitchFamily="34" charset="0"/>
                <a:cs typeface="Calibri" pitchFamily="34" charset="0"/>
              </a:rPr>
              <a:t>Total de empleados: 15</a:t>
            </a:r>
            <a:endParaRPr lang="es-SV" sz="1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86202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6" name="Google Shape;206;p19"/>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a:p>
        </p:txBody>
      </p:sp>
      <p:sp>
        <p:nvSpPr>
          <p:cNvPr id="11"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ATRIBUCIONES DEL VICEMINISTRO</a:t>
            </a:r>
            <a:endParaRPr lang="es-SV" sz="2300" b="1" dirty="0">
              <a:solidFill>
                <a:schemeClr val="tx1"/>
              </a:solidFill>
            </a:endParaRPr>
          </a:p>
        </p:txBody>
      </p:sp>
      <p:sp>
        <p:nvSpPr>
          <p:cNvPr id="12" name="Rectangle 3"/>
          <p:cNvSpPr txBox="1">
            <a:spLocks noChangeArrowheads="1"/>
          </p:cNvSpPr>
          <p:nvPr/>
        </p:nvSpPr>
        <p:spPr>
          <a:xfrm>
            <a:off x="1187624" y="1491630"/>
            <a:ext cx="7200800" cy="35020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100" dirty="0" smtClean="0">
                <a:solidFill>
                  <a:schemeClr val="tx1"/>
                </a:solidFill>
              </a:rPr>
              <a:t>Colabora </a:t>
            </a:r>
            <a:r>
              <a:rPr lang="es-SV" sz="1100" dirty="0">
                <a:solidFill>
                  <a:schemeClr val="tx1"/>
                </a:solidFill>
              </a:rPr>
              <a:t>con el Ministro o Ministra en la coordinación de la ejecución de las políticas, programas, proyectos y actividades que desarrollan las dependencias y unidades administrativas del Ramo de Economía, todo ello enmarcado en la normativa legal vigente. Sus atribuciones se refieren a:</a:t>
            </a:r>
          </a:p>
          <a:p>
            <a:pPr marL="228600" indent="-228600" algn="just">
              <a:lnSpc>
                <a:spcPct val="150000"/>
              </a:lnSpc>
              <a:buFont typeface="+mj-lt"/>
              <a:buAutoNum type="arabicPeriod"/>
            </a:pPr>
            <a:r>
              <a:rPr lang="es-SV" sz="1100" dirty="0">
                <a:solidFill>
                  <a:schemeClr val="tx1"/>
                </a:solidFill>
              </a:rPr>
              <a:t>Participar con el Ministro o Ministra en la elaboración propuestas de políticas, programas, proyectos de ley, de tratados, convenios o acuerdos, reglamentos, informes, resoluciones, instructivos, circulares y demás instrumentos relacionados con su gestión;</a:t>
            </a:r>
          </a:p>
          <a:p>
            <a:pPr marL="228600" indent="-228600" algn="just">
              <a:lnSpc>
                <a:spcPct val="150000"/>
              </a:lnSpc>
              <a:buFont typeface="+mj-lt"/>
              <a:buAutoNum type="arabicPeriod"/>
            </a:pPr>
            <a:r>
              <a:rPr lang="es-SV" sz="1100" dirty="0">
                <a:solidFill>
                  <a:schemeClr val="tx1"/>
                </a:solidFill>
              </a:rPr>
              <a:t>Coordinar la ejecución de los programas y actividades de orden técnico, administrativo y de política que correspondan a las dependencias y demás unidades administrativas;</a:t>
            </a:r>
          </a:p>
          <a:p>
            <a:pPr marL="228600" indent="-228600" algn="just">
              <a:lnSpc>
                <a:spcPct val="150000"/>
              </a:lnSpc>
              <a:buFont typeface="+mj-lt"/>
              <a:buAutoNum type="arabicPeriod"/>
            </a:pPr>
            <a:r>
              <a:rPr lang="es-SV" sz="1100" dirty="0">
                <a:solidFill>
                  <a:schemeClr val="tx1"/>
                </a:solidFill>
              </a:rPr>
              <a:t>Integrar planes operativos de trabajo e informes de labores; y,</a:t>
            </a:r>
          </a:p>
          <a:p>
            <a:pPr marL="228600" indent="-228600" algn="just">
              <a:lnSpc>
                <a:spcPct val="150000"/>
              </a:lnSpc>
              <a:buFont typeface="+mj-lt"/>
              <a:buAutoNum type="arabicPeriod"/>
            </a:pPr>
            <a:r>
              <a:rPr lang="es-SV" sz="1100" dirty="0">
                <a:solidFill>
                  <a:schemeClr val="tx1"/>
                </a:solidFill>
              </a:rPr>
              <a:t>Las demás que le asignen las leyes y reglamentos, y las que les delegue el Ministro o Ministra.</a:t>
            </a:r>
          </a:p>
          <a:p>
            <a:pPr algn="just">
              <a:lnSpc>
                <a:spcPct val="150000"/>
              </a:lnSpc>
            </a:pPr>
            <a:endParaRPr lang="es-SV" sz="11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4" name="Google Shape;214;p2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a:p>
        </p:txBody>
      </p:sp>
      <p:sp>
        <p:nvSpPr>
          <p:cNvPr id="7" name="Rectangle 3"/>
          <p:cNvSpPr txBox="1">
            <a:spLocks noChangeArrowheads="1"/>
          </p:cNvSpPr>
          <p:nvPr/>
        </p:nvSpPr>
        <p:spPr>
          <a:xfrm>
            <a:off x="1691680" y="1660701"/>
            <a:ext cx="540060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Para el mejor cumplimiento de sus objetivos, funciones y atribuciones, cuenta con el apoyo de las Direcciones y unidades asesoras, técnicas y operativas siguientes: Inteligencia Competitiva, Política Comercial, Administración de Tratados Comerciales, la Representación Permanente del MINEC ante la Organización Mundial del Comercio OMC y la Organización Mundial de la Propiedad Intelectual OMPI.</a:t>
            </a:r>
          </a:p>
          <a:p>
            <a:pPr algn="just">
              <a:lnSpc>
                <a:spcPct val="150000"/>
              </a:lnSpc>
            </a:pPr>
            <a:endParaRPr lang="es-SV" sz="1200" dirty="0" smtClean="0">
              <a:solidFill>
                <a:schemeClr val="tx1"/>
              </a:solidFill>
              <a:latin typeface="Calibri" pitchFamily="34" charset="0"/>
              <a:cs typeface="Calibri" pitchFamily="34" charset="0"/>
            </a:endParaRPr>
          </a:p>
          <a:p>
            <a:pPr algn="just">
              <a:lnSpc>
                <a:spcPct val="150000"/>
              </a:lnSpc>
            </a:pPr>
            <a:endParaRPr lang="es-SV" sz="12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Viceministro</a:t>
            </a:r>
            <a:r>
              <a:rPr lang="es-SV" sz="1200" b="1" dirty="0">
                <a:solidFill>
                  <a:srgbClr val="0070C0"/>
                </a:solidFill>
                <a:latin typeface="Calibri" pitchFamily="34" charset="0"/>
                <a:cs typeface="Calibri" pitchFamily="34" charset="0"/>
              </a:rPr>
              <a:t>:  Miguel </a:t>
            </a:r>
            <a:r>
              <a:rPr lang="es-SV" sz="1200" b="1" dirty="0" smtClean="0">
                <a:solidFill>
                  <a:srgbClr val="0070C0"/>
                </a:solidFill>
                <a:latin typeface="Calibri" pitchFamily="34" charset="0"/>
                <a:cs typeface="Calibri" pitchFamily="34" charset="0"/>
              </a:rPr>
              <a:t>Ángel </a:t>
            </a:r>
            <a:r>
              <a:rPr lang="es-SV" sz="1200" b="1" dirty="0">
                <a:solidFill>
                  <a:srgbClr val="0070C0"/>
                </a:solidFill>
                <a:latin typeface="Calibri" pitchFamily="34" charset="0"/>
                <a:cs typeface="Calibri" pitchFamily="34" charset="0"/>
              </a:rPr>
              <a:t>Corleto Urey</a:t>
            </a:r>
          </a:p>
          <a:p>
            <a:pPr algn="just">
              <a:lnSpc>
                <a:spcPct val="150000"/>
              </a:lnSpc>
            </a:pPr>
            <a:endParaRPr lang="es-SV" sz="1180" dirty="0" smtClean="0">
              <a:solidFill>
                <a:schemeClr val="tx1"/>
              </a:solidFill>
              <a:latin typeface="Calibri" pitchFamily="34" charset="0"/>
              <a:cs typeface="Calibri" pitchFamily="34" charset="0"/>
            </a:endParaRPr>
          </a:p>
        </p:txBody>
      </p:sp>
      <p:sp>
        <p:nvSpPr>
          <p:cNvPr id="9"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VICEMINISTRO DE ECONOMÍA</a:t>
            </a:r>
            <a:endParaRPr lang="es-SV" sz="2300" b="1" dirty="0">
              <a:solidFill>
                <a:schemeClr val="tx1"/>
              </a:solidFill>
            </a:endParaRPr>
          </a:p>
        </p:txBody>
      </p:sp>
      <p:sp>
        <p:nvSpPr>
          <p:cNvPr id="5" name="Rectangle 3"/>
          <p:cNvSpPr txBox="1">
            <a:spLocks noChangeArrowheads="1"/>
          </p:cNvSpPr>
          <p:nvPr/>
        </p:nvSpPr>
        <p:spPr>
          <a:xfrm>
            <a:off x="5211648"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Marzo a Junio 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rdinand template">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TotalTime>
  <Words>4097</Words>
  <Application>Microsoft Office PowerPoint</Application>
  <PresentationFormat>Presentación en pantalla (16:9)</PresentationFormat>
  <Paragraphs>499</Paragraphs>
  <Slides>37</Slides>
  <Notes>36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Ferdinand template</vt:lpstr>
      <vt:lpstr>ORGANIGRAMA    PERÍODO:                               MARZO A JUNIO 2020</vt:lpstr>
      <vt:lpstr>CONTENIDO:</vt:lpstr>
      <vt:lpstr>Presentación de PowerPoint</vt:lpstr>
      <vt:lpstr>CANTIDAD DE EMPLEADOS POR UNIDAD</vt:lpstr>
      <vt:lpstr>Presentación de PowerPoint</vt:lpstr>
      <vt:lpstr>ATRIBUCIONES DE LA MINISTRA DE ECONOMÍA</vt:lpstr>
      <vt:lpstr>DESPACHO MINISTERIAL</vt:lpstr>
      <vt:lpstr>Presentación de PowerPoint</vt:lpstr>
      <vt:lpstr>Presentación de PowerPoint</vt:lpstr>
      <vt:lpstr>UNIDADES ORGANIZATIVAS DEL MINEC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PERÍODO:                               MARZO A JUNIO 2020</dc:title>
  <dc:creator>luis gustavo garcia diaz</dc:creator>
  <cp:lastModifiedBy>luis gustavo garcia diaz</cp:lastModifiedBy>
  <cp:revision>52</cp:revision>
  <dcterms:modified xsi:type="dcterms:W3CDTF">2020-07-30T12:13:50Z</dcterms:modified>
</cp:coreProperties>
</file>