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MAYO A JULIO 2020</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 </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Director/a:</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26916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Jefe/a de Unidad:</a:t>
            </a: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4</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6</a:t>
            </a: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Daniel Roberto Rios </a:t>
            </a:r>
            <a:r>
              <a:rPr lang="es-SV" sz="1200" b="1" dirty="0" smtClean="0">
                <a:solidFill>
                  <a:srgbClr val="0070C0"/>
                </a:solidFill>
                <a:latin typeface="Calibri" pitchFamily="34" charset="0"/>
                <a:cs typeface="Calibri" pitchFamily="34" charset="0"/>
              </a:rPr>
              <a:t>Pineda</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Jefe/a </a:t>
            </a:r>
            <a:r>
              <a:rPr lang="es-SV" sz="1200" b="1" dirty="0">
                <a:solidFill>
                  <a:srgbClr val="0070C0"/>
                </a:solidFill>
                <a:latin typeface="Calibri" pitchFamily="34" charset="0"/>
                <a:cs typeface="Calibri" pitchFamily="34" charset="0"/>
              </a:rPr>
              <a:t>de unidad</a:t>
            </a:r>
            <a:r>
              <a:rPr lang="es-SV" sz="1200" b="1" dirty="0" smtClean="0">
                <a:solidFill>
                  <a:srgbClr val="0070C0"/>
                </a:solidFill>
                <a:latin typeface="Calibri" pitchFamily="34" charset="0"/>
                <a:cs typeface="Calibri" pitchFamily="34" charset="0"/>
              </a:rPr>
              <a:t>:</a:t>
            </a: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15</a:t>
            </a:r>
          </a:p>
          <a:p>
            <a:pPr algn="l">
              <a:lnSpc>
                <a:spcPct val="150000"/>
              </a:lnSpc>
            </a:pPr>
            <a:r>
              <a:rPr lang="es-SV" sz="1100" dirty="0" smtClean="0">
                <a:solidFill>
                  <a:schemeClr val="tx1"/>
                </a:solidFill>
                <a:latin typeface="Calibri" pitchFamily="34" charset="0"/>
                <a:cs typeface="Calibri" pitchFamily="34" charset="0"/>
              </a:rPr>
              <a:t>Femenino: 12</a:t>
            </a:r>
          </a:p>
          <a:p>
            <a:pPr algn="l">
              <a:lnSpc>
                <a:spcPct val="150000"/>
              </a:lnSpc>
            </a:pPr>
            <a:r>
              <a:rPr lang="es-SV" sz="1100" dirty="0" smtClean="0">
                <a:solidFill>
                  <a:schemeClr val="tx1"/>
                </a:solidFill>
                <a:latin typeface="Calibri" pitchFamily="34" charset="0"/>
                <a:cs typeface="Calibri" pitchFamily="34" charset="0"/>
              </a:rPr>
              <a:t>Total de empleados: 27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Director/a:</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795886"/>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17</a:t>
            </a:r>
          </a:p>
          <a:p>
            <a:pPr algn="l">
              <a:lnSpc>
                <a:spcPct val="150000"/>
              </a:lnSpc>
            </a:pPr>
            <a:r>
              <a:rPr lang="es-SV" sz="1100" dirty="0" smtClean="0">
                <a:solidFill>
                  <a:schemeClr val="tx1"/>
                </a:solidFill>
                <a:latin typeface="Calibri" pitchFamily="34" charset="0"/>
                <a:cs typeface="Calibri" pitchFamily="34" charset="0"/>
              </a:rPr>
              <a:t>Femenino: 26</a:t>
            </a:r>
          </a:p>
          <a:p>
            <a:pPr algn="l">
              <a:lnSpc>
                <a:spcPct val="150000"/>
              </a:lnSpc>
            </a:pPr>
            <a:r>
              <a:rPr lang="es-SV" sz="1100" dirty="0" smtClean="0">
                <a:solidFill>
                  <a:schemeClr val="tx1"/>
                </a:solidFill>
                <a:latin typeface="Calibri" pitchFamily="34" charset="0"/>
                <a:cs typeface="Calibri" pitchFamily="34" charset="0"/>
              </a:rPr>
              <a:t>Total de empleados: 43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723878"/>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3</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7</a:t>
            </a: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Director/a:</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867894"/>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René Alberto Salazar Alvarado</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11</a:t>
            </a: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Junio 2020</a:t>
            </a:r>
          </a:p>
          <a:p>
            <a:pPr algn="l">
              <a:lnSpc>
                <a:spcPct val="150000"/>
              </a:lnSpc>
            </a:pPr>
            <a:r>
              <a:rPr lang="es-SV" sz="1100" dirty="0" smtClean="0">
                <a:solidFill>
                  <a:schemeClr val="tx1"/>
                </a:solidFill>
                <a:latin typeface="Calibri" pitchFamily="34" charset="0"/>
                <a:cs typeface="Calibri" pitchFamily="34" charset="0"/>
              </a:rPr>
              <a:t>Masculino: 161</a:t>
            </a:r>
          </a:p>
          <a:p>
            <a:pPr algn="l">
              <a:lnSpc>
                <a:spcPct val="150000"/>
              </a:lnSpc>
            </a:pPr>
            <a:r>
              <a:rPr lang="es-SV" sz="1100" dirty="0" smtClean="0">
                <a:solidFill>
                  <a:schemeClr val="tx1"/>
                </a:solidFill>
                <a:latin typeface="Calibri" pitchFamily="34" charset="0"/>
                <a:cs typeface="Calibri" pitchFamily="34" charset="0"/>
              </a:rPr>
              <a:t>Femenino: 70</a:t>
            </a:r>
          </a:p>
          <a:p>
            <a:pPr algn="l">
              <a:lnSpc>
                <a:spcPct val="150000"/>
              </a:lnSpc>
            </a:pPr>
            <a:r>
              <a:rPr lang="es-SV" sz="1100" dirty="0" smtClean="0">
                <a:solidFill>
                  <a:schemeClr val="tx1"/>
                </a:solidFill>
                <a:latin typeface="Calibri" pitchFamily="34" charset="0"/>
                <a:cs typeface="Calibri" pitchFamily="34" charset="0"/>
              </a:rPr>
              <a:t>Total de empleados: 231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3222207"/>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166</a:t>
            </a:r>
          </a:p>
          <a:p>
            <a:pPr algn="l">
              <a:lnSpc>
                <a:spcPct val="150000"/>
              </a:lnSpc>
            </a:pPr>
            <a:r>
              <a:rPr lang="es-SV" sz="1100" dirty="0" smtClean="0">
                <a:solidFill>
                  <a:schemeClr val="tx1"/>
                </a:solidFill>
                <a:latin typeface="Calibri" pitchFamily="34" charset="0"/>
                <a:cs typeface="Calibri" pitchFamily="34" charset="0"/>
              </a:rPr>
              <a:t>Femenino: 112</a:t>
            </a:r>
          </a:p>
          <a:p>
            <a:pPr algn="l">
              <a:lnSpc>
                <a:spcPct val="150000"/>
              </a:lnSpc>
            </a:pPr>
            <a:r>
              <a:rPr lang="es-SV" sz="1100" dirty="0" smtClean="0">
                <a:solidFill>
                  <a:schemeClr val="tx1"/>
                </a:solidFill>
                <a:latin typeface="Calibri" pitchFamily="34" charset="0"/>
                <a:cs typeface="Calibri" pitchFamily="34" charset="0"/>
              </a:rPr>
              <a:t>Total de empleados: 278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16</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7</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12</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872664"/>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41</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56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15</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20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311863029"/>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rtl="0" fontAlgn="ctr"/>
                      <a:r>
                        <a:rPr lang="es-SV" sz="800" b="0" i="0" u="none" strike="noStrike" dirty="0">
                          <a:solidFill>
                            <a:srgbClr val="000000"/>
                          </a:solidFill>
                          <a:effectLst/>
                          <a:latin typeface="Arial"/>
                        </a:rPr>
                        <a:t>N°</a:t>
                      </a:r>
                    </a:p>
                  </a:txBody>
                  <a:tcPr marL="9525" marR="9525" marT="9525" marB="0" anchor="ctr">
                    <a:solidFill>
                      <a:schemeClr val="accent3">
                        <a:lumMod val="40000"/>
                        <a:lumOff val="60000"/>
                      </a:schemeClr>
                    </a:solidFill>
                  </a:tcPr>
                </a:tc>
                <a:tc rowSpan="2">
                  <a:txBody>
                    <a:bodyPr/>
                    <a:lstStyle/>
                    <a:p>
                      <a:pPr algn="ctr" rtl="0" fontAlgn="ctr"/>
                      <a:r>
                        <a:rPr lang="es-SV" sz="800" b="0" i="0" u="none" strike="noStrike">
                          <a:solidFill>
                            <a:srgbClr val="000000"/>
                          </a:solidFill>
                          <a:effectLst/>
                          <a:latin typeface="Arial"/>
                        </a:rPr>
                        <a:t>UNIDAD ORGANIZATIVA </a:t>
                      </a:r>
                    </a:p>
                  </a:txBody>
                  <a:tcPr marL="9525" marR="9525" marT="9525" marB="0" anchor="ctr">
                    <a:solidFill>
                      <a:schemeClr val="accent3">
                        <a:lumMod val="40000"/>
                        <a:lumOff val="60000"/>
                      </a:schemeClr>
                    </a:solidFill>
                  </a:tcPr>
                </a:tc>
                <a:tc rowSpan="2">
                  <a:txBody>
                    <a:bodyPr/>
                    <a:lstStyle/>
                    <a:p>
                      <a:pPr algn="ctr" rtl="0" fontAlgn="ctr"/>
                      <a:r>
                        <a:rPr lang="es-SV" sz="800" b="0" i="0" u="none" strike="noStrike">
                          <a:solidFill>
                            <a:srgbClr val="000000"/>
                          </a:solidFill>
                          <a:effectLst/>
                          <a:latin typeface="Arial"/>
                        </a:rPr>
                        <a:t>NÚMEROS DE COLABORADORES</a:t>
                      </a:r>
                    </a:p>
                  </a:txBody>
                  <a:tcPr marL="9525" marR="9525" marT="9525" marB="0" anchor="ctr">
                    <a:solidFill>
                      <a:schemeClr val="accent3">
                        <a:lumMod val="40000"/>
                        <a:lumOff val="60000"/>
                      </a:schemeClr>
                    </a:solidFill>
                  </a:tcPr>
                </a:tc>
                <a:tc gridSpan="2">
                  <a:txBody>
                    <a:bodyPr/>
                    <a:lstStyle/>
                    <a:p>
                      <a:pPr algn="ctr" rtl="0" fontAlgn="ctr"/>
                      <a:r>
                        <a:rPr lang="es-SV" sz="800" b="0" i="0" u="none" strike="noStrike">
                          <a:solidFill>
                            <a:srgbClr val="000000"/>
                          </a:solidFill>
                          <a:effectLst/>
                          <a:latin typeface="Arial"/>
                        </a:rPr>
                        <a:t>GENERO</a:t>
                      </a:r>
                    </a:p>
                  </a:txBody>
                  <a:tcPr marL="9525" marR="9525" marT="9525"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rtl="0" fontAlgn="ctr"/>
                      <a:r>
                        <a:rPr lang="es-SV" sz="800" b="0" i="0" u="none" strike="noStrike">
                          <a:solidFill>
                            <a:srgbClr val="000000"/>
                          </a:solidFill>
                          <a:effectLst/>
                          <a:latin typeface="Arial"/>
                        </a:rPr>
                        <a:t>FEMENINO</a:t>
                      </a:r>
                    </a:p>
                  </a:txBody>
                  <a:tcPr marL="9525" marR="9525" marT="9525" marB="0" anchor="ctr">
                    <a:solidFill>
                      <a:schemeClr val="accent3">
                        <a:lumMod val="40000"/>
                        <a:lumOff val="60000"/>
                      </a:schemeClr>
                    </a:solidFill>
                  </a:tcPr>
                </a:tc>
                <a:tc>
                  <a:txBody>
                    <a:bodyPr/>
                    <a:lstStyle/>
                    <a:p>
                      <a:pPr algn="ctr" rtl="0" fontAlgn="ctr"/>
                      <a:r>
                        <a:rPr lang="es-SV" sz="800" b="0" i="0" u="none" strike="noStrike">
                          <a:solidFill>
                            <a:srgbClr val="000000"/>
                          </a:solidFill>
                          <a:effectLst/>
                          <a:latin typeface="Arial"/>
                        </a:rPr>
                        <a:t>MASCULINO</a:t>
                      </a:r>
                    </a:p>
                  </a:txBody>
                  <a:tcPr marL="9525" marR="9525" marT="9525"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a:solidFill>
                            <a:srgbClr val="000000"/>
                          </a:solidFill>
                          <a:effectLst/>
                          <a:latin typeface="Arial"/>
                        </a:rPr>
                        <a:t>15</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l" rtl="0" fontAlgn="ctr"/>
                      <a:r>
                        <a:rPr lang="es-SV" sz="800" b="0" i="0" u="none" strike="noStrike">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38206">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l" rtl="0" fontAlgn="ctr"/>
                      <a:r>
                        <a:rPr lang="es-SV" sz="800" b="0" i="0" u="none" strike="noStrike">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l" rtl="0" fontAlgn="ctr"/>
                      <a:r>
                        <a:rPr lang="es-SV" sz="800" b="0" i="0" u="none" strike="noStrike">
                          <a:solidFill>
                            <a:srgbClr val="000000"/>
                          </a:solidFill>
                          <a:effectLst/>
                          <a:latin typeface="Arial"/>
                        </a:rPr>
                        <a:t>COMUNICACIONES</a:t>
                      </a:r>
                    </a:p>
                  </a:txBody>
                  <a:tcPr marL="9525" marR="9525" marT="9525" marB="0" anchor="ctr"/>
                </a:tc>
                <a:tc>
                  <a:txBody>
                    <a:bodyPr/>
                    <a:lstStyle/>
                    <a:p>
                      <a:pPr algn="ctr" rtl="0" fontAlgn="ctr"/>
                      <a:r>
                        <a:rPr lang="es-SV" sz="800" b="0" i="0" u="none" strike="noStrike">
                          <a:solidFill>
                            <a:srgbClr val="000000"/>
                          </a:solidFill>
                          <a:effectLst/>
                          <a:latin typeface="Arial"/>
                        </a:rPr>
                        <a:t>15</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l" rtl="0" fontAlgn="ctr"/>
                      <a:r>
                        <a:rPr lang="es-SV" sz="800" b="0" i="0" u="none" strike="noStrike">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r>
              <a:tr h="238206">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l" rtl="0" fontAlgn="ctr"/>
                      <a:r>
                        <a:rPr lang="es-SV" sz="800" b="0" i="0" u="none" strike="noStrike">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l" rtl="0" fontAlgn="ctr"/>
                      <a:r>
                        <a:rPr lang="es-SV" sz="800" b="0" i="0" u="none" strike="noStrike">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r>
              <a:tr h="238206">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l" rtl="0" fontAlgn="ctr"/>
                      <a:r>
                        <a:rPr lang="es-SV" sz="800" b="0" i="0" u="none" strike="noStrike">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r>
              <a:tr h="238206">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l" rtl="0" fontAlgn="ctr"/>
                      <a:r>
                        <a:rPr lang="es-SV" sz="800" b="0" i="0" u="none" strike="noStrike">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l" rtl="0" fontAlgn="ctr"/>
                      <a:r>
                        <a:rPr lang="es-SV" sz="800" b="0" i="0" u="none" strike="noStrike">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l" rtl="0" fontAlgn="ctr"/>
                      <a:r>
                        <a:rPr lang="es-SV" sz="800" b="0" i="0" u="none" strike="noStrike">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a:solidFill>
                            <a:srgbClr val="000000"/>
                          </a:solidFill>
                          <a:effectLst/>
                          <a:latin typeface="Arial"/>
                        </a:rPr>
                        <a:t>28</a:t>
                      </a:r>
                    </a:p>
                  </a:txBody>
                  <a:tcPr marL="9525" marR="9525" marT="9525" marB="0" anchor="ctr"/>
                </a:tc>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l" rtl="0" fontAlgn="ctr"/>
                      <a:r>
                        <a:rPr lang="es-SV" sz="800" b="0" i="0" u="none" strike="noStrike">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a:solidFill>
                            <a:srgbClr val="000000"/>
                          </a:solidFill>
                          <a:effectLst/>
                          <a:latin typeface="Arial"/>
                        </a:rPr>
                        <a:t>43</a:t>
                      </a:r>
                    </a:p>
                  </a:txBody>
                  <a:tcPr marL="9525" marR="9525" marT="9525" marB="0" anchor="ctr"/>
                </a:tc>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l" rtl="0" fontAlgn="ctr"/>
                      <a:r>
                        <a:rPr lang="es-SV" sz="800" b="0" i="0" u="none" strike="noStrike">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499171854"/>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780" b="0" i="0" u="none" strike="noStrike">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l" rtl="0" fontAlgn="ctr"/>
                      <a:r>
                        <a:rPr lang="es-SV" sz="780" b="0" i="0" u="none" strike="noStrike">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ctr" rtl="0" fontAlgn="ctr"/>
                      <a:r>
                        <a:rPr lang="es-SV" sz="78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l" rtl="0" fontAlgn="ctr"/>
                      <a:r>
                        <a:rPr lang="es-SV" sz="780" b="0" i="0" u="none" strike="noStrike">
                          <a:solidFill>
                            <a:srgbClr val="000000"/>
                          </a:solidFill>
                          <a:effectLst/>
                          <a:latin typeface="Arial"/>
                        </a:rPr>
                        <a:t>INVERSIONES</a:t>
                      </a:r>
                    </a:p>
                  </a:txBody>
                  <a:tcPr marL="9525" marR="9525" marT="9525" marB="0" anchor="ctr"/>
                </a:tc>
                <a:tc>
                  <a:txBody>
                    <a:bodyPr/>
                    <a:lstStyle/>
                    <a:p>
                      <a:pPr algn="ctr" rtl="0" fontAlgn="ctr"/>
                      <a:r>
                        <a:rPr lang="es-SV" sz="800" b="0" i="0" u="none" strike="noStrike">
                          <a:solidFill>
                            <a:srgbClr val="000000"/>
                          </a:solidFill>
                          <a:effectLst/>
                          <a:latin typeface="Arial"/>
                        </a:rPr>
                        <a:t>23</a:t>
                      </a:r>
                    </a:p>
                  </a:txBody>
                  <a:tcPr marL="9525" marR="9525" marT="9525" marB="0" anchor="ctr"/>
                </a:tc>
                <a:tc>
                  <a:txBody>
                    <a:bodyPr/>
                    <a:lstStyle/>
                    <a:p>
                      <a:pPr algn="ctr" rtl="0" fontAlgn="ctr"/>
                      <a:r>
                        <a:rPr lang="es-SV" sz="780" b="0" i="0" u="none" strike="noStrike">
                          <a:solidFill>
                            <a:srgbClr val="000000"/>
                          </a:solidFill>
                          <a:effectLst/>
                          <a:latin typeface="Arial"/>
                        </a:rPr>
                        <a:t>14</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334132">
                <a:tc>
                  <a:txBody>
                    <a:bodyPr/>
                    <a:lstStyle/>
                    <a:p>
                      <a:pPr algn="ctr" rtl="0" fontAlgn="ctr"/>
                      <a:r>
                        <a:rPr lang="es-SV" sz="800" b="0" i="0" u="none" strike="noStrike">
                          <a:solidFill>
                            <a:srgbClr val="000000"/>
                          </a:solidFill>
                          <a:effectLst/>
                          <a:latin typeface="Arial"/>
                        </a:rPr>
                        <a:t>18</a:t>
                      </a:r>
                    </a:p>
                  </a:txBody>
                  <a:tcPr marL="9525" marR="9525" marT="9525" marB="0" anchor="ctr"/>
                </a:tc>
                <a:tc>
                  <a:txBody>
                    <a:bodyPr/>
                    <a:lstStyle/>
                    <a:p>
                      <a:pPr algn="l" rtl="0" fontAlgn="ctr"/>
                      <a:r>
                        <a:rPr lang="es-SV" sz="780" b="0" i="0" u="none" strike="noStrike">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19</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a:solidFill>
                            <a:srgbClr val="000000"/>
                          </a:solidFill>
                          <a:effectLst/>
                          <a:latin typeface="Arial"/>
                        </a:rPr>
                        <a:t>278</a:t>
                      </a:r>
                    </a:p>
                  </a:txBody>
                  <a:tcPr marL="9525" marR="9525" marT="9525" marB="0" anchor="ctr"/>
                </a:tc>
                <a:tc>
                  <a:txBody>
                    <a:bodyPr/>
                    <a:lstStyle/>
                    <a:p>
                      <a:pPr algn="ctr" rtl="0" fontAlgn="ctr"/>
                      <a:r>
                        <a:rPr lang="es-SV" sz="780" b="0" i="0" u="none" strike="noStrike">
                          <a:solidFill>
                            <a:srgbClr val="000000"/>
                          </a:solidFill>
                          <a:effectLst/>
                          <a:latin typeface="Arial"/>
                        </a:rPr>
                        <a:t>112</a:t>
                      </a:r>
                    </a:p>
                  </a:txBody>
                  <a:tcPr marL="9525" marR="9525" marT="9525" marB="0" anchor="ctr"/>
                </a:tc>
                <a:tc>
                  <a:txBody>
                    <a:bodyPr/>
                    <a:lstStyle/>
                    <a:p>
                      <a:pPr algn="ctr" rtl="0" fontAlgn="ctr"/>
                      <a:r>
                        <a:rPr lang="es-SV" sz="780" b="0" i="0" u="none" strike="noStrike">
                          <a:solidFill>
                            <a:srgbClr val="000000"/>
                          </a:solidFill>
                          <a:effectLst/>
                          <a:latin typeface="Arial"/>
                        </a:rPr>
                        <a:t>166</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l" rtl="0" fontAlgn="ctr"/>
                      <a:r>
                        <a:rPr lang="es-SV" sz="780" b="0" i="0" u="none" strike="noStrike">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a:solidFill>
                            <a:srgbClr val="000000"/>
                          </a:solidFill>
                          <a:effectLst/>
                          <a:latin typeface="Arial"/>
                        </a:rPr>
                        <a:t>231</a:t>
                      </a:r>
                    </a:p>
                  </a:txBody>
                  <a:tcPr marL="9525" marR="9525" marT="9525" marB="0" anchor="ctr"/>
                </a:tc>
                <a:tc>
                  <a:txBody>
                    <a:bodyPr/>
                    <a:lstStyle/>
                    <a:p>
                      <a:pPr algn="ctr" rtl="0" fontAlgn="ctr"/>
                      <a:r>
                        <a:rPr lang="es-SV" sz="780" b="0" i="0" u="none" strike="noStrike">
                          <a:solidFill>
                            <a:srgbClr val="000000"/>
                          </a:solidFill>
                          <a:effectLst/>
                          <a:latin typeface="Arial"/>
                        </a:rPr>
                        <a:t>70</a:t>
                      </a:r>
                    </a:p>
                  </a:txBody>
                  <a:tcPr marL="9525" marR="9525" marT="9525" marB="0" anchor="ctr"/>
                </a:tc>
                <a:tc>
                  <a:txBody>
                    <a:bodyPr/>
                    <a:lstStyle/>
                    <a:p>
                      <a:pPr algn="ctr" rtl="0" fontAlgn="ctr"/>
                      <a:r>
                        <a:rPr lang="es-SV" sz="780" b="0" i="0" u="none" strike="noStrike">
                          <a:solidFill>
                            <a:srgbClr val="000000"/>
                          </a:solidFill>
                          <a:effectLst/>
                          <a:latin typeface="Arial"/>
                        </a:rPr>
                        <a:t>161</a:t>
                      </a:r>
                    </a:p>
                  </a:txBody>
                  <a:tcPr marL="9525" marR="9525" marT="9525" marB="0" anchor="ctr"/>
                </a:tc>
              </a:tr>
              <a:tr h="309959">
                <a:tc>
                  <a:txBody>
                    <a:bodyPr/>
                    <a:lstStyle/>
                    <a:p>
                      <a:pPr algn="ctr" rtl="0" fontAlgn="ctr"/>
                      <a:r>
                        <a:rPr lang="es-SV" sz="800" b="0" i="0" u="none" strike="noStrike">
                          <a:solidFill>
                            <a:srgbClr val="000000"/>
                          </a:solidFill>
                          <a:effectLst/>
                          <a:latin typeface="Arial"/>
                        </a:rPr>
                        <a:t>21</a:t>
                      </a:r>
                    </a:p>
                  </a:txBody>
                  <a:tcPr marL="9525" marR="9525" marT="9525" marB="0" anchor="ctr"/>
                </a:tc>
                <a:tc>
                  <a:txBody>
                    <a:bodyPr/>
                    <a:lstStyle/>
                    <a:p>
                      <a:pPr algn="l" rtl="0" fontAlgn="ctr"/>
                      <a:r>
                        <a:rPr lang="es-SV" sz="780" b="0" i="0" u="none" strike="noStrike">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ctr" rtl="0" fontAlgn="ctr"/>
                      <a:r>
                        <a:rPr lang="es-SV" sz="780" b="0" i="0" u="none" strike="noStrike">
                          <a:solidFill>
                            <a:srgbClr val="000000"/>
                          </a:solidFill>
                          <a:effectLst/>
                          <a:latin typeface="Arial"/>
                        </a:rPr>
                        <a:t>16</a:t>
                      </a:r>
                    </a:p>
                  </a:txBody>
                  <a:tcPr marL="9525" marR="9525" marT="9525" marB="0" anchor="ctr"/>
                </a:tc>
                <a:tc>
                  <a:txBody>
                    <a:bodyPr/>
                    <a:lstStyle/>
                    <a:p>
                      <a:pPr algn="ctr" rtl="0" fontAlgn="ctr"/>
                      <a:r>
                        <a:rPr lang="es-SV" sz="780" b="0" i="0" u="none" strike="noStrike">
                          <a:solidFill>
                            <a:srgbClr val="000000"/>
                          </a:solidFill>
                          <a:effectLst/>
                          <a:latin typeface="Arial"/>
                        </a:rPr>
                        <a:t>10</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l" rtl="0" fontAlgn="ctr"/>
                      <a:r>
                        <a:rPr lang="es-SV" sz="780" b="0" i="0" u="none" strike="noStrike">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0</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23</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7</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24</a:t>
                      </a:r>
                    </a:p>
                  </a:txBody>
                  <a:tcPr marL="9525" marR="9525" marT="9525" marB="0" anchor="ctr"/>
                </a:tc>
                <a:tc>
                  <a:txBody>
                    <a:bodyPr/>
                    <a:lstStyle/>
                    <a:p>
                      <a:pPr algn="l" rtl="0" fontAlgn="ctr"/>
                      <a:r>
                        <a:rPr lang="es-SV" sz="780" b="0" i="0" u="none" strike="noStrike">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ctr" rtl="0" fontAlgn="ctr"/>
                      <a:r>
                        <a:rPr lang="es-SV" sz="780" b="0" i="0" u="none" strike="noStrike">
                          <a:solidFill>
                            <a:srgbClr val="000000"/>
                          </a:solidFill>
                          <a:effectLst/>
                          <a:latin typeface="Arial"/>
                        </a:rPr>
                        <a:t>10</a:t>
                      </a:r>
                    </a:p>
                  </a:txBody>
                  <a:tcPr marL="9525" marR="9525" marT="9525" marB="0" anchor="ctr"/>
                </a:tc>
                <a:tc>
                  <a:txBody>
                    <a:bodyPr/>
                    <a:lstStyle/>
                    <a:p>
                      <a:pPr algn="ctr" rtl="0" fontAlgn="ctr"/>
                      <a:r>
                        <a:rPr lang="es-SV" sz="780" b="0" i="0" u="none" strike="noStrike">
                          <a:solidFill>
                            <a:srgbClr val="000000"/>
                          </a:solidFill>
                          <a:effectLst/>
                          <a:latin typeface="Arial"/>
                        </a:rPr>
                        <a:t>12</a:t>
                      </a:r>
                    </a:p>
                  </a:txBody>
                  <a:tcPr marL="9525" marR="9525" marT="9525" marB="0" anchor="ctr"/>
                </a:tc>
              </a:tr>
              <a:tr h="334132">
                <a:tc>
                  <a:txBody>
                    <a:bodyPr/>
                    <a:lstStyle/>
                    <a:p>
                      <a:pPr algn="ctr" rtl="0" fontAlgn="ctr"/>
                      <a:r>
                        <a:rPr lang="es-SV" sz="800" b="0" i="0" u="none" strike="noStrike">
                          <a:solidFill>
                            <a:srgbClr val="000000"/>
                          </a:solidFill>
                          <a:effectLst/>
                          <a:latin typeface="Arial"/>
                        </a:rPr>
                        <a:t>25</a:t>
                      </a:r>
                    </a:p>
                  </a:txBody>
                  <a:tcPr marL="9525" marR="9525" marT="9525" marB="0" anchor="ctr"/>
                </a:tc>
                <a:tc>
                  <a:txBody>
                    <a:bodyPr/>
                    <a:lstStyle/>
                    <a:p>
                      <a:pPr algn="l" rtl="0" fontAlgn="ctr"/>
                      <a:r>
                        <a:rPr lang="es-SV" sz="780" b="0" i="0" u="none" strike="noStrike">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l" rtl="0" fontAlgn="ctr"/>
                      <a:r>
                        <a:rPr lang="es-SV" sz="780" b="0" i="0" u="none" strike="noStrike">
                          <a:solidFill>
                            <a:srgbClr val="000000"/>
                          </a:solidFill>
                          <a:effectLst/>
                          <a:latin typeface="Arial"/>
                        </a:rPr>
                        <a:t>TALENTO HUMANO</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27</a:t>
                      </a:r>
                    </a:p>
                  </a:txBody>
                  <a:tcPr marL="9525" marR="9525" marT="9525" marB="0" anchor="ctr"/>
                </a:tc>
                <a:tc>
                  <a:txBody>
                    <a:bodyPr/>
                    <a:lstStyle/>
                    <a:p>
                      <a:pPr algn="l" rtl="0" fontAlgn="ctr"/>
                      <a:r>
                        <a:rPr lang="es-SV" sz="780" b="0" i="0" u="none" strike="noStrike">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ctr" rtl="0" fontAlgn="ctr"/>
                      <a:r>
                        <a:rPr lang="es-SV" sz="780" b="0" i="0" u="none" strike="noStrike">
                          <a:solidFill>
                            <a:srgbClr val="000000"/>
                          </a:solidFill>
                          <a:effectLst/>
                          <a:latin typeface="Arial"/>
                        </a:rPr>
                        <a:t>5</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28</a:t>
                      </a:r>
                    </a:p>
                  </a:txBody>
                  <a:tcPr marL="9525" marR="9525" marT="9525" marB="0" anchor="ctr"/>
                </a:tc>
                <a:tc>
                  <a:txBody>
                    <a:bodyPr/>
                    <a:lstStyle/>
                    <a:p>
                      <a:pPr algn="l" rtl="0" fontAlgn="ctr"/>
                      <a:r>
                        <a:rPr lang="es-SV" sz="780" b="0" i="0" u="none" strike="noStrike">
                          <a:solidFill>
                            <a:srgbClr val="000000"/>
                          </a:solidFill>
                          <a:effectLst/>
                          <a:latin typeface="Arial"/>
                        </a:rPr>
                        <a:t>ADMINISTRACION</a:t>
                      </a:r>
                    </a:p>
                  </a:txBody>
                  <a:tcPr marL="9525" marR="9525" marT="9525" marB="0" anchor="ctr"/>
                </a:tc>
                <a:tc>
                  <a:txBody>
                    <a:bodyPr/>
                    <a:lstStyle/>
                    <a:p>
                      <a:pPr algn="ctr" rtl="0" fontAlgn="ctr"/>
                      <a:r>
                        <a:rPr lang="es-SV" sz="800" b="0" i="0" u="none" strike="noStrike">
                          <a:solidFill>
                            <a:srgbClr val="000000"/>
                          </a:solidFill>
                          <a:effectLst/>
                          <a:latin typeface="Arial"/>
                        </a:rPr>
                        <a:t>56</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c>
                  <a:txBody>
                    <a:bodyPr/>
                    <a:lstStyle/>
                    <a:p>
                      <a:pPr algn="ctr" rtl="0" fontAlgn="ctr"/>
                      <a:r>
                        <a:rPr lang="es-SV" sz="780" b="0" i="0" u="none" strike="noStrike" dirty="0">
                          <a:solidFill>
                            <a:srgbClr val="000000"/>
                          </a:solidFill>
                          <a:effectLst/>
                          <a:latin typeface="Arial"/>
                        </a:rPr>
                        <a:t>41</a:t>
                      </a:r>
                    </a:p>
                  </a:txBody>
                  <a:tcPr marL="9525" marR="9525" marT="9525" marB="0" anchor="ctr"/>
                </a:tc>
              </a:tr>
              <a:tr h="230658">
                <a:tc>
                  <a:txBody>
                    <a:bodyPr/>
                    <a:lstStyle/>
                    <a:p>
                      <a:pPr algn="l" fontAlgn="ctr"/>
                      <a:r>
                        <a:rPr lang="es-SV" sz="800" b="0" i="0" u="none" strike="noStrike">
                          <a:solidFill>
                            <a:srgbClr val="000000"/>
                          </a:solidFill>
                          <a:effectLst/>
                          <a:latin typeface="+mn-lt"/>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0" i="0" u="none" strike="noStrike" dirty="0" smtClean="0">
                          <a:solidFill>
                            <a:srgbClr val="000000"/>
                          </a:solidFill>
                          <a:effectLst/>
                          <a:latin typeface="Arial"/>
                        </a:rPr>
                        <a:t>TOTAL</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a:solidFill>
                            <a:srgbClr val="000000"/>
                          </a:solidFill>
                          <a:effectLst/>
                          <a:latin typeface="Arial"/>
                        </a:rPr>
                        <a:t>886</a:t>
                      </a:r>
                    </a:p>
                  </a:txBody>
                  <a:tcPr marL="9525" marR="9525" marT="9525" marB="0" anchor="ctr"/>
                </a:tc>
                <a:tc>
                  <a:txBody>
                    <a:bodyPr/>
                    <a:lstStyle/>
                    <a:p>
                      <a:pPr algn="ctr" rtl="0" fontAlgn="ctr"/>
                      <a:r>
                        <a:rPr lang="es-SV" sz="800" b="1" i="0" u="none" strike="noStrike">
                          <a:solidFill>
                            <a:srgbClr val="000000"/>
                          </a:solidFill>
                          <a:effectLst/>
                          <a:latin typeface="Arial"/>
                        </a:rPr>
                        <a:t>370</a:t>
                      </a:r>
                    </a:p>
                  </a:txBody>
                  <a:tcPr marL="9525" marR="9525" marT="9525" marB="0" anchor="ctr"/>
                </a:tc>
                <a:tc>
                  <a:txBody>
                    <a:bodyPr/>
                    <a:lstStyle/>
                    <a:p>
                      <a:pPr algn="ctr" rtl="0" fontAlgn="ctr"/>
                      <a:r>
                        <a:rPr lang="es-SV" sz="800" b="1" i="0" u="none" strike="noStrike" dirty="0">
                          <a:solidFill>
                            <a:srgbClr val="000000"/>
                          </a:solidFill>
                          <a:effectLst/>
                          <a:latin typeface="Arial"/>
                        </a:rPr>
                        <a:t>516</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Mayo – Julio 2020</a:t>
            </a:r>
          </a:p>
          <a:p>
            <a:pPr algn="l">
              <a:lnSpc>
                <a:spcPct val="150000"/>
              </a:lnSpc>
            </a:pPr>
            <a:r>
              <a:rPr lang="es-SV" sz="1000" dirty="0" smtClean="0">
                <a:solidFill>
                  <a:schemeClr val="tx1"/>
                </a:solidFill>
                <a:latin typeface="Calibri" pitchFamily="34" charset="0"/>
                <a:cs typeface="Calibri" pitchFamily="34" charset="0"/>
              </a:rPr>
              <a:t>Masculino: 5</a:t>
            </a:r>
          </a:p>
          <a:p>
            <a:pPr algn="l">
              <a:lnSpc>
                <a:spcPct val="150000"/>
              </a:lnSpc>
            </a:pPr>
            <a:r>
              <a:rPr lang="es-SV" sz="1000" dirty="0" smtClean="0">
                <a:solidFill>
                  <a:schemeClr val="tx1"/>
                </a:solidFill>
                <a:latin typeface="Calibri" pitchFamily="34" charset="0"/>
                <a:cs typeface="Calibri" pitchFamily="34" charset="0"/>
              </a:rPr>
              <a:t>Femenino: 10</a:t>
            </a:r>
          </a:p>
          <a:p>
            <a:pPr algn="l">
              <a:lnSpc>
                <a:spcPct val="150000"/>
              </a:lnSpc>
            </a:pPr>
            <a:r>
              <a:rPr lang="es-SV" sz="1000" dirty="0" smtClean="0">
                <a:solidFill>
                  <a:schemeClr val="tx1"/>
                </a:solidFill>
                <a:latin typeface="Calibri" pitchFamily="34" charset="0"/>
                <a:cs typeface="Calibri" pitchFamily="34" charset="0"/>
              </a:rPr>
              <a:t>Total de empleados: 15</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Miguel </a:t>
            </a:r>
            <a:r>
              <a:rPr lang="es-SV" sz="1200" b="1" dirty="0" smtClean="0">
                <a:solidFill>
                  <a:srgbClr val="0070C0"/>
                </a:solidFill>
                <a:latin typeface="Calibri" pitchFamily="34" charset="0"/>
                <a:cs typeface="Calibri" pitchFamily="34" charset="0"/>
              </a:rPr>
              <a:t>Ángel </a:t>
            </a:r>
            <a:r>
              <a:rPr lang="es-SV" sz="1200" b="1" dirty="0">
                <a:solidFill>
                  <a:srgbClr val="0070C0"/>
                </a:solidFill>
                <a:latin typeface="Calibri" pitchFamily="34" charset="0"/>
                <a:cs typeface="Calibri" pitchFamily="34" charset="0"/>
              </a:rPr>
              <a:t>Corleto Urey</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Mayo – Julio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TotalTime>
  <Words>4045</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MAYO A JULIO 2020</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65</cp:revision>
  <dcterms:modified xsi:type="dcterms:W3CDTF">2021-08-16T15:02:35Z</dcterms:modified>
</cp:coreProperties>
</file>