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1" r:id="rId28"/>
    <p:sldId id="302" r:id="rId29"/>
    <p:sldId id="303" r:id="rId30"/>
    <p:sldId id="304" r:id="rId31"/>
    <p:sldId id="305" r:id="rId32"/>
    <p:sldId id="306" r:id="rId33"/>
    <p:sldId id="307" r:id="rId34"/>
    <p:sldId id="308" r:id="rId35"/>
    <p:sldId id="310" r:id="rId36"/>
    <p:sldId id="311"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7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MAYO A JULIO 2021</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dirty="0"/>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dirty="0"/>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dirty="0"/>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dirty="0"/>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Directora</a:t>
            </a:r>
            <a:r>
              <a:rPr lang="es-SV" sz="1200" b="1" dirty="0" smtClean="0">
                <a:solidFill>
                  <a:srgbClr val="0070C0"/>
                </a:solidFill>
                <a:latin typeface="Calibri" pitchFamily="34" charset="0"/>
                <a:cs typeface="Calibri" pitchFamily="34" charset="0"/>
              </a:rPr>
              <a:t>:</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7</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dirty="0"/>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dirty="0"/>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 de Unidad: </a:t>
            </a:r>
            <a:r>
              <a:rPr lang="es-SV" sz="1200" b="1" dirty="0">
                <a:solidFill>
                  <a:srgbClr val="0070C0"/>
                </a:solidFill>
                <a:latin typeface="Calibri" pitchFamily="34" charset="0"/>
                <a:cs typeface="Calibri" pitchFamily="34" charset="0"/>
              </a:rPr>
              <a:t>Manuel Ernesto Meléndez </a:t>
            </a:r>
            <a:r>
              <a:rPr lang="es-SV" sz="1200" b="1" dirty="0" smtClean="0">
                <a:solidFill>
                  <a:srgbClr val="0070C0"/>
                </a:solidFill>
                <a:latin typeface="Calibri" pitchFamily="34" charset="0"/>
                <a:cs typeface="Calibri" pitchFamily="34" charset="0"/>
              </a:rPr>
              <a:t>Palacios</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dirty="0"/>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8</a:t>
            </a: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dirty="0"/>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Martha Elizabeth Solis </a:t>
            </a:r>
            <a:r>
              <a:rPr lang="es-SV" sz="1200" b="1" dirty="0" smtClean="0">
                <a:solidFill>
                  <a:srgbClr val="0070C0"/>
                </a:solidFill>
                <a:latin typeface="Calibri" pitchFamily="34" charset="0"/>
                <a:cs typeface="Calibri" pitchFamily="34" charset="0"/>
              </a:rPr>
              <a:t>Jiménez</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dirty="0"/>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 Karla Sofía Flores Cruz</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dirty="0"/>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21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dirty="0"/>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dirty="0"/>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t>
            </a:r>
            <a:r>
              <a:rPr lang="es-SV" sz="1200" b="1" dirty="0" smtClean="0">
                <a:solidFill>
                  <a:srgbClr val="0070C0"/>
                </a:solidFill>
                <a:latin typeface="Calibri" pitchFamily="34" charset="0"/>
                <a:cs typeface="Calibri" pitchFamily="34" charset="0"/>
              </a:rPr>
              <a:t>:</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579862"/>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19</a:t>
            </a:r>
          </a:p>
          <a:p>
            <a:pPr algn="l">
              <a:lnSpc>
                <a:spcPct val="150000"/>
              </a:lnSpc>
            </a:pPr>
            <a:r>
              <a:rPr lang="es-SV" sz="1100" dirty="0" smtClean="0">
                <a:solidFill>
                  <a:schemeClr val="tx1"/>
                </a:solidFill>
                <a:latin typeface="Calibri" pitchFamily="34" charset="0"/>
                <a:cs typeface="Calibri" pitchFamily="34" charset="0"/>
              </a:rPr>
              <a:t>Femenino: 25</a:t>
            </a:r>
          </a:p>
          <a:p>
            <a:pPr algn="l">
              <a:lnSpc>
                <a:spcPct val="150000"/>
              </a:lnSpc>
            </a:pPr>
            <a:r>
              <a:rPr lang="es-SV" sz="1100" dirty="0" smtClean="0">
                <a:solidFill>
                  <a:schemeClr val="tx1"/>
                </a:solidFill>
                <a:latin typeface="Calibri" pitchFamily="34" charset="0"/>
                <a:cs typeface="Calibri" pitchFamily="34" charset="0"/>
              </a:rPr>
              <a:t>Total de empleados: 44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dirty="0"/>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507854"/>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dirty="0"/>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 Geraldine Guth de Escobar</a:t>
            </a: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651870"/>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dirty="0"/>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t>
            </a:r>
            <a:r>
              <a:rPr lang="es-SV" sz="1200" b="1" dirty="0" smtClean="0">
                <a:solidFill>
                  <a:srgbClr val="0070C0"/>
                </a:solidFill>
                <a:latin typeface="Calibri" pitchFamily="34" charset="0"/>
                <a:cs typeface="Calibri" pitchFamily="34" charset="0"/>
              </a:rPr>
              <a:t>:</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278777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dirty="0"/>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dirty="0"/>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Stephanie Afife Argueta de Rengifo</a:t>
            </a: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dirty="0"/>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dirty="0"/>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156</a:t>
            </a:r>
          </a:p>
          <a:p>
            <a:pPr algn="l">
              <a:lnSpc>
                <a:spcPct val="150000"/>
              </a:lnSpc>
            </a:pPr>
            <a:r>
              <a:rPr lang="es-SV" sz="1100" dirty="0" smtClean="0">
                <a:solidFill>
                  <a:schemeClr val="tx1"/>
                </a:solidFill>
                <a:latin typeface="Calibri" pitchFamily="34" charset="0"/>
                <a:cs typeface="Calibri" pitchFamily="34" charset="0"/>
              </a:rPr>
              <a:t>Femenino: 70</a:t>
            </a:r>
          </a:p>
          <a:p>
            <a:pPr algn="l">
              <a:lnSpc>
                <a:spcPct val="150000"/>
              </a:lnSpc>
            </a:pPr>
            <a:r>
              <a:rPr lang="es-SV" sz="1100" dirty="0" smtClean="0">
                <a:solidFill>
                  <a:schemeClr val="tx1"/>
                </a:solidFill>
                <a:latin typeface="Calibri" pitchFamily="34" charset="0"/>
                <a:cs typeface="Calibri" pitchFamily="34" charset="0"/>
              </a:rPr>
              <a:t>Total de empleados: 226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dirty="0"/>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293179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167</a:t>
            </a:r>
          </a:p>
          <a:p>
            <a:pPr algn="l">
              <a:lnSpc>
                <a:spcPct val="150000"/>
              </a:lnSpc>
            </a:pPr>
            <a:r>
              <a:rPr lang="es-SV" sz="1100" dirty="0" smtClean="0">
                <a:solidFill>
                  <a:schemeClr val="tx1"/>
                </a:solidFill>
                <a:latin typeface="Calibri" pitchFamily="34" charset="0"/>
                <a:cs typeface="Calibri" pitchFamily="34" charset="0"/>
              </a:rPr>
              <a:t>Femenino: 105</a:t>
            </a:r>
          </a:p>
          <a:p>
            <a:pPr algn="l">
              <a:lnSpc>
                <a:spcPct val="150000"/>
              </a:lnSpc>
            </a:pPr>
            <a:r>
              <a:rPr lang="es-SV" sz="1100" dirty="0" smtClean="0">
                <a:solidFill>
                  <a:schemeClr val="tx1"/>
                </a:solidFill>
                <a:latin typeface="Calibri" pitchFamily="34" charset="0"/>
                <a:cs typeface="Calibri" pitchFamily="34" charset="0"/>
              </a:rPr>
              <a:t>Total de empleados: 272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dirty="0"/>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dirty="0"/>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dirty="0"/>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dirty="0"/>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Sergio David Pérez González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dirty="0"/>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Torres de Mendoza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11</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8</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dirty="0"/>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dirty="0"/>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Lourdes Margarita Hernández Cardona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651870"/>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dirty="0"/>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65664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44</a:t>
            </a:r>
          </a:p>
          <a:p>
            <a:pPr algn="l">
              <a:lnSpc>
                <a:spcPct val="150000"/>
              </a:lnSpc>
            </a:pPr>
            <a:r>
              <a:rPr lang="es-SV" sz="1100" dirty="0" smtClean="0">
                <a:solidFill>
                  <a:schemeClr val="tx1"/>
                </a:solidFill>
                <a:latin typeface="Calibri" pitchFamily="34" charset="0"/>
                <a:cs typeface="Calibri" pitchFamily="34" charset="0"/>
              </a:rPr>
              <a:t>Femenino: 19</a:t>
            </a:r>
          </a:p>
          <a:p>
            <a:pPr algn="l">
              <a:lnSpc>
                <a:spcPct val="150000"/>
              </a:lnSpc>
            </a:pPr>
            <a:r>
              <a:rPr lang="es-SV" sz="1100" dirty="0" smtClean="0">
                <a:solidFill>
                  <a:schemeClr val="tx1"/>
                </a:solidFill>
                <a:latin typeface="Calibri" pitchFamily="34" charset="0"/>
                <a:cs typeface="Calibri" pitchFamily="34" charset="0"/>
              </a:rPr>
              <a:t>Total de empleados: 63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dirty="0"/>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Nelson Armando Muñoz Monterrosa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3075806"/>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14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dirty="0"/>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dirty="0"/>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1091418071"/>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dirty="0" smtClean="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rPr>
                        <a:t>MASCULINO</a:t>
                      </a:r>
                      <a:endParaRPr lang="es-SV" sz="800" b="1" i="0" u="none" strike="noStrike" dirty="0" smtClean="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dirty="0">
                          <a:solidFill>
                            <a:srgbClr val="000000"/>
                          </a:solidFill>
                          <a:effectLst/>
                          <a:latin typeface="Arial"/>
                        </a:rPr>
                        <a:t>DESPACHO MINISTRA DE ECONOMIA</a:t>
                      </a:r>
                    </a:p>
                  </a:txBody>
                  <a:tcPr marL="9525" marR="9525" marT="9525" marB="0" anchor="ctr"/>
                </a:tc>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a:solidFill>
                            <a:srgbClr val="000000"/>
                          </a:solidFill>
                          <a:effectLst/>
                          <a:latin typeface="Arial"/>
                        </a:rPr>
                        <a:t>8</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l" rtl="0" fontAlgn="ctr"/>
                      <a:r>
                        <a:rPr lang="es-SV" sz="800" b="0" i="0" u="none" strike="noStrike" dirty="0">
                          <a:solidFill>
                            <a:srgbClr val="000000"/>
                          </a:solidFill>
                          <a:effectLst/>
                          <a:latin typeface="Arial"/>
                        </a:rPr>
                        <a:t>DESPACHO VICEMINISTRO DE ECONOMIA</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ctr" rtl="0" fontAlgn="ctr"/>
                      <a:r>
                        <a:rPr lang="es-SV" sz="800" b="0" i="0" u="none" strike="noStrike" dirty="0">
                          <a:solidFill>
                            <a:srgbClr val="000000"/>
                          </a:solidFill>
                          <a:effectLst/>
                          <a:latin typeface="Arial"/>
                        </a:rPr>
                        <a:t>1</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l" rtl="0" fontAlgn="ctr"/>
                      <a:r>
                        <a:rPr lang="es-SV" sz="800" b="0" i="0" u="none" strike="noStrike" dirty="0">
                          <a:solidFill>
                            <a:srgbClr val="000000"/>
                          </a:solidFill>
                          <a:effectLst/>
                          <a:latin typeface="Arial"/>
                        </a:rPr>
                        <a:t>UNIDAD DE ACCESO A LA INFORMACION PUBLICA</a:t>
                      </a:r>
                    </a:p>
                  </a:txBody>
                  <a:tcPr marL="9525" marR="9525" marT="9525" marB="0" anchor="ctr"/>
                </a:tc>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l" rtl="0" fontAlgn="ctr"/>
                      <a:r>
                        <a:rPr lang="es-SV" sz="800" b="0" i="0" u="none" strike="noStrike" dirty="0">
                          <a:solidFill>
                            <a:srgbClr val="000000"/>
                          </a:solidFill>
                          <a:effectLst/>
                          <a:latin typeface="Arial"/>
                        </a:rPr>
                        <a:t>COMUNICACIONES</a:t>
                      </a:r>
                    </a:p>
                  </a:txBody>
                  <a:tcPr marL="9525" marR="9525" marT="9525" marB="0" anchor="ctr"/>
                </a:tc>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ctr" rtl="0" fontAlgn="ctr"/>
                      <a:r>
                        <a:rPr lang="es-SV" sz="800" b="0" i="0" u="none" strike="noStrike" dirty="0">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l" rtl="0" fontAlgn="ctr"/>
                      <a:r>
                        <a:rPr lang="es-SV" sz="800" b="0" i="0" u="none" strike="noStrike" dirty="0">
                          <a:solidFill>
                            <a:srgbClr val="000000"/>
                          </a:solidFill>
                          <a:effectLst/>
                          <a:latin typeface="Arial"/>
                        </a:rPr>
                        <a:t>UNIDAD DE AUDITORIA INTERNA</a:t>
                      </a:r>
                    </a:p>
                  </a:txBody>
                  <a:tcPr marL="9525" marR="9525" marT="9525" marB="0" anchor="ctr"/>
                </a:tc>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l" rtl="0" fontAlgn="ctr"/>
                      <a:r>
                        <a:rPr lang="es-SV" sz="800" b="0" i="0" u="none" strike="noStrike" dirty="0">
                          <a:solidFill>
                            <a:srgbClr val="000000"/>
                          </a:solidFill>
                          <a:effectLst/>
                          <a:latin typeface="Arial"/>
                        </a:rPr>
                        <a:t>ASUNTOS JURIDICOS</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l" rtl="0" fontAlgn="ctr"/>
                      <a:r>
                        <a:rPr lang="es-SV" sz="800" b="0" i="0" u="none" strike="noStrike" dirty="0">
                          <a:solidFill>
                            <a:srgbClr val="000000"/>
                          </a:solidFill>
                          <a:effectLst/>
                          <a:latin typeface="Arial"/>
                        </a:rPr>
                        <a:t>UNIDAD DE GENERO</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ctr" rtl="0" fontAlgn="ctr"/>
                      <a:r>
                        <a:rPr lang="es-SV" sz="800" b="0" i="0" u="none" strike="noStrike" dirty="0">
                          <a:solidFill>
                            <a:srgbClr val="000000"/>
                          </a:solidFill>
                          <a:effectLst/>
                          <a:latin typeface="Arial"/>
                        </a:rPr>
                        <a:t> </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l" rtl="0" fontAlgn="ctr"/>
                      <a:r>
                        <a:rPr lang="es-SV" sz="800" b="0" i="0" u="none" strike="noStrike" dirty="0">
                          <a:solidFill>
                            <a:srgbClr val="000000"/>
                          </a:solidFill>
                          <a:effectLst/>
                          <a:latin typeface="Arial"/>
                        </a:rPr>
                        <a:t>UNIDAD AMBIENTAL</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 </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l" rtl="0" fontAlgn="ctr"/>
                      <a:r>
                        <a:rPr lang="es-SV" sz="800" b="0" i="0" u="none" strike="noStrike" dirty="0">
                          <a:solidFill>
                            <a:srgbClr val="000000"/>
                          </a:solidFill>
                          <a:effectLst/>
                          <a:latin typeface="Arial"/>
                        </a:rPr>
                        <a:t>PLANIFICACION Y DESARROLLO INSTITUCIONAL</a:t>
                      </a:r>
                    </a:p>
                  </a:txBody>
                  <a:tcPr marL="9525" marR="9525" marT="9525" marB="0" anchor="ctr"/>
                </a:tc>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10</a:t>
                      </a:r>
                    </a:p>
                  </a:txBody>
                  <a:tcPr marL="9525" marR="9525" marT="9525" marB="0" anchor="ctr"/>
                </a:tc>
                <a:tc>
                  <a:txBody>
                    <a:bodyPr/>
                    <a:lstStyle/>
                    <a:p>
                      <a:pPr algn="l" rtl="0" fontAlgn="ctr"/>
                      <a:r>
                        <a:rPr lang="es-SV" sz="800" b="0" i="0" u="none" strike="noStrike" dirty="0">
                          <a:solidFill>
                            <a:srgbClr val="000000"/>
                          </a:solidFill>
                          <a:effectLst/>
                          <a:latin typeface="Arial"/>
                        </a:rPr>
                        <a:t>COOPERACION EXTERNA</a:t>
                      </a:r>
                    </a:p>
                  </a:txBody>
                  <a:tcPr marL="9525" marR="9525" marT="9525" marB="0" anchor="ctr"/>
                </a:tc>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11</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INNOVACION Y COMPETITIVIDAD</a:t>
                      </a:r>
                    </a:p>
                  </a:txBody>
                  <a:tcPr marL="9525" marR="9525" marT="9525" marB="0" anchor="ctr"/>
                </a:tc>
                <a:tc>
                  <a:txBody>
                    <a:bodyPr/>
                    <a:lstStyle/>
                    <a:p>
                      <a:pPr algn="ctr" rtl="0" fontAlgn="ctr"/>
                      <a:r>
                        <a:rPr lang="es-SV" sz="800" b="0" i="0" u="none" strike="noStrike" dirty="0">
                          <a:solidFill>
                            <a:srgbClr val="000000"/>
                          </a:solidFill>
                          <a:effectLst/>
                          <a:latin typeface="Arial"/>
                        </a:rPr>
                        <a:t>21</a:t>
                      </a:r>
                    </a:p>
                  </a:txBody>
                  <a:tcPr marL="9525" marR="9525" marT="9525" marB="0" anchor="ctr"/>
                </a:tc>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ctr" rtl="0" fontAlgn="ctr"/>
                      <a:r>
                        <a:rPr lang="es-SV" sz="800" b="0" i="0" u="none" strike="noStrike" dirty="0">
                          <a:solidFill>
                            <a:srgbClr val="000000"/>
                          </a:solidFill>
                          <a:effectLst/>
                          <a:latin typeface="Arial"/>
                        </a:rPr>
                        <a:t>12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12</a:t>
                      </a:r>
                    </a:p>
                  </a:txBody>
                  <a:tcPr marL="9525" marR="9525" marT="9525" marB="0" anchor="ctr"/>
                </a:tc>
                <a:tc>
                  <a:txBody>
                    <a:bodyPr/>
                    <a:lstStyle/>
                    <a:p>
                      <a:pPr algn="l" rtl="0" fontAlgn="ctr"/>
                      <a:r>
                        <a:rPr lang="es-SV" sz="800" b="0" i="0" u="none" strike="noStrike" dirty="0">
                          <a:solidFill>
                            <a:srgbClr val="000000"/>
                          </a:solidFill>
                          <a:effectLst/>
                          <a:latin typeface="Arial"/>
                        </a:rPr>
                        <a:t>INNOVACION PRODUCTIVA Y COMPETITIVIDAD EMPRESARIAL</a:t>
                      </a:r>
                    </a:p>
                  </a:txBody>
                  <a:tcPr marL="9525" marR="9525" marT="9525" marB="0" anchor="ctr"/>
                </a:tc>
                <a:tc>
                  <a:txBody>
                    <a:bodyPr/>
                    <a:lstStyle/>
                    <a:p>
                      <a:pPr algn="ctr" rtl="0" fontAlgn="ctr"/>
                      <a:r>
                        <a:rPr lang="es-SV" sz="800" b="0" i="0" u="none" strike="noStrike" dirty="0">
                          <a:solidFill>
                            <a:srgbClr val="000000"/>
                          </a:solidFill>
                          <a:effectLst/>
                          <a:latin typeface="Arial"/>
                        </a:rPr>
                        <a:t>44</a:t>
                      </a:r>
                    </a:p>
                  </a:txBody>
                  <a:tcPr marL="9525" marR="9525" marT="9525" marB="0" anchor="ctr"/>
                </a:tc>
                <a:tc>
                  <a:txBody>
                    <a:bodyPr/>
                    <a:lstStyle/>
                    <a:p>
                      <a:pPr algn="ctr" rtl="0" fontAlgn="ctr"/>
                      <a:r>
                        <a:rPr lang="es-SV" sz="800" b="0" i="0" u="none" strike="noStrike" dirty="0">
                          <a:solidFill>
                            <a:srgbClr val="000000"/>
                          </a:solidFill>
                          <a:effectLst/>
                          <a:latin typeface="Arial"/>
                        </a:rPr>
                        <a:t>25</a:t>
                      </a:r>
                    </a:p>
                  </a:txBody>
                  <a:tcPr marL="9525" marR="9525" marT="9525" marB="0" anchor="ctr"/>
                </a:tc>
                <a:tc>
                  <a:txBody>
                    <a:bodyPr/>
                    <a:lstStyle/>
                    <a:p>
                      <a:pPr algn="ctr" rtl="0" fontAlgn="ctr"/>
                      <a:r>
                        <a:rPr lang="es-SV" sz="800" b="0" i="0" u="none" strike="noStrike" dirty="0">
                          <a:solidFill>
                            <a:srgbClr val="000000"/>
                          </a:solidFill>
                          <a:effectLst/>
                          <a:latin typeface="Arial"/>
                        </a:rPr>
                        <a:t>19</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l" rtl="0" fontAlgn="ctr"/>
                      <a:r>
                        <a:rPr lang="es-SV" sz="800" b="0" i="0" u="none" strike="noStrike" dirty="0">
                          <a:solidFill>
                            <a:srgbClr val="000000"/>
                          </a:solidFill>
                          <a:effectLst/>
                          <a:latin typeface="Arial"/>
                        </a:rPr>
                        <a:t>INTELIGENCIA Y POLITICA ECONOMICA</a:t>
                      </a:r>
                    </a:p>
                  </a:txBody>
                  <a:tcPr marL="9525" marR="9525" marT="9525" marB="0" anchor="ctr"/>
                </a:tc>
                <a:tc>
                  <a:txBody>
                    <a:bodyPr/>
                    <a:lstStyle/>
                    <a:p>
                      <a:pPr algn="ctr" rtl="0" fontAlgn="ctr"/>
                      <a:r>
                        <a:rPr lang="es-SV" sz="800" b="0" i="0" u="none" strike="noStrike" dirty="0">
                          <a:solidFill>
                            <a:srgbClr val="000000"/>
                          </a:solidFill>
                          <a:effectLst/>
                          <a:latin typeface="Arial"/>
                        </a:rPr>
                        <a:t>12</a:t>
                      </a:r>
                    </a:p>
                  </a:txBody>
                  <a:tcPr marL="9525" marR="9525" marT="9525" marB="0" anchor="ctr"/>
                </a:tc>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14</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COMERCIO EXTERIOR E INVERSIONES</a:t>
                      </a:r>
                    </a:p>
                  </a:txBody>
                  <a:tcPr marL="9525" marR="9525" marT="9525" marB="0" anchor="ctr"/>
                </a:tc>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ctr" rtl="0" fontAlgn="ctr"/>
                      <a:r>
                        <a:rPr lang="es-SV" sz="800" b="0" i="0" u="none" strike="noStrike" dirty="0">
                          <a:solidFill>
                            <a:srgbClr val="000000"/>
                          </a:solidFill>
                          <a:effectLst/>
                          <a:latin typeface="Arial"/>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dirty="0"/>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656366919"/>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780" b="0" i="0" u="none" strike="noStrike" dirty="0">
                          <a:solidFill>
                            <a:srgbClr val="000000"/>
                          </a:solidFill>
                          <a:effectLst/>
                          <a:latin typeface="Arial"/>
                        </a:rPr>
                        <a:t>POLITICA COMERCIAL</a:t>
                      </a:r>
                    </a:p>
                  </a:txBody>
                  <a:tcPr marL="9525" marR="9525" marT="9525" marB="0" anchor="ctr"/>
                </a:tc>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ctr" rtl="0" fontAlgn="ctr"/>
                      <a:r>
                        <a:rPr lang="es-SV" sz="780" b="0" i="0" u="none" strike="noStrike" dirty="0">
                          <a:solidFill>
                            <a:srgbClr val="000000"/>
                          </a:solidFill>
                          <a:effectLst/>
                          <a:latin typeface="Arial"/>
                        </a:rPr>
                        <a:t>7</a:t>
                      </a:r>
                    </a:p>
                  </a:txBody>
                  <a:tcPr marL="9525" marR="9525" marT="9525" marB="0" anchor="ctr"/>
                </a:tc>
                <a:tc>
                  <a:txBody>
                    <a:bodyPr/>
                    <a:lstStyle/>
                    <a:p>
                      <a:pPr algn="ctr" rtl="0" fontAlgn="ctr"/>
                      <a:r>
                        <a:rPr lang="es-SV" sz="780" b="0" i="0" u="none" strike="noStrike" dirty="0">
                          <a:solidFill>
                            <a:srgbClr val="000000"/>
                          </a:solidFill>
                          <a:effectLst/>
                          <a:latin typeface="Arial"/>
                        </a:rPr>
                        <a:t>8</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16</a:t>
                      </a:r>
                    </a:p>
                  </a:txBody>
                  <a:tcPr marL="9525" marR="9525" marT="9525" marB="0" anchor="ctr"/>
                </a:tc>
                <a:tc>
                  <a:txBody>
                    <a:bodyPr/>
                    <a:lstStyle/>
                    <a:p>
                      <a:pPr algn="l" rtl="0" fontAlgn="ctr"/>
                      <a:r>
                        <a:rPr lang="es-SV" sz="780" b="0" i="0" u="none" strike="noStrike" dirty="0">
                          <a:solidFill>
                            <a:srgbClr val="000000"/>
                          </a:solidFill>
                          <a:effectLst/>
                          <a:latin typeface="Arial"/>
                        </a:rPr>
                        <a:t>ADMINISTRACION DE TRATADOS COMERCIALES</a:t>
                      </a:r>
                    </a:p>
                  </a:txBody>
                  <a:tcPr marL="9525" marR="9525" marT="9525" marB="0" anchor="ctr"/>
                </a:tc>
                <a:tc>
                  <a:txBody>
                    <a:bodyPr/>
                    <a:lstStyle/>
                    <a:p>
                      <a:pPr algn="ctr" rtl="0" fontAlgn="ctr"/>
                      <a:r>
                        <a:rPr lang="es-SV" sz="800" b="0" i="0" u="none" strike="noStrike" dirty="0">
                          <a:solidFill>
                            <a:srgbClr val="000000"/>
                          </a:solidFill>
                          <a:effectLst/>
                          <a:latin typeface="Arial"/>
                        </a:rPr>
                        <a:t>11</a:t>
                      </a:r>
                    </a:p>
                  </a:txBody>
                  <a:tcPr marL="9525" marR="9525" marT="9525" marB="0" anchor="ctr"/>
                </a:tc>
                <a:tc>
                  <a:txBody>
                    <a:bodyPr/>
                    <a:lstStyle/>
                    <a:p>
                      <a:pPr algn="ctr" rtl="0" fontAlgn="ctr"/>
                      <a:r>
                        <a:rPr lang="es-SV" sz="780" b="0" i="0" u="none" strike="noStrike" dirty="0">
                          <a:solidFill>
                            <a:srgbClr val="000000"/>
                          </a:solidFill>
                          <a:effectLst/>
                          <a:latin typeface="Arial"/>
                        </a:rPr>
                        <a:t>9</a:t>
                      </a:r>
                    </a:p>
                  </a:txBody>
                  <a:tcPr marL="9525" marR="9525" marT="9525" marB="0" anchor="ctr"/>
                </a:tc>
                <a:tc>
                  <a:txBody>
                    <a:bodyPr/>
                    <a:lstStyle/>
                    <a:p>
                      <a:pPr algn="ctr" rtl="0" fontAlgn="ctr"/>
                      <a:r>
                        <a:rPr lang="es-SV" sz="780" b="0" i="0" u="none" strike="noStrike" dirty="0">
                          <a:solidFill>
                            <a:srgbClr val="000000"/>
                          </a:solidFill>
                          <a:effectLst/>
                          <a:latin typeface="Arial"/>
                        </a:rPr>
                        <a:t>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l" rtl="0" fontAlgn="ctr"/>
                      <a:r>
                        <a:rPr lang="es-SV" sz="780" b="0" i="0" u="none" strike="noStrike" dirty="0">
                          <a:solidFill>
                            <a:srgbClr val="000000"/>
                          </a:solidFill>
                          <a:effectLst/>
                          <a:latin typeface="Arial"/>
                        </a:rPr>
                        <a:t>INVERSIONES</a:t>
                      </a:r>
                    </a:p>
                  </a:txBody>
                  <a:tcPr marL="9525" marR="9525" marT="9525" marB="0" anchor="ctr"/>
                </a:tc>
                <a:tc>
                  <a:txBody>
                    <a:bodyPr/>
                    <a:lstStyle/>
                    <a:p>
                      <a:pPr algn="ctr" rtl="0" fontAlgn="ctr"/>
                      <a:r>
                        <a:rPr lang="es-SV" sz="800" b="0" i="0" u="none" strike="noStrike" dirty="0">
                          <a:solidFill>
                            <a:srgbClr val="000000"/>
                          </a:solidFill>
                          <a:effectLst/>
                          <a:latin typeface="Arial"/>
                        </a:rPr>
                        <a:t>23</a:t>
                      </a:r>
                    </a:p>
                  </a:txBody>
                  <a:tcPr marL="9525" marR="9525" marT="9525" marB="0" anchor="ctr"/>
                </a:tc>
                <a:tc>
                  <a:txBody>
                    <a:bodyPr/>
                    <a:lstStyle/>
                    <a:p>
                      <a:pPr algn="ctr" rtl="0" fontAlgn="ctr"/>
                      <a:r>
                        <a:rPr lang="es-SV" sz="780" b="0" i="0" u="none" strike="noStrike" dirty="0">
                          <a:solidFill>
                            <a:srgbClr val="000000"/>
                          </a:solidFill>
                          <a:effectLst/>
                          <a:latin typeface="Arial"/>
                        </a:rPr>
                        <a:t>14</a:t>
                      </a:r>
                    </a:p>
                  </a:txBody>
                  <a:tcPr marL="9525" marR="9525" marT="9525" marB="0" anchor="ctr"/>
                </a:tc>
                <a:tc>
                  <a:txBody>
                    <a:bodyPr/>
                    <a:lstStyle/>
                    <a:p>
                      <a:pPr algn="ctr" rtl="0" fontAlgn="ctr"/>
                      <a:r>
                        <a:rPr lang="es-SV" sz="780" b="0" i="0" u="none" strike="noStrike" dirty="0">
                          <a:solidFill>
                            <a:srgbClr val="000000"/>
                          </a:solidFill>
                          <a:effectLst/>
                          <a:latin typeface="Arial"/>
                        </a:rPr>
                        <a:t>9</a:t>
                      </a:r>
                    </a:p>
                  </a:txBody>
                  <a:tcPr marL="9525" marR="9525" marT="9525" marB="0" anchor="ctr"/>
                </a:tc>
              </a:tr>
              <a:tr h="334132">
                <a:tc>
                  <a:txBody>
                    <a:bodyPr/>
                    <a:lstStyle/>
                    <a:p>
                      <a:pPr algn="ctr" rtl="0" fontAlgn="ctr"/>
                      <a:r>
                        <a:rPr lang="es-SV" sz="800" b="0" i="0" u="none" strike="noStrike" dirty="0">
                          <a:solidFill>
                            <a:srgbClr val="000000"/>
                          </a:solidFill>
                          <a:effectLst/>
                          <a:latin typeface="Arial"/>
                        </a:rPr>
                        <a:t>18</a:t>
                      </a:r>
                    </a:p>
                  </a:txBody>
                  <a:tcPr marL="9525" marR="9525" marT="9525" marB="0" anchor="ctr"/>
                </a:tc>
                <a:tc>
                  <a:txBody>
                    <a:bodyPr/>
                    <a:lstStyle/>
                    <a:p>
                      <a:pPr algn="l" rtl="0" fontAlgn="ctr"/>
                      <a:r>
                        <a:rPr lang="es-SV" sz="780" b="0" i="0" u="none" strike="noStrike" dirty="0">
                          <a:solidFill>
                            <a:srgbClr val="000000"/>
                          </a:solidFill>
                          <a:effectLst/>
                          <a:latin typeface="Arial"/>
                        </a:rPr>
                        <a:t>REPRESENTACION PERMANENTE MINEC ANTE OMC - OMPI</a:t>
                      </a:r>
                    </a:p>
                  </a:txBody>
                  <a:tcPr marL="9525" marR="9525" marT="9525" marB="0" anchor="ctr"/>
                </a:tc>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ctr" rtl="0" fontAlgn="ctr"/>
                      <a:r>
                        <a:rPr lang="es-SV" sz="780" b="0" i="0" u="none" strike="noStrike" dirty="0">
                          <a:solidFill>
                            <a:srgbClr val="000000"/>
                          </a:solidFill>
                          <a:effectLst/>
                          <a:latin typeface="Arial"/>
                        </a:rPr>
                        <a:t>2</a:t>
                      </a:r>
                    </a:p>
                  </a:txBody>
                  <a:tcPr marL="9525" marR="9525" marT="9525" marB="0" anchor="ctr"/>
                </a:tc>
                <a:tc>
                  <a:txBody>
                    <a:bodyPr/>
                    <a:lstStyle/>
                    <a:p>
                      <a:pPr algn="ctr" rtl="0" fontAlgn="ctr"/>
                      <a:r>
                        <a:rPr lang="es-SV" sz="780" b="0" i="0" u="none" strike="noStrike" dirty="0">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19</a:t>
                      </a:r>
                    </a:p>
                  </a:txBody>
                  <a:tcPr marL="9525" marR="9525" marT="9525" marB="0" anchor="ctr"/>
                </a:tc>
                <a:tc>
                  <a:txBody>
                    <a:bodyPr/>
                    <a:lstStyle/>
                    <a:p>
                      <a:pPr algn="l" rtl="0" fontAlgn="ctr"/>
                      <a:r>
                        <a:rPr lang="es-SV" sz="780" b="0" i="0" u="none" strike="noStrike" dirty="0">
                          <a:solidFill>
                            <a:srgbClr val="000000"/>
                          </a:solidFill>
                          <a:effectLst/>
                          <a:latin typeface="Arial"/>
                        </a:rPr>
                        <a:t>DIRECCION GENERAL DE ESTADISTICAS Y CENSOS</a:t>
                      </a:r>
                    </a:p>
                  </a:txBody>
                  <a:tcPr marL="9525" marR="9525" marT="9525" marB="0" anchor="ctr"/>
                </a:tc>
                <a:tc>
                  <a:txBody>
                    <a:bodyPr/>
                    <a:lstStyle/>
                    <a:p>
                      <a:pPr algn="ctr" rtl="0" fontAlgn="ctr"/>
                      <a:r>
                        <a:rPr lang="es-SV" sz="800" b="0" i="0" u="none" strike="noStrike" dirty="0">
                          <a:solidFill>
                            <a:srgbClr val="000000"/>
                          </a:solidFill>
                          <a:effectLst/>
                          <a:latin typeface="Arial"/>
                        </a:rPr>
                        <a:t>272</a:t>
                      </a:r>
                    </a:p>
                  </a:txBody>
                  <a:tcPr marL="9525" marR="9525" marT="9525" marB="0" anchor="ctr"/>
                </a:tc>
                <a:tc>
                  <a:txBody>
                    <a:bodyPr/>
                    <a:lstStyle/>
                    <a:p>
                      <a:pPr algn="ctr" rtl="0" fontAlgn="ctr"/>
                      <a:r>
                        <a:rPr lang="es-SV" sz="780" b="0" i="0" u="none" strike="noStrike" dirty="0">
                          <a:solidFill>
                            <a:srgbClr val="000000"/>
                          </a:solidFill>
                          <a:effectLst/>
                          <a:latin typeface="Arial"/>
                        </a:rPr>
                        <a:t>105</a:t>
                      </a:r>
                    </a:p>
                  </a:txBody>
                  <a:tcPr marL="9525" marR="9525" marT="9525" marB="0" anchor="ctr"/>
                </a:tc>
                <a:tc>
                  <a:txBody>
                    <a:bodyPr/>
                    <a:lstStyle/>
                    <a:p>
                      <a:pPr algn="ctr" rtl="0" fontAlgn="ctr"/>
                      <a:r>
                        <a:rPr lang="es-SV" sz="780" b="0" i="0" u="none" strike="noStrike" dirty="0">
                          <a:solidFill>
                            <a:srgbClr val="000000"/>
                          </a:solidFill>
                          <a:effectLst/>
                          <a:latin typeface="Arial"/>
                        </a:rPr>
                        <a:t>167</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20</a:t>
                      </a:r>
                    </a:p>
                  </a:txBody>
                  <a:tcPr marL="9525" marR="9525" marT="9525" marB="0" anchor="ctr"/>
                </a:tc>
                <a:tc>
                  <a:txBody>
                    <a:bodyPr/>
                    <a:lstStyle/>
                    <a:p>
                      <a:pPr algn="l" rtl="0" fontAlgn="ctr"/>
                      <a:r>
                        <a:rPr lang="es-SV" sz="780" b="0" i="0" u="none" strike="noStrike" dirty="0">
                          <a:solidFill>
                            <a:srgbClr val="000000"/>
                          </a:solidFill>
                          <a:effectLst/>
                          <a:latin typeface="Arial"/>
                        </a:rPr>
                        <a:t>DIRECCION DE HIDROCARBUROS Y MINAS</a:t>
                      </a:r>
                    </a:p>
                  </a:txBody>
                  <a:tcPr marL="9525" marR="9525" marT="9525" marB="0" anchor="ctr"/>
                </a:tc>
                <a:tc>
                  <a:txBody>
                    <a:bodyPr/>
                    <a:lstStyle/>
                    <a:p>
                      <a:pPr algn="ctr" rtl="0" fontAlgn="ctr"/>
                      <a:r>
                        <a:rPr lang="es-SV" sz="800" b="0" i="0" u="none" strike="noStrike" dirty="0">
                          <a:solidFill>
                            <a:srgbClr val="000000"/>
                          </a:solidFill>
                          <a:effectLst/>
                          <a:latin typeface="Arial"/>
                        </a:rPr>
                        <a:t>226</a:t>
                      </a:r>
                    </a:p>
                  </a:txBody>
                  <a:tcPr marL="9525" marR="9525" marT="9525" marB="0" anchor="ctr"/>
                </a:tc>
                <a:tc>
                  <a:txBody>
                    <a:bodyPr/>
                    <a:lstStyle/>
                    <a:p>
                      <a:pPr algn="ctr" rtl="0" fontAlgn="ctr"/>
                      <a:r>
                        <a:rPr lang="es-SV" sz="780" b="0" i="0" u="none" strike="noStrike" dirty="0">
                          <a:solidFill>
                            <a:srgbClr val="000000"/>
                          </a:solidFill>
                          <a:effectLst/>
                          <a:latin typeface="Arial"/>
                        </a:rPr>
                        <a:t>70</a:t>
                      </a:r>
                    </a:p>
                  </a:txBody>
                  <a:tcPr marL="9525" marR="9525" marT="9525" marB="0" anchor="ctr"/>
                </a:tc>
                <a:tc>
                  <a:txBody>
                    <a:bodyPr/>
                    <a:lstStyle/>
                    <a:p>
                      <a:pPr algn="ctr" rtl="0" fontAlgn="ctr"/>
                      <a:r>
                        <a:rPr lang="es-SV" sz="780" b="0" i="0" u="none" strike="noStrike" dirty="0">
                          <a:solidFill>
                            <a:srgbClr val="000000"/>
                          </a:solidFill>
                          <a:effectLst/>
                          <a:latin typeface="Arial"/>
                        </a:rPr>
                        <a:t>156</a:t>
                      </a:r>
                    </a:p>
                  </a:txBody>
                  <a:tcPr marL="9525" marR="9525" marT="9525" marB="0" anchor="ctr"/>
                </a:tc>
              </a:tr>
              <a:tr h="309959">
                <a:tc>
                  <a:txBody>
                    <a:bodyPr/>
                    <a:lstStyle/>
                    <a:p>
                      <a:pPr algn="ctr" rtl="0" fontAlgn="ctr"/>
                      <a:r>
                        <a:rPr lang="es-SV" sz="800" b="0" i="0" u="none" strike="noStrike" dirty="0">
                          <a:solidFill>
                            <a:srgbClr val="000000"/>
                          </a:solidFill>
                          <a:effectLst/>
                          <a:latin typeface="Arial"/>
                        </a:rPr>
                        <a:t>21</a:t>
                      </a:r>
                    </a:p>
                  </a:txBody>
                  <a:tcPr marL="9525" marR="9525" marT="9525" marB="0" anchor="ctr"/>
                </a:tc>
                <a:tc>
                  <a:txBody>
                    <a:bodyPr/>
                    <a:lstStyle/>
                    <a:p>
                      <a:pPr algn="l" rtl="0" fontAlgn="ctr"/>
                      <a:r>
                        <a:rPr lang="es-SV" sz="780" b="0" i="0" u="none" strike="noStrike" dirty="0">
                          <a:solidFill>
                            <a:srgbClr val="000000"/>
                          </a:solidFill>
                          <a:effectLst/>
                          <a:latin typeface="Arial"/>
                        </a:rPr>
                        <a:t>SUPERINTENDENCIA DE OBLIGACIONES MERCANTILES</a:t>
                      </a:r>
                    </a:p>
                  </a:txBody>
                  <a:tcPr marL="9525" marR="9525" marT="9525" marB="0" anchor="ctr"/>
                </a:tc>
                <a:tc>
                  <a:txBody>
                    <a:bodyPr/>
                    <a:lstStyle/>
                    <a:p>
                      <a:pPr algn="ctr" rtl="0" fontAlgn="ctr"/>
                      <a:r>
                        <a:rPr lang="es-SV" sz="800" b="0" i="0" u="none" strike="noStrike" dirty="0">
                          <a:solidFill>
                            <a:srgbClr val="000000"/>
                          </a:solidFill>
                          <a:effectLst/>
                          <a:latin typeface="Arial"/>
                        </a:rPr>
                        <a:t>26</a:t>
                      </a:r>
                    </a:p>
                  </a:txBody>
                  <a:tcPr marL="9525" marR="9525" marT="9525" marB="0" anchor="ctr"/>
                </a:tc>
                <a:tc>
                  <a:txBody>
                    <a:bodyPr/>
                    <a:lstStyle/>
                    <a:p>
                      <a:pPr algn="ctr" rtl="0" fontAlgn="ctr"/>
                      <a:r>
                        <a:rPr lang="es-SV" sz="780" b="0" i="0" u="none" strike="noStrike" dirty="0">
                          <a:solidFill>
                            <a:srgbClr val="000000"/>
                          </a:solidFill>
                          <a:effectLst/>
                          <a:latin typeface="Arial"/>
                        </a:rPr>
                        <a:t>14</a:t>
                      </a:r>
                    </a:p>
                  </a:txBody>
                  <a:tcPr marL="9525" marR="9525" marT="9525" marB="0" anchor="ctr"/>
                </a:tc>
                <a:tc>
                  <a:txBody>
                    <a:bodyPr/>
                    <a:lstStyle/>
                    <a:p>
                      <a:pPr algn="ctr" rtl="0" fontAlgn="ctr"/>
                      <a:r>
                        <a:rPr lang="es-SV" sz="780" b="0" i="0" u="none" strike="noStrike" dirty="0">
                          <a:solidFill>
                            <a:srgbClr val="000000"/>
                          </a:solidFill>
                          <a:effectLst/>
                          <a:latin typeface="Arial"/>
                        </a:rPr>
                        <a:t>12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22</a:t>
                      </a:r>
                    </a:p>
                  </a:txBody>
                  <a:tcPr marL="9525" marR="9525" marT="9525" marB="0" anchor="ctr"/>
                </a:tc>
                <a:tc>
                  <a:txBody>
                    <a:bodyPr/>
                    <a:lstStyle/>
                    <a:p>
                      <a:pPr algn="l" rtl="0" fontAlgn="ctr"/>
                      <a:r>
                        <a:rPr lang="es-SV" sz="780" b="0" i="0" u="none" strike="noStrike" dirty="0">
                          <a:solidFill>
                            <a:srgbClr val="000000"/>
                          </a:solidFill>
                          <a:effectLst/>
                          <a:latin typeface="Arial"/>
                        </a:rPr>
                        <a:t>UNIDAD DE FIRMA ELECTRONICA</a:t>
                      </a:r>
                    </a:p>
                  </a:txBody>
                  <a:tcPr marL="9525" marR="9525" marT="9525" marB="0" anchor="ctr"/>
                </a:tc>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ctr" rtl="0" fontAlgn="ctr"/>
                      <a:r>
                        <a:rPr lang="es-SV" sz="780" b="0" i="0" u="none" strike="noStrike" dirty="0">
                          <a:solidFill>
                            <a:srgbClr val="000000"/>
                          </a:solidFill>
                          <a:effectLst/>
                          <a:latin typeface="Arial"/>
                        </a:rPr>
                        <a:t>3</a:t>
                      </a:r>
                    </a:p>
                  </a:txBody>
                  <a:tcPr marL="9525" marR="9525" marT="9525" marB="0" anchor="ctr"/>
                </a:tc>
                <a:tc>
                  <a:txBody>
                    <a:bodyPr/>
                    <a:lstStyle/>
                    <a:p>
                      <a:pPr algn="ctr" rtl="0" fontAlgn="ctr"/>
                      <a:r>
                        <a:rPr lang="es-SV" sz="780" b="0" i="0" u="none" strike="noStrike" dirty="0">
                          <a:solidFill>
                            <a:srgbClr val="000000"/>
                          </a:solidFill>
                          <a:effectLst/>
                          <a:latin typeface="Arial"/>
                        </a:rPr>
                        <a:t>3</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23</a:t>
                      </a:r>
                    </a:p>
                  </a:txBody>
                  <a:tcPr marL="9525" marR="9525" marT="9525" marB="0" anchor="ctr"/>
                </a:tc>
                <a:tc>
                  <a:txBody>
                    <a:bodyPr/>
                    <a:lstStyle/>
                    <a:p>
                      <a:pPr algn="l" rtl="0" fontAlgn="ctr"/>
                      <a:r>
                        <a:rPr lang="es-SV" sz="780" b="0" i="0" u="none" strike="noStrike" dirty="0">
                          <a:solidFill>
                            <a:srgbClr val="000000"/>
                          </a:solidFill>
                          <a:effectLst/>
                          <a:latin typeface="Arial"/>
                        </a:rPr>
                        <a:t>DIRECCION GENERAL DE GESTION OPERATIVA</a:t>
                      </a:r>
                    </a:p>
                  </a:txBody>
                  <a:tcPr marL="9525" marR="9525" marT="9525" marB="0" anchor="ctr"/>
                </a:tc>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ctr" rtl="0" fontAlgn="ctr"/>
                      <a:r>
                        <a:rPr lang="es-SV" sz="780" b="0" i="0" u="none" strike="noStrike" dirty="0">
                          <a:solidFill>
                            <a:srgbClr val="000000"/>
                          </a:solidFill>
                          <a:effectLst/>
                          <a:latin typeface="Arial"/>
                        </a:rPr>
                        <a:t>1</a:t>
                      </a:r>
                    </a:p>
                  </a:txBody>
                  <a:tcPr marL="9525" marR="9525" marT="9525" marB="0" anchor="ctr"/>
                </a:tc>
                <a:tc>
                  <a:txBody>
                    <a:bodyPr/>
                    <a:lstStyle/>
                    <a:p>
                      <a:pPr algn="ctr" rtl="0" fontAlgn="ctr"/>
                      <a:r>
                        <a:rPr lang="es-SV" sz="780" b="0" i="0" u="none" strike="noStrike" dirty="0">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24</a:t>
                      </a:r>
                    </a:p>
                  </a:txBody>
                  <a:tcPr marL="9525" marR="9525" marT="9525" marB="0" anchor="ctr"/>
                </a:tc>
                <a:tc>
                  <a:txBody>
                    <a:bodyPr/>
                    <a:lstStyle/>
                    <a:p>
                      <a:pPr algn="l" rtl="0" fontAlgn="ctr"/>
                      <a:r>
                        <a:rPr lang="es-SV" sz="780" b="0" i="0" u="none" strike="noStrike" dirty="0">
                          <a:solidFill>
                            <a:srgbClr val="000000"/>
                          </a:solidFill>
                          <a:effectLst/>
                          <a:latin typeface="Arial"/>
                        </a:rPr>
                        <a:t>UNIDAD FINANCIERA INSTITUCIONAL</a:t>
                      </a:r>
                    </a:p>
                  </a:txBody>
                  <a:tcPr marL="9525" marR="9525" marT="9525" marB="0" anchor="ctr"/>
                </a:tc>
                <a:tc>
                  <a:txBody>
                    <a:bodyPr/>
                    <a:lstStyle/>
                    <a:p>
                      <a:pPr algn="ctr" rtl="0" fontAlgn="ctr"/>
                      <a:r>
                        <a:rPr lang="es-SV" sz="800" b="0" i="0" u="none" strike="noStrike" dirty="0">
                          <a:solidFill>
                            <a:srgbClr val="000000"/>
                          </a:solidFill>
                          <a:effectLst/>
                          <a:latin typeface="Arial"/>
                        </a:rPr>
                        <a:t>19</a:t>
                      </a:r>
                    </a:p>
                  </a:txBody>
                  <a:tcPr marL="9525" marR="9525" marT="9525" marB="0" anchor="ctr"/>
                </a:tc>
                <a:tc>
                  <a:txBody>
                    <a:bodyPr/>
                    <a:lstStyle/>
                    <a:p>
                      <a:pPr algn="ctr" rtl="0" fontAlgn="ctr"/>
                      <a:r>
                        <a:rPr lang="es-SV" sz="780" b="0" i="0" u="none" strike="noStrike" dirty="0">
                          <a:solidFill>
                            <a:srgbClr val="000000"/>
                          </a:solidFill>
                          <a:effectLst/>
                          <a:latin typeface="Arial"/>
                        </a:rPr>
                        <a:t>8</a:t>
                      </a:r>
                    </a:p>
                  </a:txBody>
                  <a:tcPr marL="9525" marR="9525" marT="9525" marB="0" anchor="ctr"/>
                </a:tc>
                <a:tc>
                  <a:txBody>
                    <a:bodyPr/>
                    <a:lstStyle/>
                    <a:p>
                      <a:pPr algn="ctr" rtl="0" fontAlgn="ctr"/>
                      <a:r>
                        <a:rPr lang="es-SV" sz="780" b="0" i="0" u="none" strike="noStrike" dirty="0">
                          <a:solidFill>
                            <a:srgbClr val="000000"/>
                          </a:solidFill>
                          <a:effectLst/>
                          <a:latin typeface="Arial"/>
                        </a:rPr>
                        <a:t>11</a:t>
                      </a:r>
                    </a:p>
                  </a:txBody>
                  <a:tcPr marL="9525" marR="9525" marT="9525" marB="0" anchor="ctr"/>
                </a:tc>
              </a:tr>
              <a:tr h="334132">
                <a:tc>
                  <a:txBody>
                    <a:bodyPr/>
                    <a:lstStyle/>
                    <a:p>
                      <a:pPr algn="ctr" rtl="0" fontAlgn="ctr"/>
                      <a:r>
                        <a:rPr lang="es-SV" sz="800" b="0" i="0" u="none" strike="noStrike" dirty="0">
                          <a:solidFill>
                            <a:srgbClr val="000000"/>
                          </a:solidFill>
                          <a:effectLst/>
                          <a:latin typeface="Arial"/>
                        </a:rPr>
                        <a:t>25</a:t>
                      </a:r>
                    </a:p>
                  </a:txBody>
                  <a:tcPr marL="9525" marR="9525" marT="9525" marB="0" anchor="ctr"/>
                </a:tc>
                <a:tc>
                  <a:txBody>
                    <a:bodyPr/>
                    <a:lstStyle/>
                    <a:p>
                      <a:pPr algn="l" rtl="0" fontAlgn="ctr"/>
                      <a:r>
                        <a:rPr lang="es-SV" sz="780" b="0" i="0" u="none" strike="noStrike" dirty="0">
                          <a:solidFill>
                            <a:srgbClr val="000000"/>
                          </a:solidFill>
                          <a:effectLst/>
                          <a:latin typeface="Arial"/>
                        </a:rPr>
                        <a:t>UNIDAD DE ADQUISICIONES Y CONTRATACIONES INSTITUCIONAL</a:t>
                      </a:r>
                    </a:p>
                  </a:txBody>
                  <a:tcPr marL="9525" marR="9525" marT="9525" marB="0" anchor="ctr"/>
                </a:tc>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ctr" rtl="0" fontAlgn="ctr"/>
                      <a:r>
                        <a:rPr lang="es-SV" sz="780" b="0" i="0" u="none" strike="noStrike" dirty="0">
                          <a:solidFill>
                            <a:srgbClr val="000000"/>
                          </a:solidFill>
                          <a:effectLst/>
                          <a:latin typeface="Arial"/>
                        </a:rPr>
                        <a:t>8</a:t>
                      </a:r>
                    </a:p>
                  </a:txBody>
                  <a:tcPr marL="9525" marR="9525" marT="9525" marB="0" anchor="ctr"/>
                </a:tc>
                <a:tc>
                  <a:txBody>
                    <a:bodyPr/>
                    <a:lstStyle/>
                    <a:p>
                      <a:pPr algn="ctr" rtl="0" fontAlgn="ctr"/>
                      <a:r>
                        <a:rPr lang="es-SV" sz="780" b="0" i="0" u="none" strike="noStrike" dirty="0">
                          <a:solidFill>
                            <a:srgbClr val="000000"/>
                          </a:solidFill>
                          <a:effectLst/>
                          <a:latin typeface="Arial"/>
                        </a:rPr>
                        <a:t>9</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26</a:t>
                      </a:r>
                    </a:p>
                  </a:txBody>
                  <a:tcPr marL="9525" marR="9525" marT="9525" marB="0" anchor="ctr"/>
                </a:tc>
                <a:tc>
                  <a:txBody>
                    <a:bodyPr/>
                    <a:lstStyle/>
                    <a:p>
                      <a:pPr algn="l" rtl="0" fontAlgn="ctr"/>
                      <a:r>
                        <a:rPr lang="es-SV" sz="780" b="0" i="0" u="none" strike="noStrike" dirty="0">
                          <a:solidFill>
                            <a:srgbClr val="000000"/>
                          </a:solidFill>
                          <a:effectLst/>
                          <a:latin typeface="Arial"/>
                        </a:rPr>
                        <a:t>TALENTO HUMANO</a:t>
                      </a:r>
                    </a:p>
                  </a:txBody>
                  <a:tcPr marL="9525" marR="9525" marT="9525" marB="0" anchor="ctr"/>
                </a:tc>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ctr" rtl="0" fontAlgn="ctr"/>
                      <a:r>
                        <a:rPr lang="es-SV" sz="780" b="0" i="0" u="none" strike="noStrike" dirty="0">
                          <a:solidFill>
                            <a:srgbClr val="000000"/>
                          </a:solidFill>
                          <a:effectLst/>
                          <a:latin typeface="Arial"/>
                        </a:rPr>
                        <a:t>10</a:t>
                      </a:r>
                    </a:p>
                  </a:txBody>
                  <a:tcPr marL="9525" marR="9525" marT="9525" marB="0" anchor="ctr"/>
                </a:tc>
                <a:tc>
                  <a:txBody>
                    <a:bodyPr/>
                    <a:lstStyle/>
                    <a:p>
                      <a:pPr algn="ctr" rtl="0" fontAlgn="ctr"/>
                      <a:r>
                        <a:rPr lang="es-SV" sz="780" b="0" i="0" u="none" strike="noStrike" dirty="0">
                          <a:solidFill>
                            <a:srgbClr val="000000"/>
                          </a:solidFill>
                          <a:effectLst/>
                          <a:latin typeface="Arial"/>
                        </a:rPr>
                        <a:t>3</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27</a:t>
                      </a:r>
                    </a:p>
                  </a:txBody>
                  <a:tcPr marL="9525" marR="9525" marT="9525" marB="0" anchor="ctr"/>
                </a:tc>
                <a:tc>
                  <a:txBody>
                    <a:bodyPr/>
                    <a:lstStyle/>
                    <a:p>
                      <a:pPr algn="l" rtl="0" fontAlgn="ctr"/>
                      <a:r>
                        <a:rPr lang="es-SV" sz="780" b="0" i="0" u="none" strike="noStrike" dirty="0">
                          <a:solidFill>
                            <a:srgbClr val="000000"/>
                          </a:solidFill>
                          <a:effectLst/>
                          <a:latin typeface="Arial"/>
                        </a:rPr>
                        <a:t>TECNOLOGIAS DE LA INFORMACION</a:t>
                      </a:r>
                    </a:p>
                  </a:txBody>
                  <a:tcPr marL="9525" marR="9525" marT="9525" marB="0" anchor="ctr"/>
                </a:tc>
                <a:tc>
                  <a:txBody>
                    <a:bodyPr/>
                    <a:lstStyle/>
                    <a:p>
                      <a:pPr algn="ctr" rtl="0" fontAlgn="ctr"/>
                      <a:r>
                        <a:rPr lang="es-SV" sz="800" b="0" i="0" u="none" strike="noStrike" dirty="0">
                          <a:solidFill>
                            <a:srgbClr val="000000"/>
                          </a:solidFill>
                          <a:effectLst/>
                          <a:latin typeface="Arial"/>
                        </a:rPr>
                        <a:t>14</a:t>
                      </a:r>
                    </a:p>
                  </a:txBody>
                  <a:tcPr marL="9525" marR="9525" marT="9525" marB="0" anchor="ctr"/>
                </a:tc>
                <a:tc>
                  <a:txBody>
                    <a:bodyPr/>
                    <a:lstStyle/>
                    <a:p>
                      <a:pPr algn="ctr" rtl="0" fontAlgn="ctr"/>
                      <a:r>
                        <a:rPr lang="es-SV" sz="780" b="0" i="0" u="none" strike="noStrike" dirty="0">
                          <a:solidFill>
                            <a:srgbClr val="000000"/>
                          </a:solidFill>
                          <a:effectLst/>
                          <a:latin typeface="Arial"/>
                        </a:rPr>
                        <a:t>4</a:t>
                      </a:r>
                    </a:p>
                  </a:txBody>
                  <a:tcPr marL="9525" marR="9525" marT="9525" marB="0" anchor="ctr"/>
                </a:tc>
                <a:tc>
                  <a:txBody>
                    <a:bodyPr/>
                    <a:lstStyle/>
                    <a:p>
                      <a:pPr algn="ctr" rtl="0" fontAlgn="ctr"/>
                      <a:r>
                        <a:rPr lang="es-SV" sz="780" b="0" i="0" u="none" strike="noStrike" dirty="0">
                          <a:solidFill>
                            <a:srgbClr val="000000"/>
                          </a:solidFill>
                          <a:effectLst/>
                          <a:latin typeface="Arial"/>
                        </a:rPr>
                        <a:t>10</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28</a:t>
                      </a:r>
                    </a:p>
                  </a:txBody>
                  <a:tcPr marL="9525" marR="9525" marT="9525" marB="0" anchor="ctr"/>
                </a:tc>
                <a:tc>
                  <a:txBody>
                    <a:bodyPr/>
                    <a:lstStyle/>
                    <a:p>
                      <a:pPr algn="l" rtl="0" fontAlgn="ctr"/>
                      <a:r>
                        <a:rPr lang="es-SV" sz="780" b="0" i="0" u="none" strike="noStrike" dirty="0">
                          <a:solidFill>
                            <a:srgbClr val="000000"/>
                          </a:solidFill>
                          <a:effectLst/>
                          <a:latin typeface="Arial"/>
                        </a:rPr>
                        <a:t>ADMINISTRACION</a:t>
                      </a:r>
                    </a:p>
                  </a:txBody>
                  <a:tcPr marL="9525" marR="9525" marT="9525" marB="0" anchor="ctr"/>
                </a:tc>
                <a:tc>
                  <a:txBody>
                    <a:bodyPr/>
                    <a:lstStyle/>
                    <a:p>
                      <a:pPr algn="ctr" rtl="0" fontAlgn="ctr"/>
                      <a:r>
                        <a:rPr lang="es-SV" sz="800" b="0" i="0" u="none" strike="noStrike" dirty="0">
                          <a:solidFill>
                            <a:srgbClr val="000000"/>
                          </a:solidFill>
                          <a:effectLst/>
                          <a:latin typeface="Arial"/>
                        </a:rPr>
                        <a:t>63</a:t>
                      </a:r>
                    </a:p>
                  </a:txBody>
                  <a:tcPr marL="9525" marR="9525" marT="9525" marB="0" anchor="ctr"/>
                </a:tc>
                <a:tc>
                  <a:txBody>
                    <a:bodyPr/>
                    <a:lstStyle/>
                    <a:p>
                      <a:pPr algn="ctr" rtl="0" fontAlgn="ctr"/>
                      <a:r>
                        <a:rPr lang="es-SV" sz="780" b="0" i="0" u="none" strike="noStrike" dirty="0">
                          <a:solidFill>
                            <a:srgbClr val="000000"/>
                          </a:solidFill>
                          <a:effectLst/>
                          <a:latin typeface="Arial"/>
                        </a:rPr>
                        <a:t>19</a:t>
                      </a:r>
                    </a:p>
                  </a:txBody>
                  <a:tcPr marL="9525" marR="9525" marT="9525" marB="0" anchor="ctr"/>
                </a:tc>
                <a:tc>
                  <a:txBody>
                    <a:bodyPr/>
                    <a:lstStyle/>
                    <a:p>
                      <a:pPr algn="ctr" rtl="0" fontAlgn="ctr"/>
                      <a:r>
                        <a:rPr lang="es-SV" sz="780" b="0" i="0" u="none" strike="noStrike" dirty="0">
                          <a:solidFill>
                            <a:srgbClr val="000000"/>
                          </a:solidFill>
                          <a:effectLst/>
                          <a:latin typeface="Arial"/>
                        </a:rPr>
                        <a:t>44</a:t>
                      </a:r>
                    </a:p>
                  </a:txBody>
                  <a:tcPr marL="9525" marR="9525" marT="9525" marB="0" anchor="ctr"/>
                </a:tc>
              </a:tr>
              <a:tr h="230658">
                <a:tc>
                  <a:txBody>
                    <a:bodyPr/>
                    <a:lstStyle/>
                    <a:p>
                      <a:pPr algn="l" rtl="0" fontAlgn="ctr"/>
                      <a:r>
                        <a:rPr lang="es-SV" sz="800" b="0" i="0" u="none" strike="noStrike" dirty="0">
                          <a:solidFill>
                            <a:srgbClr val="000000"/>
                          </a:solidFill>
                          <a:effectLst/>
                          <a:latin typeface="Arial"/>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1" i="0" u="none" strike="noStrike" dirty="0" smtClean="0">
                          <a:solidFill>
                            <a:srgbClr val="000000"/>
                          </a:solidFill>
                          <a:effectLst/>
                          <a:latin typeface="Arial"/>
                        </a:rPr>
                        <a:t>TOTAL</a:t>
                      </a:r>
                      <a:endParaRPr lang="es-SV" sz="800" b="1"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dirty="0">
                          <a:solidFill>
                            <a:srgbClr val="000000"/>
                          </a:solidFill>
                          <a:effectLst/>
                          <a:latin typeface="Arial"/>
                        </a:rPr>
                        <a:t>866</a:t>
                      </a:r>
                    </a:p>
                  </a:txBody>
                  <a:tcPr marL="9525" marR="9525" marT="9525" marB="0" anchor="ctr"/>
                </a:tc>
                <a:tc>
                  <a:txBody>
                    <a:bodyPr/>
                    <a:lstStyle/>
                    <a:p>
                      <a:pPr algn="ctr" rtl="0" fontAlgn="ctr"/>
                      <a:r>
                        <a:rPr lang="es-SV" sz="800" b="1" i="0" u="none" strike="noStrike" dirty="0">
                          <a:solidFill>
                            <a:srgbClr val="000000"/>
                          </a:solidFill>
                          <a:effectLst/>
                          <a:latin typeface="Arial"/>
                        </a:rPr>
                        <a:t>361</a:t>
                      </a:r>
                    </a:p>
                  </a:txBody>
                  <a:tcPr marL="9525" marR="9525" marT="9525" marB="0" anchor="ctr"/>
                </a:tc>
                <a:tc>
                  <a:txBody>
                    <a:bodyPr/>
                    <a:lstStyle/>
                    <a:p>
                      <a:pPr algn="ctr" rtl="0" fontAlgn="ctr"/>
                      <a:r>
                        <a:rPr lang="es-SV" sz="800" b="1" i="0" u="none" strike="noStrike" dirty="0">
                          <a:solidFill>
                            <a:srgbClr val="000000"/>
                          </a:solidFill>
                          <a:effectLst/>
                          <a:latin typeface="Arial"/>
                        </a:rPr>
                        <a:t>505</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dirty="0"/>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dirty="0"/>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Mayo – Julio 2021</a:t>
            </a:r>
          </a:p>
          <a:p>
            <a:pPr algn="l">
              <a:lnSpc>
                <a:spcPct val="150000"/>
              </a:lnSpc>
            </a:pPr>
            <a:r>
              <a:rPr lang="es-SV" sz="1000" dirty="0" smtClean="0">
                <a:solidFill>
                  <a:schemeClr val="tx1"/>
                </a:solidFill>
                <a:latin typeface="Calibri" pitchFamily="34" charset="0"/>
                <a:cs typeface="Calibri" pitchFamily="34" charset="0"/>
              </a:rPr>
              <a:t>Masculino: 9</a:t>
            </a:r>
          </a:p>
          <a:p>
            <a:pPr algn="l">
              <a:lnSpc>
                <a:spcPct val="150000"/>
              </a:lnSpc>
            </a:pPr>
            <a:r>
              <a:rPr lang="es-SV" sz="1000" dirty="0" smtClean="0">
                <a:solidFill>
                  <a:schemeClr val="tx1"/>
                </a:solidFill>
                <a:latin typeface="Calibri" pitchFamily="34" charset="0"/>
                <a:cs typeface="Calibri" pitchFamily="34" charset="0"/>
              </a:rPr>
              <a:t>Femenino: </a:t>
            </a:r>
            <a:r>
              <a:rPr lang="es-SV" sz="1000" dirty="0">
                <a:solidFill>
                  <a:schemeClr val="tx1"/>
                </a:solidFill>
                <a:latin typeface="Calibri" pitchFamily="34" charset="0"/>
                <a:cs typeface="Calibri" pitchFamily="34" charset="0"/>
              </a:rPr>
              <a:t>8</a:t>
            </a:r>
            <a:endParaRPr lang="es-SV" sz="1000" dirty="0" smtClean="0">
              <a:solidFill>
                <a:schemeClr val="tx1"/>
              </a:solidFill>
              <a:latin typeface="Calibri" pitchFamily="34" charset="0"/>
              <a:cs typeface="Calibri" pitchFamily="34" charset="0"/>
            </a:endParaRPr>
          </a:p>
          <a:p>
            <a:pPr algn="l">
              <a:lnSpc>
                <a:spcPct val="150000"/>
              </a:lnSpc>
            </a:pPr>
            <a:r>
              <a:rPr lang="es-SV" sz="1000" dirty="0" smtClean="0">
                <a:solidFill>
                  <a:schemeClr val="tx1"/>
                </a:solidFill>
                <a:latin typeface="Calibri" pitchFamily="34" charset="0"/>
                <a:cs typeface="Calibri" pitchFamily="34" charset="0"/>
              </a:rPr>
              <a:t>Total de empleados: 17</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dirty="0"/>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dirty="0"/>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Mayo – Julio 2021 </a:t>
            </a:r>
            <a:endParaRPr lang="es-SV" sz="1100" b="1"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TotalTime>
  <Words>4044</Words>
  <Application>Microsoft Office PowerPoint</Application>
  <PresentationFormat>Presentación en pantalla (16:9)</PresentationFormat>
  <Paragraphs>494</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MAYO A JULIO 2021</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65</cp:revision>
  <dcterms:modified xsi:type="dcterms:W3CDTF">2021-08-16T16:16:01Z</dcterms:modified>
</cp:coreProperties>
</file>