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2" r:id="rId28"/>
    <p:sldId id="301" r:id="rId29"/>
    <p:sldId id="303" r:id="rId30"/>
    <p:sldId id="304" r:id="rId31"/>
    <p:sldId id="305" r:id="rId32"/>
    <p:sldId id="306" r:id="rId33"/>
    <p:sldId id="307" r:id="rId34"/>
    <p:sldId id="308" r:id="rId35"/>
    <p:sldId id="311" r:id="rId36"/>
    <p:sldId id="310" r:id="rId37"/>
    <p:sldId id="313" r:id="rId38"/>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dirty="0"/>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Noviembre 2021 – Enero 2022</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dirty="0"/>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dirty="0"/>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218082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dirty="0"/>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210578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dirty="0"/>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Directora: Jessica Liliana </a:t>
            </a:r>
            <a:r>
              <a:rPr lang="es-SV" sz="1200" b="1" dirty="0" err="1">
                <a:solidFill>
                  <a:srgbClr val="0070C0"/>
                </a:solidFill>
                <a:latin typeface="Calibri" pitchFamily="34" charset="0"/>
                <a:cs typeface="Calibri" pitchFamily="34" charset="0"/>
              </a:rPr>
              <a:t>Barillas</a:t>
            </a:r>
            <a:r>
              <a:rPr lang="es-SV" sz="1200" b="1" dirty="0">
                <a:solidFill>
                  <a:srgbClr val="0070C0"/>
                </a:solidFill>
                <a:latin typeface="Calibri" pitchFamily="34" charset="0"/>
                <a:cs typeface="Calibri" pitchFamily="34" charset="0"/>
              </a:rPr>
              <a:t> de Salcedo</a:t>
            </a:r>
          </a:p>
          <a:p>
            <a:pPr algn="just"/>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075806"/>
            <a:ext cx="2304256"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dirty="0"/>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2390582"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dirty="0"/>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 de Unidad: </a:t>
            </a:r>
            <a:r>
              <a:rPr lang="es-SV" sz="1200" b="1" dirty="0">
                <a:solidFill>
                  <a:srgbClr val="0070C0"/>
                </a:solidFill>
                <a:latin typeface="Calibri" pitchFamily="34" charset="0"/>
                <a:cs typeface="Calibri" pitchFamily="34" charset="0"/>
              </a:rPr>
              <a:t>Manuel Ernesto Meléndez </a:t>
            </a:r>
            <a:r>
              <a:rPr lang="es-SV" sz="1200" b="1" dirty="0" smtClean="0">
                <a:solidFill>
                  <a:srgbClr val="0070C0"/>
                </a:solidFill>
                <a:latin typeface="Calibri" pitchFamily="34" charset="0"/>
                <a:cs typeface="Calibri" pitchFamily="34" charset="0"/>
              </a:rPr>
              <a:t>Palacios</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223224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dirty="0"/>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2256462"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9</a:t>
            </a: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dirty="0"/>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Martha Elizabeth Solis </a:t>
            </a:r>
            <a:r>
              <a:rPr lang="es-SV" sz="1200" b="1" dirty="0" smtClean="0">
                <a:solidFill>
                  <a:srgbClr val="0070C0"/>
                </a:solidFill>
                <a:latin typeface="Calibri" pitchFamily="34" charset="0"/>
                <a:cs typeface="Calibri" pitchFamily="34" charset="0"/>
              </a:rPr>
              <a:t>Jiménez</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218445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dirty="0"/>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a:solidFill>
                  <a:srgbClr val="0070C0"/>
                </a:solidFill>
                <a:latin typeface="Calibri" pitchFamily="34" charset="0"/>
                <a:cs typeface="Calibri" pitchFamily="34" charset="0"/>
              </a:rPr>
              <a:t>Jefe de unidad: Gertrudis Patricia </a:t>
            </a:r>
            <a:r>
              <a:rPr lang="es-SV" sz="1200" b="1" dirty="0" smtClean="0">
                <a:solidFill>
                  <a:srgbClr val="0070C0"/>
                </a:solidFill>
                <a:latin typeface="Calibri" pitchFamily="34" charset="0"/>
                <a:cs typeface="Calibri" pitchFamily="34" charset="0"/>
              </a:rPr>
              <a:t>Avilés </a:t>
            </a:r>
            <a:r>
              <a:rPr lang="es-SV" sz="1200" b="1" dirty="0">
                <a:solidFill>
                  <a:srgbClr val="0070C0"/>
                </a:solidFill>
                <a:latin typeface="Calibri" pitchFamily="34" charset="0"/>
                <a:cs typeface="Calibri" pitchFamily="34" charset="0"/>
              </a:rPr>
              <a:t>de Moran</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2304256"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4</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dirty="0"/>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21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dirty="0"/>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dirty="0"/>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t>
            </a:r>
            <a:r>
              <a:rPr lang="es-SV" sz="1200" b="1" dirty="0" smtClean="0">
                <a:solidFill>
                  <a:srgbClr val="0070C0"/>
                </a:solidFill>
                <a:latin typeface="Calibri" pitchFamily="34" charset="0"/>
                <a:cs typeface="Calibri" pitchFamily="34" charset="0"/>
              </a:rPr>
              <a:t>:</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579862"/>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19</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dirty="0"/>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507854"/>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dirty="0"/>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Directora: Geraldine Guth de Escobar</a:t>
            </a:r>
          </a:p>
          <a:p>
            <a:pPr algn="just"/>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651870"/>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dirty="0"/>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Juan Gabriel Salvador Quintero </a:t>
            </a:r>
            <a:r>
              <a:rPr lang="es-SV" sz="1200" b="1" dirty="0" smtClean="0">
                <a:solidFill>
                  <a:srgbClr val="0070C0"/>
                </a:solidFill>
                <a:latin typeface="Calibri" pitchFamily="34" charset="0"/>
                <a:cs typeface="Calibri" pitchFamily="34" charset="0"/>
              </a:rPr>
              <a:t>Berganza </a:t>
            </a:r>
          </a:p>
          <a:p>
            <a:pPr algn="just"/>
            <a:r>
              <a:rPr lang="es-SV" sz="1200" b="1" dirty="0" smtClean="0">
                <a:solidFill>
                  <a:srgbClr val="0070C0"/>
                </a:solidFill>
                <a:latin typeface="Calibri" pitchFamily="34" charset="0"/>
                <a:cs typeface="Calibri" pitchFamily="34" charset="0"/>
              </a:rPr>
              <a:t>(Sustitución)</a:t>
            </a:r>
            <a:endParaRPr lang="es-SV" sz="1200" b="1" dirty="0">
              <a:solidFill>
                <a:srgbClr val="0070C0"/>
              </a:solidFill>
              <a:latin typeface="Calibri" pitchFamily="34" charset="0"/>
              <a:cs typeface="Calibri" pitchFamily="34" charset="0"/>
            </a:endParaRP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0" y="2787774"/>
            <a:ext cx="2374281"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8</a:t>
            </a: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dirty="0"/>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2160240"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dirty="0"/>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Directora: Stephanie Afife Argueta de Rengifo</a:t>
            </a: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 </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13</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dirty="0"/>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723878"/>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dirty="0"/>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2931790"/>
            <a:ext cx="2088232"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158</a:t>
            </a:r>
          </a:p>
          <a:p>
            <a:pPr algn="l">
              <a:lnSpc>
                <a:spcPct val="150000"/>
              </a:lnSpc>
            </a:pPr>
            <a:r>
              <a:rPr lang="es-SV" sz="1100" dirty="0" smtClean="0">
                <a:solidFill>
                  <a:schemeClr val="tx1"/>
                </a:solidFill>
                <a:latin typeface="Calibri" pitchFamily="34" charset="0"/>
                <a:cs typeface="Calibri" pitchFamily="34" charset="0"/>
              </a:rPr>
              <a:t>Femenino: 105</a:t>
            </a:r>
          </a:p>
          <a:p>
            <a:pPr algn="l">
              <a:lnSpc>
                <a:spcPct val="150000"/>
              </a:lnSpc>
            </a:pPr>
            <a:r>
              <a:rPr lang="es-SV" sz="1100" dirty="0" smtClean="0">
                <a:solidFill>
                  <a:schemeClr val="tx1"/>
                </a:solidFill>
                <a:latin typeface="Calibri" pitchFamily="34" charset="0"/>
                <a:cs typeface="Calibri" pitchFamily="34" charset="0"/>
              </a:rPr>
              <a:t>Total de empleados: 263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dirty="0"/>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155</a:t>
            </a:r>
          </a:p>
          <a:p>
            <a:pPr algn="l">
              <a:lnSpc>
                <a:spcPct val="150000"/>
              </a:lnSpc>
            </a:pPr>
            <a:r>
              <a:rPr lang="es-SV" sz="1100" dirty="0" smtClean="0">
                <a:solidFill>
                  <a:schemeClr val="tx1"/>
                </a:solidFill>
                <a:latin typeface="Calibri" pitchFamily="34" charset="0"/>
                <a:cs typeface="Calibri" pitchFamily="34" charset="0"/>
              </a:rPr>
              <a:t>Femenino: 71</a:t>
            </a:r>
          </a:p>
          <a:p>
            <a:pPr algn="l">
              <a:lnSpc>
                <a:spcPct val="150000"/>
              </a:lnSpc>
            </a:pPr>
            <a:r>
              <a:rPr lang="es-SV" sz="1100" dirty="0" smtClean="0">
                <a:solidFill>
                  <a:schemeClr val="tx1"/>
                </a:solidFill>
                <a:latin typeface="Calibri" pitchFamily="34" charset="0"/>
                <a:cs typeface="Calibri" pitchFamily="34" charset="0"/>
              </a:rPr>
              <a:t>Total de empleados: 226</a:t>
            </a:r>
          </a:p>
          <a:p>
            <a:pPr algn="l">
              <a:lnSpc>
                <a:spcPct val="150000"/>
              </a:lnSpc>
            </a:pP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dirty="0"/>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223224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12</a:t>
            </a:r>
          </a:p>
          <a:p>
            <a:pPr algn="l">
              <a:lnSpc>
                <a:spcPct val="150000"/>
              </a:lnSpc>
            </a:pPr>
            <a:r>
              <a:rPr lang="es-SV" sz="1100" dirty="0" smtClean="0">
                <a:solidFill>
                  <a:schemeClr val="tx1"/>
                </a:solidFill>
                <a:latin typeface="Calibri" pitchFamily="34" charset="0"/>
                <a:cs typeface="Calibri" pitchFamily="34" charset="0"/>
              </a:rPr>
              <a:t>Femenino: 14</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dirty="0"/>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dirty="0"/>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237626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dirty="0"/>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David Alonso Arteaga Zamora</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798271"/>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dirty="0"/>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a:t>
            </a:r>
            <a:r>
              <a:rPr lang="es-SV" sz="1200" b="1" dirty="0" smtClean="0">
                <a:solidFill>
                  <a:srgbClr val="0070C0"/>
                </a:solidFill>
                <a:latin typeface="Calibri" pitchFamily="34" charset="0"/>
                <a:cs typeface="Calibri" pitchFamily="34" charset="0"/>
              </a:rPr>
              <a:t>Torres</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798271"/>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11</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7</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18</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dirty="0"/>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0" y="3584632"/>
            <a:ext cx="2230265"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dirty="0"/>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Elisa Maria Campos Salvador </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651870"/>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10</a:t>
            </a:r>
          </a:p>
          <a:p>
            <a:pPr algn="l">
              <a:lnSpc>
                <a:spcPct val="150000"/>
              </a:lnSpc>
            </a:pPr>
            <a:r>
              <a:rPr lang="es-SV" sz="1100" dirty="0" smtClean="0">
                <a:solidFill>
                  <a:schemeClr val="tx1"/>
                </a:solidFill>
                <a:latin typeface="Calibri" pitchFamily="34" charset="0"/>
                <a:cs typeface="Calibri" pitchFamily="34" charset="0"/>
              </a:rPr>
              <a:t>Total de empleados: 13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dirty="0"/>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 </a:t>
            </a:r>
            <a:r>
              <a:rPr lang="es-SV" sz="1200" b="1" dirty="0">
                <a:solidFill>
                  <a:srgbClr val="0070C0"/>
                </a:solidFill>
                <a:latin typeface="Calibri" pitchFamily="34" charset="0"/>
                <a:cs typeface="Calibri" pitchFamily="34" charset="0"/>
              </a:rPr>
              <a:t>Jorge Ernesto Guevara </a:t>
            </a:r>
            <a:r>
              <a:rPr lang="es-SV" sz="1200" b="1" dirty="0" smtClean="0">
                <a:solidFill>
                  <a:srgbClr val="0070C0"/>
                </a:solidFill>
                <a:latin typeface="Calibri" pitchFamily="34" charset="0"/>
                <a:cs typeface="Calibri" pitchFamily="34" charset="0"/>
              </a:rPr>
              <a:t>Domínguez</a:t>
            </a:r>
          </a:p>
          <a:p>
            <a:pPr algn="just"/>
            <a:r>
              <a:rPr lang="es-SV" sz="1200" b="1" dirty="0">
                <a:solidFill>
                  <a:srgbClr val="0070C0"/>
                </a:solidFill>
                <a:latin typeface="Calibri" pitchFamily="34" charset="0"/>
                <a:cs typeface="Calibri" pitchFamily="34" charset="0"/>
              </a:rPr>
              <a:t>(Sustitución)</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2" y="3075806"/>
            <a:ext cx="211005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14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dirty="0"/>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Eva </a:t>
            </a:r>
            <a:r>
              <a:rPr lang="es-SV" sz="1200" b="1" dirty="0" err="1">
                <a:solidFill>
                  <a:srgbClr val="0070C0"/>
                </a:solidFill>
                <a:latin typeface="Calibri" pitchFamily="34" charset="0"/>
                <a:cs typeface="Calibri" pitchFamily="34" charset="0"/>
              </a:rPr>
              <a:t>Gerardine</a:t>
            </a:r>
            <a:r>
              <a:rPr lang="es-SV" sz="1200" b="1" dirty="0">
                <a:solidFill>
                  <a:srgbClr val="0070C0"/>
                </a:solidFill>
                <a:latin typeface="Calibri" pitchFamily="34" charset="0"/>
                <a:cs typeface="Calibri" pitchFamily="34" charset="0"/>
              </a:rPr>
              <a:t> </a:t>
            </a:r>
            <a:r>
              <a:rPr lang="es-SV" sz="1200" b="1" dirty="0" err="1">
                <a:solidFill>
                  <a:srgbClr val="0070C0"/>
                </a:solidFill>
                <a:latin typeface="Calibri" pitchFamily="34" charset="0"/>
                <a:cs typeface="Calibri" pitchFamily="34" charset="0"/>
              </a:rPr>
              <a:t>Menjivar</a:t>
            </a:r>
            <a:r>
              <a:rPr lang="es-SV" sz="1200" b="1" dirty="0">
                <a:solidFill>
                  <a:srgbClr val="0070C0"/>
                </a:solidFill>
                <a:latin typeface="Calibri" pitchFamily="34" charset="0"/>
                <a:cs typeface="Calibri" pitchFamily="34" charset="0"/>
              </a:rPr>
              <a:t> Leiva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656640"/>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42</a:t>
            </a:r>
          </a:p>
          <a:p>
            <a:pPr algn="l">
              <a:lnSpc>
                <a:spcPct val="150000"/>
              </a:lnSpc>
            </a:pPr>
            <a:r>
              <a:rPr lang="es-SV" sz="1100" dirty="0" smtClean="0">
                <a:solidFill>
                  <a:schemeClr val="tx1"/>
                </a:solidFill>
                <a:latin typeface="Calibri" pitchFamily="34" charset="0"/>
                <a:cs typeface="Calibri" pitchFamily="34" charset="0"/>
              </a:rPr>
              <a:t>Femenino: 18</a:t>
            </a:r>
          </a:p>
          <a:p>
            <a:pPr algn="l">
              <a:lnSpc>
                <a:spcPct val="150000"/>
              </a:lnSpc>
            </a:pPr>
            <a:r>
              <a:rPr lang="es-SV" sz="1100" dirty="0" smtClean="0">
                <a:solidFill>
                  <a:schemeClr val="tx1"/>
                </a:solidFill>
                <a:latin typeface="Calibri" pitchFamily="34" charset="0"/>
                <a:cs typeface="Calibri" pitchFamily="34" charset="0"/>
              </a:rPr>
              <a:t>Total de empleados: 60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dirty="0"/>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dirty="0"/>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3873272549"/>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fontAlgn="ctr"/>
                      <a:r>
                        <a:rPr lang="es-SV" sz="800" u="none" strike="noStrike" dirty="0">
                          <a:effectLst/>
                        </a:rPr>
                        <a:t>N°</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UNIDAD ORGANIZATIVA </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rPr>
                        <a:t>NÚMEROS DE COLABORADORES</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rPr>
                        <a:t>GENERO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fontAlgn="ctr"/>
                      <a:r>
                        <a:rPr lang="es-SV" sz="800" u="none" strike="noStrike" dirty="0" smtClean="0">
                          <a:effectLst/>
                        </a:rPr>
                        <a:t>FEMENINO</a:t>
                      </a:r>
                      <a:endParaRPr lang="es-SV" sz="800" b="1" i="0" u="none" strike="noStrike" dirty="0">
                        <a:solidFill>
                          <a:srgbClr val="FFFFFF"/>
                        </a:solidFill>
                        <a:effectLst/>
                        <a:latin typeface="Calibri"/>
                      </a:endParaRPr>
                    </a:p>
                  </a:txBody>
                  <a:tcPr marL="5781" marR="5781" marT="5781" marB="0" anchor="ctr">
                    <a:solidFill>
                      <a:schemeClr val="accent3">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rPr>
                        <a:t>MASCULINO</a:t>
                      </a:r>
                      <a:endParaRPr lang="es-SV" sz="800" b="1" i="0" u="none" strike="noStrike" dirty="0" smtClean="0">
                        <a:solidFill>
                          <a:srgbClr val="FFFFFF"/>
                        </a:solidFill>
                        <a:effectLst/>
                        <a:latin typeface="Calibri"/>
                      </a:endParaRPr>
                    </a:p>
                  </a:txBody>
                  <a:tcPr marL="5781" marR="5781" marT="5781"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dirty="0">
                          <a:solidFill>
                            <a:srgbClr val="000000"/>
                          </a:solidFill>
                          <a:effectLst/>
                          <a:latin typeface="Arial"/>
                        </a:rPr>
                        <a:t>DESPACHO MINISTRA DE ECONOMIA</a:t>
                      </a:r>
                    </a:p>
                  </a:txBody>
                  <a:tcPr marL="9525" marR="9525" marT="9525" marB="0" anchor="ctr"/>
                </a:tc>
                <a:tc>
                  <a:txBody>
                    <a:bodyPr/>
                    <a:lstStyle/>
                    <a:p>
                      <a:pPr algn="ctr" fontAlgn="ctr"/>
                      <a:r>
                        <a:rPr lang="es-SV" sz="1000" b="0" i="0" u="none" strike="noStrike" dirty="0">
                          <a:solidFill>
                            <a:srgbClr val="000000"/>
                          </a:solidFill>
                          <a:effectLst/>
                          <a:latin typeface="+mj-lt"/>
                        </a:rPr>
                        <a:t>14</a:t>
                      </a:r>
                    </a:p>
                  </a:txBody>
                  <a:tcPr marL="9525" marR="9525" marT="9525" marB="0" anchor="ctr"/>
                </a:tc>
                <a:tc>
                  <a:txBody>
                    <a:bodyPr/>
                    <a:lstStyle/>
                    <a:p>
                      <a:pPr algn="ctr" fontAlgn="ctr"/>
                      <a:r>
                        <a:rPr lang="es-SV" sz="1000" b="0" i="0" u="none" strike="noStrike">
                          <a:solidFill>
                            <a:srgbClr val="000000"/>
                          </a:solidFill>
                          <a:effectLst/>
                          <a:latin typeface="+mj-lt"/>
                        </a:rPr>
                        <a:t>7</a:t>
                      </a:r>
                    </a:p>
                  </a:txBody>
                  <a:tcPr marL="9525" marR="9525" marT="9525" marB="0" anchor="ctr"/>
                </a:tc>
                <a:tc>
                  <a:txBody>
                    <a:bodyPr/>
                    <a:lstStyle/>
                    <a:p>
                      <a:pPr algn="ctr" fontAlgn="ctr"/>
                      <a:r>
                        <a:rPr lang="es-SV" sz="1000" b="0" i="0" u="none" strike="noStrike">
                          <a:solidFill>
                            <a:srgbClr val="000000"/>
                          </a:solidFill>
                          <a:effectLst/>
                          <a:latin typeface="+mj-lt"/>
                        </a:rPr>
                        <a:t>7</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2</a:t>
                      </a:r>
                    </a:p>
                  </a:txBody>
                  <a:tcPr marL="9525" marR="9525" marT="9525" marB="0" anchor="ctr"/>
                </a:tc>
                <a:tc>
                  <a:txBody>
                    <a:bodyPr/>
                    <a:lstStyle/>
                    <a:p>
                      <a:pPr algn="l" rtl="0" fontAlgn="ctr"/>
                      <a:r>
                        <a:rPr lang="es-SV" sz="800" b="0" i="0" u="none" strike="noStrike" dirty="0">
                          <a:solidFill>
                            <a:srgbClr val="000000"/>
                          </a:solidFill>
                          <a:effectLst/>
                          <a:latin typeface="Arial"/>
                        </a:rPr>
                        <a:t>DESPACHO VICEMINISTRO DE ECONOMIA</a:t>
                      </a:r>
                    </a:p>
                  </a:txBody>
                  <a:tcPr marL="9525" marR="9525" marT="9525" marB="0" anchor="ctr"/>
                </a:tc>
                <a:tc>
                  <a:txBody>
                    <a:bodyPr/>
                    <a:lstStyle/>
                    <a:p>
                      <a:pPr algn="ctr" fontAlgn="ctr"/>
                      <a:r>
                        <a:rPr lang="es-SV" sz="1000" b="0" i="0" u="none" strike="noStrike" dirty="0">
                          <a:solidFill>
                            <a:srgbClr val="000000"/>
                          </a:solidFill>
                          <a:effectLst/>
                          <a:latin typeface="+mj-lt"/>
                        </a:rPr>
                        <a:t>4</a:t>
                      </a:r>
                    </a:p>
                  </a:txBody>
                  <a:tcPr marL="9525" marR="9525" marT="9525" marB="0" anchor="ctr"/>
                </a:tc>
                <a:tc>
                  <a:txBody>
                    <a:bodyPr/>
                    <a:lstStyle/>
                    <a:p>
                      <a:pPr algn="ctr" fontAlgn="ctr"/>
                      <a:r>
                        <a:rPr lang="es-SV" sz="1000" b="0" i="0" u="none" strike="noStrike">
                          <a:solidFill>
                            <a:srgbClr val="000000"/>
                          </a:solidFill>
                          <a:effectLst/>
                          <a:latin typeface="+mj-lt"/>
                        </a:rPr>
                        <a:t>2</a:t>
                      </a:r>
                    </a:p>
                  </a:txBody>
                  <a:tcPr marL="9525" marR="9525" marT="9525" marB="0" anchor="ctr"/>
                </a:tc>
                <a:tc>
                  <a:txBody>
                    <a:bodyPr/>
                    <a:lstStyle/>
                    <a:p>
                      <a:pPr algn="ctr" fontAlgn="ctr"/>
                      <a:r>
                        <a:rPr lang="es-SV" sz="1000" b="0" i="0" u="none" strike="noStrike">
                          <a:solidFill>
                            <a:srgbClr val="000000"/>
                          </a:solidFill>
                          <a:effectLst/>
                          <a:latin typeface="+mj-lt"/>
                        </a:rPr>
                        <a:t>2</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3</a:t>
                      </a:r>
                    </a:p>
                  </a:txBody>
                  <a:tcPr marL="9525" marR="9525" marT="9525" marB="0" anchor="ctr"/>
                </a:tc>
                <a:tc>
                  <a:txBody>
                    <a:bodyPr/>
                    <a:lstStyle/>
                    <a:p>
                      <a:pPr algn="l" rtl="0" fontAlgn="ctr"/>
                      <a:r>
                        <a:rPr lang="es-SV" sz="800" b="0" i="0" u="none" strike="noStrike" dirty="0">
                          <a:solidFill>
                            <a:srgbClr val="000000"/>
                          </a:solidFill>
                          <a:effectLst/>
                          <a:latin typeface="Arial"/>
                        </a:rPr>
                        <a:t>UNIDAD DE ACCESO A LA INFORMACION PUBLICA</a:t>
                      </a:r>
                    </a:p>
                  </a:txBody>
                  <a:tcPr marL="9525" marR="9525" marT="9525" marB="0" anchor="ctr"/>
                </a:tc>
                <a:tc>
                  <a:txBody>
                    <a:bodyPr/>
                    <a:lstStyle/>
                    <a:p>
                      <a:pPr algn="ctr" fontAlgn="ctr"/>
                      <a:r>
                        <a:rPr lang="es-SV" sz="1000" b="0" i="0" u="none" strike="noStrike" dirty="0">
                          <a:solidFill>
                            <a:srgbClr val="000000"/>
                          </a:solidFill>
                          <a:effectLst/>
                          <a:latin typeface="+mj-lt"/>
                        </a:rPr>
                        <a:t>7</a:t>
                      </a:r>
                    </a:p>
                  </a:txBody>
                  <a:tcPr marL="9525" marR="9525" marT="9525" marB="0" anchor="ctr"/>
                </a:tc>
                <a:tc>
                  <a:txBody>
                    <a:bodyPr/>
                    <a:lstStyle/>
                    <a:p>
                      <a:pPr algn="ctr" fontAlgn="ctr"/>
                      <a:r>
                        <a:rPr lang="es-SV" sz="1000" b="0" i="0" u="none" strike="noStrike" dirty="0">
                          <a:solidFill>
                            <a:srgbClr val="000000"/>
                          </a:solidFill>
                          <a:effectLst/>
                          <a:latin typeface="+mj-lt"/>
                        </a:rPr>
                        <a:t>4</a:t>
                      </a:r>
                    </a:p>
                  </a:txBody>
                  <a:tcPr marL="9525" marR="9525" marT="9525" marB="0" anchor="ctr"/>
                </a:tc>
                <a:tc>
                  <a:txBody>
                    <a:bodyPr/>
                    <a:lstStyle/>
                    <a:p>
                      <a:pPr algn="ctr" fontAlgn="ctr"/>
                      <a:r>
                        <a:rPr lang="es-SV" sz="1000" b="0" i="0" u="none" strike="noStrike">
                          <a:solidFill>
                            <a:srgbClr val="000000"/>
                          </a:solidFill>
                          <a:effectLst/>
                          <a:latin typeface="+mj-lt"/>
                        </a:rPr>
                        <a:t>3</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l" rtl="0" fontAlgn="ctr"/>
                      <a:r>
                        <a:rPr lang="es-SV" sz="800" b="0" i="0" u="none" strike="noStrike" dirty="0">
                          <a:solidFill>
                            <a:srgbClr val="000000"/>
                          </a:solidFill>
                          <a:effectLst/>
                          <a:latin typeface="Arial"/>
                        </a:rPr>
                        <a:t>COMUNICACIONES</a:t>
                      </a:r>
                    </a:p>
                  </a:txBody>
                  <a:tcPr marL="9525" marR="9525" marT="9525" marB="0" anchor="ctr"/>
                </a:tc>
                <a:tc>
                  <a:txBody>
                    <a:bodyPr/>
                    <a:lstStyle/>
                    <a:p>
                      <a:pPr algn="ctr" fontAlgn="ctr"/>
                      <a:r>
                        <a:rPr lang="es-SV" sz="1000" b="0" i="0" u="none" strike="noStrike" dirty="0">
                          <a:solidFill>
                            <a:srgbClr val="000000"/>
                          </a:solidFill>
                          <a:effectLst/>
                          <a:latin typeface="+mj-lt"/>
                        </a:rPr>
                        <a:t>10</a:t>
                      </a:r>
                    </a:p>
                  </a:txBody>
                  <a:tcPr marL="9525" marR="9525" marT="9525" marB="0" anchor="ctr"/>
                </a:tc>
                <a:tc>
                  <a:txBody>
                    <a:bodyPr/>
                    <a:lstStyle/>
                    <a:p>
                      <a:pPr algn="ctr" fontAlgn="ctr"/>
                      <a:r>
                        <a:rPr lang="es-SV" sz="1000" b="0" i="0" u="none" strike="noStrike" dirty="0">
                          <a:solidFill>
                            <a:srgbClr val="000000"/>
                          </a:solidFill>
                          <a:effectLst/>
                          <a:latin typeface="+mj-lt"/>
                        </a:rPr>
                        <a:t>5</a:t>
                      </a:r>
                    </a:p>
                  </a:txBody>
                  <a:tcPr marL="9525" marR="9525" marT="9525" marB="0" anchor="ctr"/>
                </a:tc>
                <a:tc>
                  <a:txBody>
                    <a:bodyPr/>
                    <a:lstStyle/>
                    <a:p>
                      <a:pPr algn="ctr" fontAlgn="ctr"/>
                      <a:r>
                        <a:rPr lang="es-SV" sz="1000" b="0" i="0" u="none" strike="noStrike">
                          <a:solidFill>
                            <a:srgbClr val="000000"/>
                          </a:solidFill>
                          <a:effectLst/>
                          <a:latin typeface="+mj-lt"/>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AUDITORIA INTERNA</a:t>
                      </a:r>
                    </a:p>
                  </a:txBody>
                  <a:tcPr marL="9525" marR="9525" marT="9525" marB="0" anchor="ctr"/>
                </a:tc>
                <a:tc>
                  <a:txBody>
                    <a:bodyPr/>
                    <a:lstStyle/>
                    <a:p>
                      <a:pPr algn="ctr" fontAlgn="ctr"/>
                      <a:r>
                        <a:rPr lang="es-SV" sz="1000" b="0" i="0" u="none" strike="noStrike">
                          <a:solidFill>
                            <a:srgbClr val="000000"/>
                          </a:solidFill>
                          <a:effectLst/>
                          <a:latin typeface="+mj-lt"/>
                        </a:rPr>
                        <a:t>8</a:t>
                      </a:r>
                    </a:p>
                  </a:txBody>
                  <a:tcPr marL="9525" marR="9525" marT="9525" marB="0" anchor="ctr"/>
                </a:tc>
                <a:tc>
                  <a:txBody>
                    <a:bodyPr/>
                    <a:lstStyle/>
                    <a:p>
                      <a:pPr algn="ctr" fontAlgn="ctr"/>
                      <a:r>
                        <a:rPr lang="es-SV" sz="800" b="0" i="0" u="none" strike="noStrike" dirty="0">
                          <a:solidFill>
                            <a:srgbClr val="000000"/>
                          </a:solidFill>
                          <a:effectLst/>
                          <a:latin typeface="+mj-lt"/>
                        </a:rPr>
                        <a:t>3</a:t>
                      </a:r>
                    </a:p>
                  </a:txBody>
                  <a:tcPr marL="9525" marR="9525" marT="9525" marB="0" anchor="ctr"/>
                </a:tc>
                <a:tc>
                  <a:txBody>
                    <a:bodyPr/>
                    <a:lstStyle/>
                    <a:p>
                      <a:pPr algn="ctr" fontAlgn="ctr"/>
                      <a:r>
                        <a:rPr lang="es-SV" sz="800" b="0" i="0" u="none" strike="noStrike">
                          <a:solidFill>
                            <a:srgbClr val="000000"/>
                          </a:solidFill>
                          <a:effectLst/>
                          <a:latin typeface="+mj-lt"/>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6</a:t>
                      </a:r>
                    </a:p>
                  </a:txBody>
                  <a:tcPr marL="9525" marR="9525" marT="9525" marB="0" anchor="ctr"/>
                </a:tc>
                <a:tc>
                  <a:txBody>
                    <a:bodyPr/>
                    <a:lstStyle/>
                    <a:p>
                      <a:pPr algn="l" rtl="0" fontAlgn="ctr"/>
                      <a:r>
                        <a:rPr lang="es-SV" sz="800" b="0" i="0" u="none" strike="noStrike" dirty="0">
                          <a:solidFill>
                            <a:srgbClr val="000000"/>
                          </a:solidFill>
                          <a:effectLst/>
                          <a:latin typeface="Arial"/>
                        </a:rPr>
                        <a:t>ASUNTOS JURIDICOS</a:t>
                      </a:r>
                    </a:p>
                  </a:txBody>
                  <a:tcPr marL="9525" marR="9525" marT="9525" marB="0" anchor="ctr"/>
                </a:tc>
                <a:tc>
                  <a:txBody>
                    <a:bodyPr/>
                    <a:lstStyle/>
                    <a:p>
                      <a:pPr algn="ctr" fontAlgn="ctr"/>
                      <a:r>
                        <a:rPr lang="es-SV" sz="1000" b="0" i="0" u="none" strike="noStrike">
                          <a:solidFill>
                            <a:srgbClr val="000000"/>
                          </a:solidFill>
                          <a:effectLst/>
                          <a:latin typeface="+mj-lt"/>
                        </a:rPr>
                        <a:t>8</a:t>
                      </a:r>
                    </a:p>
                  </a:txBody>
                  <a:tcPr marL="9525" marR="9525" marT="9525" marB="0" anchor="ctr"/>
                </a:tc>
                <a:tc>
                  <a:txBody>
                    <a:bodyPr/>
                    <a:lstStyle/>
                    <a:p>
                      <a:pPr algn="ctr" fontAlgn="ctr"/>
                      <a:r>
                        <a:rPr lang="es-SV" sz="1000" b="0" i="0" u="none" strike="noStrike" dirty="0">
                          <a:solidFill>
                            <a:srgbClr val="000000"/>
                          </a:solidFill>
                          <a:effectLst/>
                          <a:latin typeface="+mj-lt"/>
                        </a:rPr>
                        <a:t>4</a:t>
                      </a:r>
                    </a:p>
                  </a:txBody>
                  <a:tcPr marL="9525" marR="9525" marT="9525" marB="0" anchor="ctr"/>
                </a:tc>
                <a:tc>
                  <a:txBody>
                    <a:bodyPr/>
                    <a:lstStyle/>
                    <a:p>
                      <a:pPr algn="ctr" fontAlgn="ctr"/>
                      <a:r>
                        <a:rPr lang="es-SV" sz="1000" b="0" i="0" u="none" strike="noStrike" dirty="0">
                          <a:solidFill>
                            <a:srgbClr val="000000"/>
                          </a:solidFill>
                          <a:effectLst/>
                          <a:latin typeface="+mj-lt"/>
                        </a:rPr>
                        <a:t>4</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7</a:t>
                      </a:r>
                    </a:p>
                  </a:txBody>
                  <a:tcPr marL="9525" marR="9525" marT="9525" marB="0" anchor="ctr"/>
                </a:tc>
                <a:tc>
                  <a:txBody>
                    <a:bodyPr/>
                    <a:lstStyle/>
                    <a:p>
                      <a:pPr algn="l" rtl="0" fontAlgn="ctr"/>
                      <a:r>
                        <a:rPr lang="es-SV" sz="800" b="0" i="0" u="none" strike="noStrike" dirty="0">
                          <a:solidFill>
                            <a:srgbClr val="000000"/>
                          </a:solidFill>
                          <a:effectLst/>
                          <a:latin typeface="Arial"/>
                        </a:rPr>
                        <a:t>UNIDAD DE GENERO</a:t>
                      </a:r>
                    </a:p>
                  </a:txBody>
                  <a:tcPr marL="9525" marR="9525" marT="9525" marB="0" anchor="ctr"/>
                </a:tc>
                <a:tc>
                  <a:txBody>
                    <a:bodyPr/>
                    <a:lstStyle/>
                    <a:p>
                      <a:pPr algn="ctr" fontAlgn="ctr"/>
                      <a:r>
                        <a:rPr lang="es-SV" sz="1000" b="0" i="0" u="none" strike="noStrike">
                          <a:solidFill>
                            <a:srgbClr val="000000"/>
                          </a:solidFill>
                          <a:effectLst/>
                          <a:latin typeface="+mj-lt"/>
                        </a:rPr>
                        <a:t>3</a:t>
                      </a:r>
                    </a:p>
                  </a:txBody>
                  <a:tcPr marL="9525" marR="9525" marT="9525" marB="0" anchor="ctr"/>
                </a:tc>
                <a:tc>
                  <a:txBody>
                    <a:bodyPr/>
                    <a:lstStyle/>
                    <a:p>
                      <a:pPr algn="ctr" fontAlgn="ctr"/>
                      <a:r>
                        <a:rPr lang="es-SV" sz="1000" b="0" i="0" u="none" strike="noStrike">
                          <a:solidFill>
                            <a:srgbClr val="000000"/>
                          </a:solidFill>
                          <a:effectLst/>
                          <a:latin typeface="+mj-lt"/>
                        </a:rPr>
                        <a:t>3</a:t>
                      </a:r>
                    </a:p>
                  </a:txBody>
                  <a:tcPr marL="9525" marR="9525" marT="9525" marB="0" anchor="ctr"/>
                </a:tc>
                <a:tc>
                  <a:txBody>
                    <a:bodyPr/>
                    <a:lstStyle/>
                    <a:p>
                      <a:pPr algn="ctr" fontAlgn="ctr"/>
                      <a:r>
                        <a:rPr lang="es-SV" sz="1000" b="0" i="0" u="none" strike="noStrike" dirty="0">
                          <a:solidFill>
                            <a:srgbClr val="000000"/>
                          </a:solidFill>
                          <a:effectLst/>
                          <a:latin typeface="+mj-lt"/>
                        </a:rPr>
                        <a:t>0</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8</a:t>
                      </a:r>
                    </a:p>
                  </a:txBody>
                  <a:tcPr marL="9525" marR="9525" marT="9525" marB="0" anchor="ctr"/>
                </a:tc>
                <a:tc>
                  <a:txBody>
                    <a:bodyPr/>
                    <a:lstStyle/>
                    <a:p>
                      <a:pPr algn="l" rtl="0" fontAlgn="ctr"/>
                      <a:r>
                        <a:rPr lang="es-SV" sz="800" b="0" i="0" u="none" strike="noStrike" dirty="0">
                          <a:solidFill>
                            <a:srgbClr val="000000"/>
                          </a:solidFill>
                          <a:effectLst/>
                          <a:latin typeface="Arial"/>
                        </a:rPr>
                        <a:t>UNIDAD AMBIENTAL</a:t>
                      </a:r>
                    </a:p>
                  </a:txBody>
                  <a:tcPr marL="9525" marR="9525" marT="9525" marB="0" anchor="ctr"/>
                </a:tc>
                <a:tc>
                  <a:txBody>
                    <a:bodyPr/>
                    <a:lstStyle/>
                    <a:p>
                      <a:pPr algn="ctr" fontAlgn="ctr"/>
                      <a:r>
                        <a:rPr lang="es-SV" sz="1000" b="0" i="0" u="none" strike="noStrike">
                          <a:solidFill>
                            <a:srgbClr val="000000"/>
                          </a:solidFill>
                          <a:effectLst/>
                          <a:latin typeface="+mj-lt"/>
                        </a:rPr>
                        <a:t>3</a:t>
                      </a:r>
                    </a:p>
                  </a:txBody>
                  <a:tcPr marL="9525" marR="9525" marT="9525" marB="0" anchor="ctr"/>
                </a:tc>
                <a:tc>
                  <a:txBody>
                    <a:bodyPr/>
                    <a:lstStyle/>
                    <a:p>
                      <a:pPr algn="ctr" fontAlgn="ctr"/>
                      <a:r>
                        <a:rPr lang="es-SV" sz="1000" b="0" i="0" u="none" strike="noStrike">
                          <a:solidFill>
                            <a:srgbClr val="000000"/>
                          </a:solidFill>
                          <a:effectLst/>
                          <a:latin typeface="+mj-lt"/>
                        </a:rPr>
                        <a:t>3</a:t>
                      </a:r>
                    </a:p>
                  </a:txBody>
                  <a:tcPr marL="9525" marR="9525" marT="9525" marB="0" anchor="ctr"/>
                </a:tc>
                <a:tc>
                  <a:txBody>
                    <a:bodyPr/>
                    <a:lstStyle/>
                    <a:p>
                      <a:pPr algn="ctr" fontAlgn="ctr"/>
                      <a:r>
                        <a:rPr lang="es-SV" sz="1000" b="0" i="0" u="none" strike="noStrike" dirty="0">
                          <a:solidFill>
                            <a:srgbClr val="000000"/>
                          </a:solidFill>
                          <a:effectLst/>
                          <a:latin typeface="+mj-lt"/>
                        </a:rPr>
                        <a:t>0</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9</a:t>
                      </a:r>
                    </a:p>
                  </a:txBody>
                  <a:tcPr marL="9525" marR="9525" marT="9525" marB="0" anchor="ctr"/>
                </a:tc>
                <a:tc>
                  <a:txBody>
                    <a:bodyPr/>
                    <a:lstStyle/>
                    <a:p>
                      <a:pPr algn="l" rtl="0" fontAlgn="ctr"/>
                      <a:r>
                        <a:rPr lang="es-SV" sz="800" b="0" i="0" u="none" strike="noStrike" dirty="0">
                          <a:solidFill>
                            <a:srgbClr val="000000"/>
                          </a:solidFill>
                          <a:effectLst/>
                          <a:latin typeface="Arial"/>
                        </a:rPr>
                        <a:t>PLANIFICACION Y DESARROLLO INSTITUCIONAL</a:t>
                      </a:r>
                    </a:p>
                  </a:txBody>
                  <a:tcPr marL="9525" marR="9525" marT="9525" marB="0" anchor="ctr"/>
                </a:tc>
                <a:tc>
                  <a:txBody>
                    <a:bodyPr/>
                    <a:lstStyle/>
                    <a:p>
                      <a:pPr algn="ctr" fontAlgn="ctr"/>
                      <a:r>
                        <a:rPr lang="es-SV" sz="1000" b="0" i="0" u="none" strike="noStrike">
                          <a:solidFill>
                            <a:srgbClr val="000000"/>
                          </a:solidFill>
                          <a:effectLst/>
                          <a:latin typeface="+mj-lt"/>
                        </a:rPr>
                        <a:t>9</a:t>
                      </a:r>
                    </a:p>
                  </a:txBody>
                  <a:tcPr marL="9525" marR="9525" marT="9525" marB="0" anchor="ctr"/>
                </a:tc>
                <a:tc>
                  <a:txBody>
                    <a:bodyPr/>
                    <a:lstStyle/>
                    <a:p>
                      <a:pPr algn="ctr" fontAlgn="ctr"/>
                      <a:r>
                        <a:rPr lang="es-SV" sz="1000" b="0" i="0" u="none" strike="noStrike">
                          <a:solidFill>
                            <a:srgbClr val="000000"/>
                          </a:solidFill>
                          <a:effectLst/>
                          <a:latin typeface="+mj-lt"/>
                        </a:rPr>
                        <a:t>4</a:t>
                      </a:r>
                    </a:p>
                  </a:txBody>
                  <a:tcPr marL="9525" marR="9525" marT="9525" marB="0" anchor="ctr"/>
                </a:tc>
                <a:tc>
                  <a:txBody>
                    <a:bodyPr/>
                    <a:lstStyle/>
                    <a:p>
                      <a:pPr algn="ctr" fontAlgn="ctr"/>
                      <a:r>
                        <a:rPr lang="es-SV" sz="1000" b="0" i="0" u="none" strike="noStrike" dirty="0">
                          <a:solidFill>
                            <a:srgbClr val="000000"/>
                          </a:solidFill>
                          <a:effectLst/>
                          <a:latin typeface="+mj-lt"/>
                        </a:rPr>
                        <a:t>5</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10</a:t>
                      </a:r>
                    </a:p>
                  </a:txBody>
                  <a:tcPr marL="9525" marR="9525" marT="9525" marB="0" anchor="ctr"/>
                </a:tc>
                <a:tc>
                  <a:txBody>
                    <a:bodyPr/>
                    <a:lstStyle/>
                    <a:p>
                      <a:pPr algn="l" rtl="0" fontAlgn="ctr"/>
                      <a:r>
                        <a:rPr lang="es-SV" sz="800" b="0" i="0" u="none" strike="noStrike" dirty="0">
                          <a:solidFill>
                            <a:srgbClr val="000000"/>
                          </a:solidFill>
                          <a:effectLst/>
                          <a:latin typeface="Arial"/>
                        </a:rPr>
                        <a:t>COOPERACION EXTERNA</a:t>
                      </a:r>
                    </a:p>
                  </a:txBody>
                  <a:tcPr marL="9525" marR="9525" marT="9525" marB="0" anchor="ctr"/>
                </a:tc>
                <a:tc>
                  <a:txBody>
                    <a:bodyPr/>
                    <a:lstStyle/>
                    <a:p>
                      <a:pPr algn="ctr" fontAlgn="ctr"/>
                      <a:r>
                        <a:rPr lang="es-SV" sz="1000" b="0" i="0" u="none" strike="noStrike">
                          <a:solidFill>
                            <a:srgbClr val="000000"/>
                          </a:solidFill>
                          <a:effectLst/>
                          <a:latin typeface="+mj-lt"/>
                        </a:rPr>
                        <a:t>6</a:t>
                      </a:r>
                    </a:p>
                  </a:txBody>
                  <a:tcPr marL="9525" marR="9525" marT="9525" marB="0" anchor="ctr"/>
                </a:tc>
                <a:tc>
                  <a:txBody>
                    <a:bodyPr/>
                    <a:lstStyle/>
                    <a:p>
                      <a:pPr algn="ctr" fontAlgn="ctr"/>
                      <a:r>
                        <a:rPr lang="es-SV" sz="1000" b="0" i="0" u="none" strike="noStrike">
                          <a:solidFill>
                            <a:srgbClr val="000000"/>
                          </a:solidFill>
                          <a:effectLst/>
                          <a:latin typeface="+mj-lt"/>
                        </a:rPr>
                        <a:t>4</a:t>
                      </a:r>
                    </a:p>
                  </a:txBody>
                  <a:tcPr marL="9525" marR="9525" marT="9525" marB="0" anchor="ctr"/>
                </a:tc>
                <a:tc>
                  <a:txBody>
                    <a:bodyPr/>
                    <a:lstStyle/>
                    <a:p>
                      <a:pPr algn="ctr" fontAlgn="ctr"/>
                      <a:r>
                        <a:rPr lang="es-SV" sz="1000" b="0" i="0" u="none" strike="noStrike" dirty="0">
                          <a:solidFill>
                            <a:srgbClr val="000000"/>
                          </a:solidFill>
                          <a:effectLst/>
                          <a:latin typeface="+mj-lt"/>
                        </a:rPr>
                        <a:t>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11</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INNOVACION Y COMPETITIVIDAD</a:t>
                      </a:r>
                    </a:p>
                  </a:txBody>
                  <a:tcPr marL="9525" marR="9525" marT="9525" marB="0" anchor="ctr"/>
                </a:tc>
                <a:tc>
                  <a:txBody>
                    <a:bodyPr/>
                    <a:lstStyle/>
                    <a:p>
                      <a:pPr algn="ctr" fontAlgn="ctr"/>
                      <a:r>
                        <a:rPr lang="es-SV" sz="1000" b="0" i="0" u="none" strike="noStrike">
                          <a:solidFill>
                            <a:srgbClr val="000000"/>
                          </a:solidFill>
                          <a:effectLst/>
                          <a:latin typeface="+mj-lt"/>
                        </a:rPr>
                        <a:t>21</a:t>
                      </a:r>
                    </a:p>
                  </a:txBody>
                  <a:tcPr marL="9525" marR="9525" marT="9525" marB="0" anchor="ctr"/>
                </a:tc>
                <a:tc>
                  <a:txBody>
                    <a:bodyPr/>
                    <a:lstStyle/>
                    <a:p>
                      <a:pPr algn="ctr" fontAlgn="ctr"/>
                      <a:r>
                        <a:rPr lang="es-SV" sz="800" b="0" i="0" u="none" strike="noStrike">
                          <a:solidFill>
                            <a:srgbClr val="000000"/>
                          </a:solidFill>
                          <a:effectLst/>
                          <a:latin typeface="+mj-lt"/>
                        </a:rPr>
                        <a:t>9</a:t>
                      </a:r>
                    </a:p>
                  </a:txBody>
                  <a:tcPr marL="9525" marR="9525" marT="9525" marB="0" anchor="ctr"/>
                </a:tc>
                <a:tc>
                  <a:txBody>
                    <a:bodyPr/>
                    <a:lstStyle/>
                    <a:p>
                      <a:pPr algn="ctr" fontAlgn="ctr"/>
                      <a:r>
                        <a:rPr lang="es-SV" sz="800" b="0" i="0" u="none" strike="noStrike" dirty="0">
                          <a:solidFill>
                            <a:srgbClr val="000000"/>
                          </a:solidFill>
                          <a:effectLst/>
                          <a:latin typeface="+mj-lt"/>
                        </a:rPr>
                        <a:t>12</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12</a:t>
                      </a:r>
                    </a:p>
                  </a:txBody>
                  <a:tcPr marL="9525" marR="9525" marT="9525" marB="0" anchor="ctr"/>
                </a:tc>
                <a:tc>
                  <a:txBody>
                    <a:bodyPr/>
                    <a:lstStyle/>
                    <a:p>
                      <a:pPr algn="l" rtl="0" fontAlgn="ctr"/>
                      <a:r>
                        <a:rPr lang="es-SV" sz="800" b="0" i="0" u="none" strike="noStrike" dirty="0">
                          <a:solidFill>
                            <a:srgbClr val="000000"/>
                          </a:solidFill>
                          <a:effectLst/>
                          <a:latin typeface="Arial"/>
                        </a:rPr>
                        <a:t>INNOVACION PRODUCTIVA Y COMPETITIVIDAD EMPRESARIAL</a:t>
                      </a:r>
                    </a:p>
                  </a:txBody>
                  <a:tcPr marL="9525" marR="9525" marT="9525" marB="0" anchor="ctr"/>
                </a:tc>
                <a:tc>
                  <a:txBody>
                    <a:bodyPr/>
                    <a:lstStyle/>
                    <a:p>
                      <a:pPr algn="ctr" fontAlgn="ctr"/>
                      <a:r>
                        <a:rPr lang="es-SV" sz="1000" b="0" i="0" u="none" strike="noStrike">
                          <a:solidFill>
                            <a:srgbClr val="000000"/>
                          </a:solidFill>
                          <a:effectLst/>
                          <a:latin typeface="+mj-lt"/>
                        </a:rPr>
                        <a:t>44</a:t>
                      </a:r>
                    </a:p>
                  </a:txBody>
                  <a:tcPr marL="9525" marR="9525" marT="9525" marB="0" anchor="ctr"/>
                </a:tc>
                <a:tc>
                  <a:txBody>
                    <a:bodyPr/>
                    <a:lstStyle/>
                    <a:p>
                      <a:pPr algn="ctr" fontAlgn="ctr"/>
                      <a:r>
                        <a:rPr lang="es-SV" sz="800" b="0" i="0" u="none" strike="noStrike">
                          <a:solidFill>
                            <a:srgbClr val="000000"/>
                          </a:solidFill>
                          <a:effectLst/>
                          <a:latin typeface="+mj-lt"/>
                        </a:rPr>
                        <a:t>25</a:t>
                      </a:r>
                    </a:p>
                  </a:txBody>
                  <a:tcPr marL="9525" marR="9525" marT="9525" marB="0" anchor="ctr"/>
                </a:tc>
                <a:tc>
                  <a:txBody>
                    <a:bodyPr/>
                    <a:lstStyle/>
                    <a:p>
                      <a:pPr algn="ctr" fontAlgn="ctr"/>
                      <a:r>
                        <a:rPr lang="es-SV" sz="800" b="0" i="0" u="none" strike="noStrike" dirty="0">
                          <a:solidFill>
                            <a:srgbClr val="000000"/>
                          </a:solidFill>
                          <a:effectLst/>
                          <a:latin typeface="+mj-lt"/>
                        </a:rPr>
                        <a:t>19</a:t>
                      </a:r>
                    </a:p>
                  </a:txBody>
                  <a:tcPr marL="9525" marR="9525" marT="9525" marB="0" anchor="ctr"/>
                </a:tc>
              </a:tr>
              <a:tr h="238206">
                <a:tc>
                  <a:txBody>
                    <a:bodyPr/>
                    <a:lstStyle/>
                    <a:p>
                      <a:pPr algn="ctr" rtl="0" fontAlgn="ctr"/>
                      <a:r>
                        <a:rPr lang="es-SV" sz="800" b="0" i="0" u="none" strike="noStrike" dirty="0">
                          <a:solidFill>
                            <a:srgbClr val="000000"/>
                          </a:solidFill>
                          <a:effectLst/>
                          <a:latin typeface="Arial"/>
                        </a:rPr>
                        <a:t>13</a:t>
                      </a:r>
                    </a:p>
                  </a:txBody>
                  <a:tcPr marL="9525" marR="9525" marT="9525" marB="0" anchor="ctr"/>
                </a:tc>
                <a:tc>
                  <a:txBody>
                    <a:bodyPr/>
                    <a:lstStyle/>
                    <a:p>
                      <a:pPr algn="l" rtl="0" fontAlgn="ctr"/>
                      <a:r>
                        <a:rPr lang="es-SV" sz="800" b="0" i="0" u="none" strike="noStrike" dirty="0">
                          <a:solidFill>
                            <a:srgbClr val="000000"/>
                          </a:solidFill>
                          <a:effectLst/>
                          <a:latin typeface="Arial"/>
                        </a:rPr>
                        <a:t>INTELIGENCIA Y POLITICA ECONOMICA</a:t>
                      </a:r>
                    </a:p>
                  </a:txBody>
                  <a:tcPr marL="9525" marR="9525" marT="9525" marB="0" anchor="ctr"/>
                </a:tc>
                <a:tc>
                  <a:txBody>
                    <a:bodyPr/>
                    <a:lstStyle/>
                    <a:p>
                      <a:pPr algn="ctr" fontAlgn="ctr"/>
                      <a:r>
                        <a:rPr lang="es-SV" sz="1000" b="0" i="0" u="none" strike="noStrike">
                          <a:solidFill>
                            <a:srgbClr val="000000"/>
                          </a:solidFill>
                          <a:effectLst/>
                          <a:latin typeface="+mj-lt"/>
                        </a:rPr>
                        <a:t>12</a:t>
                      </a:r>
                    </a:p>
                  </a:txBody>
                  <a:tcPr marL="9525" marR="9525" marT="9525" marB="0" anchor="ctr"/>
                </a:tc>
                <a:tc>
                  <a:txBody>
                    <a:bodyPr/>
                    <a:lstStyle/>
                    <a:p>
                      <a:pPr algn="ctr" fontAlgn="ctr"/>
                      <a:r>
                        <a:rPr lang="es-SV" sz="1000" b="0" i="0" u="none" strike="noStrike">
                          <a:solidFill>
                            <a:srgbClr val="000000"/>
                          </a:solidFill>
                          <a:effectLst/>
                          <a:latin typeface="+mj-lt"/>
                        </a:rPr>
                        <a:t>9</a:t>
                      </a:r>
                    </a:p>
                  </a:txBody>
                  <a:tcPr marL="9525" marR="9525" marT="9525" marB="0" anchor="ctr"/>
                </a:tc>
                <a:tc>
                  <a:txBody>
                    <a:bodyPr/>
                    <a:lstStyle/>
                    <a:p>
                      <a:pPr algn="ctr" fontAlgn="ctr"/>
                      <a:r>
                        <a:rPr lang="es-SV" sz="1000" b="0" i="0" u="none" strike="noStrike" dirty="0">
                          <a:solidFill>
                            <a:srgbClr val="000000"/>
                          </a:solidFill>
                          <a:effectLst/>
                          <a:latin typeface="+mj-lt"/>
                        </a:rPr>
                        <a:t>3</a:t>
                      </a:r>
                    </a:p>
                  </a:txBody>
                  <a:tcPr marL="9525" marR="9525" marT="9525" marB="0" anchor="ctr"/>
                </a:tc>
              </a:tr>
              <a:tr h="271439">
                <a:tc>
                  <a:txBody>
                    <a:bodyPr/>
                    <a:lstStyle/>
                    <a:p>
                      <a:pPr algn="ctr" rtl="0" fontAlgn="ctr"/>
                      <a:r>
                        <a:rPr lang="es-SV" sz="800" b="0" i="0" u="none" strike="noStrike" dirty="0">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fontAlgn="ctr"/>
                      <a:r>
                        <a:rPr lang="es-SV" sz="1000" b="0" i="0" u="none" strike="noStrike">
                          <a:solidFill>
                            <a:srgbClr val="000000"/>
                          </a:solidFill>
                          <a:effectLst/>
                          <a:latin typeface="+mj-lt"/>
                        </a:rPr>
                        <a:t>1</a:t>
                      </a:r>
                    </a:p>
                  </a:txBody>
                  <a:tcPr marL="9525" marR="9525" marT="9525" marB="0" anchor="ctr"/>
                </a:tc>
                <a:tc>
                  <a:txBody>
                    <a:bodyPr/>
                    <a:lstStyle/>
                    <a:p>
                      <a:pPr algn="ctr" fontAlgn="ctr"/>
                      <a:r>
                        <a:rPr lang="es-SV" sz="1000" b="0" i="0" u="none" strike="noStrike">
                          <a:solidFill>
                            <a:srgbClr val="000000"/>
                          </a:solidFill>
                          <a:effectLst/>
                          <a:latin typeface="+mj-lt"/>
                        </a:rPr>
                        <a:t>1</a:t>
                      </a:r>
                    </a:p>
                  </a:txBody>
                  <a:tcPr marL="9525" marR="9525" marT="9525" marB="0" anchor="ctr"/>
                </a:tc>
                <a:tc>
                  <a:txBody>
                    <a:bodyPr/>
                    <a:lstStyle/>
                    <a:p>
                      <a:pPr algn="ctr" fontAlgn="ctr"/>
                      <a:r>
                        <a:rPr lang="es-SV" sz="1000" b="0" i="0" u="none" strike="noStrike" dirty="0">
                          <a:solidFill>
                            <a:srgbClr val="000000"/>
                          </a:solidFill>
                          <a:effectLst/>
                          <a:latin typeface="+mj-lt"/>
                        </a:rPr>
                        <a:t>0</a:t>
                      </a: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dirty="0"/>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2238036085"/>
              </p:ext>
            </p:extLst>
          </p:nvPr>
        </p:nvGraphicFramePr>
        <p:xfrm>
          <a:off x="1619672" y="1203597"/>
          <a:ext cx="6192687" cy="3734298"/>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800" b="0" i="0" u="none" strike="noStrike" dirty="0">
                          <a:solidFill>
                            <a:srgbClr val="000000"/>
                          </a:solidFill>
                          <a:effectLst/>
                          <a:latin typeface="Arial"/>
                        </a:rPr>
                        <a:t>POLITICA COMERCIAL</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15</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7</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8</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16</a:t>
                      </a:r>
                    </a:p>
                  </a:txBody>
                  <a:tcPr marL="9525" marR="9525" marT="9525" marB="0" anchor="ctr"/>
                </a:tc>
                <a:tc>
                  <a:txBody>
                    <a:bodyPr/>
                    <a:lstStyle/>
                    <a:p>
                      <a:pPr algn="l" rtl="0" fontAlgn="ctr"/>
                      <a:r>
                        <a:rPr lang="es-SV" sz="800" b="0" i="0" u="none" strike="noStrike" dirty="0">
                          <a:solidFill>
                            <a:srgbClr val="000000"/>
                          </a:solidFill>
                          <a:effectLst/>
                          <a:latin typeface="Arial"/>
                        </a:rPr>
                        <a:t>ADMINISTRACION DE TRATADOS COMERCIALES</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11</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9</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17</a:t>
                      </a:r>
                    </a:p>
                  </a:txBody>
                  <a:tcPr marL="9525" marR="9525" marT="9525" marB="0" anchor="ctr"/>
                </a:tc>
                <a:tc>
                  <a:txBody>
                    <a:bodyPr/>
                    <a:lstStyle/>
                    <a:p>
                      <a:pPr algn="l" rtl="0" fontAlgn="ctr"/>
                      <a:r>
                        <a:rPr lang="es-SV" sz="800" b="0" i="0" u="none" strike="noStrike" dirty="0">
                          <a:solidFill>
                            <a:srgbClr val="000000"/>
                          </a:solidFill>
                          <a:effectLst/>
                          <a:latin typeface="Arial"/>
                        </a:rPr>
                        <a:t>INVERSIONES</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22</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13</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9</a:t>
                      </a:r>
                    </a:p>
                  </a:txBody>
                  <a:tcPr marL="9525" marR="9525" marT="9525" marB="0" anchor="ctr"/>
                </a:tc>
              </a:tr>
              <a:tr h="252000">
                <a:tc>
                  <a:txBody>
                    <a:bodyPr/>
                    <a:lstStyle/>
                    <a:p>
                      <a:pPr algn="ctr" rtl="0" fontAlgn="ctr"/>
                      <a:r>
                        <a:rPr lang="es-SV" sz="800" b="0" i="0" u="none" strike="noStrike" dirty="0">
                          <a:solidFill>
                            <a:srgbClr val="000000"/>
                          </a:solidFill>
                          <a:effectLst/>
                          <a:latin typeface="Arial"/>
                        </a:rPr>
                        <a:t>18</a:t>
                      </a:r>
                    </a:p>
                  </a:txBody>
                  <a:tcPr marL="9525" marR="9525" marT="9525" marB="0" anchor="ctr"/>
                </a:tc>
                <a:tc>
                  <a:txBody>
                    <a:bodyPr/>
                    <a:lstStyle/>
                    <a:p>
                      <a:pPr algn="l" rtl="0" fontAlgn="ctr"/>
                      <a:r>
                        <a:rPr lang="es-SV" sz="800" b="0" i="0" u="none" strike="noStrike" dirty="0">
                          <a:solidFill>
                            <a:srgbClr val="000000"/>
                          </a:solidFill>
                          <a:effectLst/>
                          <a:latin typeface="Arial"/>
                        </a:rPr>
                        <a:t>REPRESENTACION PERMANENTE MINEC ANTE </a:t>
                      </a:r>
                      <a:r>
                        <a:rPr lang="es-SV" sz="800" b="0" i="0" u="none" strike="noStrike" dirty="0" smtClean="0">
                          <a:solidFill>
                            <a:srgbClr val="000000"/>
                          </a:solidFill>
                          <a:effectLst/>
                          <a:latin typeface="Arial"/>
                        </a:rPr>
                        <a:t>OMC- MPI</a:t>
                      </a:r>
                      <a:endParaRPr lang="es-SV" sz="800" b="0" i="0" u="none" strike="noStrike" dirty="0">
                        <a:solidFill>
                          <a:srgbClr val="000000"/>
                        </a:solidFill>
                        <a:effectLst/>
                        <a:latin typeface="Arial"/>
                      </a:endParaRP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3</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19</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ESTADISTICAS Y CENSOS</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263</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105</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158</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20</a:t>
                      </a:r>
                    </a:p>
                  </a:txBody>
                  <a:tcPr marL="9525" marR="9525" marT="9525" marB="0" anchor="ctr"/>
                </a:tc>
                <a:tc>
                  <a:txBody>
                    <a:bodyPr/>
                    <a:lstStyle/>
                    <a:p>
                      <a:pPr algn="l" rtl="0" fontAlgn="ctr"/>
                      <a:r>
                        <a:rPr lang="es-SV" sz="800" b="0" i="0" u="none" strike="noStrike" dirty="0">
                          <a:solidFill>
                            <a:srgbClr val="000000"/>
                          </a:solidFill>
                          <a:effectLst/>
                          <a:latin typeface="Arial"/>
                        </a:rPr>
                        <a:t>DIRECCION DE HIDROCARBUROS Y MINAS</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226</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71</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155</a:t>
                      </a:r>
                    </a:p>
                  </a:txBody>
                  <a:tcPr marL="9525" marR="9525" marT="9525" marB="0" anchor="ctr"/>
                </a:tc>
              </a:tr>
              <a:tr h="309959">
                <a:tc>
                  <a:txBody>
                    <a:bodyPr/>
                    <a:lstStyle/>
                    <a:p>
                      <a:pPr algn="ctr" rtl="0" fontAlgn="ctr"/>
                      <a:r>
                        <a:rPr lang="es-SV" sz="800" b="0" i="0" u="none" strike="noStrike" dirty="0">
                          <a:solidFill>
                            <a:srgbClr val="000000"/>
                          </a:solidFill>
                          <a:effectLst/>
                          <a:latin typeface="Arial"/>
                        </a:rPr>
                        <a:t>21</a:t>
                      </a:r>
                    </a:p>
                  </a:txBody>
                  <a:tcPr marL="9525" marR="9525" marT="9525" marB="0" anchor="ctr"/>
                </a:tc>
                <a:tc>
                  <a:txBody>
                    <a:bodyPr/>
                    <a:lstStyle/>
                    <a:p>
                      <a:pPr algn="l" rtl="0" fontAlgn="ctr"/>
                      <a:r>
                        <a:rPr lang="es-SV" sz="800" b="0" i="0" u="none" strike="noStrike" dirty="0">
                          <a:solidFill>
                            <a:srgbClr val="000000"/>
                          </a:solidFill>
                          <a:effectLst/>
                          <a:latin typeface="Arial"/>
                        </a:rPr>
                        <a:t>SUPERINTENDENCIA DE OBLIGACIONES MERCANTILES</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26</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14</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12</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22</a:t>
                      </a:r>
                    </a:p>
                  </a:txBody>
                  <a:tcPr marL="9525" marR="9525" marT="9525" marB="0" anchor="ctr"/>
                </a:tc>
                <a:tc>
                  <a:txBody>
                    <a:bodyPr/>
                    <a:lstStyle/>
                    <a:p>
                      <a:pPr algn="l" rtl="0" fontAlgn="ctr"/>
                      <a:r>
                        <a:rPr lang="es-SV" sz="800" b="0" i="0" u="none" strike="noStrike" dirty="0">
                          <a:solidFill>
                            <a:srgbClr val="000000"/>
                          </a:solidFill>
                          <a:effectLst/>
                          <a:latin typeface="Arial"/>
                        </a:rPr>
                        <a:t>UNIDAD DE FIRMA ELECTRONICA</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6</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3</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3</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23</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GESTION OPERATIVA</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2</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24</a:t>
                      </a:r>
                    </a:p>
                  </a:txBody>
                  <a:tcPr marL="9525" marR="9525" marT="9525" marB="0" anchor="ctr"/>
                </a:tc>
                <a:tc>
                  <a:txBody>
                    <a:bodyPr/>
                    <a:lstStyle/>
                    <a:p>
                      <a:pPr algn="l" rtl="0" fontAlgn="ctr"/>
                      <a:r>
                        <a:rPr lang="es-SV" sz="800" b="0" i="0" u="none" strike="noStrike" dirty="0">
                          <a:solidFill>
                            <a:srgbClr val="000000"/>
                          </a:solidFill>
                          <a:effectLst/>
                          <a:latin typeface="Arial"/>
                        </a:rPr>
                        <a:t>UNIDAD FINANCIERA INSTITUCIONAL</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18</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7</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11</a:t>
                      </a:r>
                    </a:p>
                  </a:txBody>
                  <a:tcPr marL="9525" marR="9525" marT="9525" marB="0" anchor="ctr"/>
                </a:tc>
              </a:tr>
              <a:tr h="334132">
                <a:tc>
                  <a:txBody>
                    <a:bodyPr/>
                    <a:lstStyle/>
                    <a:p>
                      <a:pPr algn="ctr" rtl="0" fontAlgn="ctr"/>
                      <a:r>
                        <a:rPr lang="es-SV" sz="800" b="0" i="0" u="none" strike="noStrike" dirty="0">
                          <a:solidFill>
                            <a:srgbClr val="000000"/>
                          </a:solidFill>
                          <a:effectLst/>
                          <a:latin typeface="Arial"/>
                        </a:rPr>
                        <a:t>25</a:t>
                      </a:r>
                    </a:p>
                  </a:txBody>
                  <a:tcPr marL="9525" marR="9525" marT="9525" marB="0" anchor="ctr"/>
                </a:tc>
                <a:tc>
                  <a:txBody>
                    <a:bodyPr/>
                    <a:lstStyle/>
                    <a:p>
                      <a:pPr algn="l" rtl="0" fontAlgn="ctr"/>
                      <a:r>
                        <a:rPr lang="es-SV" sz="800" b="0" i="0" u="none" strike="noStrike" dirty="0">
                          <a:solidFill>
                            <a:srgbClr val="000000"/>
                          </a:solidFill>
                          <a:effectLst/>
                          <a:latin typeface="Arial"/>
                        </a:rPr>
                        <a:t>UNIDAD DE ADQUISICIONES Y CONTRATACIONES INSTITUCIONAL</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17</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8</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9</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26</a:t>
                      </a:r>
                    </a:p>
                  </a:txBody>
                  <a:tcPr marL="9525" marR="9525" marT="9525" marB="0" anchor="ctr"/>
                </a:tc>
                <a:tc>
                  <a:txBody>
                    <a:bodyPr/>
                    <a:lstStyle/>
                    <a:p>
                      <a:pPr algn="l" rtl="0" fontAlgn="ctr"/>
                      <a:r>
                        <a:rPr lang="es-SV" sz="800" b="0" i="0" u="none" strike="noStrike" dirty="0">
                          <a:solidFill>
                            <a:srgbClr val="000000"/>
                          </a:solidFill>
                          <a:effectLst/>
                          <a:latin typeface="Arial"/>
                        </a:rPr>
                        <a:t>TALENTO HUMANO</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13</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10</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3</a:t>
                      </a:r>
                    </a:p>
                  </a:txBody>
                  <a:tcPr marL="9525" marR="9525" marT="9525" marB="0" anchor="ctr"/>
                </a:tc>
              </a:tr>
              <a:tr h="230658">
                <a:tc>
                  <a:txBody>
                    <a:bodyPr/>
                    <a:lstStyle/>
                    <a:p>
                      <a:pPr algn="ctr" rtl="0" fontAlgn="ctr"/>
                      <a:r>
                        <a:rPr lang="es-SV" sz="800" b="0" i="0" u="none" strike="noStrike" dirty="0">
                          <a:solidFill>
                            <a:srgbClr val="000000"/>
                          </a:solidFill>
                          <a:effectLst/>
                          <a:latin typeface="Arial"/>
                        </a:rPr>
                        <a:t>27</a:t>
                      </a:r>
                    </a:p>
                  </a:txBody>
                  <a:tcPr marL="9525" marR="9525" marT="9525" marB="0" anchor="ctr"/>
                </a:tc>
                <a:tc>
                  <a:txBody>
                    <a:bodyPr/>
                    <a:lstStyle/>
                    <a:p>
                      <a:pPr algn="l" rtl="0" fontAlgn="ctr"/>
                      <a:r>
                        <a:rPr lang="es-SV" sz="800" b="0" i="0" u="none" strike="noStrike" dirty="0">
                          <a:solidFill>
                            <a:srgbClr val="000000"/>
                          </a:solidFill>
                          <a:effectLst/>
                          <a:latin typeface="Arial"/>
                        </a:rPr>
                        <a:t>TECNOLOGIAS DE LA INFORMACION</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14</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4</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10</a:t>
                      </a:r>
                    </a:p>
                  </a:txBody>
                  <a:tcPr marL="9525" marR="9525" marT="9525" marB="0" anchor="ctr"/>
                </a:tc>
              </a:tr>
              <a:tr h="202418">
                <a:tc>
                  <a:txBody>
                    <a:bodyPr/>
                    <a:lstStyle/>
                    <a:p>
                      <a:pPr algn="ctr" rtl="0" fontAlgn="ctr"/>
                      <a:r>
                        <a:rPr lang="es-SV" sz="800" b="0" i="0" u="none" strike="noStrike" dirty="0">
                          <a:solidFill>
                            <a:srgbClr val="000000"/>
                          </a:solidFill>
                          <a:effectLst/>
                          <a:latin typeface="Arial"/>
                        </a:rPr>
                        <a:t>28</a:t>
                      </a:r>
                    </a:p>
                  </a:txBody>
                  <a:tcPr marL="9525" marR="9525" marT="9525" marB="0" anchor="ctr"/>
                </a:tc>
                <a:tc>
                  <a:txBody>
                    <a:bodyPr/>
                    <a:lstStyle/>
                    <a:p>
                      <a:pPr algn="l" rtl="0" fontAlgn="ctr"/>
                      <a:r>
                        <a:rPr lang="es-SV" sz="800" b="0" i="0" u="none" strike="noStrike" dirty="0">
                          <a:solidFill>
                            <a:srgbClr val="000000"/>
                          </a:solidFill>
                          <a:effectLst/>
                          <a:latin typeface="Arial"/>
                        </a:rPr>
                        <a:t>ADMINISTRACION</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60</a:t>
                      </a:r>
                    </a:p>
                  </a:txBody>
                  <a:tcPr marL="9525" marR="9525" marT="9525" marB="0" anchor="ctr"/>
                </a:tc>
                <a:tc>
                  <a:txBody>
                    <a:bodyPr/>
                    <a:lstStyle/>
                    <a:p>
                      <a:pPr algn="ctr" fontAlgn="ctr"/>
                      <a:r>
                        <a:rPr lang="es-SV" sz="900" b="0" i="0" u="none" strike="noStrike">
                          <a:solidFill>
                            <a:schemeClr val="tx1"/>
                          </a:solidFill>
                          <a:effectLst/>
                          <a:latin typeface="Arial" panose="020B0604020202020204" pitchFamily="34" charset="0"/>
                          <a:cs typeface="Arial" panose="020B0604020202020204" pitchFamily="34" charset="0"/>
                        </a:rPr>
                        <a:t>18</a:t>
                      </a:r>
                    </a:p>
                  </a:txBody>
                  <a:tcPr marL="9525" marR="9525" marT="9525" marB="0" anchor="ctr"/>
                </a:tc>
                <a:tc>
                  <a:txBody>
                    <a:bodyPr/>
                    <a:lstStyle/>
                    <a:p>
                      <a:pPr algn="ctr" fontAlgn="ctr"/>
                      <a:r>
                        <a:rPr lang="es-SV" sz="900" b="0" i="0" u="none" strike="noStrike" dirty="0">
                          <a:solidFill>
                            <a:schemeClr val="tx1"/>
                          </a:solidFill>
                          <a:effectLst/>
                          <a:latin typeface="Arial" panose="020B0604020202020204" pitchFamily="34" charset="0"/>
                          <a:cs typeface="Arial" panose="020B0604020202020204" pitchFamily="34" charset="0"/>
                        </a:rPr>
                        <a:t>42</a:t>
                      </a:r>
                    </a:p>
                  </a:txBody>
                  <a:tcPr marL="9525" marR="9525" marT="9525" marB="0" anchor="ctr"/>
                </a:tc>
              </a:tr>
              <a:tr h="230658">
                <a:tc>
                  <a:txBody>
                    <a:bodyPr/>
                    <a:lstStyle/>
                    <a:p>
                      <a:pPr algn="l" rtl="0" fontAlgn="ctr"/>
                      <a:r>
                        <a:rPr lang="es-SV" sz="800" b="0" i="0" u="none" strike="noStrike" dirty="0">
                          <a:solidFill>
                            <a:srgbClr val="000000"/>
                          </a:solidFill>
                          <a:effectLst/>
                          <a:latin typeface="Arial"/>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1" i="0" u="none" strike="noStrike" dirty="0" smtClean="0">
                          <a:solidFill>
                            <a:srgbClr val="000000"/>
                          </a:solidFill>
                          <a:effectLst/>
                          <a:latin typeface="Arial"/>
                        </a:rPr>
                        <a:t>TOTAL</a:t>
                      </a:r>
                      <a:endParaRPr lang="es-SV" sz="800" b="1" i="0" u="none" strike="noStrike" dirty="0">
                        <a:solidFill>
                          <a:srgbClr val="000000"/>
                        </a:solidFill>
                        <a:effectLst/>
                        <a:latin typeface="Arial"/>
                      </a:endParaRPr>
                    </a:p>
                  </a:txBody>
                  <a:tcPr marL="9525" marR="9525" marT="9525" marB="0" anchor="ctr"/>
                </a:tc>
                <a:tc>
                  <a:txBody>
                    <a:bodyPr/>
                    <a:lstStyle/>
                    <a:p>
                      <a:pPr algn="ctr" fontAlgn="ctr"/>
                      <a:r>
                        <a:rPr lang="es-SV" sz="1000" b="1" i="0" u="none" strike="noStrike">
                          <a:solidFill>
                            <a:schemeClr val="tx1"/>
                          </a:solidFill>
                          <a:effectLst/>
                          <a:latin typeface="Arial" panose="020B0604020202020204" pitchFamily="34" charset="0"/>
                          <a:cs typeface="Arial" panose="020B0604020202020204" pitchFamily="34" charset="0"/>
                        </a:rPr>
                        <a:t>846</a:t>
                      </a:r>
                    </a:p>
                  </a:txBody>
                  <a:tcPr marL="9525" marR="9525" marT="9525" marB="0" anchor="ctr"/>
                </a:tc>
                <a:tc>
                  <a:txBody>
                    <a:bodyPr/>
                    <a:lstStyle/>
                    <a:p>
                      <a:pPr algn="ctr" fontAlgn="ctr"/>
                      <a:r>
                        <a:rPr lang="es-SV" sz="1000" b="1" i="0" u="none" strike="noStrike">
                          <a:solidFill>
                            <a:schemeClr val="tx1"/>
                          </a:solidFill>
                          <a:effectLst/>
                          <a:latin typeface="Arial" panose="020B0604020202020204" pitchFamily="34" charset="0"/>
                          <a:cs typeface="Arial" panose="020B0604020202020204" pitchFamily="34" charset="0"/>
                        </a:rPr>
                        <a:t>355</a:t>
                      </a:r>
                    </a:p>
                  </a:txBody>
                  <a:tcPr marL="9525" marR="9525" marT="9525" marB="0" anchor="ctr"/>
                </a:tc>
                <a:tc>
                  <a:txBody>
                    <a:bodyPr/>
                    <a:lstStyle/>
                    <a:p>
                      <a:pPr algn="ctr" fontAlgn="ctr"/>
                      <a:r>
                        <a:rPr lang="es-SV" sz="1000" b="1" i="0" u="none" strike="noStrike" dirty="0">
                          <a:solidFill>
                            <a:schemeClr val="tx1"/>
                          </a:solidFill>
                          <a:effectLst/>
                          <a:latin typeface="Arial" panose="020B0604020202020204" pitchFamily="34" charset="0"/>
                          <a:cs typeface="Arial" panose="020B0604020202020204" pitchFamily="34" charset="0"/>
                        </a:rPr>
                        <a:t>491</a:t>
                      </a: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DIRECCIÓN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dirty="0"/>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dirty="0"/>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NOV 2021 – ENE 2022</a:t>
            </a:r>
          </a:p>
          <a:p>
            <a:pPr algn="l">
              <a:lnSpc>
                <a:spcPct val="150000"/>
              </a:lnSpc>
            </a:pPr>
            <a:r>
              <a:rPr lang="es-SV" sz="1000" dirty="0" smtClean="0">
                <a:solidFill>
                  <a:schemeClr val="tx1"/>
                </a:solidFill>
                <a:latin typeface="Calibri" pitchFamily="34" charset="0"/>
                <a:cs typeface="Calibri" pitchFamily="34" charset="0"/>
              </a:rPr>
              <a:t>Masculino: 7</a:t>
            </a:r>
          </a:p>
          <a:p>
            <a:pPr algn="l">
              <a:lnSpc>
                <a:spcPct val="150000"/>
              </a:lnSpc>
            </a:pPr>
            <a:r>
              <a:rPr lang="es-SV" sz="1000" dirty="0" smtClean="0">
                <a:solidFill>
                  <a:schemeClr val="tx1"/>
                </a:solidFill>
                <a:latin typeface="Calibri" pitchFamily="34" charset="0"/>
                <a:cs typeface="Calibri" pitchFamily="34" charset="0"/>
              </a:rPr>
              <a:t>Femenino: </a:t>
            </a:r>
            <a:r>
              <a:rPr lang="es-SV" sz="1000" dirty="0">
                <a:solidFill>
                  <a:schemeClr val="tx1"/>
                </a:solidFill>
                <a:latin typeface="Calibri" pitchFamily="34" charset="0"/>
                <a:cs typeface="Calibri" pitchFamily="34" charset="0"/>
              </a:rPr>
              <a:t>7</a:t>
            </a:r>
            <a:endParaRPr lang="es-SV" sz="1000" dirty="0" smtClean="0">
              <a:solidFill>
                <a:schemeClr val="tx1"/>
              </a:solidFill>
              <a:latin typeface="Calibri" pitchFamily="34" charset="0"/>
              <a:cs typeface="Calibri" pitchFamily="34" charset="0"/>
            </a:endParaRPr>
          </a:p>
          <a:p>
            <a:pPr algn="l">
              <a:lnSpc>
                <a:spcPct val="150000"/>
              </a:lnSpc>
            </a:pPr>
            <a:r>
              <a:rPr lang="es-SV" sz="1000" dirty="0" smtClean="0">
                <a:solidFill>
                  <a:schemeClr val="tx1"/>
                </a:solidFill>
                <a:latin typeface="Calibri" pitchFamily="34" charset="0"/>
                <a:cs typeface="Calibri" pitchFamily="34" charset="0"/>
              </a:rPr>
              <a:t>Total de empleados: 14</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dirty="0"/>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dirty="0"/>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Viceministro: </a:t>
            </a:r>
            <a:r>
              <a:rPr lang="es-SV" sz="1200" b="1" dirty="0">
                <a:solidFill>
                  <a:srgbClr val="0070C0"/>
                </a:solidFill>
                <a:latin typeface="Calibri" pitchFamily="34" charset="0"/>
                <a:cs typeface="Calibri" pitchFamily="34" charset="0"/>
              </a:rPr>
              <a:t>Mario Rodolfo Salazar </a:t>
            </a:r>
            <a:r>
              <a:rPr lang="es-SV" sz="1200" b="1" dirty="0" smtClean="0">
                <a:solidFill>
                  <a:srgbClr val="0070C0"/>
                </a:solidFill>
                <a:latin typeface="Calibri" pitchFamily="34" charset="0"/>
                <a:cs typeface="Calibri" pitchFamily="34" charset="0"/>
              </a:rPr>
              <a:t>Escobar</a:t>
            </a:r>
          </a:p>
          <a:p>
            <a:pPr algn="just"/>
            <a:r>
              <a:rPr lang="es-SV" sz="1200" b="1" dirty="0" smtClean="0">
                <a:solidFill>
                  <a:srgbClr val="0070C0"/>
                </a:solidFill>
                <a:latin typeface="Calibri" pitchFamily="34" charset="0"/>
                <a:cs typeface="Calibri" pitchFamily="34" charset="0"/>
              </a:rPr>
              <a:t>Ad Honorem	</a:t>
            </a: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91830"/>
            <a:ext cx="2312680"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NOV 2021 – ENE 2022</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4086</Words>
  <Application>Microsoft Office PowerPoint</Application>
  <PresentationFormat>Presentación en pantalla (16:9)</PresentationFormat>
  <Paragraphs>497</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Noviembre 2021 – Enero 2022</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75</cp:revision>
  <cp:lastPrinted>2022-02-01T14:53:29Z</cp:lastPrinted>
  <dcterms:modified xsi:type="dcterms:W3CDTF">2022-02-02T20:44:06Z</dcterms:modified>
</cp:coreProperties>
</file>