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4" r:id="rId2"/>
  </p:sldMasterIdLst>
  <p:notesMasterIdLst>
    <p:notesMasterId r:id="rId18"/>
  </p:notesMasterIdLst>
  <p:sldIdLst>
    <p:sldId id="256" r:id="rId3"/>
    <p:sldId id="261" r:id="rId4"/>
    <p:sldId id="273" r:id="rId5"/>
    <p:sldId id="274" r:id="rId6"/>
    <p:sldId id="270" r:id="rId7"/>
    <p:sldId id="263" r:id="rId8"/>
    <p:sldId id="262" r:id="rId9"/>
    <p:sldId id="257" r:id="rId10"/>
    <p:sldId id="259" r:id="rId11"/>
    <p:sldId id="275" r:id="rId12"/>
    <p:sldId id="276" r:id="rId13"/>
    <p:sldId id="277" r:id="rId14"/>
    <p:sldId id="278" r:id="rId15"/>
    <p:sldId id="279" r:id="rId16"/>
    <p:sldId id="271" r:id="rId1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003300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8FB72-36B1-42A5-A374-7934BBBB919F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F59462E4-A4BA-4DE1-A10D-45F6BE4EC368}">
      <dgm:prSet phldrT="[Texto]" custT="1"/>
      <dgm:spPr/>
      <dgm:t>
        <a:bodyPr/>
        <a:lstStyle/>
        <a:p>
          <a:r>
            <a:rPr lang="es-SV" sz="1800" b="1" dirty="0" smtClean="0">
              <a:solidFill>
                <a:srgbClr val="002060"/>
              </a:solidFill>
              <a:effectLst/>
            </a:rPr>
            <a:t>Servicios técnicos y profesionales</a:t>
          </a:r>
          <a:endParaRPr lang="es-SV" sz="1800" b="1" dirty="0">
            <a:solidFill>
              <a:srgbClr val="002060"/>
            </a:solidFill>
            <a:effectLst/>
          </a:endParaRPr>
        </a:p>
      </dgm:t>
    </dgm:pt>
    <dgm:pt modelId="{F6D868D3-199A-4D72-9047-9D27C7B49481}" type="parTrans" cxnId="{733A768D-C574-4735-B09A-41FD930D362A}">
      <dgm:prSet/>
      <dgm:spPr/>
      <dgm:t>
        <a:bodyPr/>
        <a:lstStyle/>
        <a:p>
          <a:endParaRPr lang="es-SV"/>
        </a:p>
      </dgm:t>
    </dgm:pt>
    <dgm:pt modelId="{198030DE-D63C-48D7-A3F3-29EC3AC0B93F}" type="sibTrans" cxnId="{733A768D-C574-4735-B09A-41FD930D362A}">
      <dgm:prSet/>
      <dgm:spPr/>
      <dgm:t>
        <a:bodyPr/>
        <a:lstStyle/>
        <a:p>
          <a:endParaRPr lang="es-SV"/>
        </a:p>
      </dgm:t>
    </dgm:pt>
    <dgm:pt modelId="{62D2ECFC-3093-474A-B01C-8623EAA798FF}" type="pres">
      <dgm:prSet presAssocID="{D8B8FB72-36B1-42A5-A374-7934BBBB919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C2C6956B-72FB-4C96-99C0-0A6B2A54811F}" type="pres">
      <dgm:prSet presAssocID="{D8B8FB72-36B1-42A5-A374-7934BBBB919F}" presName="cycle" presStyleCnt="0"/>
      <dgm:spPr/>
      <dgm:t>
        <a:bodyPr/>
        <a:lstStyle/>
        <a:p>
          <a:endParaRPr lang="es-SV"/>
        </a:p>
      </dgm:t>
    </dgm:pt>
    <dgm:pt modelId="{1376E1D1-CF7B-4387-816C-6C1A6950A679}" type="pres">
      <dgm:prSet presAssocID="{D8B8FB72-36B1-42A5-A374-7934BBBB919F}" presName="centerShape" presStyleCnt="0"/>
      <dgm:spPr/>
      <dgm:t>
        <a:bodyPr/>
        <a:lstStyle/>
        <a:p>
          <a:endParaRPr lang="es-SV"/>
        </a:p>
      </dgm:t>
    </dgm:pt>
    <dgm:pt modelId="{05419E68-C0AE-4B98-BA15-CB9ED655596F}" type="pres">
      <dgm:prSet presAssocID="{D8B8FB72-36B1-42A5-A374-7934BBBB919F}" presName="connSite" presStyleLbl="node1" presStyleIdx="0" presStyleCnt="2"/>
      <dgm:spPr/>
      <dgm:t>
        <a:bodyPr/>
        <a:lstStyle/>
        <a:p>
          <a:endParaRPr lang="es-SV"/>
        </a:p>
      </dgm:t>
    </dgm:pt>
    <dgm:pt modelId="{2830B493-F2A1-43DA-95D1-DDC0903A8B35}" type="pres">
      <dgm:prSet presAssocID="{D8B8FB72-36B1-42A5-A374-7934BBBB919F}" presName="visible" presStyleLbl="node1" presStyleIdx="0" presStyleCnt="2" custScaleX="68748" custScaleY="68748" custLinFactNeighborX="-2518" custLinFactNeighborY="-3239"/>
      <dgm:spPr/>
      <dgm:t>
        <a:bodyPr/>
        <a:lstStyle/>
        <a:p>
          <a:endParaRPr lang="es-SV"/>
        </a:p>
      </dgm:t>
    </dgm:pt>
    <dgm:pt modelId="{766DE05E-DED1-4943-B71B-3ADF46DAE187}" type="pres">
      <dgm:prSet presAssocID="{F6D868D3-199A-4D72-9047-9D27C7B49481}" presName="Name25" presStyleLbl="parChTrans1D1" presStyleIdx="0" presStyleCnt="1"/>
      <dgm:spPr/>
      <dgm:t>
        <a:bodyPr/>
        <a:lstStyle/>
        <a:p>
          <a:endParaRPr lang="es-SV"/>
        </a:p>
      </dgm:t>
    </dgm:pt>
    <dgm:pt modelId="{F1F97BA7-A2B3-449D-8104-7A2E42C1048C}" type="pres">
      <dgm:prSet presAssocID="{F59462E4-A4BA-4DE1-A10D-45F6BE4EC368}" presName="node" presStyleCnt="0"/>
      <dgm:spPr/>
      <dgm:t>
        <a:bodyPr/>
        <a:lstStyle/>
        <a:p>
          <a:endParaRPr lang="es-SV"/>
        </a:p>
      </dgm:t>
    </dgm:pt>
    <dgm:pt modelId="{0E0E5ED1-F1DB-4684-A64E-9FE77D5D68B9}" type="pres">
      <dgm:prSet presAssocID="{F59462E4-A4BA-4DE1-A10D-45F6BE4EC368}" presName="parentNode" presStyleLbl="node1" presStyleIdx="1" presStyleCnt="2" custScaleX="114648" custScaleY="103999" custLinFactX="-45010" custLinFactY="28186" custLinFactNeighborX="-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BAAAA4B-9E5F-4BB1-B35F-733C7EC8C2D1}" type="pres">
      <dgm:prSet presAssocID="{F59462E4-A4BA-4DE1-A10D-45F6BE4EC36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4FD7B140-7B30-45AE-86E0-833010E13747}" type="presOf" srcId="{F59462E4-A4BA-4DE1-A10D-45F6BE4EC368}" destId="{0E0E5ED1-F1DB-4684-A64E-9FE77D5D68B9}" srcOrd="0" destOrd="0" presId="urn:microsoft.com/office/officeart/2005/8/layout/radial2"/>
    <dgm:cxn modelId="{AC2BD734-B6CD-441E-BDB8-04DC373E5B0B}" type="presOf" srcId="{F6D868D3-199A-4D72-9047-9D27C7B49481}" destId="{766DE05E-DED1-4943-B71B-3ADF46DAE187}" srcOrd="0" destOrd="0" presId="urn:microsoft.com/office/officeart/2005/8/layout/radial2"/>
    <dgm:cxn modelId="{D9C2FE62-15A3-4E11-B128-37CD7A4BABDC}" type="presOf" srcId="{D8B8FB72-36B1-42A5-A374-7934BBBB919F}" destId="{62D2ECFC-3093-474A-B01C-8623EAA798FF}" srcOrd="0" destOrd="0" presId="urn:microsoft.com/office/officeart/2005/8/layout/radial2"/>
    <dgm:cxn modelId="{733A768D-C574-4735-B09A-41FD930D362A}" srcId="{D8B8FB72-36B1-42A5-A374-7934BBBB919F}" destId="{F59462E4-A4BA-4DE1-A10D-45F6BE4EC368}" srcOrd="0" destOrd="0" parTransId="{F6D868D3-199A-4D72-9047-9D27C7B49481}" sibTransId="{198030DE-D63C-48D7-A3F3-29EC3AC0B93F}"/>
    <dgm:cxn modelId="{1C3BBBDE-7373-408E-96BB-A9CF2FC203EB}" type="presParOf" srcId="{62D2ECFC-3093-474A-B01C-8623EAA798FF}" destId="{C2C6956B-72FB-4C96-99C0-0A6B2A54811F}" srcOrd="0" destOrd="0" presId="urn:microsoft.com/office/officeart/2005/8/layout/radial2"/>
    <dgm:cxn modelId="{BB643F2C-E43F-413D-B826-54DF3B84EC83}" type="presParOf" srcId="{C2C6956B-72FB-4C96-99C0-0A6B2A54811F}" destId="{1376E1D1-CF7B-4387-816C-6C1A6950A679}" srcOrd="0" destOrd="0" presId="urn:microsoft.com/office/officeart/2005/8/layout/radial2"/>
    <dgm:cxn modelId="{42C7649D-B081-40F2-8FC5-E98EA8318D68}" type="presParOf" srcId="{1376E1D1-CF7B-4387-816C-6C1A6950A679}" destId="{05419E68-C0AE-4B98-BA15-CB9ED655596F}" srcOrd="0" destOrd="0" presId="urn:microsoft.com/office/officeart/2005/8/layout/radial2"/>
    <dgm:cxn modelId="{CA9DB62A-6D33-4C2C-BE7E-4E5FEB871C24}" type="presParOf" srcId="{1376E1D1-CF7B-4387-816C-6C1A6950A679}" destId="{2830B493-F2A1-43DA-95D1-DDC0903A8B35}" srcOrd="1" destOrd="0" presId="urn:microsoft.com/office/officeart/2005/8/layout/radial2"/>
    <dgm:cxn modelId="{DD3BCF1D-CBF8-458E-A8B8-4B013D537F74}" type="presParOf" srcId="{C2C6956B-72FB-4C96-99C0-0A6B2A54811F}" destId="{766DE05E-DED1-4943-B71B-3ADF46DAE187}" srcOrd="1" destOrd="0" presId="urn:microsoft.com/office/officeart/2005/8/layout/radial2"/>
    <dgm:cxn modelId="{540B16EF-2FD1-4BAB-9C50-B4B79FA88ADC}" type="presParOf" srcId="{C2C6956B-72FB-4C96-99C0-0A6B2A54811F}" destId="{F1F97BA7-A2B3-449D-8104-7A2E42C1048C}" srcOrd="2" destOrd="0" presId="urn:microsoft.com/office/officeart/2005/8/layout/radial2"/>
    <dgm:cxn modelId="{597C1D0C-C3AC-497B-A5DC-FEAA9F84651B}" type="presParOf" srcId="{F1F97BA7-A2B3-449D-8104-7A2E42C1048C}" destId="{0E0E5ED1-F1DB-4684-A64E-9FE77D5D68B9}" srcOrd="0" destOrd="0" presId="urn:microsoft.com/office/officeart/2005/8/layout/radial2"/>
    <dgm:cxn modelId="{EE0DE8EE-A08E-4775-9448-1AE64746A2C8}" type="presParOf" srcId="{F1F97BA7-A2B3-449D-8104-7A2E42C1048C}" destId="{EBAAAA4B-9E5F-4BB1-B35F-733C7EC8C2D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8FB72-36B1-42A5-A374-7934BBBB919F}" type="doc">
      <dgm:prSet loTypeId="urn:microsoft.com/office/officeart/2005/8/layout/radial2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B241B169-FAAF-49C4-A8BF-A5655B313B90}">
      <dgm:prSet phldrT="[Texto]" custT="1"/>
      <dgm:spPr/>
      <dgm:t>
        <a:bodyPr/>
        <a:lstStyle/>
        <a:p>
          <a:r>
            <a:rPr lang="es-SV" sz="1600" b="1" dirty="0" smtClean="0">
              <a:solidFill>
                <a:srgbClr val="002060"/>
              </a:solidFill>
              <a:effectLst/>
            </a:rPr>
            <a:t>Atención</a:t>
          </a:r>
          <a:r>
            <a:rPr lang="es-SV" sz="1600" b="1" baseline="0" dirty="0" smtClean="0">
              <a:solidFill>
                <a:srgbClr val="002060"/>
              </a:solidFill>
              <a:effectLst/>
            </a:rPr>
            <a:t> diaria</a:t>
          </a:r>
          <a:r>
            <a:rPr lang="es-SV" sz="1600" b="1" dirty="0" smtClean="0">
              <a:solidFill>
                <a:srgbClr val="002060"/>
              </a:solidFill>
              <a:effectLst/>
            </a:rPr>
            <a:t> lúdico</a:t>
          </a:r>
          <a:r>
            <a:rPr lang="es-SV" sz="1600" b="1" baseline="0" dirty="0" smtClean="0">
              <a:solidFill>
                <a:srgbClr val="002060"/>
              </a:solidFill>
              <a:effectLst/>
            </a:rPr>
            <a:t> terapéutico    (1/4 módulo nuevo )</a:t>
          </a:r>
          <a:endParaRPr lang="es-SV" sz="1600" b="1" dirty="0">
            <a:solidFill>
              <a:srgbClr val="002060"/>
            </a:solidFill>
          </a:endParaRPr>
        </a:p>
      </dgm:t>
    </dgm:pt>
    <dgm:pt modelId="{A71D2031-A220-4DE4-8460-D85F1AEA31D6}" type="parTrans" cxnId="{EFA58D32-A724-488F-8291-4EB256F9FD78}">
      <dgm:prSet/>
      <dgm:spPr/>
      <dgm:t>
        <a:bodyPr/>
        <a:lstStyle/>
        <a:p>
          <a:endParaRPr lang="es-SV"/>
        </a:p>
      </dgm:t>
    </dgm:pt>
    <dgm:pt modelId="{E3B448B9-0B08-4913-8B8C-AD5C10CCBD85}" type="sibTrans" cxnId="{EFA58D32-A724-488F-8291-4EB256F9FD78}">
      <dgm:prSet/>
      <dgm:spPr/>
      <dgm:t>
        <a:bodyPr/>
        <a:lstStyle/>
        <a:p>
          <a:endParaRPr lang="es-SV"/>
        </a:p>
      </dgm:t>
    </dgm:pt>
    <dgm:pt modelId="{AB45CEF6-BF26-4CF9-943D-ED9931B14D9D}">
      <dgm:prSet phldrT="[Texto]" custT="1"/>
      <dgm:spPr/>
      <dgm:t>
        <a:bodyPr/>
        <a:lstStyle/>
        <a:p>
          <a:r>
            <a:rPr lang="es-SV" sz="1800" b="1" dirty="0" smtClean="0">
              <a:solidFill>
                <a:srgbClr val="002060"/>
              </a:solidFill>
              <a:effectLst/>
            </a:rPr>
            <a:t>Revelación diagnostica F2</a:t>
          </a:r>
          <a:endParaRPr lang="es-SV" sz="1800" b="1" dirty="0">
            <a:solidFill>
              <a:srgbClr val="002060"/>
            </a:solidFill>
          </a:endParaRPr>
        </a:p>
      </dgm:t>
    </dgm:pt>
    <dgm:pt modelId="{2AB323D6-DC51-4E52-981F-835507DB98A3}" type="parTrans" cxnId="{71634069-6687-4615-AC47-31592CA262C5}">
      <dgm:prSet/>
      <dgm:spPr/>
      <dgm:t>
        <a:bodyPr/>
        <a:lstStyle/>
        <a:p>
          <a:endParaRPr lang="es-SV"/>
        </a:p>
      </dgm:t>
    </dgm:pt>
    <dgm:pt modelId="{50838837-C663-428D-A401-6181E57CF852}" type="sibTrans" cxnId="{71634069-6687-4615-AC47-31592CA262C5}">
      <dgm:prSet/>
      <dgm:spPr/>
      <dgm:t>
        <a:bodyPr/>
        <a:lstStyle/>
        <a:p>
          <a:endParaRPr lang="es-SV"/>
        </a:p>
      </dgm:t>
    </dgm:pt>
    <dgm:pt modelId="{0C2E8A8E-35B4-4E39-B26E-5D75F521277F}">
      <dgm:prSet phldrT="[Texto]" custT="1"/>
      <dgm:spPr/>
      <dgm:t>
        <a:bodyPr/>
        <a:lstStyle/>
        <a:p>
          <a:r>
            <a:rPr lang="es-SV" sz="1800" b="1" dirty="0" smtClean="0">
              <a:solidFill>
                <a:srgbClr val="002060"/>
              </a:solidFill>
              <a:effectLst/>
            </a:rPr>
            <a:t>Apoyo psicoeducativo</a:t>
          </a:r>
          <a:endParaRPr lang="es-SV" sz="1800" b="1" dirty="0">
            <a:solidFill>
              <a:srgbClr val="002060"/>
            </a:solidFill>
          </a:endParaRPr>
        </a:p>
      </dgm:t>
    </dgm:pt>
    <dgm:pt modelId="{AEBC115E-37FE-4ED8-944E-27658938CB8D}" type="parTrans" cxnId="{93950F92-9094-4227-93B5-7C9504EA3535}">
      <dgm:prSet/>
      <dgm:spPr/>
      <dgm:t>
        <a:bodyPr/>
        <a:lstStyle/>
        <a:p>
          <a:endParaRPr lang="es-SV"/>
        </a:p>
      </dgm:t>
    </dgm:pt>
    <dgm:pt modelId="{684D472A-1E19-4A31-830F-B9DB28654683}" type="sibTrans" cxnId="{93950F92-9094-4227-93B5-7C9504EA3535}">
      <dgm:prSet/>
      <dgm:spPr/>
      <dgm:t>
        <a:bodyPr/>
        <a:lstStyle/>
        <a:p>
          <a:endParaRPr lang="es-SV"/>
        </a:p>
      </dgm:t>
    </dgm:pt>
    <dgm:pt modelId="{F59462E4-A4BA-4DE1-A10D-45F6BE4EC368}">
      <dgm:prSet phldrT="[Texto]" custT="1"/>
      <dgm:spPr/>
      <dgm:t>
        <a:bodyPr/>
        <a:lstStyle/>
        <a:p>
          <a:r>
            <a:rPr lang="es-SV" sz="1600" b="1" dirty="0" smtClean="0">
              <a:solidFill>
                <a:srgbClr val="002060"/>
              </a:solidFill>
              <a:effectLst/>
            </a:rPr>
            <a:t>Acompañamiento a nuevos casos</a:t>
          </a:r>
          <a:endParaRPr lang="es-SV" sz="1600" b="1" dirty="0">
            <a:solidFill>
              <a:srgbClr val="002060"/>
            </a:solidFill>
          </a:endParaRPr>
        </a:p>
      </dgm:t>
    </dgm:pt>
    <dgm:pt modelId="{198030DE-D63C-48D7-A3F3-29EC3AC0B93F}" type="sibTrans" cxnId="{733A768D-C574-4735-B09A-41FD930D362A}">
      <dgm:prSet/>
      <dgm:spPr/>
      <dgm:t>
        <a:bodyPr/>
        <a:lstStyle/>
        <a:p>
          <a:endParaRPr lang="es-SV"/>
        </a:p>
      </dgm:t>
    </dgm:pt>
    <dgm:pt modelId="{F6D868D3-199A-4D72-9047-9D27C7B49481}" type="parTrans" cxnId="{733A768D-C574-4735-B09A-41FD930D362A}">
      <dgm:prSet/>
      <dgm:spPr/>
      <dgm:t>
        <a:bodyPr/>
        <a:lstStyle/>
        <a:p>
          <a:endParaRPr lang="es-SV"/>
        </a:p>
      </dgm:t>
    </dgm:pt>
    <dgm:pt modelId="{62D2ECFC-3093-474A-B01C-8623EAA798FF}" type="pres">
      <dgm:prSet presAssocID="{D8B8FB72-36B1-42A5-A374-7934BBBB919F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C2C6956B-72FB-4C96-99C0-0A6B2A54811F}" type="pres">
      <dgm:prSet presAssocID="{D8B8FB72-36B1-42A5-A374-7934BBBB919F}" presName="cycle" presStyleCnt="0"/>
      <dgm:spPr/>
      <dgm:t>
        <a:bodyPr/>
        <a:lstStyle/>
        <a:p>
          <a:endParaRPr lang="es-SV"/>
        </a:p>
      </dgm:t>
    </dgm:pt>
    <dgm:pt modelId="{1376E1D1-CF7B-4387-816C-6C1A6950A679}" type="pres">
      <dgm:prSet presAssocID="{D8B8FB72-36B1-42A5-A374-7934BBBB919F}" presName="centerShape" presStyleCnt="0"/>
      <dgm:spPr/>
      <dgm:t>
        <a:bodyPr/>
        <a:lstStyle/>
        <a:p>
          <a:endParaRPr lang="es-SV"/>
        </a:p>
      </dgm:t>
    </dgm:pt>
    <dgm:pt modelId="{05419E68-C0AE-4B98-BA15-CB9ED655596F}" type="pres">
      <dgm:prSet presAssocID="{D8B8FB72-36B1-42A5-A374-7934BBBB919F}" presName="connSite" presStyleLbl="node1" presStyleIdx="0" presStyleCnt="5"/>
      <dgm:spPr/>
      <dgm:t>
        <a:bodyPr/>
        <a:lstStyle/>
        <a:p>
          <a:endParaRPr lang="es-SV"/>
        </a:p>
      </dgm:t>
    </dgm:pt>
    <dgm:pt modelId="{2830B493-F2A1-43DA-95D1-DDC0903A8B35}" type="pres">
      <dgm:prSet presAssocID="{D8B8FB72-36B1-42A5-A374-7934BBBB919F}" presName="visible" presStyleLbl="node1" presStyleIdx="0" presStyleCnt="5" custScaleX="72277" custScaleY="81891" custLinFactNeighborX="11114" custLinFactNeighborY="-9847"/>
      <dgm:spPr/>
      <dgm:t>
        <a:bodyPr/>
        <a:lstStyle/>
        <a:p>
          <a:endParaRPr lang="es-SV"/>
        </a:p>
      </dgm:t>
    </dgm:pt>
    <dgm:pt modelId="{9E6D6088-D3D1-47DC-BD68-2E2BD3435263}" type="pres">
      <dgm:prSet presAssocID="{A71D2031-A220-4DE4-8460-D85F1AEA31D6}" presName="Name25" presStyleLbl="parChTrans1D1" presStyleIdx="0" presStyleCnt="4"/>
      <dgm:spPr/>
      <dgm:t>
        <a:bodyPr/>
        <a:lstStyle/>
        <a:p>
          <a:endParaRPr lang="es-SV"/>
        </a:p>
      </dgm:t>
    </dgm:pt>
    <dgm:pt modelId="{5E4D5E44-F0DC-4C3F-B0A9-7429A06515A6}" type="pres">
      <dgm:prSet presAssocID="{B241B169-FAAF-49C4-A8BF-A5655B313B90}" presName="node" presStyleCnt="0"/>
      <dgm:spPr/>
      <dgm:t>
        <a:bodyPr/>
        <a:lstStyle/>
        <a:p>
          <a:endParaRPr lang="es-SV"/>
        </a:p>
      </dgm:t>
    </dgm:pt>
    <dgm:pt modelId="{9A70313A-2054-4ADA-992E-C4E499A424CB}" type="pres">
      <dgm:prSet presAssocID="{B241B169-FAAF-49C4-A8BF-A5655B313B90}" presName="parentNode" presStyleLbl="node1" presStyleIdx="1" presStyleCnt="5" custScaleX="122624" custScaleY="97176" custLinFactNeighborX="-38592" custLinFactNeighborY="5907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2BC6454-8998-40DC-B773-DD32462F4B4A}" type="pres">
      <dgm:prSet presAssocID="{B241B169-FAAF-49C4-A8BF-A5655B313B9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66DE05E-DED1-4943-B71B-3ADF46DAE187}" type="pres">
      <dgm:prSet presAssocID="{F6D868D3-199A-4D72-9047-9D27C7B49481}" presName="Name25" presStyleLbl="parChTrans1D1" presStyleIdx="1" presStyleCnt="4"/>
      <dgm:spPr/>
      <dgm:t>
        <a:bodyPr/>
        <a:lstStyle/>
        <a:p>
          <a:endParaRPr lang="es-SV"/>
        </a:p>
      </dgm:t>
    </dgm:pt>
    <dgm:pt modelId="{F1F97BA7-A2B3-449D-8104-7A2E42C1048C}" type="pres">
      <dgm:prSet presAssocID="{F59462E4-A4BA-4DE1-A10D-45F6BE4EC368}" presName="node" presStyleCnt="0"/>
      <dgm:spPr/>
      <dgm:t>
        <a:bodyPr/>
        <a:lstStyle/>
        <a:p>
          <a:endParaRPr lang="es-SV"/>
        </a:p>
      </dgm:t>
    </dgm:pt>
    <dgm:pt modelId="{0E0E5ED1-F1DB-4684-A64E-9FE77D5D68B9}" type="pres">
      <dgm:prSet presAssocID="{F59462E4-A4BA-4DE1-A10D-45F6BE4EC368}" presName="parentNode" presStyleLbl="node1" presStyleIdx="2" presStyleCnt="5" custScaleX="147132" custScaleY="114672" custLinFactNeighborX="-21426" custLinFactNeighborY="300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BAAAA4B-9E5F-4BB1-B35F-733C7EC8C2D1}" type="pres">
      <dgm:prSet presAssocID="{F59462E4-A4BA-4DE1-A10D-45F6BE4EC36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FEAE2CF-1114-43AF-AB79-08105EF6C32F}" type="pres">
      <dgm:prSet presAssocID="{2AB323D6-DC51-4E52-981F-835507DB98A3}" presName="Name25" presStyleLbl="parChTrans1D1" presStyleIdx="2" presStyleCnt="4"/>
      <dgm:spPr/>
      <dgm:t>
        <a:bodyPr/>
        <a:lstStyle/>
        <a:p>
          <a:endParaRPr lang="es-SV"/>
        </a:p>
      </dgm:t>
    </dgm:pt>
    <dgm:pt modelId="{2C388ACF-94AE-4725-8020-BC7EC012D4E3}" type="pres">
      <dgm:prSet presAssocID="{AB45CEF6-BF26-4CF9-943D-ED9931B14D9D}" presName="node" presStyleCnt="0"/>
      <dgm:spPr/>
      <dgm:t>
        <a:bodyPr/>
        <a:lstStyle/>
        <a:p>
          <a:endParaRPr lang="es-SV"/>
        </a:p>
      </dgm:t>
    </dgm:pt>
    <dgm:pt modelId="{490545D1-7DB9-491B-88E6-16FC3C73F103}" type="pres">
      <dgm:prSet presAssocID="{AB45CEF6-BF26-4CF9-943D-ED9931B14D9D}" presName="parentNode" presStyleLbl="node1" presStyleIdx="3" presStyleCnt="5" custScaleX="115881" custScaleY="111712" custLinFactNeighborX="14268" custLinFactNeighborY="-8780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0A080A9-CD02-469A-8D73-61389634C434}" type="pres">
      <dgm:prSet presAssocID="{AB45CEF6-BF26-4CF9-943D-ED9931B14D9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BE2EF84-E4A2-419C-B266-D4E7AAD14D4E}" type="pres">
      <dgm:prSet presAssocID="{AEBC115E-37FE-4ED8-944E-27658938CB8D}" presName="Name25" presStyleLbl="parChTrans1D1" presStyleIdx="3" presStyleCnt="4"/>
      <dgm:spPr/>
      <dgm:t>
        <a:bodyPr/>
        <a:lstStyle/>
        <a:p>
          <a:endParaRPr lang="es-SV"/>
        </a:p>
      </dgm:t>
    </dgm:pt>
    <dgm:pt modelId="{CC79027A-58AB-48D9-A2D0-BD6E2643813E}" type="pres">
      <dgm:prSet presAssocID="{0C2E8A8E-35B4-4E39-B26E-5D75F521277F}" presName="node" presStyleCnt="0"/>
      <dgm:spPr/>
      <dgm:t>
        <a:bodyPr/>
        <a:lstStyle/>
        <a:p>
          <a:endParaRPr lang="es-SV"/>
        </a:p>
      </dgm:t>
    </dgm:pt>
    <dgm:pt modelId="{F942B506-880E-4134-8591-EA963BDBA9E7}" type="pres">
      <dgm:prSet presAssocID="{0C2E8A8E-35B4-4E39-B26E-5D75F521277F}" presName="parentNode" presStyleLbl="node1" presStyleIdx="4" presStyleCnt="5" custScaleX="141475" custScaleY="117146" custLinFactNeighborX="48291" custLinFactNeighborY="-1552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43B654E-4FD3-4623-A4C2-AD8D950376CA}" type="pres">
      <dgm:prSet presAssocID="{0C2E8A8E-35B4-4E39-B26E-5D75F521277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2660D0D2-43D3-435D-9270-4B8FE6208E1D}" type="presOf" srcId="{D8B8FB72-36B1-42A5-A374-7934BBBB919F}" destId="{62D2ECFC-3093-474A-B01C-8623EAA798FF}" srcOrd="0" destOrd="0" presId="urn:microsoft.com/office/officeart/2005/8/layout/radial2"/>
    <dgm:cxn modelId="{7D195E14-96B6-40BD-8917-FDC47708E5F1}" type="presOf" srcId="{0C2E8A8E-35B4-4E39-B26E-5D75F521277F}" destId="{F942B506-880E-4134-8591-EA963BDBA9E7}" srcOrd="0" destOrd="0" presId="urn:microsoft.com/office/officeart/2005/8/layout/radial2"/>
    <dgm:cxn modelId="{93950F92-9094-4227-93B5-7C9504EA3535}" srcId="{D8B8FB72-36B1-42A5-A374-7934BBBB919F}" destId="{0C2E8A8E-35B4-4E39-B26E-5D75F521277F}" srcOrd="3" destOrd="0" parTransId="{AEBC115E-37FE-4ED8-944E-27658938CB8D}" sibTransId="{684D472A-1E19-4A31-830F-B9DB28654683}"/>
    <dgm:cxn modelId="{16161231-5698-4949-9C31-24009B3E7C0C}" type="presOf" srcId="{B241B169-FAAF-49C4-A8BF-A5655B313B90}" destId="{9A70313A-2054-4ADA-992E-C4E499A424CB}" srcOrd="0" destOrd="0" presId="urn:microsoft.com/office/officeart/2005/8/layout/radial2"/>
    <dgm:cxn modelId="{C7C0775B-6D45-46BE-9BD3-56402C63DF1E}" type="presOf" srcId="{A71D2031-A220-4DE4-8460-D85F1AEA31D6}" destId="{9E6D6088-D3D1-47DC-BD68-2E2BD3435263}" srcOrd="0" destOrd="0" presId="urn:microsoft.com/office/officeart/2005/8/layout/radial2"/>
    <dgm:cxn modelId="{EFA58D32-A724-488F-8291-4EB256F9FD78}" srcId="{D8B8FB72-36B1-42A5-A374-7934BBBB919F}" destId="{B241B169-FAAF-49C4-A8BF-A5655B313B90}" srcOrd="0" destOrd="0" parTransId="{A71D2031-A220-4DE4-8460-D85F1AEA31D6}" sibTransId="{E3B448B9-0B08-4913-8B8C-AD5C10CCBD85}"/>
    <dgm:cxn modelId="{07C2D4F7-74AB-4804-BA96-55420C309C56}" type="presOf" srcId="{AEBC115E-37FE-4ED8-944E-27658938CB8D}" destId="{8BE2EF84-E4A2-419C-B266-D4E7AAD14D4E}" srcOrd="0" destOrd="0" presId="urn:microsoft.com/office/officeart/2005/8/layout/radial2"/>
    <dgm:cxn modelId="{37D4E44C-EC8F-45E0-8F27-2249A4717950}" type="presOf" srcId="{2AB323D6-DC51-4E52-981F-835507DB98A3}" destId="{CFEAE2CF-1114-43AF-AB79-08105EF6C32F}" srcOrd="0" destOrd="0" presId="urn:microsoft.com/office/officeart/2005/8/layout/radial2"/>
    <dgm:cxn modelId="{71634069-6687-4615-AC47-31592CA262C5}" srcId="{D8B8FB72-36B1-42A5-A374-7934BBBB919F}" destId="{AB45CEF6-BF26-4CF9-943D-ED9931B14D9D}" srcOrd="2" destOrd="0" parTransId="{2AB323D6-DC51-4E52-981F-835507DB98A3}" sibTransId="{50838837-C663-428D-A401-6181E57CF852}"/>
    <dgm:cxn modelId="{7E09301A-0E57-4A98-ABA0-312751709324}" type="presOf" srcId="{F59462E4-A4BA-4DE1-A10D-45F6BE4EC368}" destId="{0E0E5ED1-F1DB-4684-A64E-9FE77D5D68B9}" srcOrd="0" destOrd="0" presId="urn:microsoft.com/office/officeart/2005/8/layout/radial2"/>
    <dgm:cxn modelId="{ABC2829B-C9E2-456E-992A-61235F8FDD36}" type="presOf" srcId="{AB45CEF6-BF26-4CF9-943D-ED9931B14D9D}" destId="{490545D1-7DB9-491B-88E6-16FC3C73F103}" srcOrd="0" destOrd="0" presId="urn:microsoft.com/office/officeart/2005/8/layout/radial2"/>
    <dgm:cxn modelId="{733A768D-C574-4735-B09A-41FD930D362A}" srcId="{D8B8FB72-36B1-42A5-A374-7934BBBB919F}" destId="{F59462E4-A4BA-4DE1-A10D-45F6BE4EC368}" srcOrd="1" destOrd="0" parTransId="{F6D868D3-199A-4D72-9047-9D27C7B49481}" sibTransId="{198030DE-D63C-48D7-A3F3-29EC3AC0B93F}"/>
    <dgm:cxn modelId="{2B2EA663-F70A-495B-97BC-E85D377D2279}" type="presOf" srcId="{F6D868D3-199A-4D72-9047-9D27C7B49481}" destId="{766DE05E-DED1-4943-B71B-3ADF46DAE187}" srcOrd="0" destOrd="0" presId="urn:microsoft.com/office/officeart/2005/8/layout/radial2"/>
    <dgm:cxn modelId="{B61ED716-5D52-4167-B40E-F4A47CAEBC81}" type="presParOf" srcId="{62D2ECFC-3093-474A-B01C-8623EAA798FF}" destId="{C2C6956B-72FB-4C96-99C0-0A6B2A54811F}" srcOrd="0" destOrd="0" presId="urn:microsoft.com/office/officeart/2005/8/layout/radial2"/>
    <dgm:cxn modelId="{F012428C-BE4D-4750-8E9C-88F8EB1E7D5E}" type="presParOf" srcId="{C2C6956B-72FB-4C96-99C0-0A6B2A54811F}" destId="{1376E1D1-CF7B-4387-816C-6C1A6950A679}" srcOrd="0" destOrd="0" presId="urn:microsoft.com/office/officeart/2005/8/layout/radial2"/>
    <dgm:cxn modelId="{69545108-0FCB-44D9-A47F-B890F5784640}" type="presParOf" srcId="{1376E1D1-CF7B-4387-816C-6C1A6950A679}" destId="{05419E68-C0AE-4B98-BA15-CB9ED655596F}" srcOrd="0" destOrd="0" presId="urn:microsoft.com/office/officeart/2005/8/layout/radial2"/>
    <dgm:cxn modelId="{367876BD-267E-4788-8A84-C74F1E83039A}" type="presParOf" srcId="{1376E1D1-CF7B-4387-816C-6C1A6950A679}" destId="{2830B493-F2A1-43DA-95D1-DDC0903A8B35}" srcOrd="1" destOrd="0" presId="urn:microsoft.com/office/officeart/2005/8/layout/radial2"/>
    <dgm:cxn modelId="{EF71D49B-2BC2-4055-A30A-3578C35DCB32}" type="presParOf" srcId="{C2C6956B-72FB-4C96-99C0-0A6B2A54811F}" destId="{9E6D6088-D3D1-47DC-BD68-2E2BD3435263}" srcOrd="1" destOrd="0" presId="urn:microsoft.com/office/officeart/2005/8/layout/radial2"/>
    <dgm:cxn modelId="{A29602E3-58CC-4F0E-A45F-E7158CF2D43C}" type="presParOf" srcId="{C2C6956B-72FB-4C96-99C0-0A6B2A54811F}" destId="{5E4D5E44-F0DC-4C3F-B0A9-7429A06515A6}" srcOrd="2" destOrd="0" presId="urn:microsoft.com/office/officeart/2005/8/layout/radial2"/>
    <dgm:cxn modelId="{B3952D63-235E-478B-AF50-BA9377A11EDF}" type="presParOf" srcId="{5E4D5E44-F0DC-4C3F-B0A9-7429A06515A6}" destId="{9A70313A-2054-4ADA-992E-C4E499A424CB}" srcOrd="0" destOrd="0" presId="urn:microsoft.com/office/officeart/2005/8/layout/radial2"/>
    <dgm:cxn modelId="{47B5E349-91B2-4648-A4EB-C3E8986F3FA9}" type="presParOf" srcId="{5E4D5E44-F0DC-4C3F-B0A9-7429A06515A6}" destId="{D2BC6454-8998-40DC-B773-DD32462F4B4A}" srcOrd="1" destOrd="0" presId="urn:microsoft.com/office/officeart/2005/8/layout/radial2"/>
    <dgm:cxn modelId="{BD49E22A-B755-43A7-AD90-488B3E40C6F9}" type="presParOf" srcId="{C2C6956B-72FB-4C96-99C0-0A6B2A54811F}" destId="{766DE05E-DED1-4943-B71B-3ADF46DAE187}" srcOrd="3" destOrd="0" presId="urn:microsoft.com/office/officeart/2005/8/layout/radial2"/>
    <dgm:cxn modelId="{9D30D786-7373-4296-9084-F449CFE89276}" type="presParOf" srcId="{C2C6956B-72FB-4C96-99C0-0A6B2A54811F}" destId="{F1F97BA7-A2B3-449D-8104-7A2E42C1048C}" srcOrd="4" destOrd="0" presId="urn:microsoft.com/office/officeart/2005/8/layout/radial2"/>
    <dgm:cxn modelId="{3FA7710D-CBFE-477F-A847-B1D371FEBC31}" type="presParOf" srcId="{F1F97BA7-A2B3-449D-8104-7A2E42C1048C}" destId="{0E0E5ED1-F1DB-4684-A64E-9FE77D5D68B9}" srcOrd="0" destOrd="0" presId="urn:microsoft.com/office/officeart/2005/8/layout/radial2"/>
    <dgm:cxn modelId="{F7731DE4-0FC4-4046-9D14-7663D2AEAC5D}" type="presParOf" srcId="{F1F97BA7-A2B3-449D-8104-7A2E42C1048C}" destId="{EBAAAA4B-9E5F-4BB1-B35F-733C7EC8C2D1}" srcOrd="1" destOrd="0" presId="urn:microsoft.com/office/officeart/2005/8/layout/radial2"/>
    <dgm:cxn modelId="{16FE447F-4B9F-4CE8-A77F-77EC84322D6A}" type="presParOf" srcId="{C2C6956B-72FB-4C96-99C0-0A6B2A54811F}" destId="{CFEAE2CF-1114-43AF-AB79-08105EF6C32F}" srcOrd="5" destOrd="0" presId="urn:microsoft.com/office/officeart/2005/8/layout/radial2"/>
    <dgm:cxn modelId="{88F48F5A-13A2-4F4F-9A5E-9803EEB3E828}" type="presParOf" srcId="{C2C6956B-72FB-4C96-99C0-0A6B2A54811F}" destId="{2C388ACF-94AE-4725-8020-BC7EC012D4E3}" srcOrd="6" destOrd="0" presId="urn:microsoft.com/office/officeart/2005/8/layout/radial2"/>
    <dgm:cxn modelId="{3CBA63DD-01A5-4378-93AB-6E49C28DA705}" type="presParOf" srcId="{2C388ACF-94AE-4725-8020-BC7EC012D4E3}" destId="{490545D1-7DB9-491B-88E6-16FC3C73F103}" srcOrd="0" destOrd="0" presId="urn:microsoft.com/office/officeart/2005/8/layout/radial2"/>
    <dgm:cxn modelId="{B96C26EA-A1EC-49E2-8BFB-9506A631076A}" type="presParOf" srcId="{2C388ACF-94AE-4725-8020-BC7EC012D4E3}" destId="{D0A080A9-CD02-469A-8D73-61389634C434}" srcOrd="1" destOrd="0" presId="urn:microsoft.com/office/officeart/2005/8/layout/radial2"/>
    <dgm:cxn modelId="{ABDF342D-C98B-4555-B2A0-F7057EF05AAE}" type="presParOf" srcId="{C2C6956B-72FB-4C96-99C0-0A6B2A54811F}" destId="{8BE2EF84-E4A2-419C-B266-D4E7AAD14D4E}" srcOrd="7" destOrd="0" presId="urn:microsoft.com/office/officeart/2005/8/layout/radial2"/>
    <dgm:cxn modelId="{454AFE93-CB1D-4DEF-8493-339B7A2413F2}" type="presParOf" srcId="{C2C6956B-72FB-4C96-99C0-0A6B2A54811F}" destId="{CC79027A-58AB-48D9-A2D0-BD6E2643813E}" srcOrd="8" destOrd="0" presId="urn:microsoft.com/office/officeart/2005/8/layout/radial2"/>
    <dgm:cxn modelId="{F2D20224-CC37-4B72-A538-DF32025D963D}" type="presParOf" srcId="{CC79027A-58AB-48D9-A2D0-BD6E2643813E}" destId="{F942B506-880E-4134-8591-EA963BDBA9E7}" srcOrd="0" destOrd="0" presId="urn:microsoft.com/office/officeart/2005/8/layout/radial2"/>
    <dgm:cxn modelId="{57037976-0EA1-4D09-BF02-DA5C422CDC1E}" type="presParOf" srcId="{CC79027A-58AB-48D9-A2D0-BD6E2643813E}" destId="{343B654E-4FD3-4623-A4C2-AD8D950376C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DE05E-DED1-4943-B71B-3ADF46DAE187}">
      <dsp:nvSpPr>
        <dsp:cNvPr id="0" name=""/>
        <dsp:cNvSpPr/>
      </dsp:nvSpPr>
      <dsp:spPr>
        <a:xfrm rot="5334967">
          <a:off x="1037625" y="4262462"/>
          <a:ext cx="290108" cy="67763"/>
        </a:xfrm>
        <a:custGeom>
          <a:avLst/>
          <a:gdLst/>
          <a:ahLst/>
          <a:cxnLst/>
          <a:rect l="0" t="0" r="0" b="0"/>
          <a:pathLst>
            <a:path>
              <a:moveTo>
                <a:pt x="0" y="33881"/>
              </a:moveTo>
              <a:lnTo>
                <a:pt x="290108" y="338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0B493-F2A1-43DA-95D1-DDC0903A8B35}">
      <dsp:nvSpPr>
        <dsp:cNvPr id="0" name=""/>
        <dsp:cNvSpPr/>
      </dsp:nvSpPr>
      <dsp:spPr>
        <a:xfrm>
          <a:off x="84678" y="2033576"/>
          <a:ext cx="2005016" cy="20050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0E5ED1-F1DB-4684-A64E-9FE77D5D68B9}">
      <dsp:nvSpPr>
        <dsp:cNvPr id="0" name=""/>
        <dsp:cNvSpPr/>
      </dsp:nvSpPr>
      <dsp:spPr>
        <a:xfrm>
          <a:off x="199533" y="4441238"/>
          <a:ext cx="2006206" cy="181986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solidFill>
                <a:srgbClr val="002060"/>
              </a:solidFill>
              <a:effectLst/>
            </a:rPr>
            <a:t>Servicios técnicos y profesionales</a:t>
          </a:r>
          <a:endParaRPr lang="es-SV" sz="1800" b="1" kern="1200" dirty="0">
            <a:solidFill>
              <a:srgbClr val="002060"/>
            </a:solidFill>
            <a:effectLst/>
          </a:endParaRPr>
        </a:p>
      </dsp:txBody>
      <dsp:txXfrm>
        <a:off x="493335" y="4707750"/>
        <a:ext cx="1418602" cy="1286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2EF84-E4A2-419C-B266-D4E7AAD14D4E}">
      <dsp:nvSpPr>
        <dsp:cNvPr id="0" name=""/>
        <dsp:cNvSpPr/>
      </dsp:nvSpPr>
      <dsp:spPr>
        <a:xfrm rot="6391753">
          <a:off x="5604848" y="4403773"/>
          <a:ext cx="694429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694429" y="28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AE2CF-1114-43AF-AB79-08105EF6C32F}">
      <dsp:nvSpPr>
        <dsp:cNvPr id="0" name=""/>
        <dsp:cNvSpPr/>
      </dsp:nvSpPr>
      <dsp:spPr>
        <a:xfrm rot="9573058">
          <a:off x="4888779" y="3635625"/>
          <a:ext cx="578819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578819" y="28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DE05E-DED1-4943-B71B-3ADF46DAE187}">
      <dsp:nvSpPr>
        <dsp:cNvPr id="0" name=""/>
        <dsp:cNvSpPr/>
      </dsp:nvSpPr>
      <dsp:spPr>
        <a:xfrm rot="11924604">
          <a:off x="4614842" y="2787629"/>
          <a:ext cx="857249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857249" y="28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D6088-D3D1-47DC-BD68-2E2BD3435263}">
      <dsp:nvSpPr>
        <dsp:cNvPr id="0" name=""/>
        <dsp:cNvSpPr/>
      </dsp:nvSpPr>
      <dsp:spPr>
        <a:xfrm rot="13871590">
          <a:off x="4531353" y="1840286"/>
          <a:ext cx="1334562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1334562" y="28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0B493-F2A1-43DA-95D1-DDC0903A8B35}">
      <dsp:nvSpPr>
        <dsp:cNvPr id="0" name=""/>
        <dsp:cNvSpPr/>
      </dsp:nvSpPr>
      <dsp:spPr>
        <a:xfrm>
          <a:off x="5693138" y="2002907"/>
          <a:ext cx="1766278" cy="20012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0313A-2054-4ADA-992E-C4E499A424CB}">
      <dsp:nvSpPr>
        <dsp:cNvPr id="0" name=""/>
        <dsp:cNvSpPr/>
      </dsp:nvSpPr>
      <dsp:spPr>
        <a:xfrm>
          <a:off x="3398297" y="35652"/>
          <a:ext cx="1797983" cy="142485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dirty="0" smtClean="0">
              <a:solidFill>
                <a:srgbClr val="002060"/>
              </a:solidFill>
              <a:effectLst/>
            </a:rPr>
            <a:t>Atención</a:t>
          </a:r>
          <a:r>
            <a:rPr lang="es-SV" sz="1600" b="1" kern="1200" baseline="0" dirty="0" smtClean="0">
              <a:solidFill>
                <a:srgbClr val="002060"/>
              </a:solidFill>
              <a:effectLst/>
            </a:rPr>
            <a:t> diaria</a:t>
          </a:r>
          <a:r>
            <a:rPr lang="es-SV" sz="1600" b="1" kern="1200" dirty="0" smtClean="0">
              <a:solidFill>
                <a:srgbClr val="002060"/>
              </a:solidFill>
              <a:effectLst/>
            </a:rPr>
            <a:t> lúdico</a:t>
          </a:r>
          <a:r>
            <a:rPr lang="es-SV" sz="1600" b="1" kern="1200" baseline="0" dirty="0" smtClean="0">
              <a:solidFill>
                <a:srgbClr val="002060"/>
              </a:solidFill>
              <a:effectLst/>
            </a:rPr>
            <a:t> terapéutico    (1/4 módulo nuevo )</a:t>
          </a:r>
          <a:endParaRPr lang="es-SV" sz="1600" b="1" kern="1200" dirty="0">
            <a:solidFill>
              <a:srgbClr val="002060"/>
            </a:solidFill>
          </a:endParaRPr>
        </a:p>
      </dsp:txBody>
      <dsp:txXfrm>
        <a:off x="3661606" y="244316"/>
        <a:ext cx="1271365" cy="1007522"/>
      </dsp:txXfrm>
    </dsp:sp>
    <dsp:sp modelId="{0E0E5ED1-F1DB-4684-A64E-9FE77D5D68B9}">
      <dsp:nvSpPr>
        <dsp:cNvPr id="0" name=""/>
        <dsp:cNvSpPr/>
      </dsp:nvSpPr>
      <dsp:spPr>
        <a:xfrm>
          <a:off x="2569909" y="1502178"/>
          <a:ext cx="2157333" cy="168138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dirty="0" smtClean="0">
              <a:solidFill>
                <a:srgbClr val="002060"/>
              </a:solidFill>
              <a:effectLst/>
            </a:rPr>
            <a:t>Acompañamiento a nuevos casos</a:t>
          </a:r>
          <a:endParaRPr lang="es-SV" sz="1600" b="1" kern="1200" dirty="0">
            <a:solidFill>
              <a:srgbClr val="002060"/>
            </a:solidFill>
          </a:endParaRPr>
        </a:p>
      </dsp:txBody>
      <dsp:txXfrm>
        <a:off x="2885843" y="1748411"/>
        <a:ext cx="1525465" cy="1188920"/>
      </dsp:txXfrm>
    </dsp:sp>
    <dsp:sp modelId="{490545D1-7DB9-491B-88E6-16FC3C73F103}">
      <dsp:nvSpPr>
        <dsp:cNvPr id="0" name=""/>
        <dsp:cNvSpPr/>
      </dsp:nvSpPr>
      <dsp:spPr>
        <a:xfrm>
          <a:off x="3265107" y="3241754"/>
          <a:ext cx="1699113" cy="1637985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solidFill>
                <a:srgbClr val="002060"/>
              </a:solidFill>
              <a:effectLst/>
            </a:rPr>
            <a:t>Revelación diagnostica F2</a:t>
          </a:r>
          <a:endParaRPr lang="es-SV" sz="1800" b="1" kern="1200" dirty="0">
            <a:solidFill>
              <a:srgbClr val="002060"/>
            </a:solidFill>
          </a:endParaRPr>
        </a:p>
      </dsp:txBody>
      <dsp:txXfrm>
        <a:off x="3513936" y="3481631"/>
        <a:ext cx="1201455" cy="1158231"/>
      </dsp:txXfrm>
    </dsp:sp>
    <dsp:sp modelId="{F942B506-880E-4134-8591-EA963BDBA9E7}">
      <dsp:nvSpPr>
        <dsp:cNvPr id="0" name=""/>
        <dsp:cNvSpPr/>
      </dsp:nvSpPr>
      <dsp:spPr>
        <a:xfrm>
          <a:off x="4568574" y="4740391"/>
          <a:ext cx="2074387" cy="171766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solidFill>
                <a:srgbClr val="002060"/>
              </a:solidFill>
              <a:effectLst/>
            </a:rPr>
            <a:t>Apoyo psicoeducativo</a:t>
          </a:r>
          <a:endParaRPr lang="es-SV" sz="1800" b="1" kern="1200" dirty="0">
            <a:solidFill>
              <a:srgbClr val="002060"/>
            </a:solidFill>
          </a:endParaRPr>
        </a:p>
      </dsp:txBody>
      <dsp:txXfrm>
        <a:off x="4872361" y="4991937"/>
        <a:ext cx="1466813" cy="1214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B1CF8-6C18-47A1-AC34-A8B6509E7A8A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44489-EB8C-4280-A89C-7AF16C14D00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330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39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50AF06-B1A9-4565-9DD3-8C9AC67CCE53}" type="slidenum">
              <a:rPr lang="es-ES" altLang="es-SV"/>
              <a:pPr>
                <a:spcBef>
                  <a:spcPct val="0"/>
                </a:spcBef>
              </a:pPr>
              <a:t>11</a:t>
            </a:fld>
            <a:endParaRPr lang="es-ES" altLang="es-SV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altLang="es-SV" smtClean="0">
                <a:latin typeface="Arial" panose="020B0604020202020204" pitchFamily="34" charset="0"/>
              </a:rPr>
              <a:t>Se podrán dar cuenta que los ejes de acción están contenidos en la misión, de manera que hay una secuencia lógica en la propuesta.</a:t>
            </a:r>
            <a:endParaRPr lang="es-ES" altLang="es-SV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5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7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0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5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918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95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4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796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9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2363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2" y="5834376"/>
            <a:ext cx="915088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40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005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63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7489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559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6543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E76F-F086-4AA4-9F2B-892C0D589B3E}" type="slidenum">
              <a:rPr lang="es-ES" altLang="es-SV"/>
              <a:pPr>
                <a:defRPr/>
              </a:pPr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64793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9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7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6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3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7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2210-8FA4-44CE-A3B1-D3DCEC1EEC0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890E4-DB40-4658-BAE8-1ECF3C92F295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5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393359-BB43-452D-8327-1277BA6C183E}" type="datetimeFigureOut">
              <a:rPr lang="es-SV" smtClean="0"/>
              <a:t>25/02/2019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05B479-3DF4-43D4-9862-EEBA868C33F8}" type="slidenum">
              <a:rPr lang="es-SV" smtClean="0"/>
              <a:t>‹Nº›</a:t>
            </a:fld>
            <a:endParaRPr lang="es-S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81" y="5869094"/>
            <a:ext cx="915088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9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em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11" Type="http://schemas.openxmlformats.org/officeDocument/2006/relationships/image" Target="../media/image19.jpeg"/><Relationship Id="rId5" Type="http://schemas.openxmlformats.org/officeDocument/2006/relationships/image" Target="../media/image13.wmf"/><Relationship Id="rId15" Type="http://schemas.openxmlformats.org/officeDocument/2006/relationships/image" Target="../media/image23.jpeg"/><Relationship Id="rId10" Type="http://schemas.openxmlformats.org/officeDocument/2006/relationships/image" Target="../media/image18.wmf"/><Relationship Id="rId4" Type="http://schemas.openxmlformats.org/officeDocument/2006/relationships/image" Target="../media/image12.jpeg"/><Relationship Id="rId9" Type="http://schemas.openxmlformats.org/officeDocument/2006/relationships/image" Target="../media/image17.wmf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1230" y="176554"/>
            <a:ext cx="3788921" cy="1646302"/>
          </a:xfrm>
        </p:spPr>
        <p:txBody>
          <a:bodyPr>
            <a:normAutofit/>
          </a:bodyPr>
          <a:lstStyle/>
          <a:p>
            <a:r>
              <a:rPr lang="es-SV" sz="4400" b="1" spc="0" dirty="0" smtClean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Rendición de cuentas</a:t>
            </a:r>
            <a:endParaRPr lang="es-SV" sz="4400" b="1" spc="0" dirty="0">
              <a:ln w="0"/>
              <a:solidFill>
                <a:srgbClr val="0060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1" y="1524109"/>
            <a:ext cx="6103331" cy="40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4592" r="5145"/>
          <a:stretch/>
        </p:blipFill>
        <p:spPr>
          <a:xfrm>
            <a:off x="6532605" y="190252"/>
            <a:ext cx="5395047" cy="34749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561" y="3665206"/>
            <a:ext cx="5400469" cy="2867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5323"/>
          <a:stretch/>
        </p:blipFill>
        <p:spPr>
          <a:xfrm>
            <a:off x="549544" y="1992694"/>
            <a:ext cx="5002114" cy="36749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78010" y="1087395"/>
            <a:ext cx="362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b="1" spc="-50" dirty="0" smtClean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En cifras</a:t>
            </a:r>
            <a:endParaRPr lang="es-SV" sz="4000" b="1" spc="-50" dirty="0">
              <a:ln w="0"/>
              <a:solidFill>
                <a:srgbClr val="0060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874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IMG_29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4" y="1878396"/>
            <a:ext cx="2737942" cy="20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visitas de octubre 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0" y="728795"/>
            <a:ext cx="3070353" cy="229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visitas de octubre 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96" y="108735"/>
            <a:ext cx="3050393" cy="22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IMG_06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31" y="4230595"/>
            <a:ext cx="28082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IMG_13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46" y="3386696"/>
            <a:ext cx="3349927" cy="25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Imagen 0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01" y="2771047"/>
            <a:ext cx="3093847" cy="23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285344" y="533949"/>
            <a:ext cx="44656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SV" sz="3600" b="1" spc="-50" dirty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Evidencia </a:t>
            </a:r>
            <a:r>
              <a:rPr lang="es-MX" altLang="es-SV" sz="3600" b="1" spc="-50" dirty="0" smtClean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condiciones de vida</a:t>
            </a:r>
            <a:endParaRPr lang="es-ES" altLang="es-SV" sz="4000" b="1" spc="-50" dirty="0">
              <a:ln w="0"/>
              <a:solidFill>
                <a:srgbClr val="0060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175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RESPALDO YOLANDA  MAYO 2013\MIS IMAGENES\FOTOS\P1010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4" t="21322" r="17148" b="13088"/>
          <a:stretch/>
        </p:blipFill>
        <p:spPr bwMode="auto">
          <a:xfrm>
            <a:off x="467428" y="1628644"/>
            <a:ext cx="2088232" cy="35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RESPALDO YOLANDA  MAYO 2013\2010\talleres vocasionales\piñateria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9440" y="4064057"/>
            <a:ext cx="5834122" cy="43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RESPALDOS ROCIO\datos para respaldo 2013\AÑO 2013\ALEMANIA 2013\Alemania. rx\FOTOS DE SORBETES 2013\SABADO 13 DE JULIO 2013 SORBETE DE FRESA\Foto-01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6" r="26008"/>
          <a:stretch/>
        </p:blipFill>
        <p:spPr bwMode="auto">
          <a:xfrm>
            <a:off x="9235902" y="284674"/>
            <a:ext cx="2691156" cy="54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72" y="284674"/>
            <a:ext cx="2263621" cy="544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0" r="14241"/>
          <a:stretch/>
        </p:blipFill>
        <p:spPr bwMode="auto">
          <a:xfrm>
            <a:off x="2921792" y="415227"/>
            <a:ext cx="2447116" cy="40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Rectángulo"/>
          <p:cNvSpPr/>
          <p:nvPr/>
        </p:nvSpPr>
        <p:spPr>
          <a:xfrm>
            <a:off x="1667507" y="5499842"/>
            <a:ext cx="38164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16080" y="5733255"/>
            <a:ext cx="36086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DESPUES</a:t>
            </a:r>
            <a:endParaRPr lang="es-E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595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3472">
        <p14:prism/>
      </p:transition>
    </mc:Choice>
    <mc:Fallback xmlns="">
      <p:transition spd="slow" advClick="0" advTm="13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FOTOS\Navidad 2012\IMG_6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3013" y="2147406"/>
            <a:ext cx="4968553" cy="37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F:\RESPALDO YOLANDA  MAYO 2013\MIS IMAGENES\FOTOS\Caso Desmoprec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00" y="1443231"/>
            <a:ext cx="3779912" cy="50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 Rectángulo"/>
          <p:cNvSpPr/>
          <p:nvPr/>
        </p:nvSpPr>
        <p:spPr>
          <a:xfrm>
            <a:off x="2009800" y="335235"/>
            <a:ext cx="33843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969097" y="388982"/>
            <a:ext cx="34563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DESPUES</a:t>
            </a:r>
            <a:endParaRPr lang="es-E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751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255">
        <p14:prism/>
      </p:transition>
    </mc:Choice>
    <mc:Fallback xmlns="">
      <p:transition spd="slow" advClick="0" advTm="102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020" t="19590" r="-799" b="11638"/>
          <a:stretch/>
        </p:blipFill>
        <p:spPr>
          <a:xfrm>
            <a:off x="1323473" y="469232"/>
            <a:ext cx="10058400" cy="53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09903" y="2967335"/>
            <a:ext cx="35721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1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28153" y="720159"/>
            <a:ext cx="4573678" cy="915239"/>
          </a:xfrm>
        </p:spPr>
        <p:txBody>
          <a:bodyPr>
            <a:normAutofit/>
          </a:bodyPr>
          <a:lstStyle/>
          <a:p>
            <a:r>
              <a:rPr lang="es-SV" sz="4400" b="1" spc="0" dirty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Generalidades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24988" y="2686546"/>
            <a:ext cx="7831016" cy="18759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SV" sz="2600" dirty="0" smtClean="0"/>
              <a:t>15 años de servicio a NNA con VIH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SV" sz="2600" dirty="0" smtClean="0"/>
              <a:t>Legalmente inscrita en el Registro de </a:t>
            </a:r>
            <a:r>
              <a:rPr lang="es-SV" sz="2600" dirty="0" err="1" smtClean="0"/>
              <a:t>ONG´s</a:t>
            </a:r>
            <a:endParaRPr lang="es-SV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SV" sz="2600" dirty="0" smtClean="0"/>
              <a:t>Convenio de cooperación Hospital Bloom/CENID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SV" sz="2600" dirty="0" smtClean="0"/>
              <a:t>Población beneficiada: 350 casos en promedio anual</a:t>
            </a:r>
          </a:p>
          <a:p>
            <a:pPr marL="0" indent="0">
              <a:buNone/>
            </a:pPr>
            <a:endParaRPr lang="es-SV" dirty="0"/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174">
            <a:off x="8061494" y="313806"/>
            <a:ext cx="3888167" cy="21870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615" y="4076302"/>
            <a:ext cx="4019048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5"/>
          <p:cNvGrpSpPr>
            <a:grpSpLocks/>
          </p:cNvGrpSpPr>
          <p:nvPr/>
        </p:nvGrpSpPr>
        <p:grpSpPr bwMode="auto">
          <a:xfrm>
            <a:off x="2208831" y="910316"/>
            <a:ext cx="8859044" cy="5673725"/>
            <a:chOff x="113" y="754"/>
            <a:chExt cx="5348" cy="3356"/>
          </a:xfrm>
        </p:grpSpPr>
        <p:grpSp>
          <p:nvGrpSpPr>
            <p:cNvPr id="31" name="Group 62"/>
            <p:cNvGrpSpPr>
              <a:grpSpLocks/>
            </p:cNvGrpSpPr>
            <p:nvPr/>
          </p:nvGrpSpPr>
          <p:grpSpPr bwMode="auto">
            <a:xfrm>
              <a:off x="113" y="1570"/>
              <a:ext cx="5348" cy="2540"/>
              <a:chOff x="0" y="1298"/>
              <a:chExt cx="5348" cy="2540"/>
            </a:xfrm>
          </p:grpSpPr>
          <p:grpSp>
            <p:nvGrpSpPr>
              <p:cNvPr id="34" name="Organization Chart 6"/>
              <p:cNvGrpSpPr>
                <a:grpSpLocks/>
              </p:cNvGrpSpPr>
              <p:nvPr/>
            </p:nvGrpSpPr>
            <p:grpSpPr bwMode="auto">
              <a:xfrm>
                <a:off x="0" y="1298"/>
                <a:ext cx="4285" cy="2540"/>
                <a:chOff x="748" y="1389"/>
                <a:chExt cx="4285" cy="2540"/>
              </a:xfrm>
            </p:grpSpPr>
            <p:sp>
              <p:nvSpPr>
                <p:cNvPr id="40" name="_s1042"/>
                <p:cNvSpPr>
                  <a:spLocks noChangeArrowheads="1"/>
                </p:cNvSpPr>
                <p:nvPr/>
              </p:nvSpPr>
              <p:spPr bwMode="auto">
                <a:xfrm>
                  <a:off x="2267" y="1389"/>
                  <a:ext cx="1153" cy="451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660033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5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JUNTA DIRECTIVA</a:t>
                  </a:r>
                </a:p>
              </p:txBody>
            </p:sp>
            <p:sp>
              <p:nvSpPr>
                <p:cNvPr id="41" name="_s1031"/>
                <p:cNvSpPr>
                  <a:spLocks noChangeArrowheads="1"/>
                </p:cNvSpPr>
                <p:nvPr/>
              </p:nvSpPr>
              <p:spPr bwMode="auto">
                <a:xfrm>
                  <a:off x="2222" y="2019"/>
                  <a:ext cx="1220" cy="459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660033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7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Dirección Ejecutiva</a:t>
                  </a:r>
                </a:p>
              </p:txBody>
            </p:sp>
            <p:sp>
              <p:nvSpPr>
                <p:cNvPr id="42" name="_s1031"/>
                <p:cNvSpPr>
                  <a:spLocks noChangeArrowheads="1"/>
                </p:cNvSpPr>
                <p:nvPr/>
              </p:nvSpPr>
              <p:spPr bwMode="auto">
                <a:xfrm>
                  <a:off x="1859" y="2795"/>
                  <a:ext cx="2132" cy="771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660033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7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Beneficiarios/Centro de Excelencia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7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Para niños con inmunodeficiencia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7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(CENID)</a:t>
                  </a:r>
                </a:p>
              </p:txBody>
            </p:sp>
            <p:sp>
              <p:nvSpPr>
                <p:cNvPr id="43" name="_s1031"/>
                <p:cNvSpPr>
                  <a:spLocks noChangeArrowheads="1"/>
                </p:cNvSpPr>
                <p:nvPr/>
              </p:nvSpPr>
              <p:spPr bwMode="auto">
                <a:xfrm>
                  <a:off x="3696" y="2024"/>
                  <a:ext cx="1153" cy="48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660033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7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Administración</a:t>
                  </a:r>
                  <a:r>
                    <a:rPr kumimoji="0" lang="es-MX" altLang="es-SV" sz="17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ahoma" pitchFamily="34" charset="0"/>
                    </a:rPr>
                    <a:t>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7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y contabilidad</a:t>
                  </a:r>
                </a:p>
              </p:txBody>
            </p:sp>
            <p:sp>
              <p:nvSpPr>
                <p:cNvPr id="44" name="Line 46"/>
                <p:cNvSpPr>
                  <a:spLocks noChangeShapeType="1"/>
                </p:cNvSpPr>
                <p:nvPr/>
              </p:nvSpPr>
              <p:spPr bwMode="auto">
                <a:xfrm>
                  <a:off x="3447" y="2251"/>
                  <a:ext cx="22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/>
                </a:p>
              </p:txBody>
            </p:sp>
            <p:sp>
              <p:nvSpPr>
                <p:cNvPr id="45" name="Line 54"/>
                <p:cNvSpPr>
                  <a:spLocks noChangeShapeType="1"/>
                </p:cNvSpPr>
                <p:nvPr/>
              </p:nvSpPr>
              <p:spPr bwMode="auto">
                <a:xfrm>
                  <a:off x="4853" y="2250"/>
                  <a:ext cx="9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/>
                </a:p>
              </p:txBody>
            </p:sp>
            <p:sp>
              <p:nvSpPr>
                <p:cNvPr id="46" name="Line 56"/>
                <p:cNvSpPr>
                  <a:spLocks noChangeShapeType="1"/>
                </p:cNvSpPr>
                <p:nvPr/>
              </p:nvSpPr>
              <p:spPr bwMode="auto">
                <a:xfrm>
                  <a:off x="3401" y="1616"/>
                  <a:ext cx="40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/>
                </a:p>
              </p:txBody>
            </p:sp>
            <p:sp>
              <p:nvSpPr>
                <p:cNvPr id="47" name="AutoShape 57"/>
                <p:cNvSpPr>
                  <a:spLocks noChangeArrowheads="1"/>
                </p:cNvSpPr>
                <p:nvPr/>
              </p:nvSpPr>
              <p:spPr bwMode="auto">
                <a:xfrm>
                  <a:off x="3855" y="1435"/>
                  <a:ext cx="1043" cy="317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SV" altLang="es-SV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Ad Honorem</a:t>
                  </a:r>
                  <a:endParaRPr kumimoji="0" lang="es-ES" altLang="es-SV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Line 45"/>
                <p:cNvSpPr>
                  <a:spLocks noChangeShapeType="1"/>
                </p:cNvSpPr>
                <p:nvPr/>
              </p:nvSpPr>
              <p:spPr bwMode="auto">
                <a:xfrm>
                  <a:off x="2857" y="1843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/>
                </a:p>
              </p:txBody>
            </p:sp>
            <p:sp>
              <p:nvSpPr>
                <p:cNvPr id="4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57" y="2523"/>
                  <a:ext cx="0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/>
                </a:p>
              </p:txBody>
            </p:sp>
            <p:sp>
              <p:nvSpPr>
                <p:cNvPr id="50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995" y="2251"/>
                  <a:ext cx="22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/>
                </a:p>
              </p:txBody>
            </p:sp>
            <p:sp>
              <p:nvSpPr>
                <p:cNvPr id="51" name="_s1031"/>
                <p:cNvSpPr>
                  <a:spLocks noChangeArrowheads="1"/>
                </p:cNvSpPr>
                <p:nvPr/>
              </p:nvSpPr>
              <p:spPr bwMode="auto">
                <a:xfrm>
                  <a:off x="816" y="2041"/>
                  <a:ext cx="1153" cy="48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660033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Personal/servicios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Profesionales por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MX" altLang="es-SV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rPr>
                    <a:t>  proyectos</a:t>
                  </a:r>
                </a:p>
              </p:txBody>
            </p:sp>
          </p:grpSp>
          <p:sp>
            <p:nvSpPr>
              <p:cNvPr id="35" name="Line 49"/>
              <p:cNvSpPr>
                <a:spLocks noChangeShapeType="1"/>
              </p:cNvSpPr>
              <p:nvPr/>
            </p:nvSpPr>
            <p:spPr bwMode="auto">
              <a:xfrm>
                <a:off x="2336" y="1842"/>
                <a:ext cx="2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36" name="Line 50"/>
              <p:cNvSpPr>
                <a:spLocks noChangeShapeType="1"/>
              </p:cNvSpPr>
              <p:nvPr/>
            </p:nvSpPr>
            <p:spPr bwMode="auto">
              <a:xfrm>
                <a:off x="2336" y="1842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37" name="Line 51"/>
              <p:cNvSpPr>
                <a:spLocks noChangeShapeType="1"/>
              </p:cNvSpPr>
              <p:nvPr/>
            </p:nvSpPr>
            <p:spPr bwMode="auto">
              <a:xfrm>
                <a:off x="3424" y="1842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38" name="_s1031"/>
              <p:cNvSpPr>
                <a:spLocks noChangeArrowheads="1"/>
              </p:cNvSpPr>
              <p:nvPr/>
            </p:nvSpPr>
            <p:spPr bwMode="auto">
              <a:xfrm>
                <a:off x="4195" y="1979"/>
                <a:ext cx="1153" cy="48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0033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MX" altLang="es-SV" sz="1700">
                    <a:latin typeface="Tahoma" pitchFamily="34" charset="0"/>
                  </a:rPr>
                  <a:t>Auditoría externa</a:t>
                </a:r>
              </a:p>
            </p:txBody>
          </p:sp>
          <p:sp>
            <p:nvSpPr>
              <p:cNvPr id="39" name="Line 53"/>
              <p:cNvSpPr>
                <a:spLocks noChangeShapeType="1"/>
              </p:cNvSpPr>
              <p:nvPr/>
            </p:nvSpPr>
            <p:spPr bwMode="auto">
              <a:xfrm>
                <a:off x="4830" y="1842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32" name="_s1029"/>
            <p:cNvSpPr>
              <a:spLocks noChangeArrowheads="1"/>
            </p:cNvSpPr>
            <p:nvPr/>
          </p:nvSpPr>
          <p:spPr bwMode="auto">
            <a:xfrm>
              <a:off x="1610" y="754"/>
              <a:ext cx="1225" cy="49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0033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MX" altLang="es-SV" sz="1500" b="1" dirty="0">
                  <a:latin typeface="Tahoma" pitchFamily="34" charset="0"/>
                </a:rPr>
                <a:t>Asamblea General</a:t>
              </a:r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2200" y="125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06985" y="174294"/>
            <a:ext cx="7273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SV" sz="4000" b="1" dirty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Estructura organizativa </a:t>
            </a:r>
          </a:p>
        </p:txBody>
      </p:sp>
    </p:spTree>
    <p:extLst>
      <p:ext uri="{BB962C8B-B14F-4D97-AF65-F5344CB8AC3E}">
        <p14:creationId xmlns:p14="http://schemas.microsoft.com/office/powerpoint/2010/main" val="12897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550509" y="1416745"/>
            <a:ext cx="44330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altLang="es-SV" b="1" dirty="0">
              <a:solidFill>
                <a:srgbClr val="000099"/>
              </a:solidFill>
              <a:latin typeface="Tahoma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SV" sz="4000" dirty="0">
                <a:solidFill>
                  <a:srgbClr val="002060"/>
                </a:solidFill>
              </a:rPr>
              <a:t>Honestidad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SV" sz="4000" dirty="0">
                <a:solidFill>
                  <a:srgbClr val="002060"/>
                </a:solidFill>
              </a:rPr>
              <a:t>Transparencia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SV" sz="4000" dirty="0">
                <a:solidFill>
                  <a:srgbClr val="002060"/>
                </a:solidFill>
              </a:rPr>
              <a:t>Entrega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SV" sz="4000" dirty="0">
                <a:solidFill>
                  <a:srgbClr val="002060"/>
                </a:solidFill>
              </a:rPr>
              <a:t>Solidaridad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altLang="es-SV" sz="4000" dirty="0">
                <a:solidFill>
                  <a:srgbClr val="002060"/>
                </a:solidFill>
              </a:rPr>
              <a:t>Humanidad</a:t>
            </a:r>
          </a:p>
          <a:p>
            <a:pPr algn="ctr"/>
            <a:endParaRPr lang="es-MX" altLang="es-SV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67213" y="461555"/>
            <a:ext cx="2869055" cy="66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s-MX" altLang="es-SV" sz="4400" b="1" dirty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VALORES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169">
            <a:off x="8816471" y="390727"/>
            <a:ext cx="3171429" cy="23809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5633">
            <a:off x="5378739" y="3199155"/>
            <a:ext cx="2876190" cy="23428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3107">
            <a:off x="5376281" y="464083"/>
            <a:ext cx="3257143" cy="2447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8347">
            <a:off x="8751198" y="3417288"/>
            <a:ext cx="32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4054" y="0"/>
            <a:ext cx="10058400" cy="145075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s-MX" sz="4000" b="1" dirty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POLITICAS INTERNAS</a:t>
            </a:r>
          </a:p>
        </p:txBody>
      </p:sp>
      <p:sp>
        <p:nvSpPr>
          <p:cNvPr id="3" name="2 Subtítulo"/>
          <p:cNvSpPr>
            <a:spLocks noGrp="1"/>
          </p:cNvSpPr>
          <p:nvPr>
            <p:ph idx="4294967295"/>
          </p:nvPr>
        </p:nvSpPr>
        <p:spPr>
          <a:xfrm>
            <a:off x="1097280" y="1845734"/>
            <a:ext cx="10575736" cy="402336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sz="3200" dirty="0">
                <a:solidFill>
                  <a:schemeClr val="tx1"/>
                </a:solidFill>
              </a:rPr>
              <a:t>Monto asignado: $30.000 (4 desembolsos de $7,500 cada uno</a:t>
            </a:r>
            <a:r>
              <a:rPr lang="es-SV" sz="32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sz="3200" dirty="0" smtClean="0">
                <a:solidFill>
                  <a:schemeClr val="tx1"/>
                </a:solidFill>
              </a:rPr>
              <a:t>Manejo de fondos en cuenta corriente para uso especifico de fondos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sz="3200" dirty="0" smtClean="0">
                <a:solidFill>
                  <a:schemeClr val="tx1"/>
                </a:solidFill>
              </a:rPr>
              <a:t>Cuentas contables especificas para registro de operaciones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sz="3200" dirty="0" smtClean="0">
                <a:solidFill>
                  <a:schemeClr val="tx1"/>
                </a:solidFill>
              </a:rPr>
              <a:t>Auditorias externas mensuales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sz="3200" dirty="0" smtClean="0">
                <a:solidFill>
                  <a:schemeClr val="tx1"/>
                </a:solidFill>
              </a:rPr>
              <a:t>Informes técnicos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sz="3200" dirty="0" smtClean="0">
                <a:solidFill>
                  <a:schemeClr val="tx1"/>
                </a:solidFill>
              </a:rPr>
              <a:t>Testimonios de usuarios beneficiados con el servicio</a:t>
            </a:r>
            <a:endParaRPr lang="es-SV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SV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39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5227" y="-174880"/>
            <a:ext cx="7703344" cy="103578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s-SV" sz="4000" b="1" dirty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ACCIONES ESTRATEGICAS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168" y="1132240"/>
            <a:ext cx="5771655" cy="559465"/>
          </a:xfrm>
        </p:spPr>
        <p:txBody>
          <a:bodyPr>
            <a:normAutofit/>
          </a:bodyPr>
          <a:lstStyle/>
          <a:p>
            <a:pPr algn="l"/>
            <a:r>
              <a:rPr lang="es-SV" sz="1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1-Atención Integral de calidad</a:t>
            </a:r>
            <a:endParaRPr lang="es-SV" sz="1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7741238" y="4718321"/>
            <a:ext cx="5622877" cy="1155684"/>
            <a:chOff x="7083520" y="3220225"/>
            <a:chExt cx="5622877" cy="1155684"/>
          </a:xfrm>
        </p:grpSpPr>
        <p:sp>
          <p:nvSpPr>
            <p:cNvPr id="11" name="Subtítulo 2"/>
            <p:cNvSpPr txBox="1">
              <a:spLocks/>
            </p:cNvSpPr>
            <p:nvPr/>
          </p:nvSpPr>
          <p:spPr>
            <a:xfrm>
              <a:off x="7083520" y="3220225"/>
              <a:ext cx="5622877" cy="5594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800" b="1" dirty="0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4-Administracion</a:t>
              </a:r>
              <a:endParaRPr lang="es-SV" sz="1800" b="1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154133" y="3729578"/>
              <a:ext cx="4162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 smtClean="0"/>
                <a:t>Funcionamiento institucional y operaciones. </a:t>
              </a:r>
              <a:endParaRPr lang="es-MX" dirty="0"/>
            </a:p>
          </p:txBody>
        </p:sp>
      </p:grpSp>
      <p:sp>
        <p:nvSpPr>
          <p:cNvPr id="13" name="Subtítulo 2"/>
          <p:cNvSpPr txBox="1">
            <a:spLocks/>
          </p:cNvSpPr>
          <p:nvPr/>
        </p:nvSpPr>
        <p:spPr>
          <a:xfrm>
            <a:off x="7694319" y="2924637"/>
            <a:ext cx="5622877" cy="55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1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3-Protección </a:t>
            </a:r>
            <a:r>
              <a:rPr lang="es-SV" sz="1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social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741238" y="3253428"/>
            <a:ext cx="454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Asignaciones en efectivo a  cuidadores adultos mayores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Alimentos </a:t>
            </a:r>
            <a:r>
              <a:rPr lang="es-SV" dirty="0"/>
              <a:t>y apoyos a necesidades eventuales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</p:txBody>
      </p:sp>
      <p:pic>
        <p:nvPicPr>
          <p:cNvPr id="1028" name="Picture 4" descr="LOGOTALLER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02462" y="5842001"/>
            <a:ext cx="4552950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imagesCAP2IR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9071" y="262019"/>
            <a:ext cx="4132263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 descr="imagesCA2H66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8127" y="5249587"/>
            <a:ext cx="4219575" cy="42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5" name="Picture 11" descr="MC9002803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50" y="25841325"/>
            <a:ext cx="2386013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6" name="Picture 12" descr="MC90005611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8958163"/>
            <a:ext cx="4537075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7" name="Picture 13" descr="CENI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24" y="32632650"/>
            <a:ext cx="3895725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7331568" y="1138450"/>
            <a:ext cx="5211256" cy="1796005"/>
            <a:chOff x="245448" y="5058073"/>
            <a:chExt cx="5211256" cy="1796005"/>
          </a:xfrm>
        </p:grpSpPr>
        <p:sp>
          <p:nvSpPr>
            <p:cNvPr id="5" name="Subtítulo 2"/>
            <p:cNvSpPr txBox="1">
              <a:spLocks/>
            </p:cNvSpPr>
            <p:nvPr/>
          </p:nvSpPr>
          <p:spPr>
            <a:xfrm>
              <a:off x="608199" y="5058073"/>
              <a:ext cx="4848505" cy="5594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800" b="1" dirty="0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2-Apoyo </a:t>
              </a:r>
              <a:r>
                <a:rPr lang="es-SV" sz="1800" b="1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a la adherencia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28806" y="5376750"/>
              <a:ext cx="41625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 smtClean="0"/>
                <a:t>Medicamentos y pruebas de laboratorio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 smtClean="0"/>
                <a:t>Becas para transporte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 smtClean="0"/>
                <a:t>Acompañamiento a nuevos casos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s-MX" dirty="0"/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5448" y="6224483"/>
              <a:ext cx="461289" cy="369031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7562212" y="6157148"/>
            <a:ext cx="4477141" cy="663040"/>
            <a:chOff x="7400352" y="6038602"/>
            <a:chExt cx="4701278" cy="791322"/>
          </a:xfrm>
        </p:grpSpPr>
        <p:pic>
          <p:nvPicPr>
            <p:cNvPr id="1026" name="Picture 2" descr="j018332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529" y="6282436"/>
              <a:ext cx="469235" cy="484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j019975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108" y="6196701"/>
              <a:ext cx="403848" cy="590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sna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94"/>
            <a:stretch>
              <a:fillRect/>
            </a:stretch>
          </p:blipFill>
          <p:spPr bwMode="auto">
            <a:xfrm>
              <a:off x="8596602" y="6186012"/>
              <a:ext cx="495128" cy="601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imagesCALGJGR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590" y="6229123"/>
              <a:ext cx="443126" cy="50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7697">
              <a:off x="7400352" y="6039209"/>
              <a:ext cx="578764" cy="790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368" y="6048375"/>
              <a:ext cx="513262" cy="761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9" name="Picture 15" descr="http://imagenesdeninos.com/wp-content/uploads/2014/07/Im%C3%A1genes-de-Ni%C3%B1os-Felices-Jugando-11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8" t="3658" r="5132" b="5795"/>
            <a:stretch/>
          </p:blipFill>
          <p:spPr bwMode="auto">
            <a:xfrm rot="20951432">
              <a:off x="9734876" y="6225617"/>
              <a:ext cx="479378" cy="50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260227">
              <a:off x="10876041" y="6038602"/>
              <a:ext cx="591348" cy="761915"/>
            </a:xfrm>
            <a:prstGeom prst="rect">
              <a:avLst/>
            </a:prstGeom>
          </p:spPr>
        </p:pic>
      </p:grpSp>
      <p:sp>
        <p:nvSpPr>
          <p:cNvPr id="21" name="Rectángulo 20"/>
          <p:cNvSpPr/>
          <p:nvPr/>
        </p:nvSpPr>
        <p:spPr>
          <a:xfrm>
            <a:off x="395168" y="1595021"/>
            <a:ext cx="71171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smtClean="0"/>
              <a:t>Atención </a:t>
            </a:r>
            <a:r>
              <a:rPr lang="es-SV" sz="2400" dirty="0"/>
              <a:t>diaria lúdica </a:t>
            </a:r>
            <a:r>
              <a:rPr lang="es-SV" sz="2400" dirty="0" smtClean="0"/>
              <a:t>terapéutica: módulo </a:t>
            </a:r>
            <a:r>
              <a:rPr lang="es-SV" sz="2400" dirty="0"/>
              <a:t>de derechos de la niñez </a:t>
            </a:r>
            <a:r>
              <a:rPr lang="es-SV" sz="2400" dirty="0" smtClean="0"/>
              <a:t> y tecnología y revelación 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smtClean="0"/>
              <a:t>Revelación </a:t>
            </a:r>
            <a:r>
              <a:rPr lang="es-SV" sz="2400" dirty="0"/>
              <a:t>de </a:t>
            </a:r>
            <a:r>
              <a:rPr lang="es-SV" sz="2400" dirty="0" smtClean="0"/>
              <a:t>diagnóstico 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smtClean="0"/>
              <a:t> Revelación de diagnostico F2.</a:t>
            </a:r>
            <a:endParaRPr lang="es-SV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smtClean="0"/>
              <a:t>Atención </a:t>
            </a:r>
            <a:r>
              <a:rPr lang="es-SV" sz="2400" dirty="0"/>
              <a:t>psicológica personalizada a niños y adolescentes con dificultades específicas.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smtClean="0"/>
              <a:t>Atención </a:t>
            </a:r>
            <a:r>
              <a:rPr lang="es-SV" sz="2400" dirty="0"/>
              <a:t>diaria a adolescentes con enfoque en proyecto de vida y uso de tecnología.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smtClean="0"/>
              <a:t>Recreación </a:t>
            </a:r>
            <a:r>
              <a:rPr lang="es-SV" sz="2400" dirty="0"/>
              <a:t>y salud 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smtClean="0"/>
              <a:t>Refrigerio </a:t>
            </a:r>
            <a:r>
              <a:rPr lang="es-SV" sz="2400" dirty="0"/>
              <a:t>diario nutricionalmente recomendado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smtClean="0"/>
              <a:t>Materiales, suministros e insumos (material </a:t>
            </a:r>
            <a:r>
              <a:rPr lang="es-SV" sz="2400" dirty="0"/>
              <a:t>de </a:t>
            </a:r>
            <a:r>
              <a:rPr lang="es-SV" sz="2400" dirty="0" smtClean="0"/>
              <a:t>higiene).</a:t>
            </a:r>
            <a:endParaRPr lang="es-SV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smtClean="0"/>
              <a:t>Mantenimiento </a:t>
            </a:r>
            <a:r>
              <a:rPr lang="es-SV" sz="2400" dirty="0"/>
              <a:t>preventivo y correctivo de instalaciones y/o </a:t>
            </a:r>
            <a:r>
              <a:rPr lang="es-SV" sz="2400" dirty="0" smtClean="0"/>
              <a:t>mobiliario/equipos (Clínica CENID)</a:t>
            </a:r>
            <a:endParaRPr lang="es-SV" sz="2400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3" y="2731975"/>
            <a:ext cx="461289" cy="369031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3" y="3163421"/>
            <a:ext cx="461289" cy="36903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79" y="3857479"/>
            <a:ext cx="461289" cy="3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20" y="6055477"/>
            <a:ext cx="461289" cy="36903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1" y="4742437"/>
            <a:ext cx="461289" cy="36903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7" y="3267304"/>
            <a:ext cx="461289" cy="369031"/>
          </a:xfrm>
          <a:prstGeom prst="rect">
            <a:avLst/>
          </a:prstGeom>
        </p:spPr>
      </p:pic>
      <p:sp>
        <p:nvSpPr>
          <p:cNvPr id="38" name="Título 1"/>
          <p:cNvSpPr>
            <a:spLocks noGrp="1"/>
          </p:cNvSpPr>
          <p:nvPr>
            <p:ph type="ctrTitle"/>
          </p:nvPr>
        </p:nvSpPr>
        <p:spPr>
          <a:xfrm>
            <a:off x="4425064" y="111844"/>
            <a:ext cx="7766936" cy="1035788"/>
          </a:xfrm>
        </p:spPr>
        <p:txBody>
          <a:bodyPr>
            <a:normAutofit/>
          </a:bodyPr>
          <a:lstStyle/>
          <a:p>
            <a:r>
              <a:rPr lang="es-SV" b="1" dirty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Acciones subsidio 2018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5709393" y="-690862"/>
            <a:ext cx="7847710" cy="6261100"/>
            <a:chOff x="6020690" y="469900"/>
            <a:chExt cx="7847710" cy="6261100"/>
          </a:xfrm>
        </p:grpSpPr>
        <p:graphicFrame>
          <p:nvGraphicFramePr>
            <p:cNvPr id="27" name="Diagrama 26"/>
            <p:cNvGraphicFramePr/>
            <p:nvPr>
              <p:extLst>
                <p:ext uri="{D42A27DB-BD31-4B8C-83A1-F6EECF244321}">
                  <p14:modId xmlns:p14="http://schemas.microsoft.com/office/powerpoint/2010/main" val="3874524347"/>
                </p:ext>
              </p:extLst>
            </p:nvPr>
          </p:nvGraphicFramePr>
          <p:xfrm>
            <a:off x="6121400" y="469900"/>
            <a:ext cx="7747000" cy="62611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Elipse 8"/>
            <p:cNvSpPr/>
            <p:nvPr/>
          </p:nvSpPr>
          <p:spPr>
            <a:xfrm>
              <a:off x="6020690" y="2457935"/>
              <a:ext cx="2395423" cy="22317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1600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Fortalecimiento </a:t>
              </a:r>
              <a:r>
                <a:rPr lang="es-SV" sz="1600" dirty="0" smtClean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institucional</a:t>
              </a:r>
              <a:endParaRPr lang="es-SV" sz="1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-2292730" y="329610"/>
            <a:ext cx="7927999" cy="6634716"/>
            <a:chOff x="-778119" y="-97864"/>
            <a:chExt cx="8525883" cy="6769100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3736502207"/>
                </p:ext>
              </p:extLst>
            </p:nvPr>
          </p:nvGraphicFramePr>
          <p:xfrm>
            <a:off x="-778119" y="-97864"/>
            <a:ext cx="8280400" cy="67691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1" name="Elipse 30"/>
            <p:cNvSpPr/>
            <p:nvPr/>
          </p:nvSpPr>
          <p:spPr>
            <a:xfrm>
              <a:off x="4750564" y="1848843"/>
              <a:ext cx="2997200" cy="2222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SV" sz="2000" dirty="0" smtClean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Atención integral</a:t>
              </a:r>
              <a:endParaRPr lang="es-SV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cxnSp>
        <p:nvCxnSpPr>
          <p:cNvPr id="3" name="Conector recto 2"/>
          <p:cNvCxnSpPr/>
          <p:nvPr/>
        </p:nvCxnSpPr>
        <p:spPr>
          <a:xfrm>
            <a:off x="5265650" y="3561907"/>
            <a:ext cx="887486" cy="318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lecha abajo 5"/>
          <p:cNvSpPr/>
          <p:nvPr/>
        </p:nvSpPr>
        <p:spPr>
          <a:xfrm>
            <a:off x="6920917" y="3389152"/>
            <a:ext cx="159391" cy="377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Flecha izquierda 6"/>
          <p:cNvSpPr/>
          <p:nvPr/>
        </p:nvSpPr>
        <p:spPr>
          <a:xfrm rot="1285073">
            <a:off x="5117188" y="3547982"/>
            <a:ext cx="1169959" cy="352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Flecha izquierda 15"/>
          <p:cNvSpPr/>
          <p:nvPr/>
        </p:nvSpPr>
        <p:spPr>
          <a:xfrm rot="3095447">
            <a:off x="2217673" y="2042692"/>
            <a:ext cx="1354163" cy="352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Flecha izquierda 16"/>
          <p:cNvSpPr/>
          <p:nvPr/>
        </p:nvSpPr>
        <p:spPr>
          <a:xfrm rot="1321417">
            <a:off x="2288887" y="3012821"/>
            <a:ext cx="1050327" cy="352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Flecha izquierda 17"/>
          <p:cNvSpPr/>
          <p:nvPr/>
        </p:nvSpPr>
        <p:spPr>
          <a:xfrm rot="20130296">
            <a:off x="2567088" y="3720400"/>
            <a:ext cx="873884" cy="352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Flecha izquierda 18"/>
          <p:cNvSpPr/>
          <p:nvPr/>
        </p:nvSpPr>
        <p:spPr>
          <a:xfrm rot="16897713">
            <a:off x="3194254" y="4496991"/>
            <a:ext cx="869488" cy="352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141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05181" y="153895"/>
            <a:ext cx="8596668" cy="286871"/>
          </a:xfrm>
        </p:spPr>
        <p:txBody>
          <a:bodyPr>
            <a:noAutofit/>
          </a:bodyPr>
          <a:lstStyle/>
          <a:p>
            <a:pPr algn="ctr"/>
            <a:r>
              <a:rPr lang="es-SV" sz="16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Matriz </a:t>
            </a:r>
            <a:r>
              <a:rPr lang="es-SV" sz="16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las acciones realizadas</a:t>
            </a:r>
            <a:endParaRPr lang="es-SV" sz="1600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06" y="440766"/>
            <a:ext cx="11574380" cy="63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9338" y="718146"/>
            <a:ext cx="11223810" cy="645458"/>
          </a:xfrm>
        </p:spPr>
        <p:txBody>
          <a:bodyPr>
            <a:noAutofit/>
          </a:bodyPr>
          <a:lstStyle/>
          <a:p>
            <a:pPr algn="ctr"/>
            <a:r>
              <a:rPr lang="es-SV" sz="1800" dirty="0"/>
              <a:t/>
            </a:r>
            <a:br>
              <a:rPr lang="es-SV" sz="1800" dirty="0"/>
            </a:br>
            <a:r>
              <a:rPr lang="es-SV" sz="4000" b="1" dirty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INFORME FINANCIERO CONSOLIDADO</a:t>
            </a:r>
            <a:br>
              <a:rPr lang="es-SV" sz="4000" b="1" dirty="0">
                <a:ln w="0"/>
                <a:solidFill>
                  <a:srgbClr val="006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s-SV" sz="4000" b="1" dirty="0">
              <a:ln w="0"/>
              <a:solidFill>
                <a:srgbClr val="0060A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6" y="1111310"/>
            <a:ext cx="11500283" cy="46881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9338" y="6085300"/>
            <a:ext cx="6150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100" dirty="0" smtClean="0"/>
              <a:t>Área operativa: Psicóloga y trabajadora social</a:t>
            </a:r>
          </a:p>
          <a:p>
            <a:r>
              <a:rPr lang="es-SV" sz="1100" dirty="0" smtClean="0"/>
              <a:t>Área administrativa: Contador y administradora y 1 mes por trimestre a la Dirección</a:t>
            </a:r>
            <a:endParaRPr lang="es-SV" sz="1100" dirty="0"/>
          </a:p>
        </p:txBody>
      </p:sp>
    </p:spTree>
    <p:extLst>
      <p:ext uri="{BB962C8B-B14F-4D97-AF65-F5344CB8AC3E}">
        <p14:creationId xmlns:p14="http://schemas.microsoft.com/office/powerpoint/2010/main" val="18210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1065</TotalTime>
  <Words>332</Words>
  <Application>Microsoft Office PowerPoint</Application>
  <PresentationFormat>Panorámica</PresentationFormat>
  <Paragraphs>75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Aharoni</vt:lpstr>
      <vt:lpstr>Arial</vt:lpstr>
      <vt:lpstr>Arial Rounded MT Bold</vt:lpstr>
      <vt:lpstr>Calibri</vt:lpstr>
      <vt:lpstr>Calibri Light</vt:lpstr>
      <vt:lpstr>Tahoma</vt:lpstr>
      <vt:lpstr>Wingdings</vt:lpstr>
      <vt:lpstr>Tema de Office</vt:lpstr>
      <vt:lpstr>Retrospección</vt:lpstr>
      <vt:lpstr>Rendición de cuentas</vt:lpstr>
      <vt:lpstr>Generalidades</vt:lpstr>
      <vt:lpstr>Presentación de PowerPoint</vt:lpstr>
      <vt:lpstr>Presentación de PowerPoint</vt:lpstr>
      <vt:lpstr>POLITICAS INTERNAS</vt:lpstr>
      <vt:lpstr>ACCIONES ESTRATEGICAS</vt:lpstr>
      <vt:lpstr>Acciones subsidio 2018</vt:lpstr>
      <vt:lpstr>Matriz de las acciones realizadas</vt:lpstr>
      <vt:lpstr> INFORME FINANCIERO CONSOLIDADO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Fundación Inocencia</dc:title>
  <dc:creator>ADMIN</dc:creator>
  <cp:lastModifiedBy>FUNDATAMARINDO</cp:lastModifiedBy>
  <cp:revision>113</cp:revision>
  <dcterms:created xsi:type="dcterms:W3CDTF">2015-11-24T14:12:53Z</dcterms:created>
  <dcterms:modified xsi:type="dcterms:W3CDTF">2019-02-25T15:45:42Z</dcterms:modified>
</cp:coreProperties>
</file>