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6" r:id="rId4"/>
    <p:sldId id="259" r:id="rId5"/>
    <p:sldId id="265" r:id="rId6"/>
    <p:sldId id="260" r:id="rId7"/>
    <p:sldId id="267" r:id="rId8"/>
    <p:sldId id="261" r:id="rId9"/>
    <p:sldId id="269" r:id="rId10"/>
    <p:sldId id="271" r:id="rId11"/>
    <p:sldId id="262" r:id="rId12"/>
    <p:sldId id="273" r:id="rId13"/>
    <p:sldId id="263" r:id="rId14"/>
    <p:sldId id="264" r:id="rId1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2" autoAdjust="0"/>
    <p:restoredTop sz="94660"/>
  </p:normalViewPr>
  <p:slideViewPr>
    <p:cSldViewPr>
      <p:cViewPr varScale="1">
        <p:scale>
          <a:sx n="90" d="100"/>
          <a:sy n="90" d="100"/>
        </p:scale>
        <p:origin x="10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871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236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42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448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07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5582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3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38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095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24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0632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845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35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7483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3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032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50E5-84C6-4828-B3C1-09848DE0F816}" type="datetimeFigureOut">
              <a:rPr lang="es-SV" smtClean="0"/>
              <a:t>19/02/2019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076548-B0D5-48AF-9B59-39371EDAE2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97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Video%20Los%20Comandos.mp4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Informe%20Financiero%20consolidado%20Anexo%201,%202%20y%20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7926388" cy="5064125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SV" sz="40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INFORME DE RENDICIÓN DE </a:t>
            </a:r>
            <a:r>
              <a:rPr lang="es-SV" sz="40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CUENTAS</a:t>
            </a:r>
          </a:p>
          <a:p>
            <a:pPr marL="0" indent="0" algn="ctr">
              <a:buNone/>
            </a:pPr>
            <a:r>
              <a:rPr lang="es-SV" sz="32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es-SV" sz="32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</a:br>
            <a:r>
              <a:rPr lang="es-SV" sz="3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ASOCIACIÓN </a:t>
            </a:r>
            <a:r>
              <a:rPr lang="es-SV" sz="32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COMANDOS DE SALVAMENTOS GUARDAVIDAS INDEPENDIENTES DE EL </a:t>
            </a:r>
            <a:r>
              <a:rPr lang="es-SV" sz="3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SALVADOR</a:t>
            </a:r>
          </a:p>
          <a:p>
            <a:pPr algn="ctr"/>
            <a:r>
              <a:rPr lang="es-SV" sz="28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PERÍODO: del 1 </a:t>
            </a:r>
            <a:r>
              <a:rPr lang="es-SV" sz="28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DE ENERO AL </a:t>
            </a:r>
            <a:r>
              <a:rPr lang="es-SV" sz="28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31 </a:t>
            </a:r>
            <a:r>
              <a:rPr lang="es-SV" sz="28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DE </a:t>
            </a:r>
            <a:r>
              <a:rPr lang="es-SV" sz="28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DICIEMBRE </a:t>
            </a:r>
            <a:r>
              <a:rPr lang="es-SV" sz="28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DE </a:t>
            </a:r>
            <a:r>
              <a:rPr lang="es-SV" sz="28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2018.</a:t>
            </a:r>
          </a:p>
          <a:p>
            <a:pPr marL="0" indent="0" algn="ctr">
              <a:buNone/>
            </a:pPr>
            <a:r>
              <a:rPr lang="es-SV" sz="1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					</a:t>
            </a:r>
          </a:p>
          <a:p>
            <a:pPr algn="ctr"/>
            <a:endParaRPr lang="es-SV" sz="2800" b="0" cap="all" dirty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7" y="116632"/>
            <a:ext cx="1609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232" y="1121600"/>
            <a:ext cx="8239223" cy="561976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s-SV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SV" b="1" dirty="0" smtClean="0"/>
              <a:t>• </a:t>
            </a:r>
            <a:r>
              <a:rPr lang="es-SV" b="1" dirty="0">
                <a:solidFill>
                  <a:srgbClr val="FF0000"/>
                </a:solidFill>
              </a:rPr>
              <a:t>12,938 atención de emergencias vehicular </a:t>
            </a:r>
            <a:r>
              <a:rPr lang="es-SV" b="1" dirty="0"/>
              <a:t>a nivel nacional. </a:t>
            </a: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SV" b="1" dirty="0"/>
              <a:t>• </a:t>
            </a:r>
            <a:r>
              <a:rPr lang="es-SV" b="1" dirty="0">
                <a:solidFill>
                  <a:srgbClr val="FF0000"/>
                </a:solidFill>
              </a:rPr>
              <a:t>96 Atención de emergencias Vertical </a:t>
            </a:r>
            <a:r>
              <a:rPr lang="es-SV" b="1" dirty="0"/>
              <a:t>a nivel nacional. En las Delegaciones y La Base </a:t>
            </a:r>
            <a:r>
              <a:rPr lang="es-SV" b="1" dirty="0" smtClean="0"/>
              <a:t>Central, </a:t>
            </a:r>
            <a:r>
              <a:rPr lang="es-SV" b="1" dirty="0"/>
              <a:t>se </a:t>
            </a:r>
            <a:r>
              <a:rPr lang="es-SV" b="1" dirty="0" smtClean="0"/>
              <a:t>rescatan </a:t>
            </a:r>
            <a:r>
              <a:rPr lang="es-SV" b="1" dirty="0" smtClean="0"/>
              <a:t>personas </a:t>
            </a:r>
            <a:r>
              <a:rPr lang="es-SV" b="1" dirty="0"/>
              <a:t>que </a:t>
            </a:r>
            <a:r>
              <a:rPr lang="es-SV" b="1" dirty="0" smtClean="0"/>
              <a:t>se sacan </a:t>
            </a:r>
            <a:r>
              <a:rPr lang="es-SV" b="1" dirty="0"/>
              <a:t>de un Barraco o </a:t>
            </a:r>
            <a:r>
              <a:rPr lang="es-SV" b="1" dirty="0" smtClean="0"/>
              <a:t>pozo. </a:t>
            </a:r>
            <a:r>
              <a:rPr lang="es-SV" b="1" dirty="0"/>
              <a:t>Muchas de ellas son entregadas a sus familiares por </a:t>
            </a:r>
            <a:r>
              <a:rPr lang="es-SV" b="1" dirty="0" smtClean="0"/>
              <a:t>estar </a:t>
            </a:r>
            <a:r>
              <a:rPr lang="es-SV" b="1" dirty="0"/>
              <a:t>fallecidos. </a:t>
            </a:r>
            <a:endParaRPr lang="es-SV" b="1" dirty="0" smtClean="0"/>
          </a:p>
          <a:p>
            <a:pPr algn="just">
              <a:buFont typeface="Arial" pitchFamily="34" charset="0"/>
              <a:buChar char="•"/>
            </a:pPr>
            <a:endParaRPr lang="es-SV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 smtClean="0"/>
          </a:p>
          <a:p>
            <a:pPr algn="just">
              <a:buFont typeface="Arial" pitchFamily="34" charset="0"/>
              <a:buChar char="•"/>
            </a:pPr>
            <a:endParaRPr lang="es-SV" b="0" dirty="0" smtClean="0"/>
          </a:p>
          <a:p>
            <a:pPr algn="just">
              <a:buFont typeface="Arial" pitchFamily="34" charset="0"/>
              <a:buChar char="•"/>
            </a:pPr>
            <a:endParaRPr lang="es-ES_tradnl" b="0" dirty="0" smtClean="0"/>
          </a:p>
          <a:p>
            <a:pPr algn="just"/>
            <a:endParaRPr lang="es-ES_tradnl" dirty="0" smtClean="0"/>
          </a:p>
          <a:p>
            <a:pPr algn="just"/>
            <a:endParaRPr lang="es-S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4989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1933252" y="109753"/>
            <a:ext cx="5231035" cy="101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S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</a:t>
            </a:r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PLAN INSTITUCIONAL DEL AÑO </a:t>
            </a:r>
            <a:r>
              <a:rPr lang="es-SV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  <a:p>
            <a:pPr algn="ctr"/>
            <a:endParaRPr lang="es-S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07" y="1214121"/>
            <a:ext cx="691456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233" y="1121601"/>
            <a:ext cx="7520940" cy="52807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• </a:t>
            </a:r>
            <a:r>
              <a:rPr lang="es-ES" sz="1400" b="1" dirty="0" smtClean="0">
                <a:solidFill>
                  <a:srgbClr val="FF0000"/>
                </a:solidFill>
              </a:rPr>
              <a:t>En la clínica asistencial ubicada en la base central se atendieron 6,480 Atenciones médicas</a:t>
            </a:r>
            <a:r>
              <a:rPr lang="es-ES" sz="1400" b="1" dirty="0" smtClean="0">
                <a:solidFill>
                  <a:schemeClr val="tx1"/>
                </a:solidFill>
              </a:rPr>
              <a:t>, a personas de bajos recursos que no pueden pagar una clínica privada o no tiene seguro médico</a:t>
            </a:r>
            <a:r>
              <a:rPr lang="es-ES" sz="1400" b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SV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• </a:t>
            </a:r>
            <a:r>
              <a:rPr lang="es-ES" sz="1400" dirty="0">
                <a:solidFill>
                  <a:srgbClr val="FF0000"/>
                </a:solidFill>
              </a:rPr>
              <a:t>Se han dado 27 jornadas de Capacitaciones al personal Permanente y </a:t>
            </a:r>
            <a:r>
              <a:rPr lang="es-ES" sz="1400" dirty="0" smtClean="0">
                <a:solidFill>
                  <a:srgbClr val="FF0000"/>
                </a:solidFill>
              </a:rPr>
              <a:t>Voluntarios de la institución</a:t>
            </a:r>
            <a:r>
              <a:rPr lang="es-ES" sz="1400" dirty="0" smtClean="0">
                <a:solidFill>
                  <a:schemeClr val="tx1"/>
                </a:solidFill>
              </a:rPr>
              <a:t>, así: </a:t>
            </a:r>
            <a:r>
              <a:rPr lang="es-ES" sz="1400" dirty="0">
                <a:solidFill>
                  <a:srgbClr val="FF0000"/>
                </a:solidFill>
              </a:rPr>
              <a:t>12</a:t>
            </a:r>
            <a:r>
              <a:rPr lang="es-ES" sz="1400" dirty="0">
                <a:solidFill>
                  <a:schemeClr val="tx1"/>
                </a:solidFill>
              </a:rPr>
              <a:t> jornadas de Atención Pre </a:t>
            </a:r>
            <a:r>
              <a:rPr lang="es-ES" sz="1400" dirty="0" smtClean="0">
                <a:solidFill>
                  <a:schemeClr val="tx1"/>
                </a:solidFill>
              </a:rPr>
              <a:t>Hospitalaria,  </a:t>
            </a:r>
            <a:r>
              <a:rPr lang="es-ES" sz="1400" dirty="0">
                <a:solidFill>
                  <a:srgbClr val="FF0000"/>
                </a:solidFill>
              </a:rPr>
              <a:t>12</a:t>
            </a:r>
            <a:r>
              <a:rPr lang="es-ES" sz="1400" dirty="0">
                <a:solidFill>
                  <a:schemeClr val="tx1"/>
                </a:solidFill>
              </a:rPr>
              <a:t> jornadas de Rescate </a:t>
            </a:r>
            <a:r>
              <a:rPr lang="es-ES" sz="1400" dirty="0" smtClean="0">
                <a:solidFill>
                  <a:schemeClr val="tx1"/>
                </a:solidFill>
              </a:rPr>
              <a:t>Vehicular, </a:t>
            </a:r>
            <a:r>
              <a:rPr lang="es-ES" sz="1400" dirty="0">
                <a:solidFill>
                  <a:srgbClr val="FF0000"/>
                </a:solidFill>
              </a:rPr>
              <a:t>1</a:t>
            </a:r>
            <a:r>
              <a:rPr lang="es-ES" sz="1400" dirty="0">
                <a:solidFill>
                  <a:schemeClr val="tx1"/>
                </a:solidFill>
              </a:rPr>
              <a:t> capacitación de asistente de primeros auxilios </a:t>
            </a:r>
            <a:r>
              <a:rPr lang="es-ES" sz="1400" dirty="0" smtClean="0">
                <a:solidFill>
                  <a:schemeClr val="tx1"/>
                </a:solidFill>
              </a:rPr>
              <a:t>avanzado, </a:t>
            </a:r>
            <a:r>
              <a:rPr lang="es-ES" sz="1400" dirty="0">
                <a:solidFill>
                  <a:srgbClr val="FF0000"/>
                </a:solidFill>
              </a:rPr>
              <a:t>1</a:t>
            </a:r>
            <a:r>
              <a:rPr lang="es-ES" sz="1400" dirty="0">
                <a:solidFill>
                  <a:schemeClr val="tx1"/>
                </a:solidFill>
              </a:rPr>
              <a:t> Revaluación del Curso de Atención Pre hospitalaria </a:t>
            </a:r>
            <a:r>
              <a:rPr lang="es-ES" sz="1400" dirty="0" smtClean="0">
                <a:solidFill>
                  <a:schemeClr val="tx1"/>
                </a:solidFill>
              </a:rPr>
              <a:t>y </a:t>
            </a:r>
            <a:r>
              <a:rPr lang="es-ES" sz="1400" dirty="0" smtClean="0">
                <a:solidFill>
                  <a:srgbClr val="FF0000"/>
                </a:solidFill>
              </a:rPr>
              <a:t>1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</a:rPr>
              <a:t>Curso de soporte vital </a:t>
            </a:r>
            <a:r>
              <a:rPr lang="es-ES" sz="1400" dirty="0" smtClean="0">
                <a:solidFill>
                  <a:schemeClr val="tx1"/>
                </a:solidFill>
              </a:rPr>
              <a:t>básico. </a:t>
            </a:r>
            <a:endParaRPr lang="es-SV" sz="1400" dirty="0" smtClean="0"/>
          </a:p>
          <a:p>
            <a:pPr algn="just">
              <a:buFont typeface="Arial" pitchFamily="34" charset="0"/>
              <a:buChar char="•"/>
            </a:pPr>
            <a:endParaRPr lang="es-SV" b="0" dirty="0" smtClean="0"/>
          </a:p>
          <a:p>
            <a:pPr algn="just">
              <a:buFont typeface="Arial" pitchFamily="34" charset="0"/>
              <a:buChar char="•"/>
            </a:pPr>
            <a:endParaRPr lang="es-ES_tradnl" b="0" dirty="0" smtClean="0"/>
          </a:p>
          <a:p>
            <a:pPr algn="just"/>
            <a:endParaRPr lang="es-ES_tradnl" dirty="0" smtClean="0"/>
          </a:p>
          <a:p>
            <a:pPr algn="just"/>
            <a:endParaRPr lang="es-S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4989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1933252" y="109754"/>
            <a:ext cx="5231035" cy="870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90" y="2060848"/>
            <a:ext cx="2387906" cy="15745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906703"/>
            <a:ext cx="2580120" cy="15808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5020822"/>
            <a:ext cx="2856890" cy="14603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730" y="2098818"/>
            <a:ext cx="1989518" cy="16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3478" y="1020205"/>
            <a:ext cx="8404986" cy="549672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/>
              <a:t>• </a:t>
            </a:r>
            <a:r>
              <a:rPr lang="es-ES" dirty="0">
                <a:solidFill>
                  <a:srgbClr val="FF0000"/>
                </a:solidFill>
              </a:rPr>
              <a:t>Apoyo al festival para el Buen Vivir </a:t>
            </a:r>
            <a:r>
              <a:rPr lang="es-ES" dirty="0"/>
              <a:t>y Gobernando con la Gente: a) Participan </a:t>
            </a:r>
            <a:r>
              <a:rPr lang="es-ES" dirty="0">
                <a:solidFill>
                  <a:srgbClr val="FF0000"/>
                </a:solidFill>
              </a:rPr>
              <a:t>721</a:t>
            </a:r>
            <a:r>
              <a:rPr lang="es-ES" dirty="0"/>
              <a:t>  voluntarios en los  11 meses durante el año 2018, b</a:t>
            </a:r>
            <a:r>
              <a:rPr lang="es-ES" dirty="0">
                <a:solidFill>
                  <a:srgbClr val="FF0000"/>
                </a:solidFill>
              </a:rPr>
              <a:t>) 7,000 </a:t>
            </a:r>
            <a:r>
              <a:rPr lang="es-ES" dirty="0"/>
              <a:t>asistencias médicas realizadas en los festivales del Buen Vivir en apoyo conjunto del Ministerio de Salud, </a:t>
            </a:r>
            <a:r>
              <a:rPr lang="es-ES" dirty="0" err="1"/>
              <a:t>Fosalud</a:t>
            </a:r>
            <a:r>
              <a:rPr lang="es-ES" dirty="0"/>
              <a:t>, Instituto Salvadoreño del Bienestar magisterial. c) </a:t>
            </a:r>
            <a:r>
              <a:rPr lang="es-ES" dirty="0">
                <a:solidFill>
                  <a:srgbClr val="FF0000"/>
                </a:solidFill>
              </a:rPr>
              <a:t>9,000 </a:t>
            </a:r>
            <a:r>
              <a:rPr lang="es-ES" dirty="0" smtClean="0">
                <a:solidFill>
                  <a:srgbClr val="FF0000"/>
                </a:solidFill>
              </a:rPr>
              <a:t>recetas médicas </a:t>
            </a:r>
            <a:r>
              <a:rPr lang="es-ES" dirty="0" smtClean="0"/>
              <a:t>entregadas en </a:t>
            </a:r>
            <a:r>
              <a:rPr lang="es-ES" dirty="0"/>
              <a:t>las consultas médicas. d) </a:t>
            </a:r>
            <a:r>
              <a:rPr lang="es-ES" dirty="0">
                <a:solidFill>
                  <a:srgbClr val="FF0000"/>
                </a:solidFill>
              </a:rPr>
              <a:t>54 ambulancias en las 9 jornadas durante el año </a:t>
            </a:r>
            <a:r>
              <a:rPr lang="es-ES" dirty="0" smtClean="0">
                <a:solidFill>
                  <a:srgbClr val="FF0000"/>
                </a:solidFill>
              </a:rPr>
              <a:t>2018</a:t>
            </a:r>
            <a:r>
              <a:rPr lang="es-ES" dirty="0" smtClean="0"/>
              <a:t>, e</a:t>
            </a:r>
            <a:r>
              <a:rPr lang="es-ES" dirty="0"/>
              <a:t>) </a:t>
            </a:r>
            <a:r>
              <a:rPr lang="es-ES" dirty="0" smtClean="0">
                <a:solidFill>
                  <a:srgbClr val="FF0000"/>
                </a:solidFill>
              </a:rPr>
              <a:t>53 </a:t>
            </a:r>
            <a:r>
              <a:rPr lang="es-ES" dirty="0" err="1"/>
              <a:t>canopis</a:t>
            </a:r>
            <a:r>
              <a:rPr lang="es-ES" dirty="0"/>
              <a:t> </a:t>
            </a:r>
            <a:r>
              <a:rPr lang="es-ES" dirty="0" smtClean="0"/>
              <a:t>en las 9 jornadas..</a:t>
            </a:r>
          </a:p>
          <a:p>
            <a:pPr>
              <a:buFont typeface="Arial" pitchFamily="34" charset="0"/>
              <a:buChar char="•"/>
            </a:pPr>
            <a:endParaRPr lang="es-ES" b="0" dirty="0"/>
          </a:p>
          <a:p>
            <a:pPr>
              <a:buFont typeface="Arial" pitchFamily="34" charset="0"/>
              <a:buChar char="•"/>
            </a:pPr>
            <a:endParaRPr lang="es-SV" b="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1285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2077268" y="109754"/>
            <a:ext cx="5087019" cy="870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4" y="3140968"/>
            <a:ext cx="76301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9672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SV" dirty="0">
                <a:solidFill>
                  <a:schemeClr val="tx1"/>
                </a:solidFill>
              </a:rPr>
              <a:t>• Se han realizado </a:t>
            </a:r>
            <a:r>
              <a:rPr lang="es-SV" dirty="0">
                <a:solidFill>
                  <a:srgbClr val="FF0000"/>
                </a:solidFill>
              </a:rPr>
              <a:t>15 jornadas de fumigaciones </a:t>
            </a:r>
            <a:r>
              <a:rPr lang="es-SV" dirty="0">
                <a:solidFill>
                  <a:schemeClr val="tx1"/>
                </a:solidFill>
              </a:rPr>
              <a:t>en diferentes zonas, En las Jornadas de </a:t>
            </a:r>
            <a:r>
              <a:rPr lang="es-SV" dirty="0" smtClean="0">
                <a:solidFill>
                  <a:schemeClr val="tx1"/>
                </a:solidFill>
              </a:rPr>
              <a:t>Fumigación </a:t>
            </a:r>
            <a:r>
              <a:rPr lang="es-SV" dirty="0">
                <a:solidFill>
                  <a:schemeClr val="tx1"/>
                </a:solidFill>
              </a:rPr>
              <a:t>se atiende a 1,800 casa x 4 familias por casa = 7,200.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/>
              <a:t>• Se realizaron </a:t>
            </a:r>
            <a:r>
              <a:rPr lang="es-ES" dirty="0">
                <a:solidFill>
                  <a:srgbClr val="FF0000"/>
                </a:solidFill>
              </a:rPr>
              <a:t>9 jornadas de capacitación de </a:t>
            </a:r>
            <a:r>
              <a:rPr lang="es-ES" dirty="0" smtClean="0">
                <a:solidFill>
                  <a:srgbClr val="FF0000"/>
                </a:solidFill>
              </a:rPr>
              <a:t>género </a:t>
            </a:r>
            <a:r>
              <a:rPr lang="es-ES" dirty="0"/>
              <a:t>con la participación del personal de hombre y mujeres de la base central y seccionales. </a:t>
            </a:r>
            <a:r>
              <a:rPr lang="es-ES" dirty="0" smtClean="0"/>
              <a:t>Teniendo </a:t>
            </a:r>
            <a:r>
              <a:rPr lang="es-ES" dirty="0"/>
              <a:t>un 30% de mujeres como participantes voluntarias.  </a:t>
            </a:r>
            <a:r>
              <a:rPr lang="es-ES" dirty="0" smtClean="0"/>
              <a:t>En el 2018 se </a:t>
            </a:r>
            <a:r>
              <a:rPr lang="es-ES" dirty="0"/>
              <a:t>realizó una consultoría para la elaboración del Diagnostico institucional de género, para la formulación de la Política de </a:t>
            </a:r>
            <a:r>
              <a:rPr lang="es-ES" dirty="0" smtClean="0"/>
              <a:t>Genero.</a:t>
            </a:r>
            <a:endParaRPr lang="es-SV" b="0" dirty="0" smtClean="0"/>
          </a:p>
          <a:p>
            <a:pPr algn="just">
              <a:buFont typeface="Arial" pitchFamily="34" charset="0"/>
              <a:buChar char="•"/>
            </a:pPr>
            <a:r>
              <a:rPr lang="es-SV" b="0" dirty="0" smtClean="0">
                <a:solidFill>
                  <a:srgbClr val="FF0000"/>
                </a:solidFill>
              </a:rPr>
              <a:t>Se adquirieron 6 ambulancias </a:t>
            </a:r>
            <a:r>
              <a:rPr lang="es-SV" b="0" dirty="0" smtClean="0">
                <a:solidFill>
                  <a:schemeClr val="tx1"/>
                </a:solidFill>
              </a:rPr>
              <a:t>para </a:t>
            </a:r>
            <a:r>
              <a:rPr lang="es-ES" dirty="0" smtClean="0">
                <a:solidFill>
                  <a:schemeClr val="tx1"/>
                </a:solidFill>
              </a:rPr>
              <a:t>fortalecer </a:t>
            </a:r>
            <a:r>
              <a:rPr lang="es-ES" dirty="0">
                <a:solidFill>
                  <a:schemeClr val="tx1"/>
                </a:solidFill>
              </a:rPr>
              <a:t>el área de </a:t>
            </a:r>
            <a:r>
              <a:rPr lang="es-ES" dirty="0" smtClean="0">
                <a:solidFill>
                  <a:schemeClr val="tx1"/>
                </a:solidFill>
              </a:rPr>
              <a:t>emergencia.</a:t>
            </a:r>
            <a:r>
              <a:rPr lang="es-SV" b="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1285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2195736" y="109754"/>
            <a:ext cx="4968552" cy="870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509120"/>
            <a:ext cx="2970389" cy="16585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49746"/>
            <a:ext cx="2292826" cy="17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418025"/>
            <a:ext cx="6347714" cy="1368153"/>
          </a:xfrm>
        </p:spPr>
        <p:txBody>
          <a:bodyPr/>
          <a:lstStyle/>
          <a:p>
            <a:pPr marL="0" indent="0"/>
            <a:endParaRPr lang="es-ES_tradnl" dirty="0" smtClean="0"/>
          </a:p>
          <a:p>
            <a:pPr marL="0" indent="0"/>
            <a:endParaRPr lang="es-ES_tradnl" dirty="0"/>
          </a:p>
          <a:p>
            <a:pPr marL="0" indent="0"/>
            <a:endParaRPr lang="es-ES_trad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706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98081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73932" y="3365424"/>
            <a:ext cx="5994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 </a:t>
            </a:r>
            <a:r>
              <a:rPr lang="es-ES" sz="2800" dirty="0" smtClean="0">
                <a:solidFill>
                  <a:schemeClr val="tx2"/>
                </a:solidFill>
              </a:rPr>
              <a:t>Video: </a:t>
            </a:r>
            <a:r>
              <a:rPr lang="es-ES" sz="2800" dirty="0" smtClean="0">
                <a:solidFill>
                  <a:schemeClr val="tx2"/>
                </a:solidFill>
                <a:hlinkClick r:id="rId5" action="ppaction://hlinkfile"/>
              </a:rPr>
              <a:t>Los Comandos</a:t>
            </a:r>
            <a:r>
              <a:rPr lang="es-ES" sz="2800" dirty="0" smtClean="0">
                <a:solidFill>
                  <a:schemeClr val="tx2"/>
                </a:solidFill>
              </a:rPr>
              <a:t>, Apoyando a la Juventud,  a la Mujer y a la Comunidad Salvadoreña. </a:t>
            </a:r>
          </a:p>
          <a:p>
            <a:endParaRPr lang="es-ES" dirty="0"/>
          </a:p>
          <a:p>
            <a:pPr algn="ctr"/>
            <a:r>
              <a:rPr lang="es-ES" dirty="0" smtClean="0"/>
              <a:t>MUCHAS GRACIAS.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73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2111" y="1153573"/>
            <a:ext cx="7652298" cy="499266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Bef>
                <a:spcPts val="0"/>
              </a:spcBef>
            </a:pPr>
            <a:endParaRPr lang="es-SV" b="0" dirty="0"/>
          </a:p>
          <a:p>
            <a:pPr lvl="0">
              <a:buFont typeface="Arial" pitchFamily="34" charset="0"/>
              <a:buChar char="•"/>
            </a:pPr>
            <a:r>
              <a:rPr lang="es-SV" sz="3600" dirty="0" smtClean="0">
                <a:solidFill>
                  <a:srgbClr val="000000"/>
                </a:solidFill>
              </a:rPr>
              <a:t>Conocidos como?</a:t>
            </a:r>
          </a:p>
          <a:p>
            <a:pPr marL="0" lvl="0" indent="0"/>
            <a:r>
              <a:rPr lang="es-SV" sz="3600" b="0" dirty="0"/>
              <a:t>Comandos de </a:t>
            </a:r>
            <a:r>
              <a:rPr lang="es-SV" sz="3600" b="0" dirty="0" smtClean="0"/>
              <a:t>Salvamentos, </a:t>
            </a:r>
          </a:p>
          <a:p>
            <a:pPr marL="0" lvl="0" indent="0">
              <a:buNone/>
            </a:pPr>
            <a:r>
              <a:rPr lang="es-SV" sz="3600" b="0" dirty="0" smtClean="0"/>
              <a:t>uniforme amarillo</a:t>
            </a:r>
            <a:r>
              <a:rPr lang="es-SV" sz="2400" b="0" dirty="0" smtClean="0"/>
              <a:t>.</a:t>
            </a:r>
            <a:r>
              <a:rPr lang="es-SV" b="0" dirty="0" smtClean="0"/>
              <a:t> </a:t>
            </a:r>
            <a:endParaRPr lang="es-SV" b="0" dirty="0"/>
          </a:p>
          <a:p>
            <a:pPr>
              <a:buFont typeface="Arial" pitchFamily="34" charset="0"/>
              <a:buChar char="•"/>
            </a:pPr>
            <a:endParaRPr lang="es-SV" sz="2400" dirty="0" smtClean="0"/>
          </a:p>
          <a:p>
            <a:pPr>
              <a:buFont typeface="Arial" pitchFamily="34" charset="0"/>
              <a:buChar char="•"/>
            </a:pPr>
            <a:endParaRPr lang="es-SV" sz="2400" dirty="0" smtClean="0"/>
          </a:p>
          <a:p>
            <a:pPr>
              <a:buFont typeface="Arial" pitchFamily="34" charset="0"/>
              <a:buChar char="•"/>
            </a:pPr>
            <a:r>
              <a:rPr lang="es-S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SV" sz="3600" dirty="0">
                <a:latin typeface="Arial" panose="020B0604020202020204" pitchFamily="34" charset="0"/>
                <a:cs typeface="Arial" panose="020B0604020202020204" pitchFamily="34" charset="0"/>
              </a:rPr>
              <a:t>hacemos</a:t>
            </a:r>
            <a:r>
              <a:rPr lang="es-SV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/>
            <a:r>
              <a:rPr lang="es-SV" sz="2300" b="0" dirty="0">
                <a:latin typeface="Arial" panose="020B0604020202020204" pitchFamily="34" charset="0"/>
                <a:cs typeface="Arial" panose="020B0604020202020204" pitchFamily="34" charset="0"/>
              </a:rPr>
              <a:t>Nuestra misión principal </a:t>
            </a:r>
            <a:r>
              <a:rPr lang="es-SV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es: </a:t>
            </a:r>
            <a:r>
              <a:rPr lang="es-SV" sz="2300" b="0" dirty="0">
                <a:latin typeface="Arial" panose="020B0604020202020204" pitchFamily="34" charset="0"/>
                <a:cs typeface="Arial" panose="020B0604020202020204" pitchFamily="34" charset="0"/>
              </a:rPr>
              <a:t>“Salvaguardar las vidas de las personas que se encuentren en peligro, sin importar su raza, religión o credo político</a:t>
            </a:r>
            <a:r>
              <a:rPr lang="es-SV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es-ES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Brindamos atención </a:t>
            </a:r>
            <a:r>
              <a:rPr lang="es-ES" sz="2300" b="0" dirty="0">
                <a:latin typeface="Arial" panose="020B0604020202020204" pitchFamily="34" charset="0"/>
                <a:cs typeface="Arial" panose="020B0604020202020204" pitchFamily="34" charset="0"/>
              </a:rPr>
              <a:t>Pre-Hospitalaria, Atención Médica, Pequeña Cirugía,  Búsqueda y Rescate, Rescate Vertical, Extracción Vehicular, Rescate Acuático, Eliminación de </a:t>
            </a:r>
            <a:r>
              <a:rPr lang="es-ES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Vectores, entre otros.  </a:t>
            </a:r>
            <a:endParaRPr lang="es-SV" sz="2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SV" sz="24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SV" sz="24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SV" sz="240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s-SV" sz="2400" dirty="0">
              <a:solidFill>
                <a:srgbClr val="000000"/>
              </a:solidFill>
            </a:endParaRPr>
          </a:p>
          <a:p>
            <a:pPr marL="0" lvl="0" indent="0" algn="just">
              <a:spcBef>
                <a:spcPts val="0"/>
              </a:spcBef>
            </a:pPr>
            <a:endParaRPr lang="es-SV" b="0" dirty="0" smtClean="0"/>
          </a:p>
          <a:p>
            <a:pPr marL="0" lvl="0" indent="0" algn="just">
              <a:spcBef>
                <a:spcPts val="0"/>
              </a:spcBef>
            </a:pPr>
            <a:endParaRPr lang="es-SV" b="0" dirty="0" smtClean="0"/>
          </a:p>
          <a:p>
            <a:pPr algn="just"/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558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942636" y="5157192"/>
            <a:ext cx="752094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</a:pPr>
            <a:endParaRPr lang="es-SV" b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26" y="1844824"/>
            <a:ext cx="1603018" cy="16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284" y="780862"/>
            <a:ext cx="7772400" cy="1179984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Ubicación de base Central y Seccionales a nivel nacional </a:t>
            </a:r>
            <a:endParaRPr lang="es-SV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44824"/>
            <a:ext cx="77803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" y="122649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8303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558924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SV" b="0" dirty="0" smtClean="0"/>
              <a:t>Recibimos Subsidio desde  el año 1998, por </a:t>
            </a:r>
            <a:r>
              <a:rPr lang="es-SV" b="0" dirty="0"/>
              <a:t>medio del  Ministerio de Salud </a:t>
            </a:r>
            <a:r>
              <a:rPr lang="es-SV" b="0" dirty="0" smtClean="0"/>
              <a:t>(MINSAL).</a:t>
            </a:r>
          </a:p>
          <a:p>
            <a:pPr algn="just">
              <a:buFont typeface="Arial" pitchFamily="34" charset="0"/>
              <a:buChar char="•"/>
            </a:pPr>
            <a:r>
              <a:rPr lang="es-SV" b="0" dirty="0" smtClean="0"/>
              <a:t>Para </a:t>
            </a:r>
            <a:r>
              <a:rPr lang="es-SV" b="0" dirty="0"/>
              <a:t>el año </a:t>
            </a:r>
            <a:r>
              <a:rPr lang="es-SV" b="0" dirty="0" smtClean="0"/>
              <a:t>2018 tenemos un Convenio de subsidio, con un presupuesto de </a:t>
            </a:r>
            <a:r>
              <a:rPr lang="es-SV" b="0" dirty="0" smtClean="0">
                <a:solidFill>
                  <a:schemeClr val="tx1"/>
                </a:solidFill>
              </a:rPr>
              <a:t>US$300,000.00.</a:t>
            </a:r>
          </a:p>
          <a:p>
            <a:pPr algn="just">
              <a:buFont typeface="Arial" pitchFamily="34" charset="0"/>
              <a:buChar char="•"/>
            </a:pPr>
            <a:r>
              <a:rPr lang="es-ES" b="0" dirty="0"/>
              <a:t>Al </a:t>
            </a:r>
            <a:r>
              <a:rPr lang="es-ES" b="0" dirty="0" smtClean="0"/>
              <a:t>31de Diciembre </a:t>
            </a:r>
            <a:r>
              <a:rPr lang="es-ES" b="0" dirty="0"/>
              <a:t>de </a:t>
            </a:r>
            <a:r>
              <a:rPr lang="es-ES" b="0" dirty="0" smtClean="0"/>
              <a:t>2018 El </a:t>
            </a:r>
            <a:r>
              <a:rPr lang="es-ES" b="0" dirty="0"/>
              <a:t>Ministerio de Salud </a:t>
            </a:r>
            <a:r>
              <a:rPr lang="es-ES" b="0" dirty="0" smtClean="0"/>
              <a:t>(MINSAL), </a:t>
            </a:r>
            <a:r>
              <a:rPr lang="es-ES" b="0" dirty="0"/>
              <a:t>ha </a:t>
            </a:r>
            <a:r>
              <a:rPr lang="es-ES" b="0" dirty="0" smtClean="0"/>
              <a:t>transferido los US$300,000.00, ejecutando </a:t>
            </a:r>
            <a:r>
              <a:rPr lang="es-ES" b="0" dirty="0"/>
              <a:t>el </a:t>
            </a:r>
            <a:r>
              <a:rPr lang="es-ES" b="0" dirty="0" smtClean="0"/>
              <a:t>113% </a:t>
            </a:r>
            <a:r>
              <a:rPr lang="es-ES" b="0" dirty="0"/>
              <a:t>equivalente a </a:t>
            </a:r>
            <a:r>
              <a:rPr lang="es-ES" b="0" dirty="0" smtClean="0"/>
              <a:t>$339,821.79 </a:t>
            </a:r>
            <a:r>
              <a:rPr lang="es-ES" b="0" dirty="0"/>
              <a:t>teniendo un </a:t>
            </a:r>
            <a:r>
              <a:rPr lang="es-ES" b="0" dirty="0" smtClean="0"/>
              <a:t>déficit presupuestario de (</a:t>
            </a:r>
            <a:r>
              <a:rPr lang="es-ES" b="0" dirty="0" smtClean="0">
                <a:solidFill>
                  <a:srgbClr val="FF0000"/>
                </a:solidFill>
              </a:rPr>
              <a:t>US$39,821.79</a:t>
            </a:r>
            <a:r>
              <a:rPr lang="es-ES" b="0" dirty="0" smtClean="0">
                <a:solidFill>
                  <a:srgbClr val="FF0000"/>
                </a:solidFill>
              </a:rPr>
              <a:t>), </a:t>
            </a:r>
            <a:r>
              <a:rPr lang="es-SV" dirty="0">
                <a:solidFill>
                  <a:schemeClr val="tx1"/>
                </a:solidFill>
              </a:rPr>
              <a:t>que ha sido cubierto con fondos propios de las recaudaciones de donaciones recibidas de terceros </a:t>
            </a:r>
            <a:r>
              <a:rPr lang="es-SV" dirty="0" smtClean="0">
                <a:solidFill>
                  <a:schemeClr val="tx1"/>
                </a:solidFill>
              </a:rPr>
              <a:t>personas. En </a:t>
            </a:r>
            <a:r>
              <a:rPr lang="es-SV" dirty="0">
                <a:solidFill>
                  <a:schemeClr val="tx1"/>
                </a:solidFill>
              </a:rPr>
              <a:t>el año 2018 la </a:t>
            </a:r>
            <a:r>
              <a:rPr lang="es-SV" dirty="0" smtClean="0">
                <a:solidFill>
                  <a:schemeClr val="tx1"/>
                </a:solidFill>
              </a:rPr>
              <a:t>asamblea </a:t>
            </a:r>
            <a:r>
              <a:rPr lang="es-SV" dirty="0">
                <a:solidFill>
                  <a:schemeClr val="tx1"/>
                </a:solidFill>
              </a:rPr>
              <a:t>legislativa nos disminuyó el 24% equivalente a US$95.430.00 del presupuesto anual 2017 que era de US$395,430.00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SV" b="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Distribución de fondos</a:t>
            </a:r>
            <a:r>
              <a:rPr lang="es-SV" dirty="0">
                <a:solidFill>
                  <a:schemeClr val="tx1"/>
                </a:solidFill>
              </a:rPr>
              <a:t> </a:t>
            </a:r>
            <a:r>
              <a:rPr lang="es-SV" dirty="0" smtClean="0">
                <a:solidFill>
                  <a:schemeClr val="tx1"/>
                </a:solidFill>
              </a:rPr>
              <a:t>de $339,821.79, así: Base central 69.17% equivalente </a:t>
            </a:r>
            <a:r>
              <a:rPr lang="es-SV" dirty="0">
                <a:solidFill>
                  <a:schemeClr val="tx1"/>
                </a:solidFill>
              </a:rPr>
              <a:t>a  </a:t>
            </a:r>
            <a:r>
              <a:rPr lang="es-SV" dirty="0" smtClean="0">
                <a:solidFill>
                  <a:schemeClr val="tx1"/>
                </a:solidFill>
              </a:rPr>
              <a:t>$235,064.40 y Seccionales 30.83</a:t>
            </a:r>
            <a:r>
              <a:rPr lang="es-SV" dirty="0">
                <a:solidFill>
                  <a:schemeClr val="tx1"/>
                </a:solidFill>
              </a:rPr>
              <a:t>% equivalente a </a:t>
            </a:r>
            <a:r>
              <a:rPr lang="es-SV" dirty="0" smtClean="0">
                <a:solidFill>
                  <a:schemeClr val="tx1"/>
                </a:solidFill>
              </a:rPr>
              <a:t>$104,757.39. </a:t>
            </a:r>
            <a:r>
              <a:rPr lang="es-SV" dirty="0" smtClean="0">
                <a:solidFill>
                  <a:schemeClr val="tx1"/>
                </a:solidFill>
                <a:hlinkClick r:id="rId2" action="ppaction://hlinkfile"/>
              </a:rPr>
              <a:t>Cuadro de distribución de fondos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  <a:endParaRPr lang="es-SV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SV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buFont typeface="Arial" pitchFamily="34" charset="0"/>
              <a:buChar char="•"/>
            </a:pPr>
            <a:endParaRPr lang="es-ES" b="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SV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7858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77269" y="167858"/>
            <a:ext cx="4977599" cy="6688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>
                <a:solidFill>
                  <a:schemeClr val="tx1"/>
                </a:solidFill>
              </a:rPr>
              <a:t>SUBSIDIO </a:t>
            </a:r>
            <a:r>
              <a:rPr lang="es-SV" sz="2400" dirty="0" smtClean="0">
                <a:solidFill>
                  <a:schemeClr val="tx1"/>
                </a:solidFill>
              </a:rPr>
              <a:t>AÑO 2018</a:t>
            </a:r>
            <a:endParaRPr lang="es-SV" sz="24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221088"/>
            <a:ext cx="4773582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1340768"/>
            <a:ext cx="7992888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0000"/>
                </a:solidFill>
              </a:rPr>
              <a:t>Acción No. 1</a:t>
            </a:r>
            <a:r>
              <a:rPr lang="es-ES_tradnl" dirty="0">
                <a:solidFill>
                  <a:srgbClr val="FF0000"/>
                </a:solidFill>
              </a:rPr>
              <a:t>.</a:t>
            </a:r>
            <a:r>
              <a:rPr lang="es-ES_trad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Atención de emergencia a los votantes que asistieron a las urnas donde se eligieron a los </a:t>
            </a:r>
            <a:r>
              <a:rPr lang="es-ES_tradn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Alcaldes/as y Diputados/as para </a:t>
            </a:r>
            <a:r>
              <a:rPr lang="es-ES_tradnl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período </a:t>
            </a:r>
            <a:r>
              <a:rPr lang="es-ES_tradn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2019-2021: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endParaRPr lang="es-SV" dirty="0" smtClean="0"/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endParaRPr lang="es-SV" dirty="0"/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endParaRPr lang="es-SV" dirty="0" smtClean="0"/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endParaRPr lang="es-SV" dirty="0"/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endParaRPr lang="es-SV" dirty="0" smtClean="0"/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r>
              <a:rPr lang="es-SV" dirty="0" smtClean="0"/>
              <a:t>A </a:t>
            </a:r>
            <a:r>
              <a:rPr lang="es-SV" dirty="0"/>
              <a:t>nivel Nacional brindamos los primeros auxilios en 200 Centros de Votación.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itchFamily="34" charset="0"/>
              <a:buChar char="•"/>
            </a:pPr>
            <a:r>
              <a:rPr lang="es-SV" dirty="0" smtClean="0"/>
              <a:t>Se </a:t>
            </a:r>
            <a:r>
              <a:rPr lang="es-SV" dirty="0"/>
              <a:t>atendieron </a:t>
            </a:r>
            <a:r>
              <a:rPr lang="es-SV" dirty="0" smtClean="0"/>
              <a:t>425 </a:t>
            </a:r>
            <a:r>
              <a:rPr lang="es-SV" dirty="0"/>
              <a:t>pacientes en Emergencias y primeros auxilios. Se trasladaron a 35 personas a los centros </a:t>
            </a:r>
            <a:r>
              <a:rPr lang="es-SV" dirty="0" smtClean="0"/>
              <a:t>hospitalarios.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1691679" y="116632"/>
            <a:ext cx="5040561" cy="106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38"/>
            <a:ext cx="1609483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16632"/>
            <a:ext cx="841321" cy="8413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69" y="2492896"/>
            <a:ext cx="8101879" cy="1660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42" y="2314578"/>
            <a:ext cx="2303821" cy="19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2471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dirty="0">
                <a:solidFill>
                  <a:srgbClr val="FF0000"/>
                </a:solidFill>
              </a:rPr>
              <a:t>Acción No. </a:t>
            </a:r>
            <a:r>
              <a:rPr lang="es-ES_tradnl" dirty="0" smtClean="0">
                <a:solidFill>
                  <a:srgbClr val="FF0000"/>
                </a:solidFill>
              </a:rPr>
              <a:t>2.  </a:t>
            </a:r>
            <a:r>
              <a:rPr lang="es-ES_tradnl" dirty="0" smtClean="0"/>
              <a:t>Atendimos </a:t>
            </a:r>
            <a:r>
              <a:rPr lang="es-ES_tradnl" dirty="0"/>
              <a:t>las actividades </a:t>
            </a:r>
            <a:r>
              <a:rPr lang="es-ES_tradnl" dirty="0" smtClean="0"/>
              <a:t>del </a:t>
            </a:r>
            <a:r>
              <a:rPr lang="es-ES_tradnl" dirty="0"/>
              <a:t>Plan de emergencia, durante el periodo de La </a:t>
            </a:r>
            <a:r>
              <a:rPr lang="es-ES_tradnl" dirty="0" smtClean="0"/>
              <a:t>Semana </a:t>
            </a:r>
            <a:r>
              <a:rPr lang="es-ES_tradnl" dirty="0"/>
              <a:t>Santa, Fiestas de Agosto, Semana Cívica y Fin de </a:t>
            </a:r>
            <a:r>
              <a:rPr lang="es-ES_tradnl" dirty="0" smtClean="0"/>
              <a:t>año, así: </a:t>
            </a:r>
          </a:p>
          <a:p>
            <a:pPr algn="just">
              <a:buFont typeface="Arial" pitchFamily="34" charset="0"/>
              <a:buChar char="•"/>
            </a:pPr>
            <a:r>
              <a:rPr lang="es-SV" b="0" dirty="0"/>
              <a:t>En el periodo de semana santa </a:t>
            </a:r>
            <a:r>
              <a:rPr lang="es-SV" b="0" dirty="0" smtClean="0"/>
              <a:t>2018, </a:t>
            </a:r>
            <a:r>
              <a:rPr lang="es-SV" dirty="0"/>
              <a:t>se movilizaron </a:t>
            </a:r>
            <a:r>
              <a:rPr lang="es-SV" dirty="0" smtClean="0">
                <a:solidFill>
                  <a:srgbClr val="00B0F0"/>
                </a:solidFill>
              </a:rPr>
              <a:t>2,243 </a:t>
            </a:r>
            <a:r>
              <a:rPr lang="es-SV" dirty="0" smtClean="0"/>
              <a:t>voluntarios/as </a:t>
            </a:r>
            <a:r>
              <a:rPr lang="es-SV" dirty="0"/>
              <a:t>a nivel nacional entre: </a:t>
            </a:r>
            <a:r>
              <a:rPr lang="es-SV" b="0" dirty="0" smtClean="0"/>
              <a:t>socorristas</a:t>
            </a:r>
            <a:r>
              <a:rPr lang="es-SV" b="0" dirty="0"/>
              <a:t>, enfermeros/as, doctores/as, Asistentes de Emergencias Médicas, técnicos en emergencias médicas, Asistentes de Primeros </a:t>
            </a:r>
            <a:r>
              <a:rPr lang="es-SV" b="0" dirty="0" smtClean="0"/>
              <a:t>Auxilios Avanzados, Motoristas y Rescatistas</a:t>
            </a:r>
            <a:r>
              <a:rPr lang="es-SV" b="0" dirty="0"/>
              <a:t>. El </a:t>
            </a:r>
            <a:r>
              <a:rPr lang="es-SV" b="0" dirty="0" smtClean="0"/>
              <a:t>90% </a:t>
            </a:r>
            <a:r>
              <a:rPr lang="es-SV" b="0" dirty="0"/>
              <a:t>de la membrecía de Comandos de Salvamentos son jóvenes menores de </a:t>
            </a:r>
            <a:r>
              <a:rPr lang="es-SV" b="0" dirty="0" smtClean="0"/>
              <a:t>29 </a:t>
            </a:r>
            <a:r>
              <a:rPr lang="es-SV" b="0" dirty="0"/>
              <a:t>años</a:t>
            </a:r>
            <a:r>
              <a:rPr lang="es-SV" b="0" dirty="0" smtClean="0"/>
              <a:t>.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7858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2339752" y="153058"/>
            <a:ext cx="4968552" cy="1043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861048"/>
            <a:ext cx="6408712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480720" cy="247997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010" y="3555185"/>
            <a:ext cx="7729437" cy="304216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SV" dirty="0"/>
              <a:t>	</a:t>
            </a:r>
            <a:r>
              <a:rPr lang="es-SV" sz="2200" dirty="0" smtClean="0"/>
              <a:t>1 </a:t>
            </a:r>
            <a:r>
              <a:rPr lang="es-SV" sz="2200" dirty="0"/>
              <a:t>Unidades de Rescate a nivel </a:t>
            </a:r>
            <a:r>
              <a:rPr lang="es-SV" sz="2200" dirty="0" smtClean="0"/>
              <a:t>nacional. </a:t>
            </a:r>
          </a:p>
          <a:p>
            <a:pPr algn="just"/>
            <a:r>
              <a:rPr lang="es-SV" b="1" dirty="0"/>
              <a:t>En el período de semana santa </a:t>
            </a:r>
            <a:r>
              <a:rPr lang="es-SV" b="1" dirty="0" smtClean="0"/>
              <a:t>2018, 411 </a:t>
            </a:r>
            <a:r>
              <a:rPr lang="es-SV" b="1" dirty="0"/>
              <a:t>casos atendidos  de primeros auxilios y traslados a centros hospitalarios </a:t>
            </a:r>
            <a:r>
              <a:rPr lang="es-SV" dirty="0" smtClean="0"/>
              <a:t>distribuidos </a:t>
            </a:r>
            <a:r>
              <a:rPr lang="es-SV" dirty="0"/>
              <a:t>así: 89 casos de primeros auxilios, </a:t>
            </a:r>
            <a:r>
              <a:rPr lang="es-SV" dirty="0">
                <a:solidFill>
                  <a:srgbClr val="FF0000"/>
                </a:solidFill>
              </a:rPr>
              <a:t>92 Traslados a los Centros Hospitalarios </a:t>
            </a:r>
            <a:r>
              <a:rPr lang="es-SV" dirty="0"/>
              <a:t>y 176 Rescates Acuáticos, 31 accidentes de tránsito, 12 incendios en apoyo a los bomberos, 11 personas que en el momento de ser atendidas se encontraban </a:t>
            </a:r>
            <a:r>
              <a:rPr lang="es-SV" dirty="0" smtClean="0"/>
              <a:t>fallecidas.</a:t>
            </a:r>
            <a:endParaRPr lang="es-SV" dirty="0"/>
          </a:p>
          <a:p>
            <a:pPr algn="just"/>
            <a:r>
              <a:rPr lang="es-SV" b="1" dirty="0"/>
              <a:t>En el periodo de las fiestas de Agosto en San Salvador, se atendieron </a:t>
            </a:r>
            <a:r>
              <a:rPr lang="es-SV" b="1" dirty="0" smtClean="0"/>
              <a:t>205 </a:t>
            </a:r>
            <a:r>
              <a:rPr lang="es-SV" b="1" dirty="0"/>
              <a:t>casos de primeros auxilios y traslados a centros </a:t>
            </a:r>
            <a:r>
              <a:rPr lang="es-SV" b="1" dirty="0" smtClean="0"/>
              <a:t>hospitalarios </a:t>
            </a:r>
            <a:r>
              <a:rPr lang="es-SV" dirty="0" smtClean="0"/>
              <a:t>distribuidos </a:t>
            </a:r>
            <a:r>
              <a:rPr lang="es-SV" dirty="0"/>
              <a:t>así: 52 casos de primeros auxilios, </a:t>
            </a:r>
            <a:r>
              <a:rPr lang="es-SV" dirty="0">
                <a:solidFill>
                  <a:srgbClr val="FF0000"/>
                </a:solidFill>
              </a:rPr>
              <a:t>Traslados a los Centros Hospitalarios 62 </a:t>
            </a:r>
            <a:r>
              <a:rPr lang="es-SV" dirty="0"/>
              <a:t> y los Rescates Acuáticos 87 personas Auxiliadas.</a:t>
            </a:r>
          </a:p>
          <a:p>
            <a:pPr algn="just"/>
            <a:r>
              <a:rPr lang="es-SV" b="1" dirty="0"/>
              <a:t>En el periodo de </a:t>
            </a:r>
            <a:r>
              <a:rPr lang="es-SV" b="1" dirty="0" smtClean="0"/>
              <a:t>las semanas cívicas a nivel nacional</a:t>
            </a:r>
            <a:r>
              <a:rPr lang="es-SV" b="1" dirty="0"/>
              <a:t>, 329 casos atendidos de primeros auxilios y traslados a centros hospitalarios </a:t>
            </a:r>
            <a:r>
              <a:rPr lang="es-SV" dirty="0"/>
              <a:t>brindados en la época de semana cívica, distribuidos así: 302 casos de primeros auxilios, </a:t>
            </a:r>
            <a:r>
              <a:rPr lang="es-SV" dirty="0">
                <a:solidFill>
                  <a:srgbClr val="FF0000"/>
                </a:solidFill>
              </a:rPr>
              <a:t>Traslados a los Centros Hospitalarios 27</a:t>
            </a:r>
            <a:r>
              <a:rPr lang="es-SV" dirty="0" smtClean="0"/>
              <a:t>.</a:t>
            </a:r>
            <a:endParaRPr lang="es-SV" dirty="0"/>
          </a:p>
          <a:p>
            <a:pPr algn="just"/>
            <a:r>
              <a:rPr lang="es-SV" b="1" dirty="0"/>
              <a:t>En el periodo de Fiestas de navidad y fin de año 2018 </a:t>
            </a:r>
            <a:r>
              <a:rPr lang="es-SV" b="1" dirty="0" smtClean="0"/>
              <a:t>a nivel nacional, </a:t>
            </a:r>
            <a:r>
              <a:rPr lang="es-SV" b="1" dirty="0"/>
              <a:t>se atendieron 333 casos de primeros auxilios y traslados a centros </a:t>
            </a:r>
            <a:r>
              <a:rPr lang="es-SV" b="1" dirty="0" smtClean="0"/>
              <a:t>Hospitalarios </a:t>
            </a:r>
            <a:r>
              <a:rPr lang="es-SV" dirty="0" smtClean="0"/>
              <a:t>distribuidos </a:t>
            </a:r>
            <a:r>
              <a:rPr lang="es-SV" dirty="0"/>
              <a:t>así: 67 casos de primeros auxilios, </a:t>
            </a:r>
            <a:r>
              <a:rPr lang="es-SV" dirty="0">
                <a:solidFill>
                  <a:srgbClr val="FF0000"/>
                </a:solidFill>
              </a:rPr>
              <a:t>94 Traslados a los Centros </a:t>
            </a:r>
            <a:r>
              <a:rPr lang="es-SV" dirty="0" smtClean="0">
                <a:solidFill>
                  <a:srgbClr val="FF0000"/>
                </a:solidFill>
              </a:rPr>
              <a:t>Hospitalarios,</a:t>
            </a:r>
            <a:r>
              <a:rPr lang="es-SV" dirty="0" smtClean="0"/>
              <a:t> </a:t>
            </a:r>
            <a:r>
              <a:rPr lang="es-SV" dirty="0"/>
              <a:t>118 Rescates Acuáticos, 40 accidentes, 12 incendios en apoyo a los bomberos, 2 personas que en el momento de ser atendidas se encontraban fallecidas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609483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45458"/>
            <a:ext cx="841321" cy="8413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06" y="32454"/>
            <a:ext cx="506011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9952" y="1484784"/>
            <a:ext cx="7972128" cy="537321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dirty="0">
                <a:solidFill>
                  <a:srgbClr val="FF0000"/>
                </a:solidFill>
              </a:rPr>
              <a:t>Acción </a:t>
            </a:r>
            <a:r>
              <a:rPr lang="es-ES_tradnl" dirty="0" smtClean="0">
                <a:solidFill>
                  <a:srgbClr val="FF0000"/>
                </a:solidFill>
              </a:rPr>
              <a:t>No. 3.</a:t>
            </a:r>
            <a:r>
              <a:rPr lang="es-ES_tradnl" dirty="0" smtClean="0"/>
              <a:t> Desarrollamos </a:t>
            </a:r>
            <a:r>
              <a:rPr lang="es-ES_tradnl" dirty="0"/>
              <a:t>las capacitaciones en diferentes centros educativos, </a:t>
            </a:r>
            <a:r>
              <a:rPr lang="es-ES_tradnl" dirty="0" smtClean="0"/>
              <a:t>Universidades, empresa privada, pública y otros. 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• </a:t>
            </a:r>
            <a:r>
              <a:rPr lang="es-ES" b="1" dirty="0">
                <a:solidFill>
                  <a:schemeClr val="tx1"/>
                </a:solidFill>
              </a:rPr>
              <a:t>Se </a:t>
            </a:r>
            <a:r>
              <a:rPr lang="es-ES" b="1" dirty="0" smtClean="0">
                <a:solidFill>
                  <a:schemeClr val="tx1"/>
                </a:solidFill>
              </a:rPr>
              <a:t>impartieron </a:t>
            </a:r>
            <a:r>
              <a:rPr lang="es-ES" b="1" dirty="0">
                <a:solidFill>
                  <a:srgbClr val="FF0000"/>
                </a:solidFill>
              </a:rPr>
              <a:t>56 días de capacitaciones a diferentes centros escolares</a:t>
            </a:r>
            <a:r>
              <a:rPr lang="es-ES" b="1" dirty="0">
                <a:solidFill>
                  <a:schemeClr val="tx1"/>
                </a:solidFill>
              </a:rPr>
              <a:t>, con presencia de 1,680 asistentes</a:t>
            </a:r>
            <a:r>
              <a:rPr lang="es-ES" dirty="0">
                <a:solidFill>
                  <a:schemeClr val="tx1"/>
                </a:solidFill>
              </a:rPr>
              <a:t>, en temas de: Primeros Auxilios Básicos, evacuación para preparación del simulacro nacional programado por la Dirección General de </a:t>
            </a:r>
            <a:r>
              <a:rPr lang="es-ES" dirty="0" smtClean="0">
                <a:solidFill>
                  <a:schemeClr val="tx1"/>
                </a:solidFill>
              </a:rPr>
              <a:t>Protección </a:t>
            </a:r>
            <a:r>
              <a:rPr lang="es-ES" dirty="0">
                <a:solidFill>
                  <a:schemeClr val="tx1"/>
                </a:solidFill>
              </a:rPr>
              <a:t>Civil y Atención </a:t>
            </a:r>
            <a:r>
              <a:rPr lang="es-ES" dirty="0" smtClean="0">
                <a:solidFill>
                  <a:schemeClr val="tx1"/>
                </a:solidFill>
              </a:rPr>
              <a:t>Pre-Hospitalario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solidFill>
                  <a:schemeClr val="tx1"/>
                </a:solidFill>
              </a:rPr>
              <a:t>• Se impartieron </a:t>
            </a:r>
            <a:r>
              <a:rPr lang="es-ES" b="1" dirty="0">
                <a:solidFill>
                  <a:srgbClr val="FF0000"/>
                </a:solidFill>
              </a:rPr>
              <a:t>44 capacitaciones a diferentes empresas privadas y públicas,</a:t>
            </a:r>
            <a:r>
              <a:rPr lang="es-ES" b="1" dirty="0">
                <a:solidFill>
                  <a:schemeClr val="tx1"/>
                </a:solidFill>
              </a:rPr>
              <a:t> con presencia de 826 asistentes</a:t>
            </a:r>
            <a:r>
              <a:rPr lang="es-ES" dirty="0">
                <a:solidFill>
                  <a:schemeClr val="tx1"/>
                </a:solidFill>
              </a:rPr>
              <a:t>, en temas de: Primeros Auxilios básicos y temas relacionados en la Gestión del </a:t>
            </a:r>
            <a:r>
              <a:rPr lang="es-ES" dirty="0" smtClean="0">
                <a:solidFill>
                  <a:schemeClr val="tx1"/>
                </a:solidFill>
              </a:rPr>
              <a:t>Riesgo. </a:t>
            </a:r>
            <a:r>
              <a:rPr lang="es-ES" dirty="0">
                <a:solidFill>
                  <a:schemeClr val="tx1"/>
                </a:solidFill>
              </a:rPr>
              <a:t>Ley de Prevención de Riego en los lugares de Trabajo según decreto No. 254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_tradnl" dirty="0">
                <a:solidFill>
                  <a:srgbClr val="FF0000"/>
                </a:solidFill>
              </a:rPr>
              <a:t>Acción No. 4. </a:t>
            </a:r>
            <a:r>
              <a:rPr lang="es-ES_tradnl" dirty="0"/>
              <a:t>Desarrollamos capacitaciones en el manejo y </a:t>
            </a:r>
            <a:r>
              <a:rPr lang="es-ES_tradnl" dirty="0" smtClean="0"/>
              <a:t>transparencia </a:t>
            </a:r>
            <a:r>
              <a:rPr lang="es-ES_tradnl" dirty="0"/>
              <a:t>de los recursos </a:t>
            </a:r>
            <a:r>
              <a:rPr lang="es-ES_tradnl" dirty="0" smtClean="0"/>
              <a:t>asignados.</a:t>
            </a:r>
            <a:endParaRPr lang="es-ES_tradnl" dirty="0"/>
          </a:p>
          <a:p>
            <a:pPr algn="just">
              <a:buFont typeface="Arial" pitchFamily="34" charset="0"/>
              <a:buChar char="•"/>
            </a:pPr>
            <a:r>
              <a:rPr lang="es-ES" dirty="0"/>
              <a:t>• Se ha impartido capacitación </a:t>
            </a:r>
            <a:r>
              <a:rPr lang="es-ES" dirty="0" smtClean="0"/>
              <a:t>sobre el manejo del Presupuesto </a:t>
            </a:r>
            <a:r>
              <a:rPr lang="es-ES" dirty="0"/>
              <a:t>y control interno en la institución al personal de la base central.</a:t>
            </a:r>
          </a:p>
          <a:p>
            <a:pPr algn="just">
              <a:buFont typeface="Arial" pitchFamily="34" charset="0"/>
              <a:buChar char="•"/>
            </a:pPr>
            <a:endParaRPr lang="es-SV" b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58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2267744" y="109754"/>
            <a:ext cx="4896544" cy="101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</p:spTree>
    <p:extLst>
      <p:ext uri="{BB962C8B-B14F-4D97-AF65-F5344CB8AC3E}">
        <p14:creationId xmlns:p14="http://schemas.microsoft.com/office/powerpoint/2010/main" val="4128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556873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0000"/>
                </a:solidFill>
              </a:rPr>
              <a:t>Acción </a:t>
            </a:r>
            <a:r>
              <a:rPr lang="es-ES_tradnl" dirty="0">
                <a:solidFill>
                  <a:srgbClr val="FF0000"/>
                </a:solidFill>
              </a:rPr>
              <a:t>No. </a:t>
            </a:r>
            <a:r>
              <a:rPr lang="es-ES_tradnl" dirty="0" smtClean="0">
                <a:solidFill>
                  <a:srgbClr val="FF0000"/>
                </a:solidFill>
              </a:rPr>
              <a:t>5. </a:t>
            </a:r>
            <a:r>
              <a:rPr lang="es-ES_tradnl" dirty="0" smtClean="0"/>
              <a:t>Apoyamos </a:t>
            </a:r>
            <a:r>
              <a:rPr lang="es-ES_tradnl" dirty="0"/>
              <a:t>los esfuerzos encaminados a fortalecer </a:t>
            </a:r>
            <a:r>
              <a:rPr lang="es-ES_tradnl" dirty="0" smtClean="0"/>
              <a:t>el </a:t>
            </a:r>
            <a:r>
              <a:rPr lang="es-ES_tradnl" dirty="0"/>
              <a:t>Sistema de Emergencia Nacional, implementado por el Ministerio de Salud</a:t>
            </a:r>
            <a:r>
              <a:rPr lang="es-ES_tradnl" dirty="0" smtClean="0"/>
              <a:t>.                      El Total de emergencias durante el año 2018 fue de 37,104, Realizadas así: En las </a:t>
            </a:r>
            <a:r>
              <a:rPr lang="es-SV" dirty="0" smtClean="0"/>
              <a:t>29 </a:t>
            </a:r>
            <a:r>
              <a:rPr lang="es-SV" dirty="0"/>
              <a:t>Delegaciones = 17,969 y en la Base Central  = </a:t>
            </a:r>
            <a:r>
              <a:rPr lang="es-SV" dirty="0" smtClean="0"/>
              <a:t>6,101. </a:t>
            </a:r>
            <a:endParaRPr lang="es-SV" dirty="0"/>
          </a:p>
          <a:p>
            <a:pPr algn="ctr">
              <a:buFont typeface="Arial" pitchFamily="34" charset="0"/>
              <a:buChar char="•"/>
            </a:pPr>
            <a:r>
              <a:rPr lang="es-SV" dirty="0" smtClean="0"/>
              <a:t>Datos </a:t>
            </a:r>
            <a:r>
              <a:rPr lang="es-SV" dirty="0"/>
              <a:t>Estadísticos año </a:t>
            </a:r>
            <a:r>
              <a:rPr lang="es-SV" dirty="0" smtClean="0"/>
              <a:t>2018 por Seccional </a:t>
            </a:r>
            <a:endParaRPr lang="es-SV" dirty="0"/>
          </a:p>
          <a:p>
            <a:pPr algn="just">
              <a:buFont typeface="Arial" pitchFamily="34" charset="0"/>
              <a:buChar char="•"/>
            </a:pPr>
            <a:endParaRPr lang="es-ES_tradnl" dirty="0"/>
          </a:p>
          <a:p>
            <a:pPr algn="just">
              <a:buFont typeface="Arial" pitchFamily="34" charset="0"/>
              <a:buChar char="•"/>
            </a:pPr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endParaRPr lang="es-SV" dirty="0" smtClean="0"/>
          </a:p>
          <a:p>
            <a:pPr algn="just">
              <a:buFont typeface="Arial" pitchFamily="34" charset="0"/>
              <a:buChar char="•"/>
            </a:pPr>
            <a:endParaRPr lang="es-SV" b="0" dirty="0" smtClean="0"/>
          </a:p>
          <a:p>
            <a:pPr algn="just">
              <a:buFont typeface="Arial" pitchFamily="34" charset="0"/>
              <a:buChar char="•"/>
            </a:pPr>
            <a:endParaRPr lang="es-ES_tradnl" b="0" dirty="0" smtClean="0"/>
          </a:p>
          <a:p>
            <a:pPr algn="just"/>
            <a:endParaRPr lang="es-ES_tradnl" dirty="0" smtClean="0"/>
          </a:p>
          <a:p>
            <a:pPr algn="just"/>
            <a:endParaRPr lang="es-S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09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4989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1933252" y="109754"/>
            <a:ext cx="5231035" cy="92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EJECUCIÓN DEL PLAN INSTITUCIONAL DEL AÑO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708920"/>
            <a:ext cx="84249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1100</TotalTime>
  <Words>1009</Words>
  <Application>Microsoft Office PowerPoint</Application>
  <PresentationFormat>Presentación en pantalla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Franklin Gothic Medium</vt:lpstr>
      <vt:lpstr>Trebuchet MS</vt:lpstr>
      <vt:lpstr>Wingdings 3</vt:lpstr>
      <vt:lpstr>Faceta</vt:lpstr>
      <vt:lpstr>Presentación de PowerPoint</vt:lpstr>
      <vt:lpstr>Presentación de PowerPoint</vt:lpstr>
      <vt:lpstr>Ubicación de base Central y Seccionales a nivel nacional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NP27</dc:creator>
  <cp:lastModifiedBy>Comandos</cp:lastModifiedBy>
  <cp:revision>144</cp:revision>
  <cp:lastPrinted>2019-02-19T15:35:19Z</cp:lastPrinted>
  <dcterms:created xsi:type="dcterms:W3CDTF">2015-11-24T13:07:04Z</dcterms:created>
  <dcterms:modified xsi:type="dcterms:W3CDTF">2019-02-19T15:36:47Z</dcterms:modified>
</cp:coreProperties>
</file>