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63" r:id="rId4"/>
    <p:sldId id="278" r:id="rId5"/>
    <p:sldId id="279" r:id="rId6"/>
    <p:sldId id="261" r:id="rId7"/>
    <p:sldId id="280" r:id="rId8"/>
    <p:sldId id="281" r:id="rId9"/>
    <p:sldId id="258" r:id="rId10"/>
    <p:sldId id="260" r:id="rId11"/>
    <p:sldId id="264" r:id="rId12"/>
    <p:sldId id="266" r:id="rId13"/>
    <p:sldId id="265" r:id="rId14"/>
    <p:sldId id="268" r:id="rId15"/>
    <p:sldId id="269" r:id="rId16"/>
    <p:sldId id="270" r:id="rId17"/>
    <p:sldId id="271" r:id="rId18"/>
    <p:sldId id="272" r:id="rId19"/>
    <p:sldId id="273" r:id="rId20"/>
    <p:sldId id="274"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2/19/2019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28A0092B-C50C-407E-A947-70E740481C1C}">
                <a14:useLocalDpi xmlns:a14="http://schemas.microsoft.com/office/drawing/2010/main" val="0"/>
              </a:ext>
            </a:extLst>
          </a:blip>
          <a:srcRect l="35410" t="25540" r="35708" b="38312"/>
          <a:stretch/>
        </p:blipFill>
        <p:spPr bwMode="auto">
          <a:xfrm>
            <a:off x="4338093" y="161598"/>
            <a:ext cx="4282077" cy="3863658"/>
          </a:xfrm>
          <a:prstGeom prst="rect">
            <a:avLst/>
          </a:prstGeom>
          <a:ln>
            <a:noFill/>
          </a:ln>
          <a:effectLst>
            <a:softEdge rad="112500"/>
          </a:effectLst>
          <a:extLst>
            <a:ext uri="{53640926-AAD7-44D8-BBD7-CCE9431645EC}">
              <a14:shadowObscured xmlns:a14="http://schemas.microsoft.com/office/drawing/2010/main"/>
            </a:ext>
          </a:extLst>
        </p:spPr>
      </p:pic>
      <p:pic>
        <p:nvPicPr>
          <p:cNvPr id="5" name="Picture 3"/>
          <p:cNvPicPr/>
          <p:nvPr/>
        </p:nvPicPr>
        <p:blipFill rotWithShape="1">
          <a:blip r:embed="rId2" cstate="print">
            <a:extLst>
              <a:ext uri="{28A0092B-C50C-407E-A947-70E740481C1C}">
                <a14:useLocalDpi xmlns:a14="http://schemas.microsoft.com/office/drawing/2010/main" val="0"/>
              </a:ext>
            </a:extLst>
          </a:blip>
          <a:srcRect l="2588" t="60219" r="1148" b="23208"/>
          <a:stretch/>
        </p:blipFill>
        <p:spPr bwMode="auto">
          <a:xfrm>
            <a:off x="3064651" y="3878565"/>
            <a:ext cx="7123250" cy="978716"/>
          </a:xfrm>
          <a:prstGeom prst="rect">
            <a:avLst/>
          </a:prstGeom>
          <a:ln>
            <a:noFill/>
          </a:ln>
          <a:effectLst>
            <a:softEdge rad="112500"/>
          </a:effectLst>
          <a:extLst>
            <a:ext uri="{53640926-AAD7-44D8-BBD7-CCE9431645EC}">
              <a14:shadowObscured xmlns:a14="http://schemas.microsoft.com/office/drawing/2010/main"/>
            </a:ext>
          </a:extLst>
        </p:spPr>
      </p:pic>
      <p:pic>
        <p:nvPicPr>
          <p:cNvPr id="6" name="Picture 3"/>
          <p:cNvPicPr/>
          <p:nvPr/>
        </p:nvPicPr>
        <p:blipFill rotWithShape="1">
          <a:blip r:embed="rId2" cstate="print">
            <a:extLst>
              <a:ext uri="{28A0092B-C50C-407E-A947-70E740481C1C}">
                <a14:useLocalDpi xmlns:a14="http://schemas.microsoft.com/office/drawing/2010/main" val="0"/>
              </a:ext>
            </a:extLst>
          </a:blip>
          <a:srcRect l="35410" t="25540" r="35708" b="38312"/>
          <a:stretch/>
        </p:blipFill>
        <p:spPr bwMode="auto">
          <a:xfrm>
            <a:off x="326570" y="4229600"/>
            <a:ext cx="1045029" cy="995543"/>
          </a:xfrm>
          <a:prstGeom prst="rect">
            <a:avLst/>
          </a:prstGeom>
          <a:ln>
            <a:noFill/>
          </a:ln>
          <a:effectLst>
            <a:softEdge rad="112500"/>
          </a:effectLst>
          <a:extLst>
            <a:ext uri="{53640926-AAD7-44D8-BBD7-CCE9431645EC}">
              <a14:shadowObscured xmlns:a14="http://schemas.microsoft.com/office/drawing/2010/main"/>
            </a:ext>
          </a:extLst>
        </p:spPr>
      </p:pic>
      <p:sp>
        <p:nvSpPr>
          <p:cNvPr id="7" name="Subtítulo 2">
            <a:extLst>
              <a:ext uri="{FF2B5EF4-FFF2-40B4-BE49-F238E27FC236}">
                <a16:creationId xmlns:a16="http://schemas.microsoft.com/office/drawing/2014/main" id="{B9E4ABCC-6F9D-4E14-AD01-5B49273598D2}"/>
              </a:ext>
            </a:extLst>
          </p:cNvPr>
          <p:cNvSpPr>
            <a:spLocks noGrp="1"/>
          </p:cNvSpPr>
          <p:nvPr>
            <p:ph type="subTitle" idx="1"/>
          </p:nvPr>
        </p:nvSpPr>
        <p:spPr>
          <a:xfrm>
            <a:off x="2054276" y="4857281"/>
            <a:ext cx="9144000" cy="1655762"/>
          </a:xfrm>
        </p:spPr>
        <p:txBody>
          <a:bodyPr>
            <a:normAutofit lnSpcReduction="10000"/>
          </a:bodyPr>
          <a:lstStyle/>
          <a:p>
            <a:pPr algn="ctr"/>
            <a:r>
              <a:rPr lang="es-SV" sz="5400" dirty="0">
                <a:solidFill>
                  <a:srgbClr val="990000"/>
                </a:solidFill>
              </a:rPr>
              <a:t>Rendición de cuentas 2018</a:t>
            </a:r>
          </a:p>
        </p:txBody>
      </p:sp>
    </p:spTree>
    <p:extLst>
      <p:ext uri="{BB962C8B-B14F-4D97-AF65-F5344CB8AC3E}">
        <p14:creationId xmlns:p14="http://schemas.microsoft.com/office/powerpoint/2010/main" val="4155918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28A0092B-C50C-407E-A947-70E740481C1C}">
                <a14:useLocalDpi xmlns:a14="http://schemas.microsoft.com/office/drawing/2010/main" val="0"/>
              </a:ext>
            </a:extLst>
          </a:blip>
          <a:srcRect l="35410" t="25540" r="35708" b="38312"/>
          <a:stretch/>
        </p:blipFill>
        <p:spPr bwMode="auto">
          <a:xfrm>
            <a:off x="326570" y="4229600"/>
            <a:ext cx="1045029" cy="995543"/>
          </a:xfrm>
          <a:prstGeom prst="rect">
            <a:avLst/>
          </a:prstGeom>
          <a:ln>
            <a:noFill/>
          </a:ln>
          <a:effectLst>
            <a:softEdge rad="112500"/>
          </a:effectLst>
          <a:extLst>
            <a:ext uri="{53640926-AAD7-44D8-BBD7-CCE9431645EC}">
              <a14:shadowObscured xmlns:a14="http://schemas.microsoft.com/office/drawing/2010/main"/>
            </a:ext>
          </a:extLst>
        </p:spPr>
      </p:pic>
      <p:sp>
        <p:nvSpPr>
          <p:cNvPr id="8" name="Rectángulo 7"/>
          <p:cNvSpPr/>
          <p:nvPr/>
        </p:nvSpPr>
        <p:spPr>
          <a:xfrm>
            <a:off x="2027395" y="142493"/>
            <a:ext cx="8659742" cy="1015663"/>
          </a:xfrm>
          <a:prstGeom prst="rect">
            <a:avLst/>
          </a:prstGeom>
          <a:noFill/>
        </p:spPr>
        <p:txBody>
          <a:bodyPr wrap="none" lIns="91440" tIns="45720" rIns="91440" bIns="45720">
            <a:spAutoFit/>
          </a:bodyPr>
          <a:lstStyle/>
          <a:p>
            <a:pPr algn="ctr"/>
            <a:r>
              <a:rPr lang="es-ES" sz="6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skerville Old Face" panose="02020602080505020303" pitchFamily="18" charset="0"/>
              </a:rPr>
              <a:t>Medicamentos Controlados</a:t>
            </a:r>
            <a:endParaRPr lang="es-ES" sz="6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skerville Old Face" panose="02020602080505020303" pitchFamily="18" charset="0"/>
            </a:endParaRPr>
          </a:p>
        </p:txBody>
      </p:sp>
      <p:pic>
        <p:nvPicPr>
          <p:cNvPr id="9" name="Imagen 8"/>
          <p:cNvPicPr>
            <a:picLocks noChangeAspect="1"/>
          </p:cNvPicPr>
          <p:nvPr/>
        </p:nvPicPr>
        <p:blipFill rotWithShape="1">
          <a:blip r:embed="rId3"/>
          <a:srcRect l="10788" t="10701" r="12419" b="8579"/>
          <a:stretch/>
        </p:blipFill>
        <p:spPr>
          <a:xfrm rot="16200000">
            <a:off x="7509226" y="2171574"/>
            <a:ext cx="3941701" cy="26446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p:cNvPicPr>
            <a:picLocks noChangeAspect="1"/>
          </p:cNvPicPr>
          <p:nvPr/>
        </p:nvPicPr>
        <p:blipFill rotWithShape="1">
          <a:blip r:embed="rId4"/>
          <a:srcRect l="11500" t="10105" r="22293" b="9798"/>
          <a:stretch/>
        </p:blipFill>
        <p:spPr>
          <a:xfrm>
            <a:off x="1723944" y="1480984"/>
            <a:ext cx="2644601" cy="40257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Imagen 2"/>
          <p:cNvPicPr>
            <a:picLocks noChangeAspect="1"/>
          </p:cNvPicPr>
          <p:nvPr/>
        </p:nvPicPr>
        <p:blipFill rotWithShape="1">
          <a:blip r:embed="rId5"/>
          <a:srcRect l="12960" t="23512" r="22185" b="31519"/>
          <a:stretch/>
        </p:blipFill>
        <p:spPr>
          <a:xfrm rot="16200000">
            <a:off x="4191963" y="2171573"/>
            <a:ext cx="3941700" cy="26446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34962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28A0092B-C50C-407E-A947-70E740481C1C}">
                <a14:useLocalDpi xmlns:a14="http://schemas.microsoft.com/office/drawing/2010/main" val="0"/>
              </a:ext>
            </a:extLst>
          </a:blip>
          <a:srcRect l="35410" t="25540" r="35708" b="38312"/>
          <a:stretch/>
        </p:blipFill>
        <p:spPr bwMode="auto">
          <a:xfrm>
            <a:off x="326570" y="4229600"/>
            <a:ext cx="1045029" cy="995543"/>
          </a:xfrm>
          <a:prstGeom prst="rect">
            <a:avLst/>
          </a:prstGeom>
          <a:ln>
            <a:noFill/>
          </a:ln>
          <a:effectLst>
            <a:softEdge rad="112500"/>
          </a:effectLst>
          <a:extLst>
            <a:ext uri="{53640926-AAD7-44D8-BBD7-CCE9431645EC}">
              <a14:shadowObscured xmlns:a14="http://schemas.microsoft.com/office/drawing/2010/main"/>
            </a:ext>
          </a:extLst>
        </p:spPr>
      </p:pic>
      <p:sp>
        <p:nvSpPr>
          <p:cNvPr id="6" name="Rectángulo 5"/>
          <p:cNvSpPr/>
          <p:nvPr/>
        </p:nvSpPr>
        <p:spPr>
          <a:xfrm>
            <a:off x="1858282" y="142493"/>
            <a:ext cx="8997977" cy="1015663"/>
          </a:xfrm>
          <a:prstGeom prst="rect">
            <a:avLst/>
          </a:prstGeom>
          <a:noFill/>
        </p:spPr>
        <p:txBody>
          <a:bodyPr wrap="none" lIns="91440" tIns="45720" rIns="91440" bIns="45720">
            <a:spAutoFit/>
          </a:bodyPr>
          <a:lstStyle/>
          <a:p>
            <a:pPr algn="ctr"/>
            <a:r>
              <a:rPr lang="es-ES" sz="6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skerville Old Face" panose="02020602080505020303" pitchFamily="18" charset="0"/>
              </a:rPr>
              <a:t>POBLACIÓN  OBJETIVO</a:t>
            </a:r>
            <a:endParaRPr lang="es-ES" sz="6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skerville Old Face" panose="02020602080505020303" pitchFamily="18" charset="0"/>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0354" y="1603603"/>
            <a:ext cx="3672851" cy="500158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74387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28A0092B-C50C-407E-A947-70E740481C1C}">
                <a14:useLocalDpi xmlns:a14="http://schemas.microsoft.com/office/drawing/2010/main" val="0"/>
              </a:ext>
            </a:extLst>
          </a:blip>
          <a:srcRect l="35410" t="25540" r="35708" b="38312"/>
          <a:stretch/>
        </p:blipFill>
        <p:spPr bwMode="auto">
          <a:xfrm>
            <a:off x="326570" y="4229600"/>
            <a:ext cx="1045029" cy="995543"/>
          </a:xfrm>
          <a:prstGeom prst="rect">
            <a:avLst/>
          </a:prstGeom>
          <a:ln>
            <a:noFill/>
          </a:ln>
          <a:effectLst>
            <a:softEdge rad="112500"/>
          </a:effectLst>
          <a:extLst>
            <a:ext uri="{53640926-AAD7-44D8-BBD7-CCE9431645EC}">
              <a14:shadowObscured xmlns:a14="http://schemas.microsoft.com/office/drawing/2010/main"/>
            </a:ext>
          </a:extLst>
        </p:spPr>
      </p:pic>
      <p:sp>
        <p:nvSpPr>
          <p:cNvPr id="6" name="Rectángulo 5"/>
          <p:cNvSpPr/>
          <p:nvPr/>
        </p:nvSpPr>
        <p:spPr>
          <a:xfrm>
            <a:off x="1858282" y="142493"/>
            <a:ext cx="8997977" cy="1015663"/>
          </a:xfrm>
          <a:prstGeom prst="rect">
            <a:avLst/>
          </a:prstGeom>
          <a:noFill/>
        </p:spPr>
        <p:txBody>
          <a:bodyPr wrap="none" lIns="91440" tIns="45720" rIns="91440" bIns="45720">
            <a:spAutoFit/>
          </a:bodyPr>
          <a:lstStyle/>
          <a:p>
            <a:pPr algn="ctr"/>
            <a:r>
              <a:rPr lang="es-ES" sz="6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skerville Old Face" panose="02020602080505020303" pitchFamily="18" charset="0"/>
              </a:rPr>
              <a:t>POBLACIÓN  OBJETIVO</a:t>
            </a:r>
            <a:endParaRPr lang="es-ES" sz="6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skerville Old Face" panose="02020602080505020303" pitchFamily="18" charset="0"/>
            </a:endParaRP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8282" y="1811841"/>
            <a:ext cx="4242072" cy="40625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Imagen 1"/>
          <p:cNvPicPr>
            <a:picLocks noChangeAspect="1"/>
          </p:cNvPicPr>
          <p:nvPr/>
        </p:nvPicPr>
        <p:blipFill>
          <a:blip r:embed="rId4"/>
          <a:stretch>
            <a:fillRect/>
          </a:stretch>
        </p:blipFill>
        <p:spPr>
          <a:xfrm>
            <a:off x="6621739" y="1506289"/>
            <a:ext cx="4234520" cy="4368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98064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28A0092B-C50C-407E-A947-70E740481C1C}">
                <a14:useLocalDpi xmlns:a14="http://schemas.microsoft.com/office/drawing/2010/main" val="0"/>
              </a:ext>
            </a:extLst>
          </a:blip>
          <a:srcRect l="35410" t="25540" r="35708" b="38312"/>
          <a:stretch/>
        </p:blipFill>
        <p:spPr bwMode="auto">
          <a:xfrm>
            <a:off x="326570" y="4229600"/>
            <a:ext cx="1045029" cy="995543"/>
          </a:xfrm>
          <a:prstGeom prst="rect">
            <a:avLst/>
          </a:prstGeom>
          <a:ln>
            <a:noFill/>
          </a:ln>
          <a:effectLst>
            <a:softEdge rad="112500"/>
          </a:effectLst>
          <a:extLst>
            <a:ext uri="{53640926-AAD7-44D8-BBD7-CCE9431645EC}">
              <a14:shadowObscured xmlns:a14="http://schemas.microsoft.com/office/drawing/2010/main"/>
            </a:ext>
          </a:extLst>
        </p:spPr>
      </p:pic>
      <p:sp>
        <p:nvSpPr>
          <p:cNvPr id="6" name="Rectángulo 5"/>
          <p:cNvSpPr/>
          <p:nvPr/>
        </p:nvSpPr>
        <p:spPr>
          <a:xfrm>
            <a:off x="1318076" y="142493"/>
            <a:ext cx="10078401" cy="1015663"/>
          </a:xfrm>
          <a:prstGeom prst="rect">
            <a:avLst/>
          </a:prstGeom>
          <a:noFill/>
        </p:spPr>
        <p:txBody>
          <a:bodyPr wrap="none" lIns="91440" tIns="45720" rIns="91440" bIns="45720">
            <a:spAutoFit/>
          </a:bodyPr>
          <a:lstStyle/>
          <a:p>
            <a:pPr algn="ctr"/>
            <a:r>
              <a:rPr lang="es-ES" sz="6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skerville Old Face" panose="02020602080505020303" pitchFamily="18" charset="0"/>
              </a:rPr>
              <a:t>ACCIONES  PLANIFICADAS</a:t>
            </a:r>
            <a:endParaRPr lang="es-ES" sz="6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skerville Old Face" panose="02020602080505020303" pitchFamily="18" charset="0"/>
            </a:endParaRPr>
          </a:p>
        </p:txBody>
      </p:sp>
      <p:sp>
        <p:nvSpPr>
          <p:cNvPr id="7" name="AutoShape 6"/>
          <p:cNvSpPr>
            <a:spLocks noChangeArrowheads="1"/>
          </p:cNvSpPr>
          <p:nvPr/>
        </p:nvSpPr>
        <p:spPr bwMode="gray">
          <a:xfrm>
            <a:off x="3000959" y="1719117"/>
            <a:ext cx="7064355" cy="1193821"/>
          </a:xfrm>
          <a:prstGeom prst="roundRect">
            <a:avLst>
              <a:gd name="adj" fmla="val 50000"/>
            </a:avLst>
          </a:prstGeom>
          <a:gradFill rotWithShape="1">
            <a:gsLst>
              <a:gs pos="0">
                <a:srgbClr val="CBFEAE"/>
              </a:gs>
              <a:gs pos="100000">
                <a:srgbClr val="FCFFFA"/>
              </a:gs>
            </a:gsLst>
            <a:lin ang="0" scaled="1"/>
          </a:gradFill>
          <a:ln w="38100" algn="ctr">
            <a:solidFill>
              <a:schemeClr val="accent2"/>
            </a:solidFill>
            <a:round/>
            <a:headEnd/>
            <a:tailEnd/>
          </a:ln>
        </p:spPr>
        <p:txBody>
          <a:bodyPr wrap="none" anchor="ctr"/>
          <a:lstStyle/>
          <a:p>
            <a:pPr algn="ctr" eaLnBrk="0" hangingPunct="0"/>
            <a:endParaRPr lang="en-US" b="1" dirty="0">
              <a:solidFill>
                <a:srgbClr val="000000"/>
              </a:solidFill>
            </a:endParaRPr>
          </a:p>
        </p:txBody>
      </p:sp>
      <p:sp>
        <p:nvSpPr>
          <p:cNvPr id="8" name="14 CuadroTexto"/>
          <p:cNvSpPr txBox="1"/>
          <p:nvPr/>
        </p:nvSpPr>
        <p:spPr>
          <a:xfrm>
            <a:off x="3545961" y="1986051"/>
            <a:ext cx="6065405" cy="584775"/>
          </a:xfrm>
          <a:prstGeom prst="rect">
            <a:avLst/>
          </a:prstGeom>
          <a:noFill/>
        </p:spPr>
        <p:txBody>
          <a:bodyPr wrap="square" rtlCol="0">
            <a:spAutoFit/>
          </a:bodyPr>
          <a:lstStyle/>
          <a:p>
            <a:r>
              <a:rPr lang="es-ES_tradnl" sz="3200" b="1" dirty="0" smtClean="0">
                <a:latin typeface="Bookman Old Style" pitchFamily="18" charset="0"/>
              </a:rPr>
              <a:t>Compra de medicamentos</a:t>
            </a:r>
            <a:endParaRPr lang="es-ES_tradnl" sz="3200" b="1" dirty="0">
              <a:latin typeface="Bookman Old Style" pitchFamily="18" charset="0"/>
            </a:endParaRPr>
          </a:p>
        </p:txBody>
      </p:sp>
      <p:sp>
        <p:nvSpPr>
          <p:cNvPr id="9" name="AutoShape 6"/>
          <p:cNvSpPr>
            <a:spLocks noChangeArrowheads="1"/>
          </p:cNvSpPr>
          <p:nvPr/>
        </p:nvSpPr>
        <p:spPr bwMode="gray">
          <a:xfrm>
            <a:off x="3000959" y="3494314"/>
            <a:ext cx="7155411" cy="1233057"/>
          </a:xfrm>
          <a:prstGeom prst="roundRect">
            <a:avLst>
              <a:gd name="adj" fmla="val 50000"/>
            </a:avLst>
          </a:prstGeom>
          <a:gradFill rotWithShape="1">
            <a:gsLst>
              <a:gs pos="0">
                <a:srgbClr val="CBFEAE"/>
              </a:gs>
              <a:gs pos="100000">
                <a:srgbClr val="FCFFFA"/>
              </a:gs>
            </a:gsLst>
            <a:lin ang="0" scaled="1"/>
          </a:gradFill>
          <a:ln w="38100" algn="ctr">
            <a:solidFill>
              <a:schemeClr val="accent2"/>
            </a:solidFill>
            <a:round/>
            <a:headEnd/>
            <a:tailEnd/>
          </a:ln>
        </p:spPr>
        <p:txBody>
          <a:bodyPr wrap="none" anchor="ctr"/>
          <a:lstStyle/>
          <a:p>
            <a:pPr algn="ctr" eaLnBrk="0" hangingPunct="0"/>
            <a:endParaRPr lang="en-US" b="1" dirty="0">
              <a:solidFill>
                <a:srgbClr val="000000"/>
              </a:solidFill>
            </a:endParaRPr>
          </a:p>
        </p:txBody>
      </p:sp>
      <p:sp>
        <p:nvSpPr>
          <p:cNvPr id="10" name="14 CuadroTexto"/>
          <p:cNvSpPr txBox="1"/>
          <p:nvPr/>
        </p:nvSpPr>
        <p:spPr>
          <a:xfrm>
            <a:off x="3247056" y="3818454"/>
            <a:ext cx="6663214" cy="584775"/>
          </a:xfrm>
          <a:prstGeom prst="rect">
            <a:avLst/>
          </a:prstGeom>
          <a:noFill/>
        </p:spPr>
        <p:txBody>
          <a:bodyPr wrap="square" rtlCol="0">
            <a:spAutoFit/>
          </a:bodyPr>
          <a:lstStyle/>
          <a:p>
            <a:r>
              <a:rPr lang="es-ES_tradnl" sz="3200" b="1" dirty="0" smtClean="0">
                <a:latin typeface="Bookman Old Style" pitchFamily="18" charset="0"/>
              </a:rPr>
              <a:t>Compra de Insumos Médicos</a:t>
            </a:r>
            <a:endParaRPr lang="es-ES_tradnl" sz="3200" b="1" dirty="0">
              <a:latin typeface="Bookman Old Style" pitchFamily="18" charset="0"/>
            </a:endParaRPr>
          </a:p>
        </p:txBody>
      </p:sp>
    </p:spTree>
    <p:extLst>
      <p:ext uri="{BB962C8B-B14F-4D97-AF65-F5344CB8AC3E}">
        <p14:creationId xmlns:p14="http://schemas.microsoft.com/office/powerpoint/2010/main" val="43436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7"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7" presetClass="entr" presetSubtype="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7" presetClass="entr" presetSubtype="2"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1+#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28A0092B-C50C-407E-A947-70E740481C1C}">
                <a14:useLocalDpi xmlns:a14="http://schemas.microsoft.com/office/drawing/2010/main" val="0"/>
              </a:ext>
            </a:extLst>
          </a:blip>
          <a:srcRect l="35410" t="25540" r="35708" b="38312"/>
          <a:stretch/>
        </p:blipFill>
        <p:spPr bwMode="auto">
          <a:xfrm>
            <a:off x="326570" y="4229600"/>
            <a:ext cx="1045029" cy="995543"/>
          </a:xfrm>
          <a:prstGeom prst="rect">
            <a:avLst/>
          </a:prstGeom>
          <a:ln>
            <a:noFill/>
          </a:ln>
          <a:effectLst>
            <a:softEdge rad="112500"/>
          </a:effectLst>
          <a:extLst>
            <a:ext uri="{53640926-AAD7-44D8-BBD7-CCE9431645EC}">
              <a14:shadowObscured xmlns:a14="http://schemas.microsoft.com/office/drawing/2010/main"/>
            </a:ext>
          </a:extLst>
        </p:spPr>
      </p:pic>
      <p:sp>
        <p:nvSpPr>
          <p:cNvPr id="6" name="Rectángulo 5"/>
          <p:cNvSpPr/>
          <p:nvPr/>
        </p:nvSpPr>
        <p:spPr>
          <a:xfrm>
            <a:off x="1657114" y="142493"/>
            <a:ext cx="9400330" cy="1015663"/>
          </a:xfrm>
          <a:prstGeom prst="rect">
            <a:avLst/>
          </a:prstGeom>
          <a:noFill/>
        </p:spPr>
        <p:txBody>
          <a:bodyPr wrap="none" lIns="91440" tIns="45720" rIns="91440" bIns="45720">
            <a:spAutoFit/>
          </a:bodyPr>
          <a:lstStyle/>
          <a:p>
            <a:pPr algn="ctr"/>
            <a:r>
              <a:rPr lang="es-ES" sz="6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skerville Old Face" panose="02020602080505020303" pitchFamily="18" charset="0"/>
              </a:rPr>
              <a:t>ACCIONES  EJECUTADAS</a:t>
            </a:r>
            <a:endParaRPr lang="es-ES" sz="6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skerville Old Face" panose="02020602080505020303"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171212634"/>
              </p:ext>
            </p:extLst>
          </p:nvPr>
        </p:nvGraphicFramePr>
        <p:xfrm>
          <a:off x="1786758" y="2081138"/>
          <a:ext cx="9869214" cy="2955474"/>
        </p:xfrm>
        <a:graphic>
          <a:graphicData uri="http://schemas.openxmlformats.org/drawingml/2006/table">
            <a:tbl>
              <a:tblPr firstRow="1" firstCol="1" bandRow="1">
                <a:tableStyleId>{5C22544A-7EE6-4342-B048-85BDC9FD1C3A}</a:tableStyleId>
              </a:tblPr>
              <a:tblGrid>
                <a:gridCol w="2290710">
                  <a:extLst>
                    <a:ext uri="{9D8B030D-6E8A-4147-A177-3AD203B41FA5}">
                      <a16:colId xmlns:a16="http://schemas.microsoft.com/office/drawing/2014/main" val="20000"/>
                    </a:ext>
                  </a:extLst>
                </a:gridCol>
                <a:gridCol w="2460743">
                  <a:extLst>
                    <a:ext uri="{9D8B030D-6E8A-4147-A177-3AD203B41FA5}">
                      <a16:colId xmlns:a16="http://schemas.microsoft.com/office/drawing/2014/main" val="20001"/>
                    </a:ext>
                  </a:extLst>
                </a:gridCol>
                <a:gridCol w="2376784">
                  <a:extLst>
                    <a:ext uri="{9D8B030D-6E8A-4147-A177-3AD203B41FA5}">
                      <a16:colId xmlns:a16="http://schemas.microsoft.com/office/drawing/2014/main" val="20002"/>
                    </a:ext>
                  </a:extLst>
                </a:gridCol>
                <a:gridCol w="2740977">
                  <a:extLst>
                    <a:ext uri="{9D8B030D-6E8A-4147-A177-3AD203B41FA5}">
                      <a16:colId xmlns:a16="http://schemas.microsoft.com/office/drawing/2014/main" val="20003"/>
                    </a:ext>
                  </a:extLst>
                </a:gridCol>
              </a:tblGrid>
              <a:tr h="689066">
                <a:tc>
                  <a:txBody>
                    <a:bodyPr/>
                    <a:lstStyle/>
                    <a:p>
                      <a:pPr algn="ctr">
                        <a:spcAft>
                          <a:spcPts val="0"/>
                        </a:spcAft>
                      </a:pPr>
                      <a:r>
                        <a:rPr lang="es-ES" sz="2000" b="0" dirty="0">
                          <a:effectLst/>
                          <a:latin typeface="Baskerville Old Face" panose="02020602080505020303" pitchFamily="18" charset="0"/>
                        </a:rPr>
                        <a:t>Acción</a:t>
                      </a:r>
                      <a:endParaRPr lang="es-SV" sz="2000" b="0" dirty="0">
                        <a:effectLst/>
                        <a:latin typeface="Baskerville Old Face" panose="02020602080505020303" pitchFamily="18" charset="0"/>
                        <a:ea typeface="Times New Roman" panose="02020603050405020304" pitchFamily="18" charset="0"/>
                      </a:endParaRPr>
                    </a:p>
                  </a:txBody>
                  <a:tcPr marL="68580" marR="68580" marT="0" marB="0" anchor="ctr">
                    <a:solidFill>
                      <a:schemeClr val="tx2">
                        <a:lumMod val="75000"/>
                      </a:schemeClr>
                    </a:solidFill>
                  </a:tcPr>
                </a:tc>
                <a:tc>
                  <a:txBody>
                    <a:bodyPr/>
                    <a:lstStyle/>
                    <a:p>
                      <a:pPr algn="ctr">
                        <a:spcAft>
                          <a:spcPts val="0"/>
                        </a:spcAft>
                      </a:pPr>
                      <a:r>
                        <a:rPr lang="es-ES" sz="2000" b="0" dirty="0">
                          <a:effectLst/>
                          <a:latin typeface="Baskerville Old Face" panose="02020602080505020303" pitchFamily="18" charset="0"/>
                        </a:rPr>
                        <a:t>A quién va dirigida</a:t>
                      </a:r>
                      <a:endParaRPr lang="es-SV" sz="2000" b="0" dirty="0">
                        <a:effectLst/>
                        <a:latin typeface="Baskerville Old Face" panose="02020602080505020303" pitchFamily="18" charset="0"/>
                        <a:ea typeface="Times New Roman" panose="02020603050405020304" pitchFamily="18" charset="0"/>
                      </a:endParaRPr>
                    </a:p>
                  </a:txBody>
                  <a:tcPr marL="68580" marR="68580" marT="0" marB="0" anchor="ctr">
                    <a:solidFill>
                      <a:schemeClr val="tx2">
                        <a:lumMod val="75000"/>
                      </a:schemeClr>
                    </a:solidFill>
                  </a:tcPr>
                </a:tc>
                <a:tc>
                  <a:txBody>
                    <a:bodyPr/>
                    <a:lstStyle/>
                    <a:p>
                      <a:pPr algn="ctr">
                        <a:spcAft>
                          <a:spcPts val="0"/>
                        </a:spcAft>
                      </a:pPr>
                      <a:r>
                        <a:rPr lang="es-ES" sz="2000" b="0" dirty="0">
                          <a:effectLst/>
                          <a:latin typeface="Baskerville Old Face" panose="02020602080505020303" pitchFamily="18" charset="0"/>
                        </a:rPr>
                        <a:t>Cuantas se realizaron</a:t>
                      </a:r>
                      <a:endParaRPr lang="es-SV" sz="2000" b="0" dirty="0">
                        <a:effectLst/>
                        <a:latin typeface="Baskerville Old Face" panose="02020602080505020303" pitchFamily="18" charset="0"/>
                        <a:ea typeface="Times New Roman" panose="02020603050405020304" pitchFamily="18" charset="0"/>
                      </a:endParaRPr>
                    </a:p>
                  </a:txBody>
                  <a:tcPr marL="68580" marR="68580" marT="0" marB="0" anchor="ctr">
                    <a:solidFill>
                      <a:schemeClr val="tx2">
                        <a:lumMod val="75000"/>
                      </a:schemeClr>
                    </a:solidFill>
                  </a:tcPr>
                </a:tc>
                <a:tc>
                  <a:txBody>
                    <a:bodyPr/>
                    <a:lstStyle/>
                    <a:p>
                      <a:pPr algn="ctr">
                        <a:spcAft>
                          <a:spcPts val="0"/>
                        </a:spcAft>
                      </a:pPr>
                      <a:r>
                        <a:rPr lang="es-ES" sz="2000" b="0" dirty="0">
                          <a:effectLst/>
                          <a:latin typeface="Baskerville Old Face" panose="02020602080505020303" pitchFamily="18" charset="0"/>
                        </a:rPr>
                        <a:t>Relación con objetivos y metas</a:t>
                      </a:r>
                      <a:endParaRPr lang="es-SV" sz="2000" b="0" dirty="0">
                        <a:effectLst/>
                        <a:latin typeface="Baskerville Old Face" panose="02020602080505020303" pitchFamily="18" charset="0"/>
                        <a:ea typeface="Times New Roman" panose="02020603050405020304" pitchFamily="18" charset="0"/>
                      </a:endParaRPr>
                    </a:p>
                  </a:txBody>
                  <a:tcPr marL="68580" marR="68580" marT="0" marB="0" anchor="ctr">
                    <a:solidFill>
                      <a:schemeClr val="tx2">
                        <a:lumMod val="75000"/>
                      </a:schemeClr>
                    </a:solidFill>
                  </a:tcPr>
                </a:tc>
                <a:extLst>
                  <a:ext uri="{0D108BD9-81ED-4DB2-BD59-A6C34878D82A}">
                    <a16:rowId xmlns:a16="http://schemas.microsoft.com/office/drawing/2014/main" val="10000"/>
                  </a:ext>
                </a:extLst>
              </a:tr>
              <a:tr h="1033599">
                <a:tc>
                  <a:txBody>
                    <a:bodyPr/>
                    <a:lstStyle/>
                    <a:p>
                      <a:pPr algn="just">
                        <a:spcAft>
                          <a:spcPts val="0"/>
                        </a:spcAft>
                      </a:pPr>
                      <a:r>
                        <a:rPr lang="es-ES" sz="2000" b="0" dirty="0">
                          <a:solidFill>
                            <a:schemeClr val="tx1"/>
                          </a:solidFill>
                          <a:effectLst/>
                          <a:latin typeface="Baskerville Old Face" panose="02020602080505020303" pitchFamily="18" charset="0"/>
                        </a:rPr>
                        <a:t>Compra de medicamentos</a:t>
                      </a:r>
                      <a:endParaRPr lang="es-SV" sz="2000" b="0" dirty="0">
                        <a:solidFill>
                          <a:schemeClr val="tx1"/>
                        </a:solidFill>
                        <a:effectLst/>
                        <a:latin typeface="Baskerville Old Face" panose="02020602080505020303" pitchFamily="18" charset="0"/>
                        <a:ea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algn="just">
                        <a:spcAft>
                          <a:spcPts val="0"/>
                        </a:spcAft>
                      </a:pPr>
                      <a:r>
                        <a:rPr lang="es-ES" sz="2000" dirty="0">
                          <a:effectLst/>
                          <a:latin typeface="Baskerville Old Face" panose="02020602080505020303" pitchFamily="18" charset="0"/>
                        </a:rPr>
                        <a:t>Pacientes en  etapa de cáncer terminal</a:t>
                      </a:r>
                      <a:endParaRPr lang="es-SV" sz="2000" dirty="0">
                        <a:effectLst/>
                        <a:latin typeface="Baskerville Old Face" panose="02020602080505020303" pitchFamily="18" charset="0"/>
                        <a:ea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algn="just">
                        <a:spcAft>
                          <a:spcPts val="0"/>
                        </a:spcAft>
                      </a:pPr>
                      <a:r>
                        <a:rPr lang="es-ES" sz="2000" dirty="0" smtClean="0">
                          <a:effectLst/>
                          <a:latin typeface="Baskerville Old Face" panose="02020602080505020303" pitchFamily="18" charset="0"/>
                        </a:rPr>
                        <a:t>33 </a:t>
                      </a:r>
                      <a:r>
                        <a:rPr lang="es-ES" sz="2000" dirty="0">
                          <a:effectLst/>
                          <a:latin typeface="Baskerville Old Face" panose="02020602080505020303" pitchFamily="18" charset="0"/>
                        </a:rPr>
                        <a:t>compras de medicamentos</a:t>
                      </a:r>
                      <a:endParaRPr lang="es-SV" sz="2000" dirty="0">
                        <a:effectLst/>
                        <a:latin typeface="Baskerville Old Face" panose="02020602080505020303" pitchFamily="18" charset="0"/>
                        <a:ea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algn="just">
                        <a:spcAft>
                          <a:spcPts val="0"/>
                        </a:spcAft>
                      </a:pPr>
                      <a:r>
                        <a:rPr lang="es-ES" sz="2000">
                          <a:effectLst/>
                          <a:latin typeface="Baskerville Old Face" panose="02020602080505020303" pitchFamily="18" charset="0"/>
                        </a:rPr>
                        <a:t>Alivio del dolor con medicamento controlado</a:t>
                      </a:r>
                      <a:endParaRPr lang="es-SV" sz="2000">
                        <a:effectLst/>
                        <a:latin typeface="Baskerville Old Face" panose="02020602080505020303" pitchFamily="18" charset="0"/>
                        <a:ea typeface="Times New Roman" panose="02020603050405020304" pitchFamily="18"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10001"/>
                  </a:ext>
                </a:extLst>
              </a:tr>
              <a:tr h="1232809">
                <a:tc>
                  <a:txBody>
                    <a:bodyPr/>
                    <a:lstStyle/>
                    <a:p>
                      <a:pPr algn="just">
                        <a:spcAft>
                          <a:spcPts val="0"/>
                        </a:spcAft>
                      </a:pPr>
                      <a:r>
                        <a:rPr lang="es-SV" sz="2000" b="0" dirty="0" smtClean="0">
                          <a:solidFill>
                            <a:schemeClr val="tx1"/>
                          </a:solidFill>
                          <a:effectLst/>
                          <a:latin typeface="Baskerville Old Face" panose="02020602080505020303" pitchFamily="18" charset="0"/>
                          <a:ea typeface="Times New Roman" panose="02020603050405020304" pitchFamily="18" charset="0"/>
                        </a:rPr>
                        <a:t>Compra</a:t>
                      </a:r>
                      <a:r>
                        <a:rPr lang="es-SV" sz="2000" b="0" baseline="0" dirty="0" smtClean="0">
                          <a:solidFill>
                            <a:schemeClr val="tx1"/>
                          </a:solidFill>
                          <a:effectLst/>
                          <a:latin typeface="Baskerville Old Face" panose="02020602080505020303" pitchFamily="18" charset="0"/>
                          <a:ea typeface="Times New Roman" panose="02020603050405020304" pitchFamily="18" charset="0"/>
                        </a:rPr>
                        <a:t> de Insumos Médicos</a:t>
                      </a:r>
                      <a:endParaRPr lang="es-SV" sz="2000" b="0" dirty="0">
                        <a:solidFill>
                          <a:schemeClr val="tx1"/>
                        </a:solidFill>
                        <a:effectLst/>
                        <a:latin typeface="Baskerville Old Face" panose="02020602080505020303" pitchFamily="18" charset="0"/>
                        <a:ea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algn="just">
                        <a:spcAft>
                          <a:spcPts val="0"/>
                        </a:spcAft>
                      </a:pPr>
                      <a:r>
                        <a:rPr lang="es-ES" sz="2000" dirty="0">
                          <a:effectLst/>
                          <a:latin typeface="Baskerville Old Face" panose="02020602080505020303" pitchFamily="18" charset="0"/>
                        </a:rPr>
                        <a:t>Atención a pacientes con cáncer en etapa terminal</a:t>
                      </a:r>
                      <a:endParaRPr lang="es-SV" sz="2000" dirty="0">
                        <a:effectLst/>
                        <a:latin typeface="Baskerville Old Face" panose="02020602080505020303" pitchFamily="18" charset="0"/>
                        <a:ea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algn="just">
                        <a:spcAft>
                          <a:spcPts val="0"/>
                        </a:spcAft>
                      </a:pPr>
                      <a:r>
                        <a:rPr lang="es-ES" sz="2000" dirty="0" smtClean="0">
                          <a:effectLst/>
                          <a:latin typeface="Baskerville Old Face" panose="02020602080505020303" pitchFamily="18" charset="0"/>
                        </a:rPr>
                        <a:t>7 compras de Insumos Médicos</a:t>
                      </a:r>
                      <a:endParaRPr lang="es-SV" sz="2000" dirty="0">
                        <a:effectLst/>
                        <a:latin typeface="Baskerville Old Face" panose="02020602080505020303" pitchFamily="18" charset="0"/>
                        <a:ea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algn="just">
                        <a:spcAft>
                          <a:spcPts val="0"/>
                        </a:spcAft>
                      </a:pPr>
                      <a:r>
                        <a:rPr lang="es-ES" sz="2000" dirty="0">
                          <a:effectLst/>
                          <a:latin typeface="Baskerville Old Face" panose="02020602080505020303" pitchFamily="18" charset="0"/>
                        </a:rPr>
                        <a:t>Con el subsidio recibido se ha </a:t>
                      </a:r>
                      <a:r>
                        <a:rPr lang="es-ES" sz="2000" dirty="0" smtClean="0">
                          <a:effectLst/>
                          <a:latin typeface="Baskerville Old Face" panose="02020602080505020303" pitchFamily="18" charset="0"/>
                        </a:rPr>
                        <a:t>mejorado la calidad de atención a los pacientes.</a:t>
                      </a:r>
                      <a:endParaRPr lang="es-SV" sz="2000" dirty="0">
                        <a:effectLst/>
                        <a:latin typeface="Baskerville Old Face" panose="02020602080505020303" pitchFamily="18" charset="0"/>
                        <a:ea typeface="Times New Roman" panose="02020603050405020304" pitchFamily="18"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00908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28A0092B-C50C-407E-A947-70E740481C1C}">
                <a14:useLocalDpi xmlns:a14="http://schemas.microsoft.com/office/drawing/2010/main" val="0"/>
              </a:ext>
            </a:extLst>
          </a:blip>
          <a:srcRect l="35410" t="25540" r="35708" b="38312"/>
          <a:stretch/>
        </p:blipFill>
        <p:spPr bwMode="auto">
          <a:xfrm>
            <a:off x="326570" y="4229600"/>
            <a:ext cx="1045029" cy="995543"/>
          </a:xfrm>
          <a:prstGeom prst="rect">
            <a:avLst/>
          </a:prstGeom>
          <a:ln>
            <a:noFill/>
          </a:ln>
          <a:effectLst>
            <a:softEdge rad="112500"/>
          </a:effectLst>
          <a:extLst>
            <a:ext uri="{53640926-AAD7-44D8-BBD7-CCE9431645EC}">
              <a14:shadowObscured xmlns:a14="http://schemas.microsoft.com/office/drawing/2010/main"/>
            </a:ext>
          </a:extLst>
        </p:spPr>
      </p:pic>
      <p:sp>
        <p:nvSpPr>
          <p:cNvPr id="6" name="Rectángulo 5"/>
          <p:cNvSpPr/>
          <p:nvPr/>
        </p:nvSpPr>
        <p:spPr>
          <a:xfrm>
            <a:off x="1324495" y="142493"/>
            <a:ext cx="10065577" cy="1015663"/>
          </a:xfrm>
          <a:prstGeom prst="rect">
            <a:avLst/>
          </a:prstGeom>
          <a:noFill/>
        </p:spPr>
        <p:txBody>
          <a:bodyPr wrap="none" lIns="91440" tIns="45720" rIns="91440" bIns="45720">
            <a:spAutoFit/>
          </a:bodyPr>
          <a:lstStyle/>
          <a:p>
            <a:pPr algn="ctr"/>
            <a:r>
              <a:rPr lang="es-ES" sz="6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skerville Old Face" panose="02020602080505020303" pitchFamily="18" charset="0"/>
              </a:rPr>
              <a:t>ACCIONES  EN EJECUCIÓN</a:t>
            </a:r>
            <a:endParaRPr lang="es-ES" sz="6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skerville Old Face" panose="02020602080505020303" pitchFamily="18" charset="0"/>
            </a:endParaRPr>
          </a:p>
        </p:txBody>
      </p:sp>
      <p:grpSp>
        <p:nvGrpSpPr>
          <p:cNvPr id="7" name="Group 295"/>
          <p:cNvGrpSpPr>
            <a:grpSpLocks/>
          </p:cNvGrpSpPr>
          <p:nvPr/>
        </p:nvGrpSpPr>
        <p:grpSpPr bwMode="auto">
          <a:xfrm rot="9114801">
            <a:off x="1694844" y="3053883"/>
            <a:ext cx="627651" cy="547886"/>
            <a:chOff x="2860" y="2298"/>
            <a:chExt cx="975" cy="1003"/>
          </a:xfrm>
        </p:grpSpPr>
        <p:grpSp>
          <p:nvGrpSpPr>
            <p:cNvPr id="8" name="Group 292"/>
            <p:cNvGrpSpPr>
              <a:grpSpLocks/>
            </p:cNvGrpSpPr>
            <p:nvPr/>
          </p:nvGrpSpPr>
          <p:grpSpPr bwMode="auto">
            <a:xfrm>
              <a:off x="2900" y="2334"/>
              <a:ext cx="935" cy="967"/>
              <a:chOff x="2900" y="2334"/>
              <a:chExt cx="935" cy="967"/>
            </a:xfrm>
          </p:grpSpPr>
          <p:sp>
            <p:nvSpPr>
              <p:cNvPr id="19" name="Freeform 277"/>
              <p:cNvSpPr>
                <a:spLocks/>
              </p:cNvSpPr>
              <p:nvPr/>
            </p:nvSpPr>
            <p:spPr bwMode="gray">
              <a:xfrm rot="-10756093">
                <a:off x="2900" y="2334"/>
                <a:ext cx="476" cy="532"/>
              </a:xfrm>
              <a:custGeom>
                <a:avLst/>
                <a:gdLst>
                  <a:gd name="T0" fmla="*/ 399 w 365"/>
                  <a:gd name="T1" fmla="*/ 375 h 456"/>
                  <a:gd name="T2" fmla="*/ 274 w 365"/>
                  <a:gd name="T3" fmla="*/ 247 h 456"/>
                  <a:gd name="T4" fmla="*/ 30 w 365"/>
                  <a:gd name="T5" fmla="*/ 49 h 456"/>
                  <a:gd name="T6" fmla="*/ 30 w 365"/>
                  <a:gd name="T7" fmla="*/ 100 h 456"/>
                  <a:gd name="T8" fmla="*/ 189 w 365"/>
                  <a:gd name="T9" fmla="*/ 322 h 456"/>
                  <a:gd name="T10" fmla="*/ 310 w 365"/>
                  <a:gd name="T11" fmla="*/ 446 h 456"/>
                  <a:gd name="T12" fmla="*/ 425 w 365"/>
                  <a:gd name="T13" fmla="*/ 526 h 456"/>
                  <a:gd name="T14" fmla="*/ 476 w 365"/>
                  <a:gd name="T15" fmla="*/ 481 h 456"/>
                  <a:gd name="T16" fmla="*/ 399 w 365"/>
                  <a:gd name="T17" fmla="*/ 375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5"/>
                  <a:gd name="T28" fmla="*/ 0 h 456"/>
                  <a:gd name="T29" fmla="*/ 365 w 365"/>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5" h="456">
                    <a:moveTo>
                      <a:pt x="306" y="321"/>
                    </a:moveTo>
                    <a:cubicBezTo>
                      <a:pt x="210" y="212"/>
                      <a:pt x="210" y="212"/>
                      <a:pt x="210" y="212"/>
                    </a:cubicBezTo>
                    <a:cubicBezTo>
                      <a:pt x="23" y="42"/>
                      <a:pt x="23" y="42"/>
                      <a:pt x="23" y="42"/>
                    </a:cubicBezTo>
                    <a:cubicBezTo>
                      <a:pt x="23" y="42"/>
                      <a:pt x="0" y="0"/>
                      <a:pt x="23" y="86"/>
                    </a:cubicBezTo>
                    <a:cubicBezTo>
                      <a:pt x="145" y="276"/>
                      <a:pt x="145" y="276"/>
                      <a:pt x="145" y="276"/>
                    </a:cubicBezTo>
                    <a:cubicBezTo>
                      <a:pt x="238" y="382"/>
                      <a:pt x="238" y="382"/>
                      <a:pt x="238" y="382"/>
                    </a:cubicBezTo>
                    <a:cubicBezTo>
                      <a:pt x="326" y="451"/>
                      <a:pt x="326" y="451"/>
                      <a:pt x="326" y="451"/>
                    </a:cubicBezTo>
                    <a:cubicBezTo>
                      <a:pt x="326" y="451"/>
                      <a:pt x="364" y="456"/>
                      <a:pt x="365" y="412"/>
                    </a:cubicBezTo>
                    <a:lnTo>
                      <a:pt x="306" y="321"/>
                    </a:lnTo>
                    <a:close/>
                  </a:path>
                </a:pathLst>
              </a:custGeom>
              <a:gradFill rotWithShape="1">
                <a:gsLst>
                  <a:gs pos="0">
                    <a:srgbClr val="AB0505"/>
                  </a:gs>
                  <a:gs pos="100000">
                    <a:srgbClr val="4F0202"/>
                  </a:gs>
                </a:gsLst>
                <a:lin ang="0" scaled="1"/>
              </a:gradFill>
              <a:ln w="9525">
                <a:noFill/>
                <a:round/>
                <a:headEnd/>
                <a:tailEnd/>
              </a:ln>
            </p:spPr>
            <p:txBody>
              <a:bodyPr rot="10800000" vert="eaVert"/>
              <a:lstStyle/>
              <a:p>
                <a:endParaRPr lang="es-ES"/>
              </a:p>
            </p:txBody>
          </p:sp>
          <p:sp>
            <p:nvSpPr>
              <p:cNvPr id="20" name="Freeform 278"/>
              <p:cNvSpPr>
                <a:spLocks/>
              </p:cNvSpPr>
              <p:nvPr/>
            </p:nvSpPr>
            <p:spPr bwMode="gray">
              <a:xfrm rot="-10756093">
                <a:off x="3181" y="2543"/>
                <a:ext cx="654" cy="446"/>
              </a:xfrm>
              <a:custGeom>
                <a:avLst/>
                <a:gdLst>
                  <a:gd name="T0" fmla="*/ 262 w 501"/>
                  <a:gd name="T1" fmla="*/ 0 h 383"/>
                  <a:gd name="T2" fmla="*/ 35 w 501"/>
                  <a:gd name="T3" fmla="*/ 58 h 383"/>
                  <a:gd name="T4" fmla="*/ 563 w 501"/>
                  <a:gd name="T5" fmla="*/ 446 h 383"/>
                  <a:gd name="T6" fmla="*/ 654 w 501"/>
                  <a:gd name="T7" fmla="*/ 369 h 383"/>
                  <a:gd name="T8" fmla="*/ 262 w 501"/>
                  <a:gd name="T9" fmla="*/ 0 h 383"/>
                  <a:gd name="T10" fmla="*/ 0 60000 65536"/>
                  <a:gd name="T11" fmla="*/ 0 60000 65536"/>
                  <a:gd name="T12" fmla="*/ 0 60000 65536"/>
                  <a:gd name="T13" fmla="*/ 0 60000 65536"/>
                  <a:gd name="T14" fmla="*/ 0 60000 65536"/>
                  <a:gd name="T15" fmla="*/ 0 w 501"/>
                  <a:gd name="T16" fmla="*/ 0 h 383"/>
                  <a:gd name="T17" fmla="*/ 501 w 501"/>
                  <a:gd name="T18" fmla="*/ 383 h 383"/>
                </a:gdLst>
                <a:ahLst/>
                <a:cxnLst>
                  <a:cxn ang="T10">
                    <a:pos x="T0" y="T1"/>
                  </a:cxn>
                  <a:cxn ang="T11">
                    <a:pos x="T2" y="T3"/>
                  </a:cxn>
                  <a:cxn ang="T12">
                    <a:pos x="T4" y="T5"/>
                  </a:cxn>
                  <a:cxn ang="T13">
                    <a:pos x="T6" y="T7"/>
                  </a:cxn>
                  <a:cxn ang="T14">
                    <a:pos x="T8" y="T9"/>
                  </a:cxn>
                </a:cxnLst>
                <a:rect l="T15" t="T16" r="T17" b="T18"/>
                <a:pathLst>
                  <a:path w="501" h="383">
                    <a:moveTo>
                      <a:pt x="201" y="0"/>
                    </a:moveTo>
                    <a:cubicBezTo>
                      <a:pt x="201" y="0"/>
                      <a:pt x="36" y="6"/>
                      <a:pt x="27" y="50"/>
                    </a:cubicBezTo>
                    <a:cubicBezTo>
                      <a:pt x="0" y="179"/>
                      <a:pt x="431" y="383"/>
                      <a:pt x="431" y="383"/>
                    </a:cubicBezTo>
                    <a:cubicBezTo>
                      <a:pt x="501" y="317"/>
                      <a:pt x="501" y="317"/>
                      <a:pt x="501" y="317"/>
                    </a:cubicBezTo>
                    <a:lnTo>
                      <a:pt x="201" y="0"/>
                    </a:lnTo>
                    <a:close/>
                  </a:path>
                </a:pathLst>
              </a:custGeom>
              <a:solidFill>
                <a:srgbClr val="AB0505"/>
              </a:solidFill>
              <a:ln w="9525">
                <a:noFill/>
                <a:round/>
                <a:headEnd/>
                <a:tailEnd/>
              </a:ln>
            </p:spPr>
            <p:txBody>
              <a:bodyPr rot="10800000" vert="eaVert"/>
              <a:lstStyle/>
              <a:p>
                <a:endParaRPr lang="es-ES"/>
              </a:p>
            </p:txBody>
          </p:sp>
          <p:sp>
            <p:nvSpPr>
              <p:cNvPr id="21" name="Freeform 279"/>
              <p:cNvSpPr>
                <a:spLocks/>
              </p:cNvSpPr>
              <p:nvPr/>
            </p:nvSpPr>
            <p:spPr bwMode="gray">
              <a:xfrm rot="-10756093">
                <a:off x="3070" y="2619"/>
                <a:ext cx="499" cy="682"/>
              </a:xfrm>
              <a:custGeom>
                <a:avLst/>
                <a:gdLst>
                  <a:gd name="T0" fmla="*/ 164 w 383"/>
                  <a:gd name="T1" fmla="*/ 6 h 586"/>
                  <a:gd name="T2" fmla="*/ 0 w 383"/>
                  <a:gd name="T3" fmla="*/ 313 h 586"/>
                  <a:gd name="T4" fmla="*/ 391 w 383"/>
                  <a:gd name="T5" fmla="*/ 682 h 586"/>
                  <a:gd name="T6" fmla="*/ 499 w 383"/>
                  <a:gd name="T7" fmla="*/ 514 h 586"/>
                  <a:gd name="T8" fmla="*/ 164 w 383"/>
                  <a:gd name="T9" fmla="*/ 6 h 586"/>
                  <a:gd name="T10" fmla="*/ 0 60000 65536"/>
                  <a:gd name="T11" fmla="*/ 0 60000 65536"/>
                  <a:gd name="T12" fmla="*/ 0 60000 65536"/>
                  <a:gd name="T13" fmla="*/ 0 60000 65536"/>
                  <a:gd name="T14" fmla="*/ 0 60000 65536"/>
                  <a:gd name="T15" fmla="*/ 0 w 383"/>
                  <a:gd name="T16" fmla="*/ 0 h 586"/>
                  <a:gd name="T17" fmla="*/ 383 w 383"/>
                  <a:gd name="T18" fmla="*/ 586 h 586"/>
                </a:gdLst>
                <a:ahLst/>
                <a:cxnLst>
                  <a:cxn ang="T10">
                    <a:pos x="T0" y="T1"/>
                  </a:cxn>
                  <a:cxn ang="T11">
                    <a:pos x="T2" y="T3"/>
                  </a:cxn>
                  <a:cxn ang="T12">
                    <a:pos x="T4" y="T5"/>
                  </a:cxn>
                  <a:cxn ang="T13">
                    <a:pos x="T6" y="T7"/>
                  </a:cxn>
                  <a:cxn ang="T14">
                    <a:pos x="T8" y="T9"/>
                  </a:cxn>
                </a:cxnLst>
                <a:rect l="T15" t="T16" r="T17" b="T18"/>
                <a:pathLst>
                  <a:path w="383" h="586">
                    <a:moveTo>
                      <a:pt x="126" y="5"/>
                    </a:moveTo>
                    <a:cubicBezTo>
                      <a:pt x="53" y="8"/>
                      <a:pt x="0" y="269"/>
                      <a:pt x="0" y="269"/>
                    </a:cubicBezTo>
                    <a:cubicBezTo>
                      <a:pt x="300" y="586"/>
                      <a:pt x="300" y="586"/>
                      <a:pt x="300" y="586"/>
                    </a:cubicBezTo>
                    <a:cubicBezTo>
                      <a:pt x="383" y="442"/>
                      <a:pt x="383" y="442"/>
                      <a:pt x="383" y="442"/>
                    </a:cubicBezTo>
                    <a:cubicBezTo>
                      <a:pt x="383" y="442"/>
                      <a:pt x="252" y="0"/>
                      <a:pt x="126" y="5"/>
                    </a:cubicBezTo>
                    <a:close/>
                  </a:path>
                </a:pathLst>
              </a:custGeom>
              <a:solidFill>
                <a:srgbClr val="AB0505"/>
              </a:solidFill>
              <a:ln w="9525">
                <a:noFill/>
                <a:round/>
                <a:headEnd/>
                <a:tailEnd/>
              </a:ln>
            </p:spPr>
            <p:txBody>
              <a:bodyPr rot="10800000" vert="eaVert"/>
              <a:lstStyle/>
              <a:p>
                <a:endParaRPr lang="es-ES"/>
              </a:p>
            </p:txBody>
          </p:sp>
          <p:sp>
            <p:nvSpPr>
              <p:cNvPr id="22" name="Freeform 280"/>
              <p:cNvSpPr>
                <a:spLocks/>
              </p:cNvSpPr>
              <p:nvPr/>
            </p:nvSpPr>
            <p:spPr bwMode="gray">
              <a:xfrm rot="-10756093">
                <a:off x="3183" y="2446"/>
                <a:ext cx="391" cy="542"/>
              </a:xfrm>
              <a:custGeom>
                <a:avLst/>
                <a:gdLst>
                  <a:gd name="T0" fmla="*/ 0 w 300"/>
                  <a:gd name="T1" fmla="*/ 0 h 466"/>
                  <a:gd name="T2" fmla="*/ 52 w 300"/>
                  <a:gd name="T3" fmla="*/ 326 h 466"/>
                  <a:gd name="T4" fmla="*/ 351 w 300"/>
                  <a:gd name="T5" fmla="*/ 542 h 466"/>
                  <a:gd name="T6" fmla="*/ 391 w 300"/>
                  <a:gd name="T7" fmla="*/ 369 h 466"/>
                  <a:gd name="T8" fmla="*/ 0 w 300"/>
                  <a:gd name="T9" fmla="*/ 0 h 466"/>
                  <a:gd name="T10" fmla="*/ 0 60000 65536"/>
                  <a:gd name="T11" fmla="*/ 0 60000 65536"/>
                  <a:gd name="T12" fmla="*/ 0 60000 65536"/>
                  <a:gd name="T13" fmla="*/ 0 60000 65536"/>
                  <a:gd name="T14" fmla="*/ 0 60000 65536"/>
                  <a:gd name="T15" fmla="*/ 0 w 300"/>
                  <a:gd name="T16" fmla="*/ 0 h 466"/>
                  <a:gd name="T17" fmla="*/ 300 w 300"/>
                  <a:gd name="T18" fmla="*/ 466 h 466"/>
                </a:gdLst>
                <a:ahLst/>
                <a:cxnLst>
                  <a:cxn ang="T10">
                    <a:pos x="T0" y="T1"/>
                  </a:cxn>
                  <a:cxn ang="T11">
                    <a:pos x="T2" y="T3"/>
                  </a:cxn>
                  <a:cxn ang="T12">
                    <a:pos x="T4" y="T5"/>
                  </a:cxn>
                  <a:cxn ang="T13">
                    <a:pos x="T6" y="T7"/>
                  </a:cxn>
                  <a:cxn ang="T14">
                    <a:pos x="T8" y="T9"/>
                  </a:cxn>
                </a:cxnLst>
                <a:rect l="T15" t="T16" r="T17" b="T18"/>
                <a:pathLst>
                  <a:path w="300" h="466">
                    <a:moveTo>
                      <a:pt x="0" y="0"/>
                    </a:moveTo>
                    <a:cubicBezTo>
                      <a:pt x="0" y="0"/>
                      <a:pt x="5" y="219"/>
                      <a:pt x="40" y="280"/>
                    </a:cubicBezTo>
                    <a:cubicBezTo>
                      <a:pt x="77" y="344"/>
                      <a:pt x="269" y="466"/>
                      <a:pt x="269" y="466"/>
                    </a:cubicBezTo>
                    <a:cubicBezTo>
                      <a:pt x="300" y="317"/>
                      <a:pt x="300" y="317"/>
                      <a:pt x="300" y="317"/>
                    </a:cubicBezTo>
                    <a:lnTo>
                      <a:pt x="0" y="0"/>
                    </a:lnTo>
                    <a:close/>
                  </a:path>
                </a:pathLst>
              </a:custGeom>
              <a:gradFill rotWithShape="1">
                <a:gsLst>
                  <a:gs pos="0">
                    <a:srgbClr val="C40505"/>
                  </a:gs>
                  <a:gs pos="100000">
                    <a:srgbClr val="5B0202"/>
                  </a:gs>
                </a:gsLst>
                <a:lin ang="18900000" scaled="1"/>
              </a:gradFill>
              <a:ln w="9525">
                <a:noFill/>
                <a:round/>
                <a:headEnd/>
                <a:tailEnd/>
              </a:ln>
            </p:spPr>
            <p:txBody>
              <a:bodyPr/>
              <a:lstStyle/>
              <a:p>
                <a:endParaRPr lang="es-ES"/>
              </a:p>
            </p:txBody>
          </p:sp>
          <p:sp>
            <p:nvSpPr>
              <p:cNvPr id="23" name="Freeform 281"/>
              <p:cNvSpPr>
                <a:spLocks/>
              </p:cNvSpPr>
              <p:nvPr/>
            </p:nvSpPr>
            <p:spPr bwMode="gray">
              <a:xfrm rot="-10756093">
                <a:off x="3006" y="2617"/>
                <a:ext cx="566" cy="413"/>
              </a:xfrm>
              <a:custGeom>
                <a:avLst/>
                <a:gdLst>
                  <a:gd name="T0" fmla="*/ 0 w 435"/>
                  <a:gd name="T1" fmla="*/ 43 h 354"/>
                  <a:gd name="T2" fmla="*/ 363 w 435"/>
                  <a:gd name="T3" fmla="*/ 41 h 354"/>
                  <a:gd name="T4" fmla="*/ 566 w 435"/>
                  <a:gd name="T5" fmla="*/ 350 h 354"/>
                  <a:gd name="T6" fmla="*/ 390 w 435"/>
                  <a:gd name="T7" fmla="*/ 413 h 354"/>
                  <a:gd name="T8" fmla="*/ 0 w 435"/>
                  <a:gd name="T9" fmla="*/ 43 h 354"/>
                  <a:gd name="T10" fmla="*/ 0 60000 65536"/>
                  <a:gd name="T11" fmla="*/ 0 60000 65536"/>
                  <a:gd name="T12" fmla="*/ 0 60000 65536"/>
                  <a:gd name="T13" fmla="*/ 0 60000 65536"/>
                  <a:gd name="T14" fmla="*/ 0 60000 65536"/>
                  <a:gd name="T15" fmla="*/ 0 w 435"/>
                  <a:gd name="T16" fmla="*/ 0 h 354"/>
                  <a:gd name="T17" fmla="*/ 435 w 435"/>
                  <a:gd name="T18" fmla="*/ 354 h 354"/>
                </a:gdLst>
                <a:ahLst/>
                <a:cxnLst>
                  <a:cxn ang="T10">
                    <a:pos x="T0" y="T1"/>
                  </a:cxn>
                  <a:cxn ang="T11">
                    <a:pos x="T2" y="T3"/>
                  </a:cxn>
                  <a:cxn ang="T12">
                    <a:pos x="T4" y="T5"/>
                  </a:cxn>
                  <a:cxn ang="T13">
                    <a:pos x="T6" y="T7"/>
                  </a:cxn>
                  <a:cxn ang="T14">
                    <a:pos x="T8" y="T9"/>
                  </a:cxn>
                </a:cxnLst>
                <a:rect l="T15" t="T16" r="T17" b="T18"/>
                <a:pathLst>
                  <a:path w="435" h="354">
                    <a:moveTo>
                      <a:pt x="0" y="37"/>
                    </a:moveTo>
                    <a:cubicBezTo>
                      <a:pt x="0" y="37"/>
                      <a:pt x="219" y="0"/>
                      <a:pt x="279" y="35"/>
                    </a:cubicBezTo>
                    <a:cubicBezTo>
                      <a:pt x="346" y="73"/>
                      <a:pt x="435" y="300"/>
                      <a:pt x="435" y="300"/>
                    </a:cubicBezTo>
                    <a:cubicBezTo>
                      <a:pt x="300" y="354"/>
                      <a:pt x="300" y="354"/>
                      <a:pt x="300" y="354"/>
                    </a:cubicBezTo>
                    <a:lnTo>
                      <a:pt x="0" y="37"/>
                    </a:lnTo>
                    <a:close/>
                  </a:path>
                </a:pathLst>
              </a:custGeom>
              <a:gradFill rotWithShape="1">
                <a:gsLst>
                  <a:gs pos="0">
                    <a:srgbClr val="6D0303"/>
                  </a:gs>
                  <a:gs pos="100000">
                    <a:srgbClr val="320101"/>
                  </a:gs>
                </a:gsLst>
                <a:lin ang="2700000" scaled="1"/>
              </a:gradFill>
              <a:ln w="9525">
                <a:noFill/>
                <a:round/>
                <a:headEnd/>
                <a:tailEnd/>
              </a:ln>
            </p:spPr>
            <p:txBody>
              <a:bodyPr rot="10800000" vert="eaVert"/>
              <a:lstStyle/>
              <a:p>
                <a:endParaRPr lang="es-ES"/>
              </a:p>
            </p:txBody>
          </p:sp>
        </p:grpSp>
        <p:grpSp>
          <p:nvGrpSpPr>
            <p:cNvPr id="9" name="Group 294"/>
            <p:cNvGrpSpPr>
              <a:grpSpLocks/>
            </p:cNvGrpSpPr>
            <p:nvPr/>
          </p:nvGrpSpPr>
          <p:grpSpPr bwMode="auto">
            <a:xfrm>
              <a:off x="2860" y="2298"/>
              <a:ext cx="176" cy="164"/>
              <a:chOff x="2860" y="2298"/>
              <a:chExt cx="176" cy="164"/>
            </a:xfrm>
          </p:grpSpPr>
          <p:sp>
            <p:nvSpPr>
              <p:cNvPr id="17" name="Freeform 283"/>
              <p:cNvSpPr>
                <a:spLocks/>
              </p:cNvSpPr>
              <p:nvPr/>
            </p:nvSpPr>
            <p:spPr bwMode="gray">
              <a:xfrm rot="-10756093">
                <a:off x="2860" y="2298"/>
                <a:ext cx="80" cy="79"/>
              </a:xfrm>
              <a:custGeom>
                <a:avLst/>
                <a:gdLst>
                  <a:gd name="T0" fmla="*/ 80 w 61"/>
                  <a:gd name="T1" fmla="*/ 79 h 68"/>
                  <a:gd name="T2" fmla="*/ 4 w 61"/>
                  <a:gd name="T3" fmla="*/ 19 h 68"/>
                  <a:gd name="T4" fmla="*/ 0 w 61"/>
                  <a:gd name="T5" fmla="*/ 15 h 68"/>
                  <a:gd name="T6" fmla="*/ 10 w 61"/>
                  <a:gd name="T7" fmla="*/ 0 h 68"/>
                  <a:gd name="T8" fmla="*/ 13 w 61"/>
                  <a:gd name="T9" fmla="*/ 3 h 68"/>
                  <a:gd name="T10" fmla="*/ 80 w 61"/>
                  <a:gd name="T11" fmla="*/ 78 h 68"/>
                  <a:gd name="T12" fmla="*/ 80 w 61"/>
                  <a:gd name="T13" fmla="*/ 79 h 68"/>
                  <a:gd name="T14" fmla="*/ 0 60000 65536"/>
                  <a:gd name="T15" fmla="*/ 0 60000 65536"/>
                  <a:gd name="T16" fmla="*/ 0 60000 65536"/>
                  <a:gd name="T17" fmla="*/ 0 60000 65536"/>
                  <a:gd name="T18" fmla="*/ 0 60000 65536"/>
                  <a:gd name="T19" fmla="*/ 0 60000 65536"/>
                  <a:gd name="T20" fmla="*/ 0 60000 65536"/>
                  <a:gd name="T21" fmla="*/ 0 w 61"/>
                  <a:gd name="T22" fmla="*/ 0 h 68"/>
                  <a:gd name="T23" fmla="*/ 61 w 61"/>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68">
                    <a:moveTo>
                      <a:pt x="61" y="68"/>
                    </a:moveTo>
                    <a:cubicBezTo>
                      <a:pt x="3" y="16"/>
                      <a:pt x="3" y="16"/>
                      <a:pt x="3" y="16"/>
                    </a:cubicBezTo>
                    <a:cubicBezTo>
                      <a:pt x="0" y="13"/>
                      <a:pt x="0" y="13"/>
                      <a:pt x="0" y="13"/>
                    </a:cubicBezTo>
                    <a:cubicBezTo>
                      <a:pt x="0" y="13"/>
                      <a:pt x="4" y="4"/>
                      <a:pt x="8" y="0"/>
                    </a:cubicBezTo>
                    <a:cubicBezTo>
                      <a:pt x="10" y="3"/>
                      <a:pt x="10" y="3"/>
                      <a:pt x="10" y="3"/>
                    </a:cubicBezTo>
                    <a:cubicBezTo>
                      <a:pt x="61" y="67"/>
                      <a:pt x="61" y="67"/>
                      <a:pt x="61" y="67"/>
                    </a:cubicBezTo>
                    <a:lnTo>
                      <a:pt x="61" y="68"/>
                    </a:lnTo>
                    <a:close/>
                  </a:path>
                </a:pathLst>
              </a:custGeom>
              <a:gradFill rotWithShape="1">
                <a:gsLst>
                  <a:gs pos="0">
                    <a:srgbClr val="666666"/>
                  </a:gs>
                  <a:gs pos="100000">
                    <a:srgbClr val="DDDDDD"/>
                  </a:gs>
                </a:gsLst>
                <a:lin ang="2700000" scaled="1"/>
              </a:gradFill>
              <a:ln w="9525">
                <a:noFill/>
                <a:round/>
                <a:headEnd/>
                <a:tailEnd/>
              </a:ln>
            </p:spPr>
            <p:txBody>
              <a:bodyPr/>
              <a:lstStyle/>
              <a:p>
                <a:endParaRPr lang="es-ES"/>
              </a:p>
            </p:txBody>
          </p:sp>
          <p:sp>
            <p:nvSpPr>
              <p:cNvPr id="18" name="Freeform 284"/>
              <p:cNvSpPr>
                <a:spLocks/>
              </p:cNvSpPr>
              <p:nvPr/>
            </p:nvSpPr>
            <p:spPr bwMode="gray">
              <a:xfrm rot="-10756093">
                <a:off x="2899" y="2331"/>
                <a:ext cx="137" cy="131"/>
              </a:xfrm>
              <a:custGeom>
                <a:avLst/>
                <a:gdLst>
                  <a:gd name="T0" fmla="*/ 78 w 106"/>
                  <a:gd name="T1" fmla="*/ 0 h 113"/>
                  <a:gd name="T2" fmla="*/ 53 w 106"/>
                  <a:gd name="T3" fmla="*/ 48 h 113"/>
                  <a:gd name="T4" fmla="*/ 0 w 106"/>
                  <a:gd name="T5" fmla="*/ 65 h 113"/>
                  <a:gd name="T6" fmla="*/ 83 w 106"/>
                  <a:gd name="T7" fmla="*/ 123 h 113"/>
                  <a:gd name="T8" fmla="*/ 133 w 106"/>
                  <a:gd name="T9" fmla="*/ 78 h 113"/>
                  <a:gd name="T10" fmla="*/ 78 w 106"/>
                  <a:gd name="T11" fmla="*/ 0 h 113"/>
                  <a:gd name="T12" fmla="*/ 0 60000 65536"/>
                  <a:gd name="T13" fmla="*/ 0 60000 65536"/>
                  <a:gd name="T14" fmla="*/ 0 60000 65536"/>
                  <a:gd name="T15" fmla="*/ 0 60000 65536"/>
                  <a:gd name="T16" fmla="*/ 0 60000 65536"/>
                  <a:gd name="T17" fmla="*/ 0 60000 65536"/>
                  <a:gd name="T18" fmla="*/ 0 w 106"/>
                  <a:gd name="T19" fmla="*/ 0 h 113"/>
                  <a:gd name="T20" fmla="*/ 106 w 106"/>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106" h="113">
                    <a:moveTo>
                      <a:pt x="60" y="0"/>
                    </a:moveTo>
                    <a:cubicBezTo>
                      <a:pt x="60" y="0"/>
                      <a:pt x="62" y="20"/>
                      <a:pt x="41" y="41"/>
                    </a:cubicBezTo>
                    <a:cubicBezTo>
                      <a:pt x="17" y="63"/>
                      <a:pt x="0" y="56"/>
                      <a:pt x="0" y="56"/>
                    </a:cubicBezTo>
                    <a:cubicBezTo>
                      <a:pt x="64" y="106"/>
                      <a:pt x="64" y="106"/>
                      <a:pt x="64" y="106"/>
                    </a:cubicBezTo>
                    <a:cubicBezTo>
                      <a:pt x="64" y="106"/>
                      <a:pt x="106" y="113"/>
                      <a:pt x="103" y="67"/>
                    </a:cubicBezTo>
                    <a:lnTo>
                      <a:pt x="60" y="0"/>
                    </a:lnTo>
                    <a:close/>
                  </a:path>
                </a:pathLst>
              </a:custGeom>
              <a:gradFill rotWithShape="1">
                <a:gsLst>
                  <a:gs pos="0">
                    <a:srgbClr val="000000"/>
                  </a:gs>
                  <a:gs pos="100000">
                    <a:srgbClr val="FEA501"/>
                  </a:gs>
                </a:gsLst>
                <a:lin ang="18900000" scaled="1"/>
              </a:gradFill>
              <a:ln w="9525">
                <a:noFill/>
                <a:round/>
                <a:headEnd/>
                <a:tailEnd/>
              </a:ln>
            </p:spPr>
            <p:txBody>
              <a:bodyPr rot="10800000" vert="eaVert"/>
              <a:lstStyle/>
              <a:p>
                <a:endParaRPr lang="es-ES"/>
              </a:p>
            </p:txBody>
          </p:sp>
        </p:grpSp>
        <p:grpSp>
          <p:nvGrpSpPr>
            <p:cNvPr id="10" name="Group 293"/>
            <p:cNvGrpSpPr>
              <a:grpSpLocks/>
            </p:cNvGrpSpPr>
            <p:nvPr/>
          </p:nvGrpSpPr>
          <p:grpSpPr bwMode="auto">
            <a:xfrm>
              <a:off x="2905" y="2343"/>
              <a:ext cx="124" cy="110"/>
              <a:chOff x="2905" y="2343"/>
              <a:chExt cx="124" cy="110"/>
            </a:xfrm>
          </p:grpSpPr>
          <p:sp>
            <p:nvSpPr>
              <p:cNvPr id="11" name="Freeform 286"/>
              <p:cNvSpPr>
                <a:spLocks/>
              </p:cNvSpPr>
              <p:nvPr/>
            </p:nvSpPr>
            <p:spPr bwMode="gray">
              <a:xfrm rot="-10756093">
                <a:off x="2939" y="2378"/>
                <a:ext cx="78" cy="63"/>
              </a:xfrm>
              <a:custGeom>
                <a:avLst/>
                <a:gdLst>
                  <a:gd name="T0" fmla="*/ 74 w 60"/>
                  <a:gd name="T1" fmla="*/ 0 h 55"/>
                  <a:gd name="T2" fmla="*/ 53 w 60"/>
                  <a:gd name="T3" fmla="*/ 47 h 55"/>
                  <a:gd name="T4" fmla="*/ 0 w 60"/>
                  <a:gd name="T5" fmla="*/ 57 h 55"/>
                  <a:gd name="T6" fmla="*/ 56 w 60"/>
                  <a:gd name="T7" fmla="*/ 48 h 55"/>
                  <a:gd name="T8" fmla="*/ 74 w 60"/>
                  <a:gd name="T9" fmla="*/ 0 h 55"/>
                  <a:gd name="T10" fmla="*/ 0 60000 65536"/>
                  <a:gd name="T11" fmla="*/ 0 60000 65536"/>
                  <a:gd name="T12" fmla="*/ 0 60000 65536"/>
                  <a:gd name="T13" fmla="*/ 0 60000 65536"/>
                  <a:gd name="T14" fmla="*/ 0 60000 65536"/>
                  <a:gd name="T15" fmla="*/ 0 w 60"/>
                  <a:gd name="T16" fmla="*/ 0 h 55"/>
                  <a:gd name="T17" fmla="*/ 60 w 60"/>
                  <a:gd name="T18" fmla="*/ 55 h 55"/>
                </a:gdLst>
                <a:ahLst/>
                <a:cxnLst>
                  <a:cxn ang="T10">
                    <a:pos x="T0" y="T1"/>
                  </a:cxn>
                  <a:cxn ang="T11">
                    <a:pos x="T2" y="T3"/>
                  </a:cxn>
                  <a:cxn ang="T12">
                    <a:pos x="T4" y="T5"/>
                  </a:cxn>
                  <a:cxn ang="T13">
                    <a:pos x="T6" y="T7"/>
                  </a:cxn>
                  <a:cxn ang="T14">
                    <a:pos x="T8" y="T9"/>
                  </a:cxn>
                </a:cxnLst>
                <a:rect l="T15" t="T16" r="T17" b="T18"/>
                <a:pathLst>
                  <a:path w="60" h="55">
                    <a:moveTo>
                      <a:pt x="57" y="0"/>
                    </a:moveTo>
                    <a:cubicBezTo>
                      <a:pt x="58" y="15"/>
                      <a:pt x="53" y="31"/>
                      <a:pt x="41" y="41"/>
                    </a:cubicBezTo>
                    <a:cubicBezTo>
                      <a:pt x="30" y="51"/>
                      <a:pt x="14" y="53"/>
                      <a:pt x="0" y="50"/>
                    </a:cubicBezTo>
                    <a:cubicBezTo>
                      <a:pt x="14" y="55"/>
                      <a:pt x="31" y="53"/>
                      <a:pt x="43" y="42"/>
                    </a:cubicBezTo>
                    <a:cubicBezTo>
                      <a:pt x="55" y="32"/>
                      <a:pt x="60" y="16"/>
                      <a:pt x="57" y="0"/>
                    </a:cubicBezTo>
                    <a:close/>
                  </a:path>
                </a:pathLst>
              </a:custGeom>
              <a:gradFill rotWithShape="1">
                <a:gsLst>
                  <a:gs pos="0">
                    <a:srgbClr val="3F1111"/>
                  </a:gs>
                  <a:gs pos="50000">
                    <a:srgbClr val="D03737"/>
                  </a:gs>
                  <a:gs pos="100000">
                    <a:srgbClr val="3F1111"/>
                  </a:gs>
                </a:gsLst>
                <a:lin ang="18900000" scaled="1"/>
              </a:gradFill>
              <a:ln w="9525">
                <a:noFill/>
                <a:round/>
                <a:headEnd/>
                <a:tailEnd/>
              </a:ln>
            </p:spPr>
            <p:txBody>
              <a:bodyPr/>
              <a:lstStyle/>
              <a:p>
                <a:endParaRPr lang="es-ES"/>
              </a:p>
            </p:txBody>
          </p:sp>
          <p:sp>
            <p:nvSpPr>
              <p:cNvPr id="12" name="Freeform 287"/>
              <p:cNvSpPr>
                <a:spLocks/>
              </p:cNvSpPr>
              <p:nvPr/>
            </p:nvSpPr>
            <p:spPr bwMode="gray">
              <a:xfrm rot="-10756093">
                <a:off x="2947" y="2386"/>
                <a:ext cx="82" cy="67"/>
              </a:xfrm>
              <a:custGeom>
                <a:avLst/>
                <a:gdLst>
                  <a:gd name="T0" fmla="*/ 78 w 63"/>
                  <a:gd name="T1" fmla="*/ 0 h 58"/>
                  <a:gd name="T2" fmla="*/ 56 w 63"/>
                  <a:gd name="T3" fmla="*/ 50 h 58"/>
                  <a:gd name="T4" fmla="*/ 0 w 63"/>
                  <a:gd name="T5" fmla="*/ 61 h 58"/>
                  <a:gd name="T6" fmla="*/ 59 w 63"/>
                  <a:gd name="T7" fmla="*/ 52 h 58"/>
                  <a:gd name="T8" fmla="*/ 78 w 63"/>
                  <a:gd name="T9" fmla="*/ 0 h 58"/>
                  <a:gd name="T10" fmla="*/ 0 60000 65536"/>
                  <a:gd name="T11" fmla="*/ 0 60000 65536"/>
                  <a:gd name="T12" fmla="*/ 0 60000 65536"/>
                  <a:gd name="T13" fmla="*/ 0 60000 65536"/>
                  <a:gd name="T14" fmla="*/ 0 60000 65536"/>
                  <a:gd name="T15" fmla="*/ 0 w 63"/>
                  <a:gd name="T16" fmla="*/ 0 h 58"/>
                  <a:gd name="T17" fmla="*/ 63 w 63"/>
                  <a:gd name="T18" fmla="*/ 58 h 58"/>
                </a:gdLst>
                <a:ahLst/>
                <a:cxnLst>
                  <a:cxn ang="T10">
                    <a:pos x="T0" y="T1"/>
                  </a:cxn>
                  <a:cxn ang="T11">
                    <a:pos x="T2" y="T3"/>
                  </a:cxn>
                  <a:cxn ang="T12">
                    <a:pos x="T4" y="T5"/>
                  </a:cxn>
                  <a:cxn ang="T13">
                    <a:pos x="T6" y="T7"/>
                  </a:cxn>
                  <a:cxn ang="T14">
                    <a:pos x="T8" y="T9"/>
                  </a:cxn>
                </a:cxnLst>
                <a:rect l="T15" t="T16" r="T17" b="T18"/>
                <a:pathLst>
                  <a:path w="63" h="58">
                    <a:moveTo>
                      <a:pt x="60" y="0"/>
                    </a:moveTo>
                    <a:cubicBezTo>
                      <a:pt x="61" y="16"/>
                      <a:pt x="56" y="33"/>
                      <a:pt x="43" y="43"/>
                    </a:cubicBezTo>
                    <a:cubicBezTo>
                      <a:pt x="31" y="54"/>
                      <a:pt x="15" y="57"/>
                      <a:pt x="0" y="53"/>
                    </a:cubicBezTo>
                    <a:cubicBezTo>
                      <a:pt x="15" y="58"/>
                      <a:pt x="32" y="55"/>
                      <a:pt x="45" y="45"/>
                    </a:cubicBezTo>
                    <a:cubicBezTo>
                      <a:pt x="58" y="34"/>
                      <a:pt x="63" y="17"/>
                      <a:pt x="60" y="0"/>
                    </a:cubicBezTo>
                    <a:close/>
                  </a:path>
                </a:pathLst>
              </a:custGeom>
              <a:gradFill rotWithShape="1">
                <a:gsLst>
                  <a:gs pos="0">
                    <a:srgbClr val="3F1111"/>
                  </a:gs>
                  <a:gs pos="50000">
                    <a:srgbClr val="D03737"/>
                  </a:gs>
                  <a:gs pos="100000">
                    <a:srgbClr val="3F1111"/>
                  </a:gs>
                </a:gsLst>
                <a:lin ang="18900000" scaled="1"/>
              </a:gradFill>
              <a:ln w="9525">
                <a:noFill/>
                <a:round/>
                <a:headEnd/>
                <a:tailEnd/>
              </a:ln>
            </p:spPr>
            <p:txBody>
              <a:bodyPr/>
              <a:lstStyle/>
              <a:p>
                <a:endParaRPr lang="es-ES"/>
              </a:p>
            </p:txBody>
          </p:sp>
          <p:sp>
            <p:nvSpPr>
              <p:cNvPr id="13" name="Freeform 288"/>
              <p:cNvSpPr>
                <a:spLocks/>
              </p:cNvSpPr>
              <p:nvPr/>
            </p:nvSpPr>
            <p:spPr bwMode="gray">
              <a:xfrm rot="-10756093">
                <a:off x="2931" y="2372"/>
                <a:ext cx="76" cy="60"/>
              </a:xfrm>
              <a:custGeom>
                <a:avLst/>
                <a:gdLst>
                  <a:gd name="T0" fmla="*/ 72 w 58"/>
                  <a:gd name="T1" fmla="*/ 0 h 52"/>
                  <a:gd name="T2" fmla="*/ 52 w 58"/>
                  <a:gd name="T3" fmla="*/ 45 h 52"/>
                  <a:gd name="T4" fmla="*/ 0 w 58"/>
                  <a:gd name="T5" fmla="*/ 55 h 52"/>
                  <a:gd name="T6" fmla="*/ 54 w 58"/>
                  <a:gd name="T7" fmla="*/ 46 h 52"/>
                  <a:gd name="T8" fmla="*/ 72 w 58"/>
                  <a:gd name="T9" fmla="*/ 0 h 52"/>
                  <a:gd name="T10" fmla="*/ 0 60000 65536"/>
                  <a:gd name="T11" fmla="*/ 0 60000 65536"/>
                  <a:gd name="T12" fmla="*/ 0 60000 65536"/>
                  <a:gd name="T13" fmla="*/ 0 60000 65536"/>
                  <a:gd name="T14" fmla="*/ 0 60000 65536"/>
                  <a:gd name="T15" fmla="*/ 0 w 58"/>
                  <a:gd name="T16" fmla="*/ 0 h 52"/>
                  <a:gd name="T17" fmla="*/ 58 w 58"/>
                  <a:gd name="T18" fmla="*/ 52 h 52"/>
                </a:gdLst>
                <a:ahLst/>
                <a:cxnLst>
                  <a:cxn ang="T10">
                    <a:pos x="T0" y="T1"/>
                  </a:cxn>
                  <a:cxn ang="T11">
                    <a:pos x="T2" y="T3"/>
                  </a:cxn>
                  <a:cxn ang="T12">
                    <a:pos x="T4" y="T5"/>
                  </a:cxn>
                  <a:cxn ang="T13">
                    <a:pos x="T6" y="T7"/>
                  </a:cxn>
                  <a:cxn ang="T14">
                    <a:pos x="T8" y="T9"/>
                  </a:cxn>
                </a:cxnLst>
                <a:rect l="T15" t="T16" r="T17" b="T18"/>
                <a:pathLst>
                  <a:path w="58" h="52">
                    <a:moveTo>
                      <a:pt x="55" y="0"/>
                    </a:moveTo>
                    <a:cubicBezTo>
                      <a:pt x="57" y="15"/>
                      <a:pt x="52" y="29"/>
                      <a:pt x="40" y="39"/>
                    </a:cubicBezTo>
                    <a:cubicBezTo>
                      <a:pt x="29" y="48"/>
                      <a:pt x="14" y="51"/>
                      <a:pt x="0" y="48"/>
                    </a:cubicBezTo>
                    <a:cubicBezTo>
                      <a:pt x="15" y="52"/>
                      <a:pt x="30" y="50"/>
                      <a:pt x="41" y="40"/>
                    </a:cubicBezTo>
                    <a:cubicBezTo>
                      <a:pt x="53" y="30"/>
                      <a:pt x="58" y="15"/>
                      <a:pt x="55" y="0"/>
                    </a:cubicBezTo>
                    <a:close/>
                  </a:path>
                </a:pathLst>
              </a:custGeom>
              <a:gradFill rotWithShape="1">
                <a:gsLst>
                  <a:gs pos="0">
                    <a:srgbClr val="3F1111"/>
                  </a:gs>
                  <a:gs pos="50000">
                    <a:srgbClr val="D03737"/>
                  </a:gs>
                  <a:gs pos="100000">
                    <a:srgbClr val="3F1111"/>
                  </a:gs>
                </a:gsLst>
                <a:lin ang="18900000" scaled="1"/>
              </a:gradFill>
              <a:ln w="9525">
                <a:noFill/>
                <a:round/>
                <a:headEnd/>
                <a:tailEnd/>
              </a:ln>
            </p:spPr>
            <p:txBody>
              <a:bodyPr/>
              <a:lstStyle/>
              <a:p>
                <a:endParaRPr lang="es-ES"/>
              </a:p>
            </p:txBody>
          </p:sp>
          <p:sp>
            <p:nvSpPr>
              <p:cNvPr id="14" name="Freeform 289"/>
              <p:cNvSpPr>
                <a:spLocks/>
              </p:cNvSpPr>
              <p:nvPr/>
            </p:nvSpPr>
            <p:spPr bwMode="gray">
              <a:xfrm rot="-10756093">
                <a:off x="2913" y="2349"/>
                <a:ext cx="64" cy="51"/>
              </a:xfrm>
              <a:custGeom>
                <a:avLst/>
                <a:gdLst>
                  <a:gd name="T0" fmla="*/ 61 w 49"/>
                  <a:gd name="T1" fmla="*/ 0 h 44"/>
                  <a:gd name="T2" fmla="*/ 44 w 49"/>
                  <a:gd name="T3" fmla="*/ 38 h 44"/>
                  <a:gd name="T4" fmla="*/ 0 w 49"/>
                  <a:gd name="T5" fmla="*/ 46 h 44"/>
                  <a:gd name="T6" fmla="*/ 46 w 49"/>
                  <a:gd name="T7" fmla="*/ 39 h 44"/>
                  <a:gd name="T8" fmla="*/ 61 w 49"/>
                  <a:gd name="T9" fmla="*/ 0 h 44"/>
                  <a:gd name="T10" fmla="*/ 0 60000 65536"/>
                  <a:gd name="T11" fmla="*/ 0 60000 65536"/>
                  <a:gd name="T12" fmla="*/ 0 60000 65536"/>
                  <a:gd name="T13" fmla="*/ 0 60000 65536"/>
                  <a:gd name="T14" fmla="*/ 0 60000 65536"/>
                  <a:gd name="T15" fmla="*/ 0 w 49"/>
                  <a:gd name="T16" fmla="*/ 0 h 44"/>
                  <a:gd name="T17" fmla="*/ 49 w 49"/>
                  <a:gd name="T18" fmla="*/ 44 h 44"/>
                </a:gdLst>
                <a:ahLst/>
                <a:cxnLst>
                  <a:cxn ang="T10">
                    <a:pos x="T0" y="T1"/>
                  </a:cxn>
                  <a:cxn ang="T11">
                    <a:pos x="T2" y="T3"/>
                  </a:cxn>
                  <a:cxn ang="T12">
                    <a:pos x="T4" y="T5"/>
                  </a:cxn>
                  <a:cxn ang="T13">
                    <a:pos x="T6" y="T7"/>
                  </a:cxn>
                  <a:cxn ang="T14">
                    <a:pos x="T8" y="T9"/>
                  </a:cxn>
                </a:cxnLst>
                <a:rect l="T15" t="T16" r="T17" b="T18"/>
                <a:pathLst>
                  <a:path w="49" h="44">
                    <a:moveTo>
                      <a:pt x="47" y="0"/>
                    </a:moveTo>
                    <a:cubicBezTo>
                      <a:pt x="48" y="12"/>
                      <a:pt x="44" y="25"/>
                      <a:pt x="34" y="33"/>
                    </a:cubicBezTo>
                    <a:cubicBezTo>
                      <a:pt x="25" y="41"/>
                      <a:pt x="12" y="43"/>
                      <a:pt x="0" y="40"/>
                    </a:cubicBezTo>
                    <a:cubicBezTo>
                      <a:pt x="12" y="44"/>
                      <a:pt x="25" y="42"/>
                      <a:pt x="35" y="34"/>
                    </a:cubicBezTo>
                    <a:cubicBezTo>
                      <a:pt x="45" y="26"/>
                      <a:pt x="49" y="12"/>
                      <a:pt x="47" y="0"/>
                    </a:cubicBezTo>
                    <a:close/>
                  </a:path>
                </a:pathLst>
              </a:custGeom>
              <a:gradFill rotWithShape="1">
                <a:gsLst>
                  <a:gs pos="0">
                    <a:srgbClr val="3F1111"/>
                  </a:gs>
                  <a:gs pos="50000">
                    <a:srgbClr val="D03737"/>
                  </a:gs>
                  <a:gs pos="100000">
                    <a:srgbClr val="3F1111"/>
                  </a:gs>
                </a:gsLst>
                <a:lin ang="18900000" scaled="1"/>
              </a:gradFill>
              <a:ln w="9525">
                <a:noFill/>
                <a:round/>
                <a:headEnd/>
                <a:tailEnd/>
              </a:ln>
            </p:spPr>
            <p:txBody>
              <a:bodyPr/>
              <a:lstStyle/>
              <a:p>
                <a:endParaRPr lang="es-ES"/>
              </a:p>
            </p:txBody>
          </p:sp>
          <p:sp>
            <p:nvSpPr>
              <p:cNvPr id="15" name="Freeform 290"/>
              <p:cNvSpPr>
                <a:spLocks/>
              </p:cNvSpPr>
              <p:nvPr/>
            </p:nvSpPr>
            <p:spPr bwMode="gray">
              <a:xfrm rot="-10756093">
                <a:off x="2918" y="2356"/>
                <a:ext cx="67" cy="54"/>
              </a:xfrm>
              <a:custGeom>
                <a:avLst/>
                <a:gdLst>
                  <a:gd name="T0" fmla="*/ 64 w 51"/>
                  <a:gd name="T1" fmla="*/ 0 h 47"/>
                  <a:gd name="T2" fmla="*/ 46 w 51"/>
                  <a:gd name="T3" fmla="*/ 40 h 47"/>
                  <a:gd name="T4" fmla="*/ 0 w 51"/>
                  <a:gd name="T5" fmla="*/ 48 h 47"/>
                  <a:gd name="T6" fmla="*/ 49 w 51"/>
                  <a:gd name="T7" fmla="*/ 41 h 47"/>
                  <a:gd name="T8" fmla="*/ 64 w 51"/>
                  <a:gd name="T9" fmla="*/ 0 h 47"/>
                  <a:gd name="T10" fmla="*/ 0 60000 65536"/>
                  <a:gd name="T11" fmla="*/ 0 60000 65536"/>
                  <a:gd name="T12" fmla="*/ 0 60000 65536"/>
                  <a:gd name="T13" fmla="*/ 0 60000 65536"/>
                  <a:gd name="T14" fmla="*/ 0 60000 65536"/>
                  <a:gd name="T15" fmla="*/ 0 w 51"/>
                  <a:gd name="T16" fmla="*/ 0 h 47"/>
                  <a:gd name="T17" fmla="*/ 51 w 51"/>
                  <a:gd name="T18" fmla="*/ 47 h 47"/>
                </a:gdLst>
                <a:ahLst/>
                <a:cxnLst>
                  <a:cxn ang="T10">
                    <a:pos x="T0" y="T1"/>
                  </a:cxn>
                  <a:cxn ang="T11">
                    <a:pos x="T2" y="T3"/>
                  </a:cxn>
                  <a:cxn ang="T12">
                    <a:pos x="T4" y="T5"/>
                  </a:cxn>
                  <a:cxn ang="T13">
                    <a:pos x="T6" y="T7"/>
                  </a:cxn>
                  <a:cxn ang="T14">
                    <a:pos x="T8" y="T9"/>
                  </a:cxn>
                </a:cxnLst>
                <a:rect l="T15" t="T16" r="T17" b="T18"/>
                <a:pathLst>
                  <a:path w="51" h="47">
                    <a:moveTo>
                      <a:pt x="49" y="0"/>
                    </a:moveTo>
                    <a:cubicBezTo>
                      <a:pt x="50" y="13"/>
                      <a:pt x="46" y="26"/>
                      <a:pt x="35" y="35"/>
                    </a:cubicBezTo>
                    <a:cubicBezTo>
                      <a:pt x="26" y="43"/>
                      <a:pt x="12" y="46"/>
                      <a:pt x="0" y="42"/>
                    </a:cubicBezTo>
                    <a:cubicBezTo>
                      <a:pt x="12" y="47"/>
                      <a:pt x="26" y="45"/>
                      <a:pt x="37" y="36"/>
                    </a:cubicBezTo>
                    <a:cubicBezTo>
                      <a:pt x="47" y="27"/>
                      <a:pt x="51" y="13"/>
                      <a:pt x="49" y="0"/>
                    </a:cubicBezTo>
                    <a:close/>
                  </a:path>
                </a:pathLst>
              </a:custGeom>
              <a:gradFill rotWithShape="1">
                <a:gsLst>
                  <a:gs pos="0">
                    <a:srgbClr val="3F1111"/>
                  </a:gs>
                  <a:gs pos="50000">
                    <a:srgbClr val="D03737"/>
                  </a:gs>
                  <a:gs pos="100000">
                    <a:srgbClr val="3F1111"/>
                  </a:gs>
                </a:gsLst>
                <a:lin ang="18900000" scaled="1"/>
              </a:gradFill>
              <a:ln w="9525">
                <a:noFill/>
                <a:round/>
                <a:headEnd/>
                <a:tailEnd/>
              </a:ln>
            </p:spPr>
            <p:txBody>
              <a:bodyPr/>
              <a:lstStyle/>
              <a:p>
                <a:endParaRPr lang="es-ES"/>
              </a:p>
            </p:txBody>
          </p:sp>
          <p:sp>
            <p:nvSpPr>
              <p:cNvPr id="16" name="Freeform 291"/>
              <p:cNvSpPr>
                <a:spLocks/>
              </p:cNvSpPr>
              <p:nvPr/>
            </p:nvSpPr>
            <p:spPr bwMode="gray">
              <a:xfrm rot="-10756093">
                <a:off x="2905" y="2343"/>
                <a:ext cx="61" cy="50"/>
              </a:xfrm>
              <a:custGeom>
                <a:avLst/>
                <a:gdLst>
                  <a:gd name="T0" fmla="*/ 58 w 47"/>
                  <a:gd name="T1" fmla="*/ 0 h 43"/>
                  <a:gd name="T2" fmla="*/ 43 w 47"/>
                  <a:gd name="T3" fmla="*/ 37 h 43"/>
                  <a:gd name="T4" fmla="*/ 0 w 47"/>
                  <a:gd name="T5" fmla="*/ 45 h 43"/>
                  <a:gd name="T6" fmla="*/ 44 w 47"/>
                  <a:gd name="T7" fmla="*/ 38 h 43"/>
                  <a:gd name="T8" fmla="*/ 58 w 47"/>
                  <a:gd name="T9" fmla="*/ 0 h 43"/>
                  <a:gd name="T10" fmla="*/ 0 60000 65536"/>
                  <a:gd name="T11" fmla="*/ 0 60000 65536"/>
                  <a:gd name="T12" fmla="*/ 0 60000 65536"/>
                  <a:gd name="T13" fmla="*/ 0 60000 65536"/>
                  <a:gd name="T14" fmla="*/ 0 60000 65536"/>
                  <a:gd name="T15" fmla="*/ 0 w 47"/>
                  <a:gd name="T16" fmla="*/ 0 h 43"/>
                  <a:gd name="T17" fmla="*/ 47 w 47"/>
                  <a:gd name="T18" fmla="*/ 43 h 43"/>
                </a:gdLst>
                <a:ahLst/>
                <a:cxnLst>
                  <a:cxn ang="T10">
                    <a:pos x="T0" y="T1"/>
                  </a:cxn>
                  <a:cxn ang="T11">
                    <a:pos x="T2" y="T3"/>
                  </a:cxn>
                  <a:cxn ang="T12">
                    <a:pos x="T4" y="T5"/>
                  </a:cxn>
                  <a:cxn ang="T13">
                    <a:pos x="T6" y="T7"/>
                  </a:cxn>
                  <a:cxn ang="T14">
                    <a:pos x="T8" y="T9"/>
                  </a:cxn>
                </a:cxnLst>
                <a:rect l="T15" t="T16" r="T17" b="T18"/>
                <a:pathLst>
                  <a:path w="47" h="43">
                    <a:moveTo>
                      <a:pt x="45" y="0"/>
                    </a:moveTo>
                    <a:cubicBezTo>
                      <a:pt x="46" y="12"/>
                      <a:pt x="42" y="24"/>
                      <a:pt x="33" y="32"/>
                    </a:cubicBezTo>
                    <a:cubicBezTo>
                      <a:pt x="24" y="39"/>
                      <a:pt x="12" y="42"/>
                      <a:pt x="0" y="39"/>
                    </a:cubicBezTo>
                    <a:cubicBezTo>
                      <a:pt x="12" y="43"/>
                      <a:pt x="25" y="41"/>
                      <a:pt x="34" y="33"/>
                    </a:cubicBezTo>
                    <a:cubicBezTo>
                      <a:pt x="43" y="25"/>
                      <a:pt x="47" y="12"/>
                      <a:pt x="45" y="0"/>
                    </a:cubicBezTo>
                    <a:close/>
                  </a:path>
                </a:pathLst>
              </a:custGeom>
              <a:gradFill rotWithShape="1">
                <a:gsLst>
                  <a:gs pos="0">
                    <a:srgbClr val="3F1111"/>
                  </a:gs>
                  <a:gs pos="50000">
                    <a:srgbClr val="D03737"/>
                  </a:gs>
                  <a:gs pos="100000">
                    <a:srgbClr val="3F1111"/>
                  </a:gs>
                </a:gsLst>
                <a:lin ang="18900000" scaled="1"/>
              </a:gradFill>
              <a:ln w="9525">
                <a:noFill/>
                <a:round/>
                <a:headEnd/>
                <a:tailEnd/>
              </a:ln>
            </p:spPr>
            <p:txBody>
              <a:bodyPr/>
              <a:lstStyle/>
              <a:p>
                <a:endParaRPr lang="es-ES"/>
              </a:p>
            </p:txBody>
          </p:sp>
        </p:grpSp>
      </p:grpSp>
      <p:sp>
        <p:nvSpPr>
          <p:cNvPr id="24" name="27 Rectángulo"/>
          <p:cNvSpPr/>
          <p:nvPr/>
        </p:nvSpPr>
        <p:spPr>
          <a:xfrm>
            <a:off x="2535834" y="2058308"/>
            <a:ext cx="8114737" cy="2308324"/>
          </a:xfrm>
          <a:prstGeom prst="rect">
            <a:avLst/>
          </a:prstGeom>
        </p:spPr>
        <p:txBody>
          <a:bodyPr wrap="square">
            <a:spAutoFit/>
          </a:bodyPr>
          <a:lstStyle/>
          <a:p>
            <a:pPr algn="just">
              <a:lnSpc>
                <a:spcPct val="200000"/>
              </a:lnSpc>
              <a:buFont typeface="Wingdings" pitchFamily="2" charset="2"/>
              <a:buNone/>
            </a:pPr>
            <a:endParaRPr lang="es-MX" sz="2400" dirty="0" smtClean="0">
              <a:latin typeface="Bell MT" pitchFamily="18" charset="0"/>
            </a:endParaRPr>
          </a:p>
          <a:p>
            <a:pPr algn="just">
              <a:lnSpc>
                <a:spcPct val="200000"/>
              </a:lnSpc>
              <a:buFont typeface="Wingdings" pitchFamily="2" charset="2"/>
              <a:buNone/>
            </a:pPr>
            <a:r>
              <a:rPr lang="es-MX" sz="2400" dirty="0" smtClean="0">
                <a:latin typeface="Bell MT" pitchFamily="18" charset="0"/>
              </a:rPr>
              <a:t>La metodología en compra de medicamentos e insumos se realizó según desembolsos del Ministerio de Salud</a:t>
            </a:r>
          </a:p>
        </p:txBody>
      </p:sp>
    </p:spTree>
    <p:extLst>
      <p:ext uri="{BB962C8B-B14F-4D97-AF65-F5344CB8AC3E}">
        <p14:creationId xmlns:p14="http://schemas.microsoft.com/office/powerpoint/2010/main" val="401067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28A0092B-C50C-407E-A947-70E740481C1C}">
                <a14:useLocalDpi xmlns:a14="http://schemas.microsoft.com/office/drawing/2010/main" val="0"/>
              </a:ext>
            </a:extLst>
          </a:blip>
          <a:srcRect l="35410" t="25540" r="35708" b="38312"/>
          <a:stretch/>
        </p:blipFill>
        <p:spPr bwMode="auto">
          <a:xfrm>
            <a:off x="326570" y="4229600"/>
            <a:ext cx="1045029" cy="995543"/>
          </a:xfrm>
          <a:prstGeom prst="rect">
            <a:avLst/>
          </a:prstGeom>
          <a:ln>
            <a:noFill/>
          </a:ln>
          <a:effectLst>
            <a:softEdge rad="112500"/>
          </a:effectLst>
          <a:extLst>
            <a:ext uri="{53640926-AAD7-44D8-BBD7-CCE9431645EC}">
              <a14:shadowObscured xmlns:a14="http://schemas.microsoft.com/office/drawing/2010/main"/>
            </a:ext>
          </a:extLst>
        </p:spPr>
      </p:pic>
      <p:sp>
        <p:nvSpPr>
          <p:cNvPr id="6" name="Rectángulo 5"/>
          <p:cNvSpPr/>
          <p:nvPr/>
        </p:nvSpPr>
        <p:spPr>
          <a:xfrm>
            <a:off x="1193854" y="142493"/>
            <a:ext cx="10326866" cy="1015663"/>
          </a:xfrm>
          <a:prstGeom prst="rect">
            <a:avLst/>
          </a:prstGeom>
          <a:noFill/>
        </p:spPr>
        <p:txBody>
          <a:bodyPr wrap="none" lIns="91440" tIns="45720" rIns="91440" bIns="45720">
            <a:spAutoFit/>
          </a:bodyPr>
          <a:lstStyle/>
          <a:p>
            <a:pPr algn="ctr"/>
            <a:r>
              <a:rPr lang="es-ES" sz="6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skerville Old Face" panose="02020602080505020303" pitchFamily="18" charset="0"/>
              </a:rPr>
              <a:t>ACCIONES  POR  EJECUTAR</a:t>
            </a:r>
            <a:endParaRPr lang="es-ES" sz="6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skerville Old Face" panose="02020602080505020303" pitchFamily="18" charset="0"/>
            </a:endParaRPr>
          </a:p>
        </p:txBody>
      </p:sp>
      <p:sp>
        <p:nvSpPr>
          <p:cNvPr id="2" name="Rectángulo 1"/>
          <p:cNvSpPr/>
          <p:nvPr/>
        </p:nvSpPr>
        <p:spPr>
          <a:xfrm>
            <a:off x="1616528" y="1755259"/>
            <a:ext cx="10221686" cy="3416320"/>
          </a:xfrm>
          <a:prstGeom prst="rect">
            <a:avLst/>
          </a:prstGeom>
        </p:spPr>
        <p:txBody>
          <a:bodyPr wrap="square">
            <a:spAutoFit/>
          </a:bodyPr>
          <a:lstStyle/>
          <a:p>
            <a:pPr marL="457200" algn="just">
              <a:lnSpc>
                <a:spcPct val="150000"/>
              </a:lnSpc>
              <a:spcAft>
                <a:spcPts val="0"/>
              </a:spcAft>
            </a:pPr>
            <a:r>
              <a:rPr lang="es-SV" sz="2400" dirty="0" smtClean="0">
                <a:latin typeface="Baskerville Old Face" panose="02020602080505020303" pitchFamily="18" charset="0"/>
                <a:ea typeface="Times New Roman" panose="02020603050405020304" pitchFamily="18" charset="0"/>
              </a:rPr>
              <a:t>Ninguna. Ya que se solventaron todas las compras propuestas durante el año 2018.</a:t>
            </a:r>
            <a:endParaRPr lang="es-SV" sz="2400" dirty="0">
              <a:latin typeface="Baskerville Old Face" panose="02020602080505020303" pitchFamily="18" charset="0"/>
              <a:ea typeface="Times New Roman" panose="02020603050405020304" pitchFamily="18" charset="0"/>
            </a:endParaRPr>
          </a:p>
          <a:p>
            <a:pPr marL="457200" algn="just">
              <a:lnSpc>
                <a:spcPct val="150000"/>
              </a:lnSpc>
              <a:spcAft>
                <a:spcPts val="0"/>
              </a:spcAft>
            </a:pPr>
            <a:r>
              <a:rPr lang="es-SV" sz="2400" dirty="0">
                <a:latin typeface="Baskerville Old Face" panose="02020602080505020303" pitchFamily="18" charset="0"/>
                <a:ea typeface="Times New Roman" panose="02020603050405020304" pitchFamily="18" charset="0"/>
              </a:rPr>
              <a:t> </a:t>
            </a:r>
          </a:p>
          <a:p>
            <a:pPr marL="457200" algn="just">
              <a:lnSpc>
                <a:spcPct val="150000"/>
              </a:lnSpc>
              <a:spcAft>
                <a:spcPts val="0"/>
              </a:spcAft>
            </a:pPr>
            <a:r>
              <a:rPr lang="es-SV" sz="2400" dirty="0">
                <a:latin typeface="Baskerville Old Face" panose="02020602080505020303" pitchFamily="18" charset="0"/>
                <a:ea typeface="Times New Roman" panose="02020603050405020304" pitchFamily="18" charset="0"/>
              </a:rPr>
              <a:t>Nuestro cuadro básico de medicamentos no se cumple en su totalidad con los fondos recibidos, se da prioridad a los medicamentos controlados (analgésicos opioides) y los más utilizados.</a:t>
            </a:r>
            <a:endParaRPr lang="es-SV" sz="2400" dirty="0">
              <a:effectLst/>
              <a:latin typeface="Baskerville Old Face" panose="02020602080505020303" pitchFamily="18" charset="0"/>
              <a:ea typeface="Times New Roman" panose="02020603050405020304" pitchFamily="18" charset="0"/>
            </a:endParaRPr>
          </a:p>
        </p:txBody>
      </p:sp>
    </p:spTree>
    <p:extLst>
      <p:ext uri="{BB962C8B-B14F-4D97-AF65-F5344CB8AC3E}">
        <p14:creationId xmlns:p14="http://schemas.microsoft.com/office/powerpoint/2010/main" val="1346711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28A0092B-C50C-407E-A947-70E740481C1C}">
                <a14:useLocalDpi xmlns:a14="http://schemas.microsoft.com/office/drawing/2010/main" val="0"/>
              </a:ext>
            </a:extLst>
          </a:blip>
          <a:srcRect l="35410" t="25540" r="35708" b="38312"/>
          <a:stretch/>
        </p:blipFill>
        <p:spPr bwMode="auto">
          <a:xfrm>
            <a:off x="326570" y="4229600"/>
            <a:ext cx="1045029" cy="995543"/>
          </a:xfrm>
          <a:prstGeom prst="rect">
            <a:avLst/>
          </a:prstGeom>
          <a:ln>
            <a:noFill/>
          </a:ln>
          <a:effectLst>
            <a:softEdge rad="112500"/>
          </a:effectLst>
          <a:extLst>
            <a:ext uri="{53640926-AAD7-44D8-BBD7-CCE9431645EC}">
              <a14:shadowObscured xmlns:a14="http://schemas.microsoft.com/office/drawing/2010/main"/>
            </a:ext>
          </a:extLst>
        </p:spPr>
      </p:pic>
      <p:sp>
        <p:nvSpPr>
          <p:cNvPr id="6" name="Rectángulo 5"/>
          <p:cNvSpPr/>
          <p:nvPr/>
        </p:nvSpPr>
        <p:spPr>
          <a:xfrm>
            <a:off x="2198951" y="142493"/>
            <a:ext cx="8316700" cy="1323439"/>
          </a:xfrm>
          <a:prstGeom prst="rect">
            <a:avLst/>
          </a:prstGeom>
          <a:noFill/>
        </p:spPr>
        <p:txBody>
          <a:bodyPr wrap="none" lIns="91440" tIns="45720" rIns="91440" bIns="45720">
            <a:spAutoFit/>
          </a:bodyPr>
          <a:lstStyle/>
          <a:p>
            <a:pPr algn="ctr"/>
            <a:r>
              <a:rPr lang="es-ES" sz="4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skerville Old Face" panose="02020602080505020303" pitchFamily="18" charset="0"/>
              </a:rPr>
              <a:t>NIVEL DE AVANCE ALCANZADO </a:t>
            </a:r>
          </a:p>
          <a:p>
            <a:pPr algn="ctr"/>
            <a:r>
              <a:rPr lang="es-ES" sz="4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skerville Old Face" panose="02020602080505020303" pitchFamily="18" charset="0"/>
              </a:rPr>
              <a:t>RESPECTO AL OBJETIVO</a:t>
            </a:r>
            <a:endParaRPr lang="es-ES" sz="4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skerville Old Face" panose="02020602080505020303" pitchFamily="18" charset="0"/>
            </a:endParaRPr>
          </a:p>
        </p:txBody>
      </p:sp>
      <p:pic>
        <p:nvPicPr>
          <p:cNvPr id="7" name="Picture 2" descr="D:\respaldo\Mis documentos\CISELA\Mis imágenes\Botones2.gif"/>
          <p:cNvPicPr>
            <a:picLocks noChangeAspect="1" noChangeArrowheads="1" noCrop="1"/>
          </p:cNvPicPr>
          <p:nvPr/>
        </p:nvPicPr>
        <p:blipFill>
          <a:blip r:embed="rId3"/>
          <a:srcRect/>
          <a:stretch>
            <a:fillRect/>
          </a:stretch>
        </p:blipFill>
        <p:spPr bwMode="auto">
          <a:xfrm>
            <a:off x="1817951" y="2236544"/>
            <a:ext cx="381000" cy="345281"/>
          </a:xfrm>
          <a:prstGeom prst="rect">
            <a:avLst/>
          </a:prstGeom>
          <a:noFill/>
        </p:spPr>
      </p:pic>
      <p:sp>
        <p:nvSpPr>
          <p:cNvPr id="8" name="27 Rectángulo"/>
          <p:cNvSpPr/>
          <p:nvPr/>
        </p:nvSpPr>
        <p:spPr>
          <a:xfrm>
            <a:off x="2383971" y="1082382"/>
            <a:ext cx="9372600" cy="2308324"/>
          </a:xfrm>
          <a:prstGeom prst="rect">
            <a:avLst/>
          </a:prstGeom>
        </p:spPr>
        <p:txBody>
          <a:bodyPr wrap="square">
            <a:spAutoFit/>
          </a:bodyPr>
          <a:lstStyle/>
          <a:p>
            <a:pPr algn="just">
              <a:lnSpc>
                <a:spcPct val="200000"/>
              </a:lnSpc>
              <a:buFont typeface="Wingdings" pitchFamily="2" charset="2"/>
              <a:buNone/>
            </a:pPr>
            <a:endParaRPr lang="es-MX" sz="2400" dirty="0" smtClean="0">
              <a:latin typeface="Bell MT" pitchFamily="18" charset="0"/>
            </a:endParaRPr>
          </a:p>
          <a:p>
            <a:pPr algn="just">
              <a:lnSpc>
                <a:spcPct val="200000"/>
              </a:lnSpc>
              <a:buFont typeface="Wingdings" pitchFamily="2" charset="2"/>
              <a:buNone/>
            </a:pPr>
            <a:r>
              <a:rPr lang="es-MX" sz="2400" dirty="0" smtClean="0">
                <a:latin typeface="Bell MT" pitchFamily="18" charset="0"/>
              </a:rPr>
              <a:t>Compra de medicamentos esenciales para el control del dolor y otros síntomas, cuyo monto asciende a $ 85,000.00</a:t>
            </a:r>
          </a:p>
        </p:txBody>
      </p:sp>
      <p:pic>
        <p:nvPicPr>
          <p:cNvPr id="9" name="Picture 2" descr="D:\respaldo\Mis documentos\CISELA\Mis imágenes\Botones2.gif"/>
          <p:cNvPicPr>
            <a:picLocks noChangeAspect="1" noChangeArrowheads="1" noCrop="1"/>
          </p:cNvPicPr>
          <p:nvPr/>
        </p:nvPicPr>
        <p:blipFill>
          <a:blip r:embed="rId3"/>
          <a:srcRect/>
          <a:stretch>
            <a:fillRect/>
          </a:stretch>
        </p:blipFill>
        <p:spPr bwMode="auto">
          <a:xfrm>
            <a:off x="1817951" y="4769662"/>
            <a:ext cx="381000" cy="345281"/>
          </a:xfrm>
          <a:prstGeom prst="rect">
            <a:avLst/>
          </a:prstGeom>
          <a:noFill/>
        </p:spPr>
      </p:pic>
      <p:sp>
        <p:nvSpPr>
          <p:cNvPr id="10" name="27 Rectángulo"/>
          <p:cNvSpPr/>
          <p:nvPr/>
        </p:nvSpPr>
        <p:spPr>
          <a:xfrm>
            <a:off x="2527455" y="3778071"/>
            <a:ext cx="9372600" cy="1569660"/>
          </a:xfrm>
          <a:prstGeom prst="rect">
            <a:avLst/>
          </a:prstGeom>
        </p:spPr>
        <p:txBody>
          <a:bodyPr wrap="square">
            <a:spAutoFit/>
          </a:bodyPr>
          <a:lstStyle/>
          <a:p>
            <a:pPr algn="just">
              <a:lnSpc>
                <a:spcPct val="200000"/>
              </a:lnSpc>
              <a:buFont typeface="Wingdings" pitchFamily="2" charset="2"/>
              <a:buNone/>
            </a:pPr>
            <a:endParaRPr lang="es-MX" sz="2400" dirty="0" smtClean="0">
              <a:latin typeface="Bell MT" pitchFamily="18" charset="0"/>
            </a:endParaRPr>
          </a:p>
          <a:p>
            <a:pPr algn="just">
              <a:lnSpc>
                <a:spcPct val="200000"/>
              </a:lnSpc>
              <a:buFont typeface="Wingdings" pitchFamily="2" charset="2"/>
              <a:buNone/>
            </a:pPr>
            <a:r>
              <a:rPr lang="es-MX" sz="2400" dirty="0" smtClean="0">
                <a:latin typeface="Bell MT" pitchFamily="18" charset="0"/>
              </a:rPr>
              <a:t>Compra de Insumos Médicos por un monto de $ 15,000.00</a:t>
            </a:r>
          </a:p>
        </p:txBody>
      </p:sp>
    </p:spTree>
    <p:extLst>
      <p:ext uri="{BB962C8B-B14F-4D97-AF65-F5344CB8AC3E}">
        <p14:creationId xmlns:p14="http://schemas.microsoft.com/office/powerpoint/2010/main" val="196307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6"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par>
                          <p:cTn id="17" fill="hold">
                            <p:stCondLst>
                              <p:cond delay="4500"/>
                            </p:stCondLst>
                            <p:childTnLst>
                              <p:par>
                                <p:cTn id="18" presetID="2" presetClass="entr" presetSubtype="2"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28A0092B-C50C-407E-A947-70E740481C1C}">
                <a14:useLocalDpi xmlns:a14="http://schemas.microsoft.com/office/drawing/2010/main" val="0"/>
              </a:ext>
            </a:extLst>
          </a:blip>
          <a:srcRect l="35410" t="25540" r="35708" b="38312"/>
          <a:stretch/>
        </p:blipFill>
        <p:spPr bwMode="auto">
          <a:xfrm>
            <a:off x="326570" y="4229600"/>
            <a:ext cx="1045029" cy="995543"/>
          </a:xfrm>
          <a:prstGeom prst="rect">
            <a:avLst/>
          </a:prstGeom>
          <a:ln>
            <a:noFill/>
          </a:ln>
          <a:effectLst>
            <a:softEdge rad="112500"/>
          </a:effectLst>
          <a:extLst>
            <a:ext uri="{53640926-AAD7-44D8-BBD7-CCE9431645EC}">
              <a14:shadowObscured xmlns:a14="http://schemas.microsoft.com/office/drawing/2010/main"/>
            </a:ext>
          </a:extLst>
        </p:spPr>
      </p:pic>
      <p:sp>
        <p:nvSpPr>
          <p:cNvPr id="6" name="Rectángulo 5"/>
          <p:cNvSpPr/>
          <p:nvPr/>
        </p:nvSpPr>
        <p:spPr>
          <a:xfrm>
            <a:off x="1256393" y="142493"/>
            <a:ext cx="10201831" cy="1323439"/>
          </a:xfrm>
          <a:prstGeom prst="rect">
            <a:avLst/>
          </a:prstGeom>
          <a:noFill/>
        </p:spPr>
        <p:txBody>
          <a:bodyPr wrap="none" lIns="91440" tIns="45720" rIns="91440" bIns="45720">
            <a:spAutoFit/>
          </a:bodyPr>
          <a:lstStyle/>
          <a:p>
            <a:pPr algn="ctr"/>
            <a:r>
              <a:rPr lang="es-ES" sz="4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skerville Old Face" panose="02020602080505020303" pitchFamily="18" charset="0"/>
              </a:rPr>
              <a:t>ACCIONES  PARA  RESOLVER RETRASOS </a:t>
            </a:r>
          </a:p>
          <a:p>
            <a:pPr algn="ctr"/>
            <a:r>
              <a:rPr lang="es-ES" sz="4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skerville Old Face" panose="02020602080505020303" pitchFamily="18" charset="0"/>
              </a:rPr>
              <a:t>O INCUMPLIMIENTOS</a:t>
            </a:r>
            <a:endParaRPr lang="es-ES" sz="4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skerville Old Face" panose="02020602080505020303" pitchFamily="18" charset="0"/>
            </a:endParaRPr>
          </a:p>
        </p:txBody>
      </p:sp>
      <p:sp>
        <p:nvSpPr>
          <p:cNvPr id="2" name="Rectángulo 1"/>
          <p:cNvSpPr/>
          <p:nvPr/>
        </p:nvSpPr>
        <p:spPr>
          <a:xfrm>
            <a:off x="1551214" y="1125096"/>
            <a:ext cx="9907010" cy="5262979"/>
          </a:xfrm>
          <a:prstGeom prst="rect">
            <a:avLst/>
          </a:prstGeom>
        </p:spPr>
        <p:txBody>
          <a:bodyPr wrap="square">
            <a:spAutoFit/>
          </a:bodyPr>
          <a:lstStyle/>
          <a:p>
            <a:pPr lvl="0" algn="ctr">
              <a:lnSpc>
                <a:spcPct val="200000"/>
              </a:lnSpc>
              <a:spcAft>
                <a:spcPts val="0"/>
              </a:spcAft>
            </a:pPr>
            <a:r>
              <a:rPr lang="es-SV" sz="2800" b="1" dirty="0" smtClean="0">
                <a:latin typeface="Times New Roman" panose="02020603050405020304" pitchFamily="18" charset="0"/>
                <a:ea typeface="Times New Roman" panose="02020603050405020304" pitchFamily="18" charset="0"/>
              </a:rPr>
              <a:t>DIFICULTADES ENCONTRADAS</a:t>
            </a:r>
          </a:p>
          <a:p>
            <a:pPr lvl="0" algn="just">
              <a:lnSpc>
                <a:spcPct val="200000"/>
              </a:lnSpc>
              <a:spcAft>
                <a:spcPts val="0"/>
              </a:spcAft>
            </a:pPr>
            <a:r>
              <a:rPr lang="es-SV" sz="2800" dirty="0" smtClean="0">
                <a:latin typeface="Times New Roman" panose="02020603050405020304" pitchFamily="18" charset="0"/>
                <a:ea typeface="Times New Roman" panose="02020603050405020304" pitchFamily="18" charset="0"/>
              </a:rPr>
              <a:t>La </a:t>
            </a:r>
            <a:r>
              <a:rPr lang="es-SV" sz="2800" dirty="0">
                <a:latin typeface="Times New Roman" panose="02020603050405020304" pitchFamily="18" charset="0"/>
                <a:ea typeface="Times New Roman" panose="02020603050405020304" pitchFamily="18" charset="0"/>
              </a:rPr>
              <a:t>compra de medicamento se hace a través de los lineamientos que establece la ley LACAP. Las dificultades a las que nos enfrentamos es </a:t>
            </a:r>
            <a:r>
              <a:rPr lang="es-SV" sz="2800" dirty="0" smtClean="0">
                <a:latin typeface="Times New Roman" panose="02020603050405020304" pitchFamily="18" charset="0"/>
                <a:ea typeface="Times New Roman" panose="02020603050405020304" pitchFamily="18" charset="0"/>
              </a:rPr>
              <a:t>a la escases de medicamento controlado por parte de los distribuidores, por lo que esto dificulta la entrega de reportes en el estipulado por el MINSAL</a:t>
            </a:r>
            <a:endParaRPr lang="es-SV"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049293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28A0092B-C50C-407E-A947-70E740481C1C}">
                <a14:useLocalDpi xmlns:a14="http://schemas.microsoft.com/office/drawing/2010/main" val="0"/>
              </a:ext>
            </a:extLst>
          </a:blip>
          <a:srcRect l="35410" t="25540" r="35708" b="38312"/>
          <a:stretch/>
        </p:blipFill>
        <p:spPr bwMode="auto">
          <a:xfrm>
            <a:off x="326570" y="4229600"/>
            <a:ext cx="1045029" cy="995543"/>
          </a:xfrm>
          <a:prstGeom prst="rect">
            <a:avLst/>
          </a:prstGeom>
          <a:ln>
            <a:noFill/>
          </a:ln>
          <a:effectLst>
            <a:softEdge rad="112500"/>
          </a:effectLst>
          <a:extLst>
            <a:ext uri="{53640926-AAD7-44D8-BBD7-CCE9431645EC}">
              <a14:shadowObscured xmlns:a14="http://schemas.microsoft.com/office/drawing/2010/main"/>
            </a:ext>
          </a:extLst>
        </p:spPr>
      </p:pic>
      <p:sp>
        <p:nvSpPr>
          <p:cNvPr id="6" name="Rectángulo 5"/>
          <p:cNvSpPr/>
          <p:nvPr/>
        </p:nvSpPr>
        <p:spPr>
          <a:xfrm>
            <a:off x="1256393" y="142493"/>
            <a:ext cx="10201831" cy="1323439"/>
          </a:xfrm>
          <a:prstGeom prst="rect">
            <a:avLst/>
          </a:prstGeom>
          <a:noFill/>
        </p:spPr>
        <p:txBody>
          <a:bodyPr wrap="none" lIns="91440" tIns="45720" rIns="91440" bIns="45720">
            <a:spAutoFit/>
          </a:bodyPr>
          <a:lstStyle/>
          <a:p>
            <a:pPr algn="ctr"/>
            <a:r>
              <a:rPr lang="es-ES" sz="4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skerville Old Face" panose="02020602080505020303" pitchFamily="18" charset="0"/>
              </a:rPr>
              <a:t>ACCIONES  PARA  RESOLVER RETRASOS </a:t>
            </a:r>
          </a:p>
          <a:p>
            <a:pPr algn="ctr"/>
            <a:r>
              <a:rPr lang="es-ES" sz="4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skerville Old Face" panose="02020602080505020303" pitchFamily="18" charset="0"/>
              </a:rPr>
              <a:t>O INCUMPLIMIENTOS</a:t>
            </a:r>
            <a:endParaRPr lang="es-ES" sz="4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skerville Old Face" panose="02020602080505020303" pitchFamily="18" charset="0"/>
            </a:endParaRPr>
          </a:p>
        </p:txBody>
      </p:sp>
      <p:sp>
        <p:nvSpPr>
          <p:cNvPr id="2" name="Rectángulo 1"/>
          <p:cNvSpPr/>
          <p:nvPr/>
        </p:nvSpPr>
        <p:spPr>
          <a:xfrm>
            <a:off x="1632855" y="2036504"/>
            <a:ext cx="10221687" cy="3408112"/>
          </a:xfrm>
          <a:prstGeom prst="rect">
            <a:avLst/>
          </a:prstGeom>
        </p:spPr>
        <p:txBody>
          <a:bodyPr wrap="square">
            <a:spAutoFit/>
          </a:bodyPr>
          <a:lstStyle/>
          <a:p>
            <a:pPr marL="342900" lvl="0" indent="-342900" algn="just">
              <a:lnSpc>
                <a:spcPct val="200000"/>
              </a:lnSpc>
              <a:spcAft>
                <a:spcPts val="0"/>
              </a:spcAft>
              <a:buSzPts val="1400"/>
              <a:buFont typeface="+mj-lt"/>
              <a:buAutoNum type="alphaLcParenR"/>
            </a:pPr>
            <a:r>
              <a:rPr lang="es-SV" sz="2800" b="1" dirty="0" smtClean="0">
                <a:latin typeface="Times New Roman" panose="02020603050405020304" pitchFamily="18" charset="0"/>
                <a:ea typeface="Times New Roman" panose="02020603050405020304" pitchFamily="18" charset="0"/>
              </a:rPr>
              <a:t>Formas </a:t>
            </a:r>
            <a:r>
              <a:rPr lang="es-SV" sz="2800" b="1" dirty="0">
                <a:latin typeface="Times New Roman" panose="02020603050405020304" pitchFamily="18" charset="0"/>
                <a:ea typeface="Times New Roman" panose="02020603050405020304" pitchFamily="18" charset="0"/>
              </a:rPr>
              <a:t>en que se enfrentaron y/o resolvieron:</a:t>
            </a:r>
            <a:endParaRPr lang="es-SV" sz="2800" dirty="0">
              <a:latin typeface="Times New Roman" panose="02020603050405020304" pitchFamily="18" charset="0"/>
              <a:ea typeface="Times New Roman" panose="02020603050405020304" pitchFamily="18" charset="0"/>
            </a:endParaRPr>
          </a:p>
          <a:p>
            <a:pPr marL="342900" lvl="0" indent="-342900" algn="just">
              <a:lnSpc>
                <a:spcPct val="200000"/>
              </a:lnSpc>
              <a:spcAft>
                <a:spcPts val="0"/>
              </a:spcAft>
              <a:buFont typeface="Wingdings" panose="05000000000000000000" pitchFamily="2" charset="2"/>
              <a:buChar char=""/>
            </a:pPr>
            <a:r>
              <a:rPr lang="es-SV" sz="2800" dirty="0">
                <a:latin typeface="Times New Roman" panose="02020603050405020304" pitchFamily="18" charset="0"/>
                <a:ea typeface="Times New Roman" panose="02020603050405020304" pitchFamily="18" charset="0"/>
              </a:rPr>
              <a:t>Modificaciones al plan</a:t>
            </a:r>
          </a:p>
          <a:p>
            <a:pPr marL="914400" algn="just">
              <a:lnSpc>
                <a:spcPct val="200000"/>
              </a:lnSpc>
              <a:spcAft>
                <a:spcPts val="0"/>
              </a:spcAft>
            </a:pPr>
            <a:r>
              <a:rPr lang="es-SV" sz="2800" dirty="0">
                <a:latin typeface="Times New Roman" panose="02020603050405020304" pitchFamily="18" charset="0"/>
                <a:ea typeface="Times New Roman" panose="02020603050405020304" pitchFamily="18" charset="0"/>
              </a:rPr>
              <a:t>Se ejecuta nuevo proceso de cotización y adquisición de acuerdo a nuevos precios y a existencias de los medicamentos.</a:t>
            </a:r>
            <a:endParaRPr lang="es-SV"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52188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p:nvPr/>
        </p:nvPicPr>
        <p:blipFill rotWithShape="1">
          <a:blip r:embed="rId2" cstate="print">
            <a:extLst>
              <a:ext uri="{28A0092B-C50C-407E-A947-70E740481C1C}">
                <a14:useLocalDpi xmlns:a14="http://schemas.microsoft.com/office/drawing/2010/main" val="0"/>
              </a:ext>
            </a:extLst>
          </a:blip>
          <a:srcRect l="35410" t="25540" r="35708" b="38312"/>
          <a:stretch/>
        </p:blipFill>
        <p:spPr bwMode="auto">
          <a:xfrm>
            <a:off x="326570" y="4229600"/>
            <a:ext cx="1045029" cy="995543"/>
          </a:xfrm>
          <a:prstGeom prst="rect">
            <a:avLst/>
          </a:prstGeom>
          <a:ln>
            <a:noFill/>
          </a:ln>
          <a:effectLst>
            <a:softEdge rad="112500"/>
          </a:effectLst>
          <a:extLst>
            <a:ext uri="{53640926-AAD7-44D8-BBD7-CCE9431645EC}">
              <a14:shadowObscured xmlns:a14="http://schemas.microsoft.com/office/drawing/2010/main"/>
            </a:ext>
          </a:extLst>
        </p:spPr>
      </p:pic>
      <p:sp>
        <p:nvSpPr>
          <p:cNvPr id="7" name="Rectángulo 6"/>
          <p:cNvSpPr/>
          <p:nvPr/>
        </p:nvSpPr>
        <p:spPr>
          <a:xfrm>
            <a:off x="1131110" y="0"/>
            <a:ext cx="10517623" cy="1200329"/>
          </a:xfrm>
          <a:prstGeom prst="rect">
            <a:avLst/>
          </a:prstGeom>
          <a:noFill/>
        </p:spPr>
        <p:txBody>
          <a:bodyPr wrap="none" lIns="91440" tIns="45720" rIns="91440" bIns="45720">
            <a:spAutoFit/>
          </a:bodyPr>
          <a:lstStyle/>
          <a:p>
            <a:pPr algn="ctr"/>
            <a:r>
              <a:rPr lang="es-ES" sz="72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skerville Old Face" panose="02020602080505020303" pitchFamily="18" charset="0"/>
              </a:rPr>
              <a:t>Hospital Divina Providencia</a:t>
            </a:r>
            <a:endParaRPr lang="es-ES" sz="7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skerville Old Face" panose="02020602080505020303" pitchFamily="18" charset="0"/>
            </a:endParaRPr>
          </a:p>
        </p:txBody>
      </p:sp>
      <p:pic>
        <p:nvPicPr>
          <p:cNvPr id="6" name="Imagen 5" descr="E:\FOTOS\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1878" y="1816491"/>
            <a:ext cx="6778022" cy="432172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223645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28A0092B-C50C-407E-A947-70E740481C1C}">
                <a14:useLocalDpi xmlns:a14="http://schemas.microsoft.com/office/drawing/2010/main" val="0"/>
              </a:ext>
            </a:extLst>
          </a:blip>
          <a:srcRect l="35410" t="25540" r="35708" b="38312"/>
          <a:stretch/>
        </p:blipFill>
        <p:spPr bwMode="auto">
          <a:xfrm>
            <a:off x="326570" y="4229600"/>
            <a:ext cx="1045029" cy="995543"/>
          </a:xfrm>
          <a:prstGeom prst="rect">
            <a:avLst/>
          </a:prstGeom>
          <a:ln>
            <a:noFill/>
          </a:ln>
          <a:effectLst>
            <a:softEdge rad="112500"/>
          </a:effectLst>
          <a:extLst>
            <a:ext uri="{53640926-AAD7-44D8-BBD7-CCE9431645EC}">
              <a14:shadowObscured xmlns:a14="http://schemas.microsoft.com/office/drawing/2010/main"/>
            </a:ext>
          </a:extLst>
        </p:spPr>
      </p:pic>
      <p:graphicFrame>
        <p:nvGraphicFramePr>
          <p:cNvPr id="5" name="Tabla 4"/>
          <p:cNvGraphicFramePr>
            <a:graphicFrameLocks noGrp="1"/>
          </p:cNvGraphicFramePr>
          <p:nvPr>
            <p:extLst>
              <p:ext uri="{D42A27DB-BD31-4B8C-83A1-F6EECF244321}">
                <p14:modId xmlns:p14="http://schemas.microsoft.com/office/powerpoint/2010/main" val="3260226621"/>
              </p:ext>
            </p:extLst>
          </p:nvPr>
        </p:nvGraphicFramePr>
        <p:xfrm>
          <a:off x="-1" y="1"/>
          <a:ext cx="12192000" cy="6842233"/>
        </p:xfrm>
        <a:graphic>
          <a:graphicData uri="http://schemas.openxmlformats.org/drawingml/2006/table">
            <a:tbl>
              <a:tblPr firstRow="1" firstCol="1" bandRow="1">
                <a:tableStyleId>{21E4AEA4-8DFA-4A89-87EB-49C32662AFE0}</a:tableStyleId>
              </a:tblPr>
              <a:tblGrid>
                <a:gridCol w="812021">
                  <a:extLst>
                    <a:ext uri="{9D8B030D-6E8A-4147-A177-3AD203B41FA5}">
                      <a16:colId xmlns:a16="http://schemas.microsoft.com/office/drawing/2014/main" val="3755415488"/>
                    </a:ext>
                  </a:extLst>
                </a:gridCol>
                <a:gridCol w="1086843">
                  <a:extLst>
                    <a:ext uri="{9D8B030D-6E8A-4147-A177-3AD203B41FA5}">
                      <a16:colId xmlns:a16="http://schemas.microsoft.com/office/drawing/2014/main" val="3971041064"/>
                    </a:ext>
                  </a:extLst>
                </a:gridCol>
                <a:gridCol w="1009279">
                  <a:extLst>
                    <a:ext uri="{9D8B030D-6E8A-4147-A177-3AD203B41FA5}">
                      <a16:colId xmlns:a16="http://schemas.microsoft.com/office/drawing/2014/main" val="1113324842"/>
                    </a:ext>
                  </a:extLst>
                </a:gridCol>
                <a:gridCol w="1162492">
                  <a:extLst>
                    <a:ext uri="{9D8B030D-6E8A-4147-A177-3AD203B41FA5}">
                      <a16:colId xmlns:a16="http://schemas.microsoft.com/office/drawing/2014/main" val="1448852672"/>
                    </a:ext>
                  </a:extLst>
                </a:gridCol>
                <a:gridCol w="616979">
                  <a:extLst>
                    <a:ext uri="{9D8B030D-6E8A-4147-A177-3AD203B41FA5}">
                      <a16:colId xmlns:a16="http://schemas.microsoft.com/office/drawing/2014/main" val="1717983837"/>
                    </a:ext>
                  </a:extLst>
                </a:gridCol>
                <a:gridCol w="2963917">
                  <a:extLst>
                    <a:ext uri="{9D8B030D-6E8A-4147-A177-3AD203B41FA5}">
                      <a16:colId xmlns:a16="http://schemas.microsoft.com/office/drawing/2014/main" val="4283480578"/>
                    </a:ext>
                  </a:extLst>
                </a:gridCol>
                <a:gridCol w="1839309">
                  <a:extLst>
                    <a:ext uri="{9D8B030D-6E8A-4147-A177-3AD203B41FA5}">
                      <a16:colId xmlns:a16="http://schemas.microsoft.com/office/drawing/2014/main" val="640014174"/>
                    </a:ext>
                  </a:extLst>
                </a:gridCol>
                <a:gridCol w="1502980">
                  <a:extLst>
                    <a:ext uri="{9D8B030D-6E8A-4147-A177-3AD203B41FA5}">
                      <a16:colId xmlns:a16="http://schemas.microsoft.com/office/drawing/2014/main" val="3345264445"/>
                    </a:ext>
                  </a:extLst>
                </a:gridCol>
                <a:gridCol w="895482">
                  <a:extLst>
                    <a:ext uri="{9D8B030D-6E8A-4147-A177-3AD203B41FA5}">
                      <a16:colId xmlns:a16="http://schemas.microsoft.com/office/drawing/2014/main" val="1649958615"/>
                    </a:ext>
                  </a:extLst>
                </a:gridCol>
                <a:gridCol w="302698">
                  <a:extLst>
                    <a:ext uri="{9D8B030D-6E8A-4147-A177-3AD203B41FA5}">
                      <a16:colId xmlns:a16="http://schemas.microsoft.com/office/drawing/2014/main" val="3879605004"/>
                    </a:ext>
                  </a:extLst>
                </a:gridCol>
              </a:tblGrid>
              <a:tr h="192748">
                <a:tc gridSpan="9">
                  <a:txBody>
                    <a:bodyPr/>
                    <a:lstStyle/>
                    <a:p>
                      <a:pPr algn="ctr">
                        <a:lnSpc>
                          <a:spcPct val="115000"/>
                        </a:lnSpc>
                        <a:spcAft>
                          <a:spcPts val="0"/>
                        </a:spcAft>
                      </a:pPr>
                      <a:r>
                        <a:rPr lang="es-SV" sz="1400" dirty="0">
                          <a:effectLst/>
                        </a:rPr>
                        <a:t>INFORME FINANCIERO CONSOLIDADO PARA </a:t>
                      </a:r>
                      <a:r>
                        <a:rPr lang="es-SV" sz="1400" dirty="0" smtClean="0">
                          <a:effectLst/>
                        </a:rPr>
                        <a:t>RENDICIÓN </a:t>
                      </a:r>
                      <a:r>
                        <a:rPr lang="es-SV" sz="1400" dirty="0">
                          <a:effectLst/>
                        </a:rPr>
                        <a:t>DE CUENTAS DE ENTIDADES PRIVADAS QUE RECIBEN FONDOS DEL ESTADO</a:t>
                      </a:r>
                      <a:endParaRPr lang="es-SV"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a:txBody>
                    <a:bodyPr/>
                    <a:lstStyle/>
                    <a:p>
                      <a:pPr algn="just">
                        <a:lnSpc>
                          <a:spcPct val="115000"/>
                        </a:lnSpc>
                        <a:spcAft>
                          <a:spcPts val="0"/>
                        </a:spcAft>
                      </a:pPr>
                      <a:r>
                        <a:rPr lang="es-SV" sz="1100">
                          <a:effectLst/>
                        </a:rPr>
                        <a:t>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030893505"/>
                  </a:ext>
                </a:extLst>
              </a:tr>
              <a:tr h="165212">
                <a:tc gridSpan="5">
                  <a:txBody>
                    <a:bodyPr/>
                    <a:lstStyle/>
                    <a:p>
                      <a:pPr algn="just">
                        <a:lnSpc>
                          <a:spcPct val="115000"/>
                        </a:lnSpc>
                        <a:spcAft>
                          <a:spcPts val="0"/>
                        </a:spcAft>
                      </a:pPr>
                      <a:r>
                        <a:rPr lang="es-SV" sz="1200" dirty="0">
                          <a:effectLst/>
                        </a:rPr>
                        <a:t>Nombre de la institución que otorga los fondos:</a:t>
                      </a:r>
                      <a:endParaRPr lang="es-SV"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gridSpan="5">
                  <a:txBody>
                    <a:bodyPr/>
                    <a:lstStyle/>
                    <a:p>
                      <a:pPr algn="just">
                        <a:lnSpc>
                          <a:spcPct val="115000"/>
                        </a:lnSpc>
                        <a:spcAft>
                          <a:spcPts val="0"/>
                        </a:spcAft>
                      </a:pPr>
                      <a:r>
                        <a:rPr lang="es-SV" sz="1200" dirty="0">
                          <a:effectLst/>
                        </a:rPr>
                        <a:t>Ministerio de Salud</a:t>
                      </a:r>
                      <a:endParaRPr lang="es-SV"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extLst>
                  <a:ext uri="{0D108BD9-81ED-4DB2-BD59-A6C34878D82A}">
                    <a16:rowId xmlns:a16="http://schemas.microsoft.com/office/drawing/2014/main" val="2054893326"/>
                  </a:ext>
                </a:extLst>
              </a:tr>
              <a:tr h="165212">
                <a:tc gridSpan="5">
                  <a:txBody>
                    <a:bodyPr/>
                    <a:lstStyle/>
                    <a:p>
                      <a:pPr algn="just">
                        <a:lnSpc>
                          <a:spcPct val="115000"/>
                        </a:lnSpc>
                        <a:spcAft>
                          <a:spcPts val="0"/>
                        </a:spcAft>
                      </a:pPr>
                      <a:r>
                        <a:rPr lang="es-SV" sz="1200" dirty="0">
                          <a:effectLst/>
                        </a:rPr>
                        <a:t>Nombre de la Entidad Privada que recibe los fondos:</a:t>
                      </a:r>
                      <a:endParaRPr lang="es-SV"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gridSpan="5">
                  <a:txBody>
                    <a:bodyPr/>
                    <a:lstStyle/>
                    <a:p>
                      <a:pPr algn="just">
                        <a:lnSpc>
                          <a:spcPct val="115000"/>
                        </a:lnSpc>
                        <a:spcAft>
                          <a:spcPts val="0"/>
                        </a:spcAft>
                      </a:pPr>
                      <a:r>
                        <a:rPr lang="es-SV" sz="1200" dirty="0">
                          <a:effectLst/>
                        </a:rPr>
                        <a:t>Asociación de Religiosas Carmelitas Misioneras de Santa Teresa </a:t>
                      </a:r>
                      <a:r>
                        <a:rPr lang="es-SV" sz="1200" dirty="0" smtClean="0">
                          <a:effectLst/>
                        </a:rPr>
                        <a:t>          (</a:t>
                      </a:r>
                      <a:r>
                        <a:rPr lang="es-SV" sz="1200" dirty="0">
                          <a:effectLst/>
                        </a:rPr>
                        <a:t>Hospital Divina Providencia)</a:t>
                      </a:r>
                      <a:endParaRPr lang="es-SV"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extLst>
                  <a:ext uri="{0D108BD9-81ED-4DB2-BD59-A6C34878D82A}">
                    <a16:rowId xmlns:a16="http://schemas.microsoft.com/office/drawing/2014/main" val="3156576068"/>
                  </a:ext>
                </a:extLst>
              </a:tr>
              <a:tr h="165212">
                <a:tc gridSpan="5">
                  <a:txBody>
                    <a:bodyPr/>
                    <a:lstStyle/>
                    <a:p>
                      <a:pPr algn="just">
                        <a:lnSpc>
                          <a:spcPct val="115000"/>
                        </a:lnSpc>
                        <a:spcAft>
                          <a:spcPts val="0"/>
                        </a:spcAft>
                      </a:pPr>
                      <a:r>
                        <a:rPr lang="es-SV" sz="1200" dirty="0">
                          <a:effectLst/>
                        </a:rPr>
                        <a:t>Año:</a:t>
                      </a:r>
                      <a:endParaRPr lang="es-SV"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gridSpan="5">
                  <a:txBody>
                    <a:bodyPr/>
                    <a:lstStyle/>
                    <a:p>
                      <a:pPr algn="just">
                        <a:lnSpc>
                          <a:spcPct val="115000"/>
                        </a:lnSpc>
                        <a:spcAft>
                          <a:spcPts val="0"/>
                        </a:spcAft>
                      </a:pPr>
                      <a:r>
                        <a:rPr lang="es-SV" sz="1200" dirty="0">
                          <a:effectLst/>
                        </a:rPr>
                        <a:t>2018</a:t>
                      </a:r>
                      <a:endParaRPr lang="es-SV"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extLst>
                  <a:ext uri="{0D108BD9-81ED-4DB2-BD59-A6C34878D82A}">
                    <a16:rowId xmlns:a16="http://schemas.microsoft.com/office/drawing/2014/main" val="1442687686"/>
                  </a:ext>
                </a:extLst>
              </a:tr>
              <a:tr h="165212">
                <a:tc gridSpan="5">
                  <a:txBody>
                    <a:bodyPr/>
                    <a:lstStyle/>
                    <a:p>
                      <a:pPr algn="just">
                        <a:lnSpc>
                          <a:spcPct val="115000"/>
                        </a:lnSpc>
                        <a:spcAft>
                          <a:spcPts val="0"/>
                        </a:spcAft>
                      </a:pPr>
                      <a:r>
                        <a:rPr lang="es-SV" sz="1200">
                          <a:effectLst/>
                        </a:rPr>
                        <a:t>N° de Desembolsos:</a:t>
                      </a:r>
                      <a:endParaRPr lang="es-SV"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gridSpan="5">
                  <a:txBody>
                    <a:bodyPr/>
                    <a:lstStyle/>
                    <a:p>
                      <a:pPr algn="just">
                        <a:lnSpc>
                          <a:spcPct val="115000"/>
                        </a:lnSpc>
                        <a:spcAft>
                          <a:spcPts val="0"/>
                        </a:spcAft>
                      </a:pPr>
                      <a:r>
                        <a:rPr lang="es-SV" sz="1200" dirty="0">
                          <a:effectLst/>
                        </a:rPr>
                        <a:t>3</a:t>
                      </a:r>
                      <a:endParaRPr lang="es-SV"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extLst>
                  <a:ext uri="{0D108BD9-81ED-4DB2-BD59-A6C34878D82A}">
                    <a16:rowId xmlns:a16="http://schemas.microsoft.com/office/drawing/2014/main" val="1612743300"/>
                  </a:ext>
                </a:extLst>
              </a:tr>
              <a:tr h="648434">
                <a:tc>
                  <a:txBody>
                    <a:bodyPr/>
                    <a:lstStyle/>
                    <a:p>
                      <a:pPr algn="ctr">
                        <a:lnSpc>
                          <a:spcPct val="115000"/>
                        </a:lnSpc>
                        <a:spcAft>
                          <a:spcPts val="0"/>
                        </a:spcAft>
                      </a:pPr>
                      <a:r>
                        <a:rPr lang="es-SV" sz="900" b="1" dirty="0">
                          <a:effectLst/>
                        </a:rPr>
                        <a:t>N° de Desembolso</a:t>
                      </a:r>
                      <a:endParaRPr lang="es-SV"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ctr">
                        <a:lnSpc>
                          <a:spcPct val="115000"/>
                        </a:lnSpc>
                        <a:spcAft>
                          <a:spcPts val="0"/>
                        </a:spcAft>
                      </a:pPr>
                      <a:r>
                        <a:rPr lang="es-SV" sz="900" b="1" dirty="0">
                          <a:effectLst/>
                        </a:rPr>
                        <a:t>Monto Transferido</a:t>
                      </a:r>
                      <a:endParaRPr lang="es-SV"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ctr">
                        <a:lnSpc>
                          <a:spcPct val="115000"/>
                        </a:lnSpc>
                        <a:spcAft>
                          <a:spcPts val="0"/>
                        </a:spcAft>
                      </a:pPr>
                      <a:r>
                        <a:rPr lang="es-SV" sz="900" b="1" dirty="0">
                          <a:effectLst/>
                        </a:rPr>
                        <a:t>Fecha de </a:t>
                      </a:r>
                      <a:r>
                        <a:rPr lang="es-SV" sz="900" b="1" dirty="0" smtClean="0">
                          <a:effectLst/>
                        </a:rPr>
                        <a:t>desembolso</a:t>
                      </a:r>
                      <a:endParaRPr lang="es-SV"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ctr">
                        <a:lnSpc>
                          <a:spcPct val="115000"/>
                        </a:lnSpc>
                        <a:spcAft>
                          <a:spcPts val="0"/>
                        </a:spcAft>
                      </a:pPr>
                      <a:r>
                        <a:rPr lang="es-SV" sz="900" b="1">
                          <a:effectLst/>
                        </a:rPr>
                        <a:t>Monto Liquidado</a:t>
                      </a:r>
                      <a:endParaRPr lang="es-SV"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ctr">
                        <a:lnSpc>
                          <a:spcPct val="115000"/>
                        </a:lnSpc>
                        <a:spcAft>
                          <a:spcPts val="0"/>
                        </a:spcAft>
                      </a:pPr>
                      <a:r>
                        <a:rPr lang="es-SV" sz="900" b="1">
                          <a:effectLst/>
                        </a:rPr>
                        <a:t>Co.</a:t>
                      </a:r>
                      <a:endParaRPr lang="es-SV"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ctr">
                        <a:lnSpc>
                          <a:spcPct val="115000"/>
                        </a:lnSpc>
                        <a:spcAft>
                          <a:spcPts val="0"/>
                        </a:spcAft>
                      </a:pPr>
                      <a:r>
                        <a:rPr lang="es-SV" sz="900" b="1" dirty="0">
                          <a:effectLst/>
                        </a:rPr>
                        <a:t>Actividades Ejecutadas de acuerdo  al Plan de Trabajo </a:t>
                      </a:r>
                      <a:r>
                        <a:rPr lang="es-SV" sz="900" b="1" dirty="0" smtClean="0">
                          <a:effectLst/>
                        </a:rPr>
                        <a:t>presentado a </a:t>
                      </a:r>
                      <a:r>
                        <a:rPr lang="es-SV" sz="900" b="1" dirty="0">
                          <a:effectLst/>
                        </a:rPr>
                        <a:t>la Unidad Primaria (se deberá anexar los documentos de respaldo de los gastos de cada actividad)</a:t>
                      </a:r>
                      <a:endParaRPr lang="es-SV"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ctr">
                        <a:lnSpc>
                          <a:spcPct val="115000"/>
                        </a:lnSpc>
                        <a:spcAft>
                          <a:spcPts val="0"/>
                        </a:spcAft>
                      </a:pPr>
                      <a:r>
                        <a:rPr lang="es-SV" sz="900" b="1" dirty="0">
                          <a:effectLst/>
                        </a:rPr>
                        <a:t>Detalle de montos de cada actividad</a:t>
                      </a:r>
                      <a:endParaRPr lang="es-SV"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ctr">
                        <a:lnSpc>
                          <a:spcPct val="115000"/>
                        </a:lnSpc>
                        <a:spcAft>
                          <a:spcPts val="0"/>
                        </a:spcAft>
                      </a:pPr>
                      <a:r>
                        <a:rPr lang="es-SV" sz="900" b="1" dirty="0">
                          <a:effectLst/>
                        </a:rPr>
                        <a:t>Remanente de monto transferido</a:t>
                      </a:r>
                      <a:endParaRPr lang="es-SV"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gridSpan="2">
                  <a:txBody>
                    <a:bodyPr/>
                    <a:lstStyle/>
                    <a:p>
                      <a:pPr algn="ctr">
                        <a:lnSpc>
                          <a:spcPct val="115000"/>
                        </a:lnSpc>
                        <a:spcAft>
                          <a:spcPts val="0"/>
                        </a:spcAft>
                      </a:pPr>
                      <a:r>
                        <a:rPr lang="es-SV" sz="900" b="1" dirty="0">
                          <a:effectLst/>
                        </a:rPr>
                        <a:t>Especifique si se realizó la devolución del remanente</a:t>
                      </a:r>
                      <a:endParaRPr lang="es-SV"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hMerge="1">
                  <a:txBody>
                    <a:bodyPr/>
                    <a:lstStyle/>
                    <a:p>
                      <a:endParaRPr lang="es-SV"/>
                    </a:p>
                  </a:txBody>
                  <a:tcPr/>
                </a:tc>
                <a:extLst>
                  <a:ext uri="{0D108BD9-81ED-4DB2-BD59-A6C34878D82A}">
                    <a16:rowId xmlns:a16="http://schemas.microsoft.com/office/drawing/2014/main" val="1594604235"/>
                  </a:ext>
                </a:extLst>
              </a:tr>
              <a:tr h="151445">
                <a:tc rowSpan="25">
                  <a:txBody>
                    <a:bodyPr/>
                    <a:lstStyle/>
                    <a:p>
                      <a:pPr algn="ctr">
                        <a:lnSpc>
                          <a:spcPct val="115000"/>
                        </a:lnSpc>
                        <a:spcAft>
                          <a:spcPts val="0"/>
                        </a:spcAft>
                      </a:pPr>
                      <a:r>
                        <a:rPr lang="es-SV" sz="1100" dirty="0">
                          <a:effectLst/>
                        </a:rPr>
                        <a:t>1</a:t>
                      </a:r>
                      <a:endParaRPr lang="es-SV"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rowSpan="25">
                  <a:txBody>
                    <a:bodyPr/>
                    <a:lstStyle/>
                    <a:p>
                      <a:pPr algn="just">
                        <a:lnSpc>
                          <a:spcPct val="115000"/>
                        </a:lnSpc>
                        <a:spcAft>
                          <a:spcPts val="0"/>
                        </a:spcAft>
                      </a:pPr>
                      <a:r>
                        <a:rPr lang="es-SV" sz="1100">
                          <a:effectLst/>
                        </a:rPr>
                        <a:t>$ 60,000.00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rowSpan="25">
                  <a:txBody>
                    <a:bodyPr/>
                    <a:lstStyle/>
                    <a:p>
                      <a:pPr algn="ctr">
                        <a:lnSpc>
                          <a:spcPct val="115000"/>
                        </a:lnSpc>
                        <a:spcAft>
                          <a:spcPts val="0"/>
                        </a:spcAft>
                      </a:pPr>
                      <a:r>
                        <a:rPr lang="es-SV" sz="1100">
                          <a:effectLst/>
                        </a:rPr>
                        <a:t>22/5/2018</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rowSpan="25">
                  <a:txBody>
                    <a:bodyPr/>
                    <a:lstStyle/>
                    <a:p>
                      <a:pPr algn="ctr">
                        <a:lnSpc>
                          <a:spcPct val="115000"/>
                        </a:lnSpc>
                        <a:spcAft>
                          <a:spcPts val="0"/>
                        </a:spcAft>
                      </a:pPr>
                      <a:r>
                        <a:rPr lang="es-SV" sz="1100" dirty="0">
                          <a:effectLst/>
                        </a:rPr>
                        <a:t> $  60,000.00 </a:t>
                      </a:r>
                      <a:endParaRPr lang="es-SV"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ctr">
                        <a:lnSpc>
                          <a:spcPct val="115000"/>
                        </a:lnSpc>
                        <a:spcAft>
                          <a:spcPts val="0"/>
                        </a:spcAft>
                      </a:pPr>
                      <a:r>
                        <a:rPr lang="es-SV" sz="1100">
                          <a:effectLst/>
                        </a:rPr>
                        <a:t>1</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just">
                        <a:lnSpc>
                          <a:spcPct val="115000"/>
                        </a:lnSpc>
                        <a:spcAft>
                          <a:spcPts val="0"/>
                        </a:spcAft>
                      </a:pPr>
                      <a:r>
                        <a:rPr lang="es-SV" sz="1100">
                          <a:effectLst/>
                        </a:rPr>
                        <a:t>Adquisición de medicamento</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a:txBody>
                    <a:bodyPr/>
                    <a:lstStyle/>
                    <a:p>
                      <a:pPr algn="just">
                        <a:lnSpc>
                          <a:spcPct val="115000"/>
                        </a:lnSpc>
                        <a:spcAft>
                          <a:spcPts val="0"/>
                        </a:spcAft>
                      </a:pPr>
                      <a:r>
                        <a:rPr lang="es-SV" sz="1100">
                          <a:effectLst/>
                        </a:rPr>
                        <a:t> $      6,305.40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rowSpan="24">
                  <a:txBody>
                    <a:bodyPr/>
                    <a:lstStyle/>
                    <a:p>
                      <a:pPr algn="ctr">
                        <a:lnSpc>
                          <a:spcPct val="115000"/>
                        </a:lnSpc>
                        <a:spcAft>
                          <a:spcPts val="0"/>
                        </a:spcAft>
                      </a:pPr>
                      <a:r>
                        <a:rPr lang="es-SV" sz="1100">
                          <a:effectLst/>
                        </a:rPr>
                        <a:t> $                 -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rowSpan="24" gridSpan="2">
                  <a:txBody>
                    <a:bodyPr/>
                    <a:lstStyle/>
                    <a:p>
                      <a:pPr algn="ctr">
                        <a:lnSpc>
                          <a:spcPct val="115000"/>
                        </a:lnSpc>
                        <a:spcAft>
                          <a:spcPts val="0"/>
                        </a:spcAft>
                      </a:pPr>
                      <a:r>
                        <a:rPr lang="es-SV" sz="1100" dirty="0">
                          <a:effectLst/>
                        </a:rPr>
                        <a:t>No</a:t>
                      </a:r>
                      <a:endParaRPr lang="es-SV"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rowSpan="24" hMerge="1">
                  <a:txBody>
                    <a:bodyPr/>
                    <a:lstStyle/>
                    <a:p>
                      <a:endParaRPr lang="es-SV"/>
                    </a:p>
                  </a:txBody>
                  <a:tcPr/>
                </a:tc>
                <a:extLst>
                  <a:ext uri="{0D108BD9-81ED-4DB2-BD59-A6C34878D82A}">
                    <a16:rowId xmlns:a16="http://schemas.microsoft.com/office/drawing/2014/main" val="2618043929"/>
                  </a:ext>
                </a:extLst>
              </a:tr>
              <a:tr h="151445">
                <a:tc vMerge="1">
                  <a:txBody>
                    <a:bodyPr/>
                    <a:lstStyle/>
                    <a:p>
                      <a:endParaRPr lang="es-SV"/>
                    </a:p>
                  </a:txBody>
                  <a:tcPr/>
                </a:tc>
                <a:tc vMerge="1">
                  <a:txBody>
                    <a:bodyPr/>
                    <a:lstStyle/>
                    <a:p>
                      <a:endParaRPr lang="es-SV"/>
                    </a:p>
                  </a:txBody>
                  <a:tcPr/>
                </a:tc>
                <a:tc vMerge="1">
                  <a:txBody>
                    <a:bodyPr/>
                    <a:lstStyle/>
                    <a:p>
                      <a:endParaRPr lang="es-SV"/>
                    </a:p>
                  </a:txBody>
                  <a:tcPr/>
                </a:tc>
                <a:tc vMerge="1">
                  <a:txBody>
                    <a:bodyPr/>
                    <a:lstStyle/>
                    <a:p>
                      <a:endParaRPr lang="es-SV"/>
                    </a:p>
                  </a:txBody>
                  <a:tcPr/>
                </a:tc>
                <a:tc>
                  <a:txBody>
                    <a:bodyPr/>
                    <a:lstStyle/>
                    <a:p>
                      <a:pPr algn="ctr">
                        <a:lnSpc>
                          <a:spcPct val="115000"/>
                        </a:lnSpc>
                        <a:spcAft>
                          <a:spcPts val="0"/>
                        </a:spcAft>
                      </a:pPr>
                      <a:r>
                        <a:rPr lang="es-SV" sz="1100">
                          <a:effectLst/>
                        </a:rPr>
                        <a:t>2</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just">
                        <a:lnSpc>
                          <a:spcPct val="115000"/>
                        </a:lnSpc>
                        <a:spcAft>
                          <a:spcPts val="0"/>
                        </a:spcAft>
                      </a:pPr>
                      <a:r>
                        <a:rPr lang="es-SV" sz="1100">
                          <a:effectLst/>
                        </a:rPr>
                        <a:t>Adquisición de medicamento</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a:txBody>
                    <a:bodyPr/>
                    <a:lstStyle/>
                    <a:p>
                      <a:pPr algn="just">
                        <a:lnSpc>
                          <a:spcPct val="115000"/>
                        </a:lnSpc>
                        <a:spcAft>
                          <a:spcPts val="0"/>
                        </a:spcAft>
                      </a:pPr>
                      <a:r>
                        <a:rPr lang="es-SV" sz="1100">
                          <a:effectLst/>
                        </a:rPr>
                        <a:t> $         900.00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vMerge="1">
                  <a:txBody>
                    <a:bodyPr/>
                    <a:lstStyle/>
                    <a:p>
                      <a:endParaRPr lang="es-SV"/>
                    </a:p>
                  </a:txBody>
                  <a:tcPr/>
                </a:tc>
                <a:tc gridSpan="2" vMerge="1">
                  <a:txBody>
                    <a:bodyPr/>
                    <a:lstStyle/>
                    <a:p>
                      <a:endParaRPr lang="es-SV"/>
                    </a:p>
                  </a:txBody>
                  <a:tcPr/>
                </a:tc>
                <a:tc hMerge="1" vMerge="1">
                  <a:txBody>
                    <a:bodyPr/>
                    <a:lstStyle/>
                    <a:p>
                      <a:endParaRPr lang="es-SV"/>
                    </a:p>
                  </a:txBody>
                  <a:tcPr/>
                </a:tc>
                <a:extLst>
                  <a:ext uri="{0D108BD9-81ED-4DB2-BD59-A6C34878D82A}">
                    <a16:rowId xmlns:a16="http://schemas.microsoft.com/office/drawing/2014/main" val="1932108497"/>
                  </a:ext>
                </a:extLst>
              </a:tr>
              <a:tr h="151445">
                <a:tc vMerge="1">
                  <a:txBody>
                    <a:bodyPr/>
                    <a:lstStyle/>
                    <a:p>
                      <a:endParaRPr lang="es-SV"/>
                    </a:p>
                  </a:txBody>
                  <a:tcPr/>
                </a:tc>
                <a:tc vMerge="1">
                  <a:txBody>
                    <a:bodyPr/>
                    <a:lstStyle/>
                    <a:p>
                      <a:endParaRPr lang="es-SV"/>
                    </a:p>
                  </a:txBody>
                  <a:tcPr/>
                </a:tc>
                <a:tc vMerge="1">
                  <a:txBody>
                    <a:bodyPr/>
                    <a:lstStyle/>
                    <a:p>
                      <a:endParaRPr lang="es-SV"/>
                    </a:p>
                  </a:txBody>
                  <a:tcPr/>
                </a:tc>
                <a:tc vMerge="1">
                  <a:txBody>
                    <a:bodyPr/>
                    <a:lstStyle/>
                    <a:p>
                      <a:endParaRPr lang="es-SV"/>
                    </a:p>
                  </a:txBody>
                  <a:tcPr/>
                </a:tc>
                <a:tc>
                  <a:txBody>
                    <a:bodyPr/>
                    <a:lstStyle/>
                    <a:p>
                      <a:pPr algn="ctr">
                        <a:lnSpc>
                          <a:spcPct val="115000"/>
                        </a:lnSpc>
                        <a:spcAft>
                          <a:spcPts val="0"/>
                        </a:spcAft>
                      </a:pPr>
                      <a:r>
                        <a:rPr lang="es-SV" sz="1100">
                          <a:effectLst/>
                        </a:rPr>
                        <a:t>3</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just">
                        <a:lnSpc>
                          <a:spcPct val="115000"/>
                        </a:lnSpc>
                        <a:spcAft>
                          <a:spcPts val="0"/>
                        </a:spcAft>
                      </a:pPr>
                      <a:r>
                        <a:rPr lang="es-SV" sz="1100">
                          <a:effectLst/>
                        </a:rPr>
                        <a:t>Adquisición de medicamento</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a:txBody>
                    <a:bodyPr/>
                    <a:lstStyle/>
                    <a:p>
                      <a:pPr algn="just">
                        <a:lnSpc>
                          <a:spcPct val="115000"/>
                        </a:lnSpc>
                        <a:spcAft>
                          <a:spcPts val="0"/>
                        </a:spcAft>
                      </a:pPr>
                      <a:r>
                        <a:rPr lang="es-SV" sz="1100">
                          <a:effectLst/>
                        </a:rPr>
                        <a:t> $   11,000.00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vMerge="1">
                  <a:txBody>
                    <a:bodyPr/>
                    <a:lstStyle/>
                    <a:p>
                      <a:endParaRPr lang="es-SV"/>
                    </a:p>
                  </a:txBody>
                  <a:tcPr/>
                </a:tc>
                <a:tc gridSpan="2" vMerge="1">
                  <a:txBody>
                    <a:bodyPr/>
                    <a:lstStyle/>
                    <a:p>
                      <a:endParaRPr lang="es-SV"/>
                    </a:p>
                  </a:txBody>
                  <a:tcPr/>
                </a:tc>
                <a:tc hMerge="1" vMerge="1">
                  <a:txBody>
                    <a:bodyPr/>
                    <a:lstStyle/>
                    <a:p>
                      <a:endParaRPr lang="es-SV"/>
                    </a:p>
                  </a:txBody>
                  <a:tcPr/>
                </a:tc>
                <a:extLst>
                  <a:ext uri="{0D108BD9-81ED-4DB2-BD59-A6C34878D82A}">
                    <a16:rowId xmlns:a16="http://schemas.microsoft.com/office/drawing/2014/main" val="1194024352"/>
                  </a:ext>
                </a:extLst>
              </a:tr>
              <a:tr h="151445">
                <a:tc vMerge="1">
                  <a:txBody>
                    <a:bodyPr/>
                    <a:lstStyle/>
                    <a:p>
                      <a:endParaRPr lang="es-SV"/>
                    </a:p>
                  </a:txBody>
                  <a:tcPr/>
                </a:tc>
                <a:tc vMerge="1">
                  <a:txBody>
                    <a:bodyPr/>
                    <a:lstStyle/>
                    <a:p>
                      <a:endParaRPr lang="es-SV"/>
                    </a:p>
                  </a:txBody>
                  <a:tcPr/>
                </a:tc>
                <a:tc vMerge="1">
                  <a:txBody>
                    <a:bodyPr/>
                    <a:lstStyle/>
                    <a:p>
                      <a:endParaRPr lang="es-SV"/>
                    </a:p>
                  </a:txBody>
                  <a:tcPr/>
                </a:tc>
                <a:tc vMerge="1">
                  <a:txBody>
                    <a:bodyPr/>
                    <a:lstStyle/>
                    <a:p>
                      <a:endParaRPr lang="es-SV"/>
                    </a:p>
                  </a:txBody>
                  <a:tcPr/>
                </a:tc>
                <a:tc>
                  <a:txBody>
                    <a:bodyPr/>
                    <a:lstStyle/>
                    <a:p>
                      <a:pPr algn="ctr">
                        <a:lnSpc>
                          <a:spcPct val="115000"/>
                        </a:lnSpc>
                        <a:spcAft>
                          <a:spcPts val="0"/>
                        </a:spcAft>
                      </a:pPr>
                      <a:r>
                        <a:rPr lang="es-SV" sz="1100">
                          <a:effectLst/>
                        </a:rPr>
                        <a:t>4</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just">
                        <a:lnSpc>
                          <a:spcPct val="115000"/>
                        </a:lnSpc>
                        <a:spcAft>
                          <a:spcPts val="0"/>
                        </a:spcAft>
                      </a:pPr>
                      <a:r>
                        <a:rPr lang="es-SV" sz="1100">
                          <a:effectLst/>
                        </a:rPr>
                        <a:t>Adquisición de medicamento</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a:txBody>
                    <a:bodyPr/>
                    <a:lstStyle/>
                    <a:p>
                      <a:pPr algn="just">
                        <a:lnSpc>
                          <a:spcPct val="115000"/>
                        </a:lnSpc>
                        <a:spcAft>
                          <a:spcPts val="0"/>
                        </a:spcAft>
                      </a:pPr>
                      <a:r>
                        <a:rPr lang="es-SV" sz="1100">
                          <a:effectLst/>
                        </a:rPr>
                        <a:t> $      3,599.00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vMerge="1">
                  <a:txBody>
                    <a:bodyPr/>
                    <a:lstStyle/>
                    <a:p>
                      <a:endParaRPr lang="es-SV"/>
                    </a:p>
                  </a:txBody>
                  <a:tcPr/>
                </a:tc>
                <a:tc gridSpan="2" vMerge="1">
                  <a:txBody>
                    <a:bodyPr/>
                    <a:lstStyle/>
                    <a:p>
                      <a:endParaRPr lang="es-SV"/>
                    </a:p>
                  </a:txBody>
                  <a:tcPr/>
                </a:tc>
                <a:tc hMerge="1" vMerge="1">
                  <a:txBody>
                    <a:bodyPr/>
                    <a:lstStyle/>
                    <a:p>
                      <a:endParaRPr lang="es-SV"/>
                    </a:p>
                  </a:txBody>
                  <a:tcPr/>
                </a:tc>
                <a:extLst>
                  <a:ext uri="{0D108BD9-81ED-4DB2-BD59-A6C34878D82A}">
                    <a16:rowId xmlns:a16="http://schemas.microsoft.com/office/drawing/2014/main" val="2991459657"/>
                  </a:ext>
                </a:extLst>
              </a:tr>
              <a:tr h="151445">
                <a:tc vMerge="1">
                  <a:txBody>
                    <a:bodyPr/>
                    <a:lstStyle/>
                    <a:p>
                      <a:endParaRPr lang="es-SV"/>
                    </a:p>
                  </a:txBody>
                  <a:tcPr/>
                </a:tc>
                <a:tc vMerge="1">
                  <a:txBody>
                    <a:bodyPr/>
                    <a:lstStyle/>
                    <a:p>
                      <a:endParaRPr lang="es-SV"/>
                    </a:p>
                  </a:txBody>
                  <a:tcPr/>
                </a:tc>
                <a:tc vMerge="1">
                  <a:txBody>
                    <a:bodyPr/>
                    <a:lstStyle/>
                    <a:p>
                      <a:endParaRPr lang="es-SV"/>
                    </a:p>
                  </a:txBody>
                  <a:tcPr/>
                </a:tc>
                <a:tc vMerge="1">
                  <a:txBody>
                    <a:bodyPr/>
                    <a:lstStyle/>
                    <a:p>
                      <a:endParaRPr lang="es-SV"/>
                    </a:p>
                  </a:txBody>
                  <a:tcPr/>
                </a:tc>
                <a:tc>
                  <a:txBody>
                    <a:bodyPr/>
                    <a:lstStyle/>
                    <a:p>
                      <a:pPr algn="ctr">
                        <a:lnSpc>
                          <a:spcPct val="115000"/>
                        </a:lnSpc>
                        <a:spcAft>
                          <a:spcPts val="0"/>
                        </a:spcAft>
                      </a:pPr>
                      <a:r>
                        <a:rPr lang="es-SV" sz="1100">
                          <a:effectLst/>
                        </a:rPr>
                        <a:t>5</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just">
                        <a:lnSpc>
                          <a:spcPct val="115000"/>
                        </a:lnSpc>
                        <a:spcAft>
                          <a:spcPts val="0"/>
                        </a:spcAft>
                      </a:pPr>
                      <a:r>
                        <a:rPr lang="es-SV" sz="1100">
                          <a:effectLst/>
                        </a:rPr>
                        <a:t>Adquisición de medicamento</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a:txBody>
                    <a:bodyPr/>
                    <a:lstStyle/>
                    <a:p>
                      <a:pPr algn="just">
                        <a:lnSpc>
                          <a:spcPct val="115000"/>
                        </a:lnSpc>
                        <a:spcAft>
                          <a:spcPts val="0"/>
                        </a:spcAft>
                      </a:pPr>
                      <a:r>
                        <a:rPr lang="es-SV" sz="1100">
                          <a:effectLst/>
                        </a:rPr>
                        <a:t> $      1,710.00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vMerge="1">
                  <a:txBody>
                    <a:bodyPr/>
                    <a:lstStyle/>
                    <a:p>
                      <a:endParaRPr lang="es-SV"/>
                    </a:p>
                  </a:txBody>
                  <a:tcPr/>
                </a:tc>
                <a:tc gridSpan="2" vMerge="1">
                  <a:txBody>
                    <a:bodyPr/>
                    <a:lstStyle/>
                    <a:p>
                      <a:endParaRPr lang="es-SV"/>
                    </a:p>
                  </a:txBody>
                  <a:tcPr/>
                </a:tc>
                <a:tc hMerge="1" vMerge="1">
                  <a:txBody>
                    <a:bodyPr/>
                    <a:lstStyle/>
                    <a:p>
                      <a:endParaRPr lang="es-SV"/>
                    </a:p>
                  </a:txBody>
                  <a:tcPr/>
                </a:tc>
                <a:extLst>
                  <a:ext uri="{0D108BD9-81ED-4DB2-BD59-A6C34878D82A}">
                    <a16:rowId xmlns:a16="http://schemas.microsoft.com/office/drawing/2014/main" val="3237879804"/>
                  </a:ext>
                </a:extLst>
              </a:tr>
              <a:tr h="151445">
                <a:tc vMerge="1">
                  <a:txBody>
                    <a:bodyPr/>
                    <a:lstStyle/>
                    <a:p>
                      <a:endParaRPr lang="es-SV"/>
                    </a:p>
                  </a:txBody>
                  <a:tcPr/>
                </a:tc>
                <a:tc vMerge="1">
                  <a:txBody>
                    <a:bodyPr/>
                    <a:lstStyle/>
                    <a:p>
                      <a:endParaRPr lang="es-SV"/>
                    </a:p>
                  </a:txBody>
                  <a:tcPr/>
                </a:tc>
                <a:tc vMerge="1">
                  <a:txBody>
                    <a:bodyPr/>
                    <a:lstStyle/>
                    <a:p>
                      <a:endParaRPr lang="es-SV"/>
                    </a:p>
                  </a:txBody>
                  <a:tcPr/>
                </a:tc>
                <a:tc vMerge="1">
                  <a:txBody>
                    <a:bodyPr/>
                    <a:lstStyle/>
                    <a:p>
                      <a:endParaRPr lang="es-SV"/>
                    </a:p>
                  </a:txBody>
                  <a:tcPr/>
                </a:tc>
                <a:tc>
                  <a:txBody>
                    <a:bodyPr/>
                    <a:lstStyle/>
                    <a:p>
                      <a:pPr algn="ctr">
                        <a:lnSpc>
                          <a:spcPct val="115000"/>
                        </a:lnSpc>
                        <a:spcAft>
                          <a:spcPts val="0"/>
                        </a:spcAft>
                      </a:pPr>
                      <a:r>
                        <a:rPr lang="es-SV" sz="1100">
                          <a:effectLst/>
                        </a:rPr>
                        <a:t>6</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just">
                        <a:lnSpc>
                          <a:spcPct val="115000"/>
                        </a:lnSpc>
                        <a:spcAft>
                          <a:spcPts val="0"/>
                        </a:spcAft>
                      </a:pPr>
                      <a:r>
                        <a:rPr lang="es-SV" sz="1100">
                          <a:effectLst/>
                        </a:rPr>
                        <a:t>Adquisición de medicamento</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a:txBody>
                    <a:bodyPr/>
                    <a:lstStyle/>
                    <a:p>
                      <a:pPr algn="just">
                        <a:lnSpc>
                          <a:spcPct val="115000"/>
                        </a:lnSpc>
                        <a:spcAft>
                          <a:spcPts val="0"/>
                        </a:spcAft>
                      </a:pPr>
                      <a:r>
                        <a:rPr lang="es-SV" sz="1100">
                          <a:effectLst/>
                        </a:rPr>
                        <a:t> $      3,870.00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vMerge="1">
                  <a:txBody>
                    <a:bodyPr/>
                    <a:lstStyle/>
                    <a:p>
                      <a:endParaRPr lang="es-SV"/>
                    </a:p>
                  </a:txBody>
                  <a:tcPr/>
                </a:tc>
                <a:tc gridSpan="2" vMerge="1">
                  <a:txBody>
                    <a:bodyPr/>
                    <a:lstStyle/>
                    <a:p>
                      <a:endParaRPr lang="es-SV"/>
                    </a:p>
                  </a:txBody>
                  <a:tcPr/>
                </a:tc>
                <a:tc hMerge="1" vMerge="1">
                  <a:txBody>
                    <a:bodyPr/>
                    <a:lstStyle/>
                    <a:p>
                      <a:endParaRPr lang="es-SV"/>
                    </a:p>
                  </a:txBody>
                  <a:tcPr/>
                </a:tc>
                <a:extLst>
                  <a:ext uri="{0D108BD9-81ED-4DB2-BD59-A6C34878D82A}">
                    <a16:rowId xmlns:a16="http://schemas.microsoft.com/office/drawing/2014/main" val="4154905750"/>
                  </a:ext>
                </a:extLst>
              </a:tr>
              <a:tr h="151445">
                <a:tc vMerge="1">
                  <a:txBody>
                    <a:bodyPr/>
                    <a:lstStyle/>
                    <a:p>
                      <a:endParaRPr lang="es-SV"/>
                    </a:p>
                  </a:txBody>
                  <a:tcPr/>
                </a:tc>
                <a:tc vMerge="1">
                  <a:txBody>
                    <a:bodyPr/>
                    <a:lstStyle/>
                    <a:p>
                      <a:endParaRPr lang="es-SV"/>
                    </a:p>
                  </a:txBody>
                  <a:tcPr/>
                </a:tc>
                <a:tc vMerge="1">
                  <a:txBody>
                    <a:bodyPr/>
                    <a:lstStyle/>
                    <a:p>
                      <a:endParaRPr lang="es-SV"/>
                    </a:p>
                  </a:txBody>
                  <a:tcPr/>
                </a:tc>
                <a:tc vMerge="1">
                  <a:txBody>
                    <a:bodyPr/>
                    <a:lstStyle/>
                    <a:p>
                      <a:endParaRPr lang="es-SV"/>
                    </a:p>
                  </a:txBody>
                  <a:tcPr/>
                </a:tc>
                <a:tc>
                  <a:txBody>
                    <a:bodyPr/>
                    <a:lstStyle/>
                    <a:p>
                      <a:pPr algn="ctr">
                        <a:lnSpc>
                          <a:spcPct val="115000"/>
                        </a:lnSpc>
                        <a:spcAft>
                          <a:spcPts val="0"/>
                        </a:spcAft>
                      </a:pPr>
                      <a:r>
                        <a:rPr lang="es-SV" sz="1100">
                          <a:effectLst/>
                        </a:rPr>
                        <a:t>7</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just">
                        <a:lnSpc>
                          <a:spcPct val="115000"/>
                        </a:lnSpc>
                        <a:spcAft>
                          <a:spcPts val="0"/>
                        </a:spcAft>
                      </a:pPr>
                      <a:r>
                        <a:rPr lang="es-SV" sz="1100">
                          <a:effectLst/>
                        </a:rPr>
                        <a:t>Adquisición de medicamento</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a:txBody>
                    <a:bodyPr/>
                    <a:lstStyle/>
                    <a:p>
                      <a:pPr algn="just">
                        <a:lnSpc>
                          <a:spcPct val="115000"/>
                        </a:lnSpc>
                        <a:spcAft>
                          <a:spcPts val="0"/>
                        </a:spcAft>
                      </a:pPr>
                      <a:r>
                        <a:rPr lang="es-SV" sz="1100">
                          <a:effectLst/>
                        </a:rPr>
                        <a:t> $      1,020.00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vMerge="1">
                  <a:txBody>
                    <a:bodyPr/>
                    <a:lstStyle/>
                    <a:p>
                      <a:endParaRPr lang="es-SV"/>
                    </a:p>
                  </a:txBody>
                  <a:tcPr/>
                </a:tc>
                <a:tc gridSpan="2" vMerge="1">
                  <a:txBody>
                    <a:bodyPr/>
                    <a:lstStyle/>
                    <a:p>
                      <a:endParaRPr lang="es-SV"/>
                    </a:p>
                  </a:txBody>
                  <a:tcPr/>
                </a:tc>
                <a:tc hMerge="1" vMerge="1">
                  <a:txBody>
                    <a:bodyPr/>
                    <a:lstStyle/>
                    <a:p>
                      <a:endParaRPr lang="es-SV"/>
                    </a:p>
                  </a:txBody>
                  <a:tcPr/>
                </a:tc>
                <a:extLst>
                  <a:ext uri="{0D108BD9-81ED-4DB2-BD59-A6C34878D82A}">
                    <a16:rowId xmlns:a16="http://schemas.microsoft.com/office/drawing/2014/main" val="656331426"/>
                  </a:ext>
                </a:extLst>
              </a:tr>
              <a:tr h="151445">
                <a:tc vMerge="1">
                  <a:txBody>
                    <a:bodyPr/>
                    <a:lstStyle/>
                    <a:p>
                      <a:endParaRPr lang="es-SV"/>
                    </a:p>
                  </a:txBody>
                  <a:tcPr/>
                </a:tc>
                <a:tc vMerge="1">
                  <a:txBody>
                    <a:bodyPr/>
                    <a:lstStyle/>
                    <a:p>
                      <a:endParaRPr lang="es-SV"/>
                    </a:p>
                  </a:txBody>
                  <a:tcPr/>
                </a:tc>
                <a:tc vMerge="1">
                  <a:txBody>
                    <a:bodyPr/>
                    <a:lstStyle/>
                    <a:p>
                      <a:endParaRPr lang="es-SV"/>
                    </a:p>
                  </a:txBody>
                  <a:tcPr/>
                </a:tc>
                <a:tc vMerge="1">
                  <a:txBody>
                    <a:bodyPr/>
                    <a:lstStyle/>
                    <a:p>
                      <a:endParaRPr lang="es-SV"/>
                    </a:p>
                  </a:txBody>
                  <a:tcPr/>
                </a:tc>
                <a:tc>
                  <a:txBody>
                    <a:bodyPr/>
                    <a:lstStyle/>
                    <a:p>
                      <a:pPr algn="ctr">
                        <a:lnSpc>
                          <a:spcPct val="115000"/>
                        </a:lnSpc>
                        <a:spcAft>
                          <a:spcPts val="0"/>
                        </a:spcAft>
                      </a:pPr>
                      <a:r>
                        <a:rPr lang="es-SV" sz="1100">
                          <a:effectLst/>
                        </a:rPr>
                        <a:t>8</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just">
                        <a:lnSpc>
                          <a:spcPct val="115000"/>
                        </a:lnSpc>
                        <a:spcAft>
                          <a:spcPts val="0"/>
                        </a:spcAft>
                      </a:pPr>
                      <a:r>
                        <a:rPr lang="es-SV" sz="1100">
                          <a:effectLst/>
                        </a:rPr>
                        <a:t>Adquisición de medicamento</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a:txBody>
                    <a:bodyPr/>
                    <a:lstStyle/>
                    <a:p>
                      <a:pPr algn="just">
                        <a:lnSpc>
                          <a:spcPct val="115000"/>
                        </a:lnSpc>
                        <a:spcAft>
                          <a:spcPts val="0"/>
                        </a:spcAft>
                      </a:pPr>
                      <a:r>
                        <a:rPr lang="es-SV" sz="1100">
                          <a:effectLst/>
                        </a:rPr>
                        <a:t> $         350.00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vMerge="1">
                  <a:txBody>
                    <a:bodyPr/>
                    <a:lstStyle/>
                    <a:p>
                      <a:endParaRPr lang="es-SV"/>
                    </a:p>
                  </a:txBody>
                  <a:tcPr/>
                </a:tc>
                <a:tc gridSpan="2" vMerge="1">
                  <a:txBody>
                    <a:bodyPr/>
                    <a:lstStyle/>
                    <a:p>
                      <a:endParaRPr lang="es-SV"/>
                    </a:p>
                  </a:txBody>
                  <a:tcPr/>
                </a:tc>
                <a:tc hMerge="1" vMerge="1">
                  <a:txBody>
                    <a:bodyPr/>
                    <a:lstStyle/>
                    <a:p>
                      <a:endParaRPr lang="es-SV"/>
                    </a:p>
                  </a:txBody>
                  <a:tcPr/>
                </a:tc>
                <a:extLst>
                  <a:ext uri="{0D108BD9-81ED-4DB2-BD59-A6C34878D82A}">
                    <a16:rowId xmlns:a16="http://schemas.microsoft.com/office/drawing/2014/main" val="1236861406"/>
                  </a:ext>
                </a:extLst>
              </a:tr>
              <a:tr h="151445">
                <a:tc vMerge="1">
                  <a:txBody>
                    <a:bodyPr/>
                    <a:lstStyle/>
                    <a:p>
                      <a:endParaRPr lang="es-SV"/>
                    </a:p>
                  </a:txBody>
                  <a:tcPr/>
                </a:tc>
                <a:tc vMerge="1">
                  <a:txBody>
                    <a:bodyPr/>
                    <a:lstStyle/>
                    <a:p>
                      <a:endParaRPr lang="es-SV"/>
                    </a:p>
                  </a:txBody>
                  <a:tcPr/>
                </a:tc>
                <a:tc vMerge="1">
                  <a:txBody>
                    <a:bodyPr/>
                    <a:lstStyle/>
                    <a:p>
                      <a:endParaRPr lang="es-SV"/>
                    </a:p>
                  </a:txBody>
                  <a:tcPr/>
                </a:tc>
                <a:tc vMerge="1">
                  <a:txBody>
                    <a:bodyPr/>
                    <a:lstStyle/>
                    <a:p>
                      <a:endParaRPr lang="es-SV"/>
                    </a:p>
                  </a:txBody>
                  <a:tcPr/>
                </a:tc>
                <a:tc>
                  <a:txBody>
                    <a:bodyPr/>
                    <a:lstStyle/>
                    <a:p>
                      <a:pPr algn="ctr">
                        <a:lnSpc>
                          <a:spcPct val="115000"/>
                        </a:lnSpc>
                        <a:spcAft>
                          <a:spcPts val="0"/>
                        </a:spcAft>
                      </a:pPr>
                      <a:r>
                        <a:rPr lang="es-SV" sz="1100">
                          <a:effectLst/>
                        </a:rPr>
                        <a:t>9</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just">
                        <a:lnSpc>
                          <a:spcPct val="115000"/>
                        </a:lnSpc>
                        <a:spcAft>
                          <a:spcPts val="0"/>
                        </a:spcAft>
                      </a:pPr>
                      <a:r>
                        <a:rPr lang="es-SV" sz="1100">
                          <a:effectLst/>
                        </a:rPr>
                        <a:t>Adquisición de medicamento</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a:txBody>
                    <a:bodyPr/>
                    <a:lstStyle/>
                    <a:p>
                      <a:pPr algn="just">
                        <a:lnSpc>
                          <a:spcPct val="115000"/>
                        </a:lnSpc>
                        <a:spcAft>
                          <a:spcPts val="0"/>
                        </a:spcAft>
                      </a:pPr>
                      <a:r>
                        <a:rPr lang="es-SV" sz="1100">
                          <a:effectLst/>
                        </a:rPr>
                        <a:t> $      3,500.00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vMerge="1">
                  <a:txBody>
                    <a:bodyPr/>
                    <a:lstStyle/>
                    <a:p>
                      <a:endParaRPr lang="es-SV"/>
                    </a:p>
                  </a:txBody>
                  <a:tcPr/>
                </a:tc>
                <a:tc gridSpan="2" vMerge="1">
                  <a:txBody>
                    <a:bodyPr/>
                    <a:lstStyle/>
                    <a:p>
                      <a:endParaRPr lang="es-SV"/>
                    </a:p>
                  </a:txBody>
                  <a:tcPr/>
                </a:tc>
                <a:tc hMerge="1" vMerge="1">
                  <a:txBody>
                    <a:bodyPr/>
                    <a:lstStyle/>
                    <a:p>
                      <a:endParaRPr lang="es-SV"/>
                    </a:p>
                  </a:txBody>
                  <a:tcPr/>
                </a:tc>
                <a:extLst>
                  <a:ext uri="{0D108BD9-81ED-4DB2-BD59-A6C34878D82A}">
                    <a16:rowId xmlns:a16="http://schemas.microsoft.com/office/drawing/2014/main" val="452343920"/>
                  </a:ext>
                </a:extLst>
              </a:tr>
              <a:tr h="151445">
                <a:tc vMerge="1">
                  <a:txBody>
                    <a:bodyPr/>
                    <a:lstStyle/>
                    <a:p>
                      <a:endParaRPr lang="es-SV"/>
                    </a:p>
                  </a:txBody>
                  <a:tcPr/>
                </a:tc>
                <a:tc vMerge="1">
                  <a:txBody>
                    <a:bodyPr/>
                    <a:lstStyle/>
                    <a:p>
                      <a:endParaRPr lang="es-SV"/>
                    </a:p>
                  </a:txBody>
                  <a:tcPr/>
                </a:tc>
                <a:tc vMerge="1">
                  <a:txBody>
                    <a:bodyPr/>
                    <a:lstStyle/>
                    <a:p>
                      <a:endParaRPr lang="es-SV"/>
                    </a:p>
                  </a:txBody>
                  <a:tcPr/>
                </a:tc>
                <a:tc vMerge="1">
                  <a:txBody>
                    <a:bodyPr/>
                    <a:lstStyle/>
                    <a:p>
                      <a:endParaRPr lang="es-SV"/>
                    </a:p>
                  </a:txBody>
                  <a:tcPr/>
                </a:tc>
                <a:tc>
                  <a:txBody>
                    <a:bodyPr/>
                    <a:lstStyle/>
                    <a:p>
                      <a:pPr algn="ctr">
                        <a:lnSpc>
                          <a:spcPct val="115000"/>
                        </a:lnSpc>
                        <a:spcAft>
                          <a:spcPts val="0"/>
                        </a:spcAft>
                      </a:pPr>
                      <a:r>
                        <a:rPr lang="es-SV" sz="1100">
                          <a:effectLst/>
                        </a:rPr>
                        <a:t>10</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just">
                        <a:lnSpc>
                          <a:spcPct val="115000"/>
                        </a:lnSpc>
                        <a:spcAft>
                          <a:spcPts val="0"/>
                        </a:spcAft>
                      </a:pPr>
                      <a:r>
                        <a:rPr lang="es-SV" sz="1100">
                          <a:effectLst/>
                        </a:rPr>
                        <a:t>Adquisición de medicamento</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a:txBody>
                    <a:bodyPr/>
                    <a:lstStyle/>
                    <a:p>
                      <a:pPr algn="just">
                        <a:lnSpc>
                          <a:spcPct val="115000"/>
                        </a:lnSpc>
                        <a:spcAft>
                          <a:spcPts val="0"/>
                        </a:spcAft>
                      </a:pPr>
                      <a:r>
                        <a:rPr lang="es-SV" sz="1100">
                          <a:effectLst/>
                        </a:rPr>
                        <a:t> $         480.00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vMerge="1">
                  <a:txBody>
                    <a:bodyPr/>
                    <a:lstStyle/>
                    <a:p>
                      <a:endParaRPr lang="es-SV"/>
                    </a:p>
                  </a:txBody>
                  <a:tcPr/>
                </a:tc>
                <a:tc gridSpan="2" vMerge="1">
                  <a:txBody>
                    <a:bodyPr/>
                    <a:lstStyle/>
                    <a:p>
                      <a:endParaRPr lang="es-SV"/>
                    </a:p>
                  </a:txBody>
                  <a:tcPr/>
                </a:tc>
                <a:tc hMerge="1" vMerge="1">
                  <a:txBody>
                    <a:bodyPr/>
                    <a:lstStyle/>
                    <a:p>
                      <a:endParaRPr lang="es-SV"/>
                    </a:p>
                  </a:txBody>
                  <a:tcPr/>
                </a:tc>
                <a:extLst>
                  <a:ext uri="{0D108BD9-81ED-4DB2-BD59-A6C34878D82A}">
                    <a16:rowId xmlns:a16="http://schemas.microsoft.com/office/drawing/2014/main" val="1076825892"/>
                  </a:ext>
                </a:extLst>
              </a:tr>
              <a:tr h="151445">
                <a:tc vMerge="1">
                  <a:txBody>
                    <a:bodyPr/>
                    <a:lstStyle/>
                    <a:p>
                      <a:endParaRPr lang="es-SV"/>
                    </a:p>
                  </a:txBody>
                  <a:tcPr/>
                </a:tc>
                <a:tc vMerge="1">
                  <a:txBody>
                    <a:bodyPr/>
                    <a:lstStyle/>
                    <a:p>
                      <a:endParaRPr lang="es-SV"/>
                    </a:p>
                  </a:txBody>
                  <a:tcPr/>
                </a:tc>
                <a:tc vMerge="1">
                  <a:txBody>
                    <a:bodyPr/>
                    <a:lstStyle/>
                    <a:p>
                      <a:endParaRPr lang="es-SV"/>
                    </a:p>
                  </a:txBody>
                  <a:tcPr/>
                </a:tc>
                <a:tc vMerge="1">
                  <a:txBody>
                    <a:bodyPr/>
                    <a:lstStyle/>
                    <a:p>
                      <a:endParaRPr lang="es-SV"/>
                    </a:p>
                  </a:txBody>
                  <a:tcPr/>
                </a:tc>
                <a:tc>
                  <a:txBody>
                    <a:bodyPr/>
                    <a:lstStyle/>
                    <a:p>
                      <a:pPr algn="ctr">
                        <a:lnSpc>
                          <a:spcPct val="115000"/>
                        </a:lnSpc>
                        <a:spcAft>
                          <a:spcPts val="0"/>
                        </a:spcAft>
                      </a:pPr>
                      <a:r>
                        <a:rPr lang="es-SV" sz="1100">
                          <a:effectLst/>
                        </a:rPr>
                        <a:t>11</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just">
                        <a:lnSpc>
                          <a:spcPct val="115000"/>
                        </a:lnSpc>
                        <a:spcAft>
                          <a:spcPts val="0"/>
                        </a:spcAft>
                      </a:pPr>
                      <a:r>
                        <a:rPr lang="es-SV" sz="1100">
                          <a:effectLst/>
                        </a:rPr>
                        <a:t>Adquisición de medicamento</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a:txBody>
                    <a:bodyPr/>
                    <a:lstStyle/>
                    <a:p>
                      <a:pPr algn="just">
                        <a:lnSpc>
                          <a:spcPct val="115000"/>
                        </a:lnSpc>
                        <a:spcAft>
                          <a:spcPts val="0"/>
                        </a:spcAft>
                      </a:pPr>
                      <a:r>
                        <a:rPr lang="es-SV" sz="1100">
                          <a:effectLst/>
                        </a:rPr>
                        <a:t> $         585.00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vMerge="1">
                  <a:txBody>
                    <a:bodyPr/>
                    <a:lstStyle/>
                    <a:p>
                      <a:endParaRPr lang="es-SV"/>
                    </a:p>
                  </a:txBody>
                  <a:tcPr/>
                </a:tc>
                <a:tc gridSpan="2" vMerge="1">
                  <a:txBody>
                    <a:bodyPr/>
                    <a:lstStyle/>
                    <a:p>
                      <a:endParaRPr lang="es-SV"/>
                    </a:p>
                  </a:txBody>
                  <a:tcPr/>
                </a:tc>
                <a:tc hMerge="1" vMerge="1">
                  <a:txBody>
                    <a:bodyPr/>
                    <a:lstStyle/>
                    <a:p>
                      <a:endParaRPr lang="es-SV"/>
                    </a:p>
                  </a:txBody>
                  <a:tcPr/>
                </a:tc>
                <a:extLst>
                  <a:ext uri="{0D108BD9-81ED-4DB2-BD59-A6C34878D82A}">
                    <a16:rowId xmlns:a16="http://schemas.microsoft.com/office/drawing/2014/main" val="3536859811"/>
                  </a:ext>
                </a:extLst>
              </a:tr>
              <a:tr h="151445">
                <a:tc vMerge="1">
                  <a:txBody>
                    <a:bodyPr/>
                    <a:lstStyle/>
                    <a:p>
                      <a:endParaRPr lang="es-SV"/>
                    </a:p>
                  </a:txBody>
                  <a:tcPr/>
                </a:tc>
                <a:tc vMerge="1">
                  <a:txBody>
                    <a:bodyPr/>
                    <a:lstStyle/>
                    <a:p>
                      <a:endParaRPr lang="es-SV"/>
                    </a:p>
                  </a:txBody>
                  <a:tcPr/>
                </a:tc>
                <a:tc vMerge="1">
                  <a:txBody>
                    <a:bodyPr/>
                    <a:lstStyle/>
                    <a:p>
                      <a:endParaRPr lang="es-SV"/>
                    </a:p>
                  </a:txBody>
                  <a:tcPr/>
                </a:tc>
                <a:tc vMerge="1">
                  <a:txBody>
                    <a:bodyPr/>
                    <a:lstStyle/>
                    <a:p>
                      <a:endParaRPr lang="es-SV"/>
                    </a:p>
                  </a:txBody>
                  <a:tcPr/>
                </a:tc>
                <a:tc>
                  <a:txBody>
                    <a:bodyPr/>
                    <a:lstStyle/>
                    <a:p>
                      <a:pPr algn="ctr">
                        <a:lnSpc>
                          <a:spcPct val="115000"/>
                        </a:lnSpc>
                        <a:spcAft>
                          <a:spcPts val="0"/>
                        </a:spcAft>
                      </a:pPr>
                      <a:r>
                        <a:rPr lang="es-SV" sz="1100">
                          <a:effectLst/>
                        </a:rPr>
                        <a:t>12</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just">
                        <a:lnSpc>
                          <a:spcPct val="115000"/>
                        </a:lnSpc>
                        <a:spcAft>
                          <a:spcPts val="0"/>
                        </a:spcAft>
                      </a:pPr>
                      <a:r>
                        <a:rPr lang="es-SV" sz="1100">
                          <a:effectLst/>
                        </a:rPr>
                        <a:t>Adquisición de medicamento</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a:txBody>
                    <a:bodyPr/>
                    <a:lstStyle/>
                    <a:p>
                      <a:pPr algn="just">
                        <a:lnSpc>
                          <a:spcPct val="115000"/>
                        </a:lnSpc>
                        <a:spcAft>
                          <a:spcPts val="0"/>
                        </a:spcAft>
                      </a:pPr>
                      <a:r>
                        <a:rPr lang="es-SV" sz="1100">
                          <a:effectLst/>
                        </a:rPr>
                        <a:t> $      3,250.00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vMerge="1">
                  <a:txBody>
                    <a:bodyPr/>
                    <a:lstStyle/>
                    <a:p>
                      <a:endParaRPr lang="es-SV"/>
                    </a:p>
                  </a:txBody>
                  <a:tcPr/>
                </a:tc>
                <a:tc gridSpan="2" vMerge="1">
                  <a:txBody>
                    <a:bodyPr/>
                    <a:lstStyle/>
                    <a:p>
                      <a:endParaRPr lang="es-SV"/>
                    </a:p>
                  </a:txBody>
                  <a:tcPr/>
                </a:tc>
                <a:tc hMerge="1" vMerge="1">
                  <a:txBody>
                    <a:bodyPr/>
                    <a:lstStyle/>
                    <a:p>
                      <a:endParaRPr lang="es-SV"/>
                    </a:p>
                  </a:txBody>
                  <a:tcPr/>
                </a:tc>
                <a:extLst>
                  <a:ext uri="{0D108BD9-81ED-4DB2-BD59-A6C34878D82A}">
                    <a16:rowId xmlns:a16="http://schemas.microsoft.com/office/drawing/2014/main" val="2136546063"/>
                  </a:ext>
                </a:extLst>
              </a:tr>
              <a:tr h="151445">
                <a:tc vMerge="1">
                  <a:txBody>
                    <a:bodyPr/>
                    <a:lstStyle/>
                    <a:p>
                      <a:endParaRPr lang="es-SV"/>
                    </a:p>
                  </a:txBody>
                  <a:tcPr/>
                </a:tc>
                <a:tc vMerge="1">
                  <a:txBody>
                    <a:bodyPr/>
                    <a:lstStyle/>
                    <a:p>
                      <a:endParaRPr lang="es-SV"/>
                    </a:p>
                  </a:txBody>
                  <a:tcPr/>
                </a:tc>
                <a:tc vMerge="1">
                  <a:txBody>
                    <a:bodyPr/>
                    <a:lstStyle/>
                    <a:p>
                      <a:endParaRPr lang="es-SV"/>
                    </a:p>
                  </a:txBody>
                  <a:tcPr/>
                </a:tc>
                <a:tc vMerge="1">
                  <a:txBody>
                    <a:bodyPr/>
                    <a:lstStyle/>
                    <a:p>
                      <a:endParaRPr lang="es-SV"/>
                    </a:p>
                  </a:txBody>
                  <a:tcPr/>
                </a:tc>
                <a:tc>
                  <a:txBody>
                    <a:bodyPr/>
                    <a:lstStyle/>
                    <a:p>
                      <a:pPr algn="ctr">
                        <a:lnSpc>
                          <a:spcPct val="115000"/>
                        </a:lnSpc>
                        <a:spcAft>
                          <a:spcPts val="0"/>
                        </a:spcAft>
                      </a:pPr>
                      <a:r>
                        <a:rPr lang="es-SV" sz="1100">
                          <a:effectLst/>
                        </a:rPr>
                        <a:t>13</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just">
                        <a:lnSpc>
                          <a:spcPct val="115000"/>
                        </a:lnSpc>
                        <a:spcAft>
                          <a:spcPts val="0"/>
                        </a:spcAft>
                      </a:pPr>
                      <a:r>
                        <a:rPr lang="es-SV" sz="1100">
                          <a:effectLst/>
                        </a:rPr>
                        <a:t>Adquisición de medicamento</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a:txBody>
                    <a:bodyPr/>
                    <a:lstStyle/>
                    <a:p>
                      <a:pPr algn="just">
                        <a:lnSpc>
                          <a:spcPct val="115000"/>
                        </a:lnSpc>
                        <a:spcAft>
                          <a:spcPts val="0"/>
                        </a:spcAft>
                      </a:pPr>
                      <a:r>
                        <a:rPr lang="es-SV" sz="1100">
                          <a:effectLst/>
                        </a:rPr>
                        <a:t> $      1,180.00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vMerge="1">
                  <a:txBody>
                    <a:bodyPr/>
                    <a:lstStyle/>
                    <a:p>
                      <a:endParaRPr lang="es-SV"/>
                    </a:p>
                  </a:txBody>
                  <a:tcPr/>
                </a:tc>
                <a:tc gridSpan="2" vMerge="1">
                  <a:txBody>
                    <a:bodyPr/>
                    <a:lstStyle/>
                    <a:p>
                      <a:endParaRPr lang="es-SV"/>
                    </a:p>
                  </a:txBody>
                  <a:tcPr/>
                </a:tc>
                <a:tc hMerge="1" vMerge="1">
                  <a:txBody>
                    <a:bodyPr/>
                    <a:lstStyle/>
                    <a:p>
                      <a:endParaRPr lang="es-SV"/>
                    </a:p>
                  </a:txBody>
                  <a:tcPr/>
                </a:tc>
                <a:extLst>
                  <a:ext uri="{0D108BD9-81ED-4DB2-BD59-A6C34878D82A}">
                    <a16:rowId xmlns:a16="http://schemas.microsoft.com/office/drawing/2014/main" val="1204546296"/>
                  </a:ext>
                </a:extLst>
              </a:tr>
              <a:tr h="151445">
                <a:tc vMerge="1">
                  <a:txBody>
                    <a:bodyPr/>
                    <a:lstStyle/>
                    <a:p>
                      <a:endParaRPr lang="es-SV"/>
                    </a:p>
                  </a:txBody>
                  <a:tcPr/>
                </a:tc>
                <a:tc vMerge="1">
                  <a:txBody>
                    <a:bodyPr/>
                    <a:lstStyle/>
                    <a:p>
                      <a:endParaRPr lang="es-SV"/>
                    </a:p>
                  </a:txBody>
                  <a:tcPr/>
                </a:tc>
                <a:tc vMerge="1">
                  <a:txBody>
                    <a:bodyPr/>
                    <a:lstStyle/>
                    <a:p>
                      <a:endParaRPr lang="es-SV"/>
                    </a:p>
                  </a:txBody>
                  <a:tcPr/>
                </a:tc>
                <a:tc vMerge="1">
                  <a:txBody>
                    <a:bodyPr/>
                    <a:lstStyle/>
                    <a:p>
                      <a:endParaRPr lang="es-SV"/>
                    </a:p>
                  </a:txBody>
                  <a:tcPr/>
                </a:tc>
                <a:tc>
                  <a:txBody>
                    <a:bodyPr/>
                    <a:lstStyle/>
                    <a:p>
                      <a:pPr algn="ctr">
                        <a:lnSpc>
                          <a:spcPct val="115000"/>
                        </a:lnSpc>
                        <a:spcAft>
                          <a:spcPts val="0"/>
                        </a:spcAft>
                      </a:pPr>
                      <a:r>
                        <a:rPr lang="es-SV" sz="1100">
                          <a:effectLst/>
                        </a:rPr>
                        <a:t>14</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just">
                        <a:lnSpc>
                          <a:spcPct val="115000"/>
                        </a:lnSpc>
                        <a:spcAft>
                          <a:spcPts val="0"/>
                        </a:spcAft>
                      </a:pPr>
                      <a:r>
                        <a:rPr lang="es-SV" sz="1100">
                          <a:effectLst/>
                        </a:rPr>
                        <a:t>Adquisición de medicamento</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a:txBody>
                    <a:bodyPr/>
                    <a:lstStyle/>
                    <a:p>
                      <a:pPr algn="just">
                        <a:lnSpc>
                          <a:spcPct val="115000"/>
                        </a:lnSpc>
                        <a:spcAft>
                          <a:spcPts val="0"/>
                        </a:spcAft>
                      </a:pPr>
                      <a:r>
                        <a:rPr lang="es-SV" sz="1100">
                          <a:effectLst/>
                        </a:rPr>
                        <a:t> $         796.00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vMerge="1">
                  <a:txBody>
                    <a:bodyPr/>
                    <a:lstStyle/>
                    <a:p>
                      <a:endParaRPr lang="es-SV"/>
                    </a:p>
                  </a:txBody>
                  <a:tcPr/>
                </a:tc>
                <a:tc gridSpan="2" vMerge="1">
                  <a:txBody>
                    <a:bodyPr/>
                    <a:lstStyle/>
                    <a:p>
                      <a:endParaRPr lang="es-SV"/>
                    </a:p>
                  </a:txBody>
                  <a:tcPr/>
                </a:tc>
                <a:tc hMerge="1" vMerge="1">
                  <a:txBody>
                    <a:bodyPr/>
                    <a:lstStyle/>
                    <a:p>
                      <a:endParaRPr lang="es-SV"/>
                    </a:p>
                  </a:txBody>
                  <a:tcPr/>
                </a:tc>
                <a:extLst>
                  <a:ext uri="{0D108BD9-81ED-4DB2-BD59-A6C34878D82A}">
                    <a16:rowId xmlns:a16="http://schemas.microsoft.com/office/drawing/2014/main" val="1815615810"/>
                  </a:ext>
                </a:extLst>
              </a:tr>
              <a:tr h="151445">
                <a:tc vMerge="1">
                  <a:txBody>
                    <a:bodyPr/>
                    <a:lstStyle/>
                    <a:p>
                      <a:endParaRPr lang="es-SV"/>
                    </a:p>
                  </a:txBody>
                  <a:tcPr/>
                </a:tc>
                <a:tc vMerge="1">
                  <a:txBody>
                    <a:bodyPr/>
                    <a:lstStyle/>
                    <a:p>
                      <a:endParaRPr lang="es-SV"/>
                    </a:p>
                  </a:txBody>
                  <a:tcPr/>
                </a:tc>
                <a:tc vMerge="1">
                  <a:txBody>
                    <a:bodyPr/>
                    <a:lstStyle/>
                    <a:p>
                      <a:endParaRPr lang="es-SV"/>
                    </a:p>
                  </a:txBody>
                  <a:tcPr/>
                </a:tc>
                <a:tc vMerge="1">
                  <a:txBody>
                    <a:bodyPr/>
                    <a:lstStyle/>
                    <a:p>
                      <a:endParaRPr lang="es-SV"/>
                    </a:p>
                  </a:txBody>
                  <a:tcPr/>
                </a:tc>
                <a:tc>
                  <a:txBody>
                    <a:bodyPr/>
                    <a:lstStyle/>
                    <a:p>
                      <a:pPr algn="ctr">
                        <a:lnSpc>
                          <a:spcPct val="115000"/>
                        </a:lnSpc>
                        <a:spcAft>
                          <a:spcPts val="0"/>
                        </a:spcAft>
                      </a:pPr>
                      <a:r>
                        <a:rPr lang="es-SV" sz="1100">
                          <a:effectLst/>
                        </a:rPr>
                        <a:t>15</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just">
                        <a:lnSpc>
                          <a:spcPct val="115000"/>
                        </a:lnSpc>
                        <a:spcAft>
                          <a:spcPts val="0"/>
                        </a:spcAft>
                      </a:pPr>
                      <a:r>
                        <a:rPr lang="es-SV" sz="1100">
                          <a:effectLst/>
                        </a:rPr>
                        <a:t>Adquisición de medicamento</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a:txBody>
                    <a:bodyPr/>
                    <a:lstStyle/>
                    <a:p>
                      <a:pPr algn="just">
                        <a:lnSpc>
                          <a:spcPct val="115000"/>
                        </a:lnSpc>
                        <a:spcAft>
                          <a:spcPts val="0"/>
                        </a:spcAft>
                      </a:pPr>
                      <a:r>
                        <a:rPr lang="es-SV" sz="1100">
                          <a:effectLst/>
                        </a:rPr>
                        <a:t> $         800.00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vMerge="1">
                  <a:txBody>
                    <a:bodyPr/>
                    <a:lstStyle/>
                    <a:p>
                      <a:endParaRPr lang="es-SV"/>
                    </a:p>
                  </a:txBody>
                  <a:tcPr/>
                </a:tc>
                <a:tc gridSpan="2" vMerge="1">
                  <a:txBody>
                    <a:bodyPr/>
                    <a:lstStyle/>
                    <a:p>
                      <a:endParaRPr lang="es-SV"/>
                    </a:p>
                  </a:txBody>
                  <a:tcPr/>
                </a:tc>
                <a:tc hMerge="1" vMerge="1">
                  <a:txBody>
                    <a:bodyPr/>
                    <a:lstStyle/>
                    <a:p>
                      <a:endParaRPr lang="es-SV"/>
                    </a:p>
                  </a:txBody>
                  <a:tcPr/>
                </a:tc>
                <a:extLst>
                  <a:ext uri="{0D108BD9-81ED-4DB2-BD59-A6C34878D82A}">
                    <a16:rowId xmlns:a16="http://schemas.microsoft.com/office/drawing/2014/main" val="1090408909"/>
                  </a:ext>
                </a:extLst>
              </a:tr>
              <a:tr h="151445">
                <a:tc vMerge="1">
                  <a:txBody>
                    <a:bodyPr/>
                    <a:lstStyle/>
                    <a:p>
                      <a:endParaRPr lang="es-SV"/>
                    </a:p>
                  </a:txBody>
                  <a:tcPr/>
                </a:tc>
                <a:tc vMerge="1">
                  <a:txBody>
                    <a:bodyPr/>
                    <a:lstStyle/>
                    <a:p>
                      <a:endParaRPr lang="es-SV"/>
                    </a:p>
                  </a:txBody>
                  <a:tcPr/>
                </a:tc>
                <a:tc vMerge="1">
                  <a:txBody>
                    <a:bodyPr/>
                    <a:lstStyle/>
                    <a:p>
                      <a:endParaRPr lang="es-SV"/>
                    </a:p>
                  </a:txBody>
                  <a:tcPr/>
                </a:tc>
                <a:tc vMerge="1">
                  <a:txBody>
                    <a:bodyPr/>
                    <a:lstStyle/>
                    <a:p>
                      <a:endParaRPr lang="es-SV"/>
                    </a:p>
                  </a:txBody>
                  <a:tcPr/>
                </a:tc>
                <a:tc>
                  <a:txBody>
                    <a:bodyPr/>
                    <a:lstStyle/>
                    <a:p>
                      <a:pPr algn="ctr">
                        <a:lnSpc>
                          <a:spcPct val="115000"/>
                        </a:lnSpc>
                        <a:spcAft>
                          <a:spcPts val="0"/>
                        </a:spcAft>
                      </a:pPr>
                      <a:r>
                        <a:rPr lang="es-SV" sz="1100">
                          <a:effectLst/>
                        </a:rPr>
                        <a:t>16</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just">
                        <a:lnSpc>
                          <a:spcPct val="115000"/>
                        </a:lnSpc>
                        <a:spcAft>
                          <a:spcPts val="0"/>
                        </a:spcAft>
                      </a:pPr>
                      <a:r>
                        <a:rPr lang="es-SV" sz="1100">
                          <a:effectLst/>
                        </a:rPr>
                        <a:t>Adquisición de medicamento</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a:txBody>
                    <a:bodyPr/>
                    <a:lstStyle/>
                    <a:p>
                      <a:pPr algn="just">
                        <a:lnSpc>
                          <a:spcPct val="115000"/>
                        </a:lnSpc>
                        <a:spcAft>
                          <a:spcPts val="0"/>
                        </a:spcAft>
                      </a:pPr>
                      <a:r>
                        <a:rPr lang="es-SV" sz="1100">
                          <a:effectLst/>
                        </a:rPr>
                        <a:t> $      2,761.84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vMerge="1">
                  <a:txBody>
                    <a:bodyPr/>
                    <a:lstStyle/>
                    <a:p>
                      <a:endParaRPr lang="es-SV"/>
                    </a:p>
                  </a:txBody>
                  <a:tcPr/>
                </a:tc>
                <a:tc gridSpan="2" vMerge="1">
                  <a:txBody>
                    <a:bodyPr/>
                    <a:lstStyle/>
                    <a:p>
                      <a:endParaRPr lang="es-SV"/>
                    </a:p>
                  </a:txBody>
                  <a:tcPr/>
                </a:tc>
                <a:tc hMerge="1" vMerge="1">
                  <a:txBody>
                    <a:bodyPr/>
                    <a:lstStyle/>
                    <a:p>
                      <a:endParaRPr lang="es-SV"/>
                    </a:p>
                  </a:txBody>
                  <a:tcPr/>
                </a:tc>
                <a:extLst>
                  <a:ext uri="{0D108BD9-81ED-4DB2-BD59-A6C34878D82A}">
                    <a16:rowId xmlns:a16="http://schemas.microsoft.com/office/drawing/2014/main" val="1862770862"/>
                  </a:ext>
                </a:extLst>
              </a:tr>
              <a:tr h="151445">
                <a:tc vMerge="1">
                  <a:txBody>
                    <a:bodyPr/>
                    <a:lstStyle/>
                    <a:p>
                      <a:endParaRPr lang="es-SV"/>
                    </a:p>
                  </a:txBody>
                  <a:tcPr/>
                </a:tc>
                <a:tc vMerge="1">
                  <a:txBody>
                    <a:bodyPr/>
                    <a:lstStyle/>
                    <a:p>
                      <a:endParaRPr lang="es-SV"/>
                    </a:p>
                  </a:txBody>
                  <a:tcPr/>
                </a:tc>
                <a:tc vMerge="1">
                  <a:txBody>
                    <a:bodyPr/>
                    <a:lstStyle/>
                    <a:p>
                      <a:endParaRPr lang="es-SV"/>
                    </a:p>
                  </a:txBody>
                  <a:tcPr/>
                </a:tc>
                <a:tc vMerge="1">
                  <a:txBody>
                    <a:bodyPr/>
                    <a:lstStyle/>
                    <a:p>
                      <a:endParaRPr lang="es-SV"/>
                    </a:p>
                  </a:txBody>
                  <a:tcPr/>
                </a:tc>
                <a:tc>
                  <a:txBody>
                    <a:bodyPr/>
                    <a:lstStyle/>
                    <a:p>
                      <a:pPr algn="ctr">
                        <a:lnSpc>
                          <a:spcPct val="115000"/>
                        </a:lnSpc>
                        <a:spcAft>
                          <a:spcPts val="0"/>
                        </a:spcAft>
                      </a:pPr>
                      <a:r>
                        <a:rPr lang="es-SV" sz="1100">
                          <a:effectLst/>
                        </a:rPr>
                        <a:t>17</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just">
                        <a:lnSpc>
                          <a:spcPct val="115000"/>
                        </a:lnSpc>
                        <a:spcAft>
                          <a:spcPts val="0"/>
                        </a:spcAft>
                      </a:pPr>
                      <a:r>
                        <a:rPr lang="es-SV" sz="1100">
                          <a:effectLst/>
                        </a:rPr>
                        <a:t>Adquisición de medicamento</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a:txBody>
                    <a:bodyPr/>
                    <a:lstStyle/>
                    <a:p>
                      <a:pPr algn="just">
                        <a:lnSpc>
                          <a:spcPct val="115000"/>
                        </a:lnSpc>
                        <a:spcAft>
                          <a:spcPts val="0"/>
                        </a:spcAft>
                      </a:pPr>
                      <a:r>
                        <a:rPr lang="es-SV" sz="1100">
                          <a:effectLst/>
                        </a:rPr>
                        <a:t> $      1,212.75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vMerge="1">
                  <a:txBody>
                    <a:bodyPr/>
                    <a:lstStyle/>
                    <a:p>
                      <a:endParaRPr lang="es-SV"/>
                    </a:p>
                  </a:txBody>
                  <a:tcPr/>
                </a:tc>
                <a:tc gridSpan="2" vMerge="1">
                  <a:txBody>
                    <a:bodyPr/>
                    <a:lstStyle/>
                    <a:p>
                      <a:endParaRPr lang="es-SV"/>
                    </a:p>
                  </a:txBody>
                  <a:tcPr/>
                </a:tc>
                <a:tc hMerge="1" vMerge="1">
                  <a:txBody>
                    <a:bodyPr/>
                    <a:lstStyle/>
                    <a:p>
                      <a:endParaRPr lang="es-SV"/>
                    </a:p>
                  </a:txBody>
                  <a:tcPr/>
                </a:tc>
                <a:extLst>
                  <a:ext uri="{0D108BD9-81ED-4DB2-BD59-A6C34878D82A}">
                    <a16:rowId xmlns:a16="http://schemas.microsoft.com/office/drawing/2014/main" val="1545478821"/>
                  </a:ext>
                </a:extLst>
              </a:tr>
              <a:tr h="151445">
                <a:tc vMerge="1">
                  <a:txBody>
                    <a:bodyPr/>
                    <a:lstStyle/>
                    <a:p>
                      <a:endParaRPr lang="es-SV"/>
                    </a:p>
                  </a:txBody>
                  <a:tcPr/>
                </a:tc>
                <a:tc vMerge="1">
                  <a:txBody>
                    <a:bodyPr/>
                    <a:lstStyle/>
                    <a:p>
                      <a:endParaRPr lang="es-SV"/>
                    </a:p>
                  </a:txBody>
                  <a:tcPr/>
                </a:tc>
                <a:tc vMerge="1">
                  <a:txBody>
                    <a:bodyPr/>
                    <a:lstStyle/>
                    <a:p>
                      <a:endParaRPr lang="es-SV"/>
                    </a:p>
                  </a:txBody>
                  <a:tcPr/>
                </a:tc>
                <a:tc vMerge="1">
                  <a:txBody>
                    <a:bodyPr/>
                    <a:lstStyle/>
                    <a:p>
                      <a:endParaRPr lang="es-SV"/>
                    </a:p>
                  </a:txBody>
                  <a:tcPr/>
                </a:tc>
                <a:tc>
                  <a:txBody>
                    <a:bodyPr/>
                    <a:lstStyle/>
                    <a:p>
                      <a:pPr algn="ctr">
                        <a:lnSpc>
                          <a:spcPct val="115000"/>
                        </a:lnSpc>
                        <a:spcAft>
                          <a:spcPts val="0"/>
                        </a:spcAft>
                      </a:pPr>
                      <a:r>
                        <a:rPr lang="es-SV" sz="1100">
                          <a:effectLst/>
                        </a:rPr>
                        <a:t>18</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just">
                        <a:lnSpc>
                          <a:spcPct val="115000"/>
                        </a:lnSpc>
                        <a:spcAft>
                          <a:spcPts val="0"/>
                        </a:spcAft>
                      </a:pPr>
                      <a:r>
                        <a:rPr lang="es-SV" sz="1100">
                          <a:effectLst/>
                        </a:rPr>
                        <a:t>Adquisición de medicamento</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a:txBody>
                    <a:bodyPr/>
                    <a:lstStyle/>
                    <a:p>
                      <a:pPr algn="just">
                        <a:lnSpc>
                          <a:spcPct val="115000"/>
                        </a:lnSpc>
                        <a:spcAft>
                          <a:spcPts val="0"/>
                        </a:spcAft>
                      </a:pPr>
                      <a:r>
                        <a:rPr lang="es-SV" sz="1100">
                          <a:effectLst/>
                        </a:rPr>
                        <a:t> $      1,680.01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vMerge="1">
                  <a:txBody>
                    <a:bodyPr/>
                    <a:lstStyle/>
                    <a:p>
                      <a:endParaRPr lang="es-SV"/>
                    </a:p>
                  </a:txBody>
                  <a:tcPr/>
                </a:tc>
                <a:tc gridSpan="2" vMerge="1">
                  <a:txBody>
                    <a:bodyPr/>
                    <a:lstStyle/>
                    <a:p>
                      <a:endParaRPr lang="es-SV"/>
                    </a:p>
                  </a:txBody>
                  <a:tcPr/>
                </a:tc>
                <a:tc hMerge="1" vMerge="1">
                  <a:txBody>
                    <a:bodyPr/>
                    <a:lstStyle/>
                    <a:p>
                      <a:endParaRPr lang="es-SV"/>
                    </a:p>
                  </a:txBody>
                  <a:tcPr/>
                </a:tc>
                <a:extLst>
                  <a:ext uri="{0D108BD9-81ED-4DB2-BD59-A6C34878D82A}">
                    <a16:rowId xmlns:a16="http://schemas.microsoft.com/office/drawing/2014/main" val="1127051018"/>
                  </a:ext>
                </a:extLst>
              </a:tr>
              <a:tr h="151445">
                <a:tc vMerge="1">
                  <a:txBody>
                    <a:bodyPr/>
                    <a:lstStyle/>
                    <a:p>
                      <a:endParaRPr lang="es-SV"/>
                    </a:p>
                  </a:txBody>
                  <a:tcPr/>
                </a:tc>
                <a:tc vMerge="1">
                  <a:txBody>
                    <a:bodyPr/>
                    <a:lstStyle/>
                    <a:p>
                      <a:endParaRPr lang="es-SV"/>
                    </a:p>
                  </a:txBody>
                  <a:tcPr/>
                </a:tc>
                <a:tc vMerge="1">
                  <a:txBody>
                    <a:bodyPr/>
                    <a:lstStyle/>
                    <a:p>
                      <a:endParaRPr lang="es-SV"/>
                    </a:p>
                  </a:txBody>
                  <a:tcPr/>
                </a:tc>
                <a:tc vMerge="1">
                  <a:txBody>
                    <a:bodyPr/>
                    <a:lstStyle/>
                    <a:p>
                      <a:endParaRPr lang="es-SV"/>
                    </a:p>
                  </a:txBody>
                  <a:tcPr/>
                </a:tc>
                <a:tc>
                  <a:txBody>
                    <a:bodyPr/>
                    <a:lstStyle/>
                    <a:p>
                      <a:pPr algn="ctr">
                        <a:lnSpc>
                          <a:spcPct val="115000"/>
                        </a:lnSpc>
                        <a:spcAft>
                          <a:spcPts val="0"/>
                        </a:spcAft>
                      </a:pPr>
                      <a:r>
                        <a:rPr lang="es-SV" sz="1100" dirty="0">
                          <a:effectLst/>
                        </a:rPr>
                        <a:t>19</a:t>
                      </a:r>
                      <a:endParaRPr lang="es-SV"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just">
                        <a:lnSpc>
                          <a:spcPct val="115000"/>
                        </a:lnSpc>
                        <a:spcAft>
                          <a:spcPts val="0"/>
                        </a:spcAft>
                      </a:pPr>
                      <a:r>
                        <a:rPr lang="es-SV" sz="1100">
                          <a:effectLst/>
                        </a:rPr>
                        <a:t>Insumos Médicos</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a:txBody>
                    <a:bodyPr/>
                    <a:lstStyle/>
                    <a:p>
                      <a:pPr algn="just">
                        <a:lnSpc>
                          <a:spcPct val="115000"/>
                        </a:lnSpc>
                        <a:spcAft>
                          <a:spcPts val="0"/>
                        </a:spcAft>
                      </a:pPr>
                      <a:r>
                        <a:rPr lang="es-SV" sz="1100">
                          <a:effectLst/>
                        </a:rPr>
                        <a:t> $      1,991.00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vMerge="1">
                  <a:txBody>
                    <a:bodyPr/>
                    <a:lstStyle/>
                    <a:p>
                      <a:endParaRPr lang="es-SV"/>
                    </a:p>
                  </a:txBody>
                  <a:tcPr/>
                </a:tc>
                <a:tc gridSpan="2" vMerge="1">
                  <a:txBody>
                    <a:bodyPr/>
                    <a:lstStyle/>
                    <a:p>
                      <a:endParaRPr lang="es-SV"/>
                    </a:p>
                  </a:txBody>
                  <a:tcPr/>
                </a:tc>
                <a:tc hMerge="1" vMerge="1">
                  <a:txBody>
                    <a:bodyPr/>
                    <a:lstStyle/>
                    <a:p>
                      <a:endParaRPr lang="es-SV"/>
                    </a:p>
                  </a:txBody>
                  <a:tcPr/>
                </a:tc>
                <a:extLst>
                  <a:ext uri="{0D108BD9-81ED-4DB2-BD59-A6C34878D82A}">
                    <a16:rowId xmlns:a16="http://schemas.microsoft.com/office/drawing/2014/main" val="15852497"/>
                  </a:ext>
                </a:extLst>
              </a:tr>
              <a:tr h="151445">
                <a:tc vMerge="1">
                  <a:txBody>
                    <a:bodyPr/>
                    <a:lstStyle/>
                    <a:p>
                      <a:endParaRPr lang="es-SV"/>
                    </a:p>
                  </a:txBody>
                  <a:tcPr/>
                </a:tc>
                <a:tc vMerge="1">
                  <a:txBody>
                    <a:bodyPr/>
                    <a:lstStyle/>
                    <a:p>
                      <a:endParaRPr lang="es-SV"/>
                    </a:p>
                  </a:txBody>
                  <a:tcPr/>
                </a:tc>
                <a:tc vMerge="1">
                  <a:txBody>
                    <a:bodyPr/>
                    <a:lstStyle/>
                    <a:p>
                      <a:endParaRPr lang="es-SV"/>
                    </a:p>
                  </a:txBody>
                  <a:tcPr/>
                </a:tc>
                <a:tc vMerge="1">
                  <a:txBody>
                    <a:bodyPr/>
                    <a:lstStyle/>
                    <a:p>
                      <a:endParaRPr lang="es-SV"/>
                    </a:p>
                  </a:txBody>
                  <a:tcPr/>
                </a:tc>
                <a:tc>
                  <a:txBody>
                    <a:bodyPr/>
                    <a:lstStyle/>
                    <a:p>
                      <a:pPr algn="ctr">
                        <a:lnSpc>
                          <a:spcPct val="115000"/>
                        </a:lnSpc>
                        <a:spcAft>
                          <a:spcPts val="0"/>
                        </a:spcAft>
                      </a:pPr>
                      <a:r>
                        <a:rPr lang="es-SV" sz="1100">
                          <a:effectLst/>
                        </a:rPr>
                        <a:t>20</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just">
                        <a:lnSpc>
                          <a:spcPct val="115000"/>
                        </a:lnSpc>
                        <a:spcAft>
                          <a:spcPts val="0"/>
                        </a:spcAft>
                      </a:pPr>
                      <a:r>
                        <a:rPr lang="es-SV" sz="1100">
                          <a:effectLst/>
                        </a:rPr>
                        <a:t>Insumos Médicos</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a:txBody>
                    <a:bodyPr/>
                    <a:lstStyle/>
                    <a:p>
                      <a:pPr algn="just">
                        <a:lnSpc>
                          <a:spcPct val="115000"/>
                        </a:lnSpc>
                        <a:spcAft>
                          <a:spcPts val="0"/>
                        </a:spcAft>
                      </a:pPr>
                      <a:r>
                        <a:rPr lang="es-SV" sz="1100">
                          <a:effectLst/>
                        </a:rPr>
                        <a:t> $         829.87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vMerge="1">
                  <a:txBody>
                    <a:bodyPr/>
                    <a:lstStyle/>
                    <a:p>
                      <a:endParaRPr lang="es-SV"/>
                    </a:p>
                  </a:txBody>
                  <a:tcPr/>
                </a:tc>
                <a:tc gridSpan="2" vMerge="1">
                  <a:txBody>
                    <a:bodyPr/>
                    <a:lstStyle/>
                    <a:p>
                      <a:endParaRPr lang="es-SV"/>
                    </a:p>
                  </a:txBody>
                  <a:tcPr/>
                </a:tc>
                <a:tc hMerge="1" vMerge="1">
                  <a:txBody>
                    <a:bodyPr/>
                    <a:lstStyle/>
                    <a:p>
                      <a:endParaRPr lang="es-SV"/>
                    </a:p>
                  </a:txBody>
                  <a:tcPr/>
                </a:tc>
                <a:extLst>
                  <a:ext uri="{0D108BD9-81ED-4DB2-BD59-A6C34878D82A}">
                    <a16:rowId xmlns:a16="http://schemas.microsoft.com/office/drawing/2014/main" val="2564204142"/>
                  </a:ext>
                </a:extLst>
              </a:tr>
              <a:tr h="151445">
                <a:tc vMerge="1">
                  <a:txBody>
                    <a:bodyPr/>
                    <a:lstStyle/>
                    <a:p>
                      <a:endParaRPr lang="es-SV"/>
                    </a:p>
                  </a:txBody>
                  <a:tcPr/>
                </a:tc>
                <a:tc vMerge="1">
                  <a:txBody>
                    <a:bodyPr/>
                    <a:lstStyle/>
                    <a:p>
                      <a:endParaRPr lang="es-SV"/>
                    </a:p>
                  </a:txBody>
                  <a:tcPr/>
                </a:tc>
                <a:tc vMerge="1">
                  <a:txBody>
                    <a:bodyPr/>
                    <a:lstStyle/>
                    <a:p>
                      <a:endParaRPr lang="es-SV"/>
                    </a:p>
                  </a:txBody>
                  <a:tcPr/>
                </a:tc>
                <a:tc vMerge="1">
                  <a:txBody>
                    <a:bodyPr/>
                    <a:lstStyle/>
                    <a:p>
                      <a:endParaRPr lang="es-SV"/>
                    </a:p>
                  </a:txBody>
                  <a:tcPr/>
                </a:tc>
                <a:tc>
                  <a:txBody>
                    <a:bodyPr/>
                    <a:lstStyle/>
                    <a:p>
                      <a:pPr algn="ctr">
                        <a:lnSpc>
                          <a:spcPct val="115000"/>
                        </a:lnSpc>
                        <a:spcAft>
                          <a:spcPts val="0"/>
                        </a:spcAft>
                      </a:pPr>
                      <a:r>
                        <a:rPr lang="es-SV" sz="1100">
                          <a:effectLst/>
                        </a:rPr>
                        <a:t>21</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just">
                        <a:lnSpc>
                          <a:spcPct val="115000"/>
                        </a:lnSpc>
                        <a:spcAft>
                          <a:spcPts val="0"/>
                        </a:spcAft>
                      </a:pPr>
                      <a:r>
                        <a:rPr lang="es-SV" sz="1100" dirty="0">
                          <a:effectLst/>
                        </a:rPr>
                        <a:t>Insumos Médicos</a:t>
                      </a:r>
                      <a:endParaRPr lang="es-SV"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a:txBody>
                    <a:bodyPr/>
                    <a:lstStyle/>
                    <a:p>
                      <a:pPr algn="just">
                        <a:lnSpc>
                          <a:spcPct val="115000"/>
                        </a:lnSpc>
                        <a:spcAft>
                          <a:spcPts val="0"/>
                        </a:spcAft>
                      </a:pPr>
                      <a:r>
                        <a:rPr lang="es-SV" sz="1100">
                          <a:effectLst/>
                        </a:rPr>
                        <a:t> $      7,354.72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vMerge="1">
                  <a:txBody>
                    <a:bodyPr/>
                    <a:lstStyle/>
                    <a:p>
                      <a:endParaRPr lang="es-SV"/>
                    </a:p>
                  </a:txBody>
                  <a:tcPr/>
                </a:tc>
                <a:tc gridSpan="2" vMerge="1">
                  <a:txBody>
                    <a:bodyPr/>
                    <a:lstStyle/>
                    <a:p>
                      <a:endParaRPr lang="es-SV"/>
                    </a:p>
                  </a:txBody>
                  <a:tcPr/>
                </a:tc>
                <a:tc hMerge="1" vMerge="1">
                  <a:txBody>
                    <a:bodyPr/>
                    <a:lstStyle/>
                    <a:p>
                      <a:endParaRPr lang="es-SV"/>
                    </a:p>
                  </a:txBody>
                  <a:tcPr/>
                </a:tc>
                <a:extLst>
                  <a:ext uri="{0D108BD9-81ED-4DB2-BD59-A6C34878D82A}">
                    <a16:rowId xmlns:a16="http://schemas.microsoft.com/office/drawing/2014/main" val="3705252735"/>
                  </a:ext>
                </a:extLst>
              </a:tr>
              <a:tr h="151445">
                <a:tc vMerge="1">
                  <a:txBody>
                    <a:bodyPr/>
                    <a:lstStyle/>
                    <a:p>
                      <a:endParaRPr lang="es-SV"/>
                    </a:p>
                  </a:txBody>
                  <a:tcPr/>
                </a:tc>
                <a:tc vMerge="1">
                  <a:txBody>
                    <a:bodyPr/>
                    <a:lstStyle/>
                    <a:p>
                      <a:endParaRPr lang="es-SV"/>
                    </a:p>
                  </a:txBody>
                  <a:tcPr/>
                </a:tc>
                <a:tc vMerge="1">
                  <a:txBody>
                    <a:bodyPr/>
                    <a:lstStyle/>
                    <a:p>
                      <a:endParaRPr lang="es-SV"/>
                    </a:p>
                  </a:txBody>
                  <a:tcPr/>
                </a:tc>
                <a:tc vMerge="1">
                  <a:txBody>
                    <a:bodyPr/>
                    <a:lstStyle/>
                    <a:p>
                      <a:endParaRPr lang="es-SV"/>
                    </a:p>
                  </a:txBody>
                  <a:tcPr/>
                </a:tc>
                <a:tc>
                  <a:txBody>
                    <a:bodyPr/>
                    <a:lstStyle/>
                    <a:p>
                      <a:pPr algn="ctr">
                        <a:lnSpc>
                          <a:spcPct val="115000"/>
                        </a:lnSpc>
                        <a:spcAft>
                          <a:spcPts val="0"/>
                        </a:spcAft>
                      </a:pPr>
                      <a:r>
                        <a:rPr lang="es-SV" sz="1100">
                          <a:effectLst/>
                        </a:rPr>
                        <a:t>22</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just">
                        <a:lnSpc>
                          <a:spcPct val="115000"/>
                        </a:lnSpc>
                        <a:spcAft>
                          <a:spcPts val="0"/>
                        </a:spcAft>
                      </a:pPr>
                      <a:r>
                        <a:rPr lang="es-SV" sz="1100" dirty="0">
                          <a:effectLst/>
                        </a:rPr>
                        <a:t>Insumos Médicos</a:t>
                      </a:r>
                      <a:endParaRPr lang="es-SV"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a:txBody>
                    <a:bodyPr/>
                    <a:lstStyle/>
                    <a:p>
                      <a:pPr algn="just">
                        <a:lnSpc>
                          <a:spcPct val="115000"/>
                        </a:lnSpc>
                        <a:spcAft>
                          <a:spcPts val="0"/>
                        </a:spcAft>
                      </a:pPr>
                      <a:r>
                        <a:rPr lang="es-SV" sz="1100" dirty="0">
                          <a:effectLst/>
                        </a:rPr>
                        <a:t> $      1,364.48 </a:t>
                      </a:r>
                      <a:endParaRPr lang="es-SV"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vMerge="1">
                  <a:txBody>
                    <a:bodyPr/>
                    <a:lstStyle/>
                    <a:p>
                      <a:endParaRPr lang="es-SV"/>
                    </a:p>
                  </a:txBody>
                  <a:tcPr/>
                </a:tc>
                <a:tc gridSpan="2" vMerge="1">
                  <a:txBody>
                    <a:bodyPr/>
                    <a:lstStyle/>
                    <a:p>
                      <a:endParaRPr lang="es-SV"/>
                    </a:p>
                  </a:txBody>
                  <a:tcPr/>
                </a:tc>
                <a:tc hMerge="1" vMerge="1">
                  <a:txBody>
                    <a:bodyPr/>
                    <a:lstStyle/>
                    <a:p>
                      <a:endParaRPr lang="es-SV"/>
                    </a:p>
                  </a:txBody>
                  <a:tcPr/>
                </a:tc>
                <a:extLst>
                  <a:ext uri="{0D108BD9-81ED-4DB2-BD59-A6C34878D82A}">
                    <a16:rowId xmlns:a16="http://schemas.microsoft.com/office/drawing/2014/main" val="1122894506"/>
                  </a:ext>
                </a:extLst>
              </a:tr>
              <a:tr h="151445">
                <a:tc vMerge="1">
                  <a:txBody>
                    <a:bodyPr/>
                    <a:lstStyle/>
                    <a:p>
                      <a:endParaRPr lang="es-SV"/>
                    </a:p>
                  </a:txBody>
                  <a:tcPr/>
                </a:tc>
                <a:tc vMerge="1">
                  <a:txBody>
                    <a:bodyPr/>
                    <a:lstStyle/>
                    <a:p>
                      <a:endParaRPr lang="es-SV"/>
                    </a:p>
                  </a:txBody>
                  <a:tcPr/>
                </a:tc>
                <a:tc vMerge="1">
                  <a:txBody>
                    <a:bodyPr/>
                    <a:lstStyle/>
                    <a:p>
                      <a:endParaRPr lang="es-SV"/>
                    </a:p>
                  </a:txBody>
                  <a:tcPr/>
                </a:tc>
                <a:tc vMerge="1">
                  <a:txBody>
                    <a:bodyPr/>
                    <a:lstStyle/>
                    <a:p>
                      <a:endParaRPr lang="es-SV"/>
                    </a:p>
                  </a:txBody>
                  <a:tcPr/>
                </a:tc>
                <a:tc>
                  <a:txBody>
                    <a:bodyPr/>
                    <a:lstStyle/>
                    <a:p>
                      <a:pPr algn="ctr">
                        <a:lnSpc>
                          <a:spcPct val="115000"/>
                        </a:lnSpc>
                        <a:spcAft>
                          <a:spcPts val="0"/>
                        </a:spcAft>
                      </a:pPr>
                      <a:r>
                        <a:rPr lang="es-SV" sz="1100">
                          <a:effectLst/>
                        </a:rPr>
                        <a:t>23</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just">
                        <a:lnSpc>
                          <a:spcPct val="115000"/>
                        </a:lnSpc>
                        <a:spcAft>
                          <a:spcPts val="0"/>
                        </a:spcAft>
                      </a:pPr>
                      <a:r>
                        <a:rPr lang="es-SV" sz="1100">
                          <a:effectLst/>
                        </a:rPr>
                        <a:t>Insumos Médicos</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a:txBody>
                    <a:bodyPr/>
                    <a:lstStyle/>
                    <a:p>
                      <a:pPr algn="just">
                        <a:lnSpc>
                          <a:spcPct val="115000"/>
                        </a:lnSpc>
                        <a:spcAft>
                          <a:spcPts val="0"/>
                        </a:spcAft>
                      </a:pPr>
                      <a:r>
                        <a:rPr lang="es-SV" sz="1100" dirty="0">
                          <a:effectLst/>
                        </a:rPr>
                        <a:t> $      2,069.56 </a:t>
                      </a:r>
                      <a:endParaRPr lang="es-SV"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vMerge="1">
                  <a:txBody>
                    <a:bodyPr/>
                    <a:lstStyle/>
                    <a:p>
                      <a:endParaRPr lang="es-SV"/>
                    </a:p>
                  </a:txBody>
                  <a:tcPr/>
                </a:tc>
                <a:tc gridSpan="2" vMerge="1">
                  <a:txBody>
                    <a:bodyPr/>
                    <a:lstStyle/>
                    <a:p>
                      <a:endParaRPr lang="es-SV"/>
                    </a:p>
                  </a:txBody>
                  <a:tcPr/>
                </a:tc>
                <a:tc hMerge="1" vMerge="1">
                  <a:txBody>
                    <a:bodyPr/>
                    <a:lstStyle/>
                    <a:p>
                      <a:endParaRPr lang="es-SV"/>
                    </a:p>
                  </a:txBody>
                  <a:tcPr/>
                </a:tc>
                <a:extLst>
                  <a:ext uri="{0D108BD9-81ED-4DB2-BD59-A6C34878D82A}">
                    <a16:rowId xmlns:a16="http://schemas.microsoft.com/office/drawing/2014/main" val="3250342902"/>
                  </a:ext>
                </a:extLst>
              </a:tr>
              <a:tr h="151445">
                <a:tc vMerge="1">
                  <a:txBody>
                    <a:bodyPr/>
                    <a:lstStyle/>
                    <a:p>
                      <a:endParaRPr lang="es-SV"/>
                    </a:p>
                  </a:txBody>
                  <a:tcPr/>
                </a:tc>
                <a:tc vMerge="1">
                  <a:txBody>
                    <a:bodyPr/>
                    <a:lstStyle/>
                    <a:p>
                      <a:endParaRPr lang="es-SV"/>
                    </a:p>
                  </a:txBody>
                  <a:tcPr/>
                </a:tc>
                <a:tc vMerge="1">
                  <a:txBody>
                    <a:bodyPr/>
                    <a:lstStyle/>
                    <a:p>
                      <a:endParaRPr lang="es-SV"/>
                    </a:p>
                  </a:txBody>
                  <a:tcPr/>
                </a:tc>
                <a:tc vMerge="1">
                  <a:txBody>
                    <a:bodyPr/>
                    <a:lstStyle/>
                    <a:p>
                      <a:endParaRPr lang="es-SV"/>
                    </a:p>
                  </a:txBody>
                  <a:tcPr/>
                </a:tc>
                <a:tc>
                  <a:txBody>
                    <a:bodyPr/>
                    <a:lstStyle/>
                    <a:p>
                      <a:pPr algn="ctr">
                        <a:lnSpc>
                          <a:spcPct val="115000"/>
                        </a:lnSpc>
                        <a:spcAft>
                          <a:spcPts val="0"/>
                        </a:spcAft>
                      </a:pPr>
                      <a:r>
                        <a:rPr lang="es-SV" sz="1100">
                          <a:effectLst/>
                        </a:rPr>
                        <a:t>24</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just">
                        <a:lnSpc>
                          <a:spcPct val="115000"/>
                        </a:lnSpc>
                        <a:spcAft>
                          <a:spcPts val="0"/>
                        </a:spcAft>
                      </a:pPr>
                      <a:r>
                        <a:rPr lang="es-SV" sz="1100">
                          <a:effectLst/>
                        </a:rPr>
                        <a:t>Insumos Médicos</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a:txBody>
                    <a:bodyPr/>
                    <a:lstStyle/>
                    <a:p>
                      <a:pPr algn="just">
                        <a:lnSpc>
                          <a:spcPct val="115000"/>
                        </a:lnSpc>
                        <a:spcAft>
                          <a:spcPts val="0"/>
                        </a:spcAft>
                      </a:pPr>
                      <a:r>
                        <a:rPr lang="es-SV" sz="1100" dirty="0">
                          <a:effectLst/>
                        </a:rPr>
                        <a:t> $      1,390.37 </a:t>
                      </a:r>
                      <a:endParaRPr lang="es-SV"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vMerge="1">
                  <a:txBody>
                    <a:bodyPr/>
                    <a:lstStyle/>
                    <a:p>
                      <a:endParaRPr lang="es-SV"/>
                    </a:p>
                  </a:txBody>
                  <a:tcPr/>
                </a:tc>
                <a:tc gridSpan="2" vMerge="1">
                  <a:txBody>
                    <a:bodyPr/>
                    <a:lstStyle/>
                    <a:p>
                      <a:endParaRPr lang="es-SV"/>
                    </a:p>
                  </a:txBody>
                  <a:tcPr/>
                </a:tc>
                <a:tc hMerge="1" vMerge="1">
                  <a:txBody>
                    <a:bodyPr/>
                    <a:lstStyle/>
                    <a:p>
                      <a:endParaRPr lang="es-SV"/>
                    </a:p>
                  </a:txBody>
                  <a:tcPr/>
                </a:tc>
                <a:extLst>
                  <a:ext uri="{0D108BD9-81ED-4DB2-BD59-A6C34878D82A}">
                    <a16:rowId xmlns:a16="http://schemas.microsoft.com/office/drawing/2014/main" val="3137139815"/>
                  </a:ext>
                </a:extLst>
              </a:tr>
              <a:tr h="480323">
                <a:tc vMerge="1">
                  <a:txBody>
                    <a:bodyPr/>
                    <a:lstStyle/>
                    <a:p>
                      <a:endParaRPr lang="es-SV"/>
                    </a:p>
                  </a:txBody>
                  <a:tcPr/>
                </a:tc>
                <a:tc vMerge="1">
                  <a:txBody>
                    <a:bodyPr/>
                    <a:lstStyle/>
                    <a:p>
                      <a:endParaRPr lang="es-SV"/>
                    </a:p>
                  </a:txBody>
                  <a:tcPr/>
                </a:tc>
                <a:tc vMerge="1">
                  <a:txBody>
                    <a:bodyPr/>
                    <a:lstStyle/>
                    <a:p>
                      <a:endParaRPr lang="es-SV"/>
                    </a:p>
                  </a:txBody>
                  <a:tcPr/>
                </a:tc>
                <a:tc vMerge="1">
                  <a:txBody>
                    <a:bodyPr/>
                    <a:lstStyle/>
                    <a:p>
                      <a:endParaRPr lang="es-SV"/>
                    </a:p>
                  </a:txBody>
                  <a:tcPr/>
                </a:tc>
                <a:tc gridSpan="2">
                  <a:txBody>
                    <a:bodyPr/>
                    <a:lstStyle/>
                    <a:p>
                      <a:pPr algn="ctr">
                        <a:lnSpc>
                          <a:spcPct val="115000"/>
                        </a:lnSpc>
                        <a:spcAft>
                          <a:spcPts val="0"/>
                        </a:spcAft>
                      </a:pPr>
                      <a:r>
                        <a:rPr lang="es-SV" sz="1400" b="1" dirty="0">
                          <a:effectLst/>
                        </a:rPr>
                        <a:t>TOTAL</a:t>
                      </a:r>
                      <a:endParaRPr lang="es-SV"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hMerge="1">
                  <a:txBody>
                    <a:bodyPr/>
                    <a:lstStyle/>
                    <a:p>
                      <a:endParaRPr lang="es-SV"/>
                    </a:p>
                  </a:txBody>
                  <a:tcPr/>
                </a:tc>
                <a:tc>
                  <a:txBody>
                    <a:bodyPr/>
                    <a:lstStyle/>
                    <a:p>
                      <a:pPr algn="just">
                        <a:lnSpc>
                          <a:spcPct val="115000"/>
                        </a:lnSpc>
                        <a:spcAft>
                          <a:spcPts val="0"/>
                        </a:spcAft>
                      </a:pPr>
                      <a:r>
                        <a:rPr lang="es-SV" sz="1400" b="1" dirty="0">
                          <a:effectLst/>
                        </a:rPr>
                        <a:t> $   60,000.00 </a:t>
                      </a:r>
                      <a:endParaRPr lang="es-SV"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just">
                        <a:lnSpc>
                          <a:spcPct val="115000"/>
                        </a:lnSpc>
                      </a:pPr>
                      <a:endParaRPr lang="es-SV" sz="1100">
                        <a:effectLst/>
                        <a:latin typeface="Calibri" panose="020F0502020204030204" pitchFamily="34" charset="0"/>
                        <a:cs typeface="Times New Roman" panose="02020603050405020304" pitchFamily="18" charset="0"/>
                      </a:endParaRPr>
                    </a:p>
                  </a:txBody>
                  <a:tcPr marL="8459" marR="8459" marT="0" marB="0" anchor="ctr"/>
                </a:tc>
                <a:tc gridSpan="2">
                  <a:txBody>
                    <a:bodyPr/>
                    <a:lstStyle/>
                    <a:p>
                      <a:pPr algn="just">
                        <a:lnSpc>
                          <a:spcPct val="115000"/>
                        </a:lnSpc>
                      </a:pPr>
                      <a:endParaRPr lang="es-SV" sz="1100" dirty="0">
                        <a:effectLst/>
                        <a:latin typeface="Calibri" panose="020F0502020204030204" pitchFamily="34" charset="0"/>
                        <a:cs typeface="Times New Roman" panose="02020603050405020304" pitchFamily="18" charset="0"/>
                      </a:endParaRPr>
                    </a:p>
                  </a:txBody>
                  <a:tcPr marL="8459" marR="8459" marT="0" marB="0" anchor="ctr"/>
                </a:tc>
                <a:tc hMerge="1">
                  <a:txBody>
                    <a:bodyPr/>
                    <a:lstStyle/>
                    <a:p>
                      <a:endParaRPr lang="es-SV"/>
                    </a:p>
                  </a:txBody>
                  <a:tcPr/>
                </a:tc>
                <a:extLst>
                  <a:ext uri="{0D108BD9-81ED-4DB2-BD59-A6C34878D82A}">
                    <a16:rowId xmlns:a16="http://schemas.microsoft.com/office/drawing/2014/main" val="1798367495"/>
                  </a:ext>
                </a:extLst>
              </a:tr>
            </a:tbl>
          </a:graphicData>
        </a:graphic>
      </p:graphicFrame>
    </p:spTree>
    <p:extLst>
      <p:ext uri="{BB962C8B-B14F-4D97-AF65-F5344CB8AC3E}">
        <p14:creationId xmlns:p14="http://schemas.microsoft.com/office/powerpoint/2010/main" val="9874249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28A0092B-C50C-407E-A947-70E740481C1C}">
                <a14:useLocalDpi xmlns:a14="http://schemas.microsoft.com/office/drawing/2010/main" val="0"/>
              </a:ext>
            </a:extLst>
          </a:blip>
          <a:srcRect l="35410" t="25540" r="35708" b="38312"/>
          <a:stretch/>
        </p:blipFill>
        <p:spPr bwMode="auto">
          <a:xfrm>
            <a:off x="326570" y="4229600"/>
            <a:ext cx="1045029" cy="995543"/>
          </a:xfrm>
          <a:prstGeom prst="rect">
            <a:avLst/>
          </a:prstGeom>
          <a:ln>
            <a:noFill/>
          </a:ln>
          <a:effectLst>
            <a:softEdge rad="112500"/>
          </a:effectLst>
          <a:extLst>
            <a:ext uri="{53640926-AAD7-44D8-BBD7-CCE9431645EC}">
              <a14:shadowObscured xmlns:a14="http://schemas.microsoft.com/office/drawing/2010/main"/>
            </a:ext>
          </a:extLst>
        </p:spPr>
      </p:pic>
      <p:graphicFrame>
        <p:nvGraphicFramePr>
          <p:cNvPr id="5" name="Tabla 4"/>
          <p:cNvGraphicFramePr>
            <a:graphicFrameLocks noGrp="1"/>
          </p:cNvGraphicFramePr>
          <p:nvPr>
            <p:extLst>
              <p:ext uri="{D42A27DB-BD31-4B8C-83A1-F6EECF244321}">
                <p14:modId xmlns:p14="http://schemas.microsoft.com/office/powerpoint/2010/main" val="1142772332"/>
              </p:ext>
            </p:extLst>
          </p:nvPr>
        </p:nvGraphicFramePr>
        <p:xfrm>
          <a:off x="-2" y="8"/>
          <a:ext cx="12192000" cy="6835014"/>
        </p:xfrm>
        <a:graphic>
          <a:graphicData uri="http://schemas.openxmlformats.org/drawingml/2006/table">
            <a:tbl>
              <a:tblPr firstRow="1" firstCol="1" bandRow="1">
                <a:tableStyleId>{21E4AEA4-8DFA-4A89-87EB-49C32662AFE0}</a:tableStyleId>
              </a:tblPr>
              <a:tblGrid>
                <a:gridCol w="812021">
                  <a:extLst>
                    <a:ext uri="{9D8B030D-6E8A-4147-A177-3AD203B41FA5}">
                      <a16:colId xmlns:a16="http://schemas.microsoft.com/office/drawing/2014/main" val="3755415488"/>
                    </a:ext>
                  </a:extLst>
                </a:gridCol>
                <a:gridCol w="1086843">
                  <a:extLst>
                    <a:ext uri="{9D8B030D-6E8A-4147-A177-3AD203B41FA5}">
                      <a16:colId xmlns:a16="http://schemas.microsoft.com/office/drawing/2014/main" val="3971041064"/>
                    </a:ext>
                  </a:extLst>
                </a:gridCol>
                <a:gridCol w="1009279">
                  <a:extLst>
                    <a:ext uri="{9D8B030D-6E8A-4147-A177-3AD203B41FA5}">
                      <a16:colId xmlns:a16="http://schemas.microsoft.com/office/drawing/2014/main" val="1113324842"/>
                    </a:ext>
                  </a:extLst>
                </a:gridCol>
                <a:gridCol w="1162492">
                  <a:extLst>
                    <a:ext uri="{9D8B030D-6E8A-4147-A177-3AD203B41FA5}">
                      <a16:colId xmlns:a16="http://schemas.microsoft.com/office/drawing/2014/main" val="1448852672"/>
                    </a:ext>
                  </a:extLst>
                </a:gridCol>
                <a:gridCol w="616979">
                  <a:extLst>
                    <a:ext uri="{9D8B030D-6E8A-4147-A177-3AD203B41FA5}">
                      <a16:colId xmlns:a16="http://schemas.microsoft.com/office/drawing/2014/main" val="1717983837"/>
                    </a:ext>
                  </a:extLst>
                </a:gridCol>
                <a:gridCol w="1957930">
                  <a:extLst>
                    <a:ext uri="{9D8B030D-6E8A-4147-A177-3AD203B41FA5}">
                      <a16:colId xmlns:a16="http://schemas.microsoft.com/office/drawing/2014/main" val="4283480578"/>
                    </a:ext>
                  </a:extLst>
                </a:gridCol>
                <a:gridCol w="1005987">
                  <a:extLst>
                    <a:ext uri="{9D8B030D-6E8A-4147-A177-3AD203B41FA5}">
                      <a16:colId xmlns:a16="http://schemas.microsoft.com/office/drawing/2014/main" val="3058636566"/>
                    </a:ext>
                  </a:extLst>
                </a:gridCol>
                <a:gridCol w="1839309">
                  <a:extLst>
                    <a:ext uri="{9D8B030D-6E8A-4147-A177-3AD203B41FA5}">
                      <a16:colId xmlns:a16="http://schemas.microsoft.com/office/drawing/2014/main" val="640014174"/>
                    </a:ext>
                  </a:extLst>
                </a:gridCol>
                <a:gridCol w="1502980">
                  <a:extLst>
                    <a:ext uri="{9D8B030D-6E8A-4147-A177-3AD203B41FA5}">
                      <a16:colId xmlns:a16="http://schemas.microsoft.com/office/drawing/2014/main" val="3345264445"/>
                    </a:ext>
                  </a:extLst>
                </a:gridCol>
                <a:gridCol w="895482">
                  <a:extLst>
                    <a:ext uri="{9D8B030D-6E8A-4147-A177-3AD203B41FA5}">
                      <a16:colId xmlns:a16="http://schemas.microsoft.com/office/drawing/2014/main" val="1649958615"/>
                    </a:ext>
                  </a:extLst>
                </a:gridCol>
                <a:gridCol w="302698">
                  <a:extLst>
                    <a:ext uri="{9D8B030D-6E8A-4147-A177-3AD203B41FA5}">
                      <a16:colId xmlns:a16="http://schemas.microsoft.com/office/drawing/2014/main" val="3879605004"/>
                    </a:ext>
                  </a:extLst>
                </a:gridCol>
              </a:tblGrid>
              <a:tr h="275881">
                <a:tc gridSpan="10">
                  <a:txBody>
                    <a:bodyPr/>
                    <a:lstStyle/>
                    <a:p>
                      <a:pPr algn="ctr">
                        <a:lnSpc>
                          <a:spcPct val="115000"/>
                        </a:lnSpc>
                        <a:spcAft>
                          <a:spcPts val="0"/>
                        </a:spcAft>
                      </a:pPr>
                      <a:r>
                        <a:rPr lang="es-SV" sz="1400" dirty="0">
                          <a:effectLst/>
                        </a:rPr>
                        <a:t>INFORME FINANCIERO CONSOLIDADO PARA </a:t>
                      </a:r>
                      <a:r>
                        <a:rPr lang="es-SV" sz="1400" dirty="0" smtClean="0">
                          <a:effectLst/>
                        </a:rPr>
                        <a:t>RENDICIÓN </a:t>
                      </a:r>
                      <a:r>
                        <a:rPr lang="es-SV" sz="1400" dirty="0">
                          <a:effectLst/>
                        </a:rPr>
                        <a:t>DE CUENTAS DE ENTIDADES PRIVADAS QUE RECIBEN FONDOS DEL ESTADO</a:t>
                      </a:r>
                      <a:endParaRPr lang="es-SV"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a:txBody>
                    <a:bodyPr/>
                    <a:lstStyle/>
                    <a:p>
                      <a:pPr algn="just">
                        <a:lnSpc>
                          <a:spcPct val="115000"/>
                        </a:lnSpc>
                        <a:spcAft>
                          <a:spcPts val="0"/>
                        </a:spcAft>
                      </a:pPr>
                      <a:r>
                        <a:rPr lang="es-SV" sz="1100" dirty="0">
                          <a:effectLst/>
                        </a:rPr>
                        <a:t> </a:t>
                      </a:r>
                      <a:endParaRPr lang="es-SV"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030893505"/>
                  </a:ext>
                </a:extLst>
              </a:tr>
              <a:tr h="236470">
                <a:tc gridSpan="5">
                  <a:txBody>
                    <a:bodyPr/>
                    <a:lstStyle/>
                    <a:p>
                      <a:pPr algn="just">
                        <a:lnSpc>
                          <a:spcPct val="115000"/>
                        </a:lnSpc>
                        <a:spcAft>
                          <a:spcPts val="0"/>
                        </a:spcAft>
                      </a:pPr>
                      <a:r>
                        <a:rPr lang="es-SV" sz="1200" dirty="0">
                          <a:effectLst/>
                        </a:rPr>
                        <a:t>Nombre de la institución que otorga los fondos:</a:t>
                      </a:r>
                      <a:endParaRPr lang="es-SV"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gridSpan="6">
                  <a:txBody>
                    <a:bodyPr/>
                    <a:lstStyle/>
                    <a:p>
                      <a:pPr algn="just">
                        <a:lnSpc>
                          <a:spcPct val="115000"/>
                        </a:lnSpc>
                        <a:spcAft>
                          <a:spcPts val="0"/>
                        </a:spcAft>
                      </a:pPr>
                      <a:r>
                        <a:rPr lang="es-SV" sz="1200" dirty="0">
                          <a:effectLst/>
                        </a:rPr>
                        <a:t>Ministerio de Salud</a:t>
                      </a:r>
                      <a:endParaRPr lang="es-SV"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hMerge="1">
                  <a:txBody>
                    <a:bodyPr/>
                    <a:lstStyle/>
                    <a:p>
                      <a:pPr algn="just">
                        <a:lnSpc>
                          <a:spcPct val="115000"/>
                        </a:lnSpc>
                        <a:spcAft>
                          <a:spcPts val="0"/>
                        </a:spcAft>
                      </a:pPr>
                      <a:endParaRPr lang="es-SV"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extLst>
                  <a:ext uri="{0D108BD9-81ED-4DB2-BD59-A6C34878D82A}">
                    <a16:rowId xmlns:a16="http://schemas.microsoft.com/office/drawing/2014/main" val="2054893326"/>
                  </a:ext>
                </a:extLst>
              </a:tr>
              <a:tr h="236470">
                <a:tc gridSpan="5">
                  <a:txBody>
                    <a:bodyPr/>
                    <a:lstStyle/>
                    <a:p>
                      <a:pPr algn="just">
                        <a:lnSpc>
                          <a:spcPct val="115000"/>
                        </a:lnSpc>
                        <a:spcAft>
                          <a:spcPts val="0"/>
                        </a:spcAft>
                      </a:pPr>
                      <a:r>
                        <a:rPr lang="es-SV" sz="1200" dirty="0">
                          <a:effectLst/>
                        </a:rPr>
                        <a:t>Nombre de la Entidad Privada que recibe los fondos:</a:t>
                      </a:r>
                      <a:endParaRPr lang="es-SV"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gridSpan="6">
                  <a:txBody>
                    <a:bodyPr/>
                    <a:lstStyle/>
                    <a:p>
                      <a:pPr algn="just">
                        <a:lnSpc>
                          <a:spcPct val="115000"/>
                        </a:lnSpc>
                        <a:spcAft>
                          <a:spcPts val="0"/>
                        </a:spcAft>
                      </a:pPr>
                      <a:r>
                        <a:rPr lang="es-SV" sz="1200" dirty="0">
                          <a:effectLst/>
                        </a:rPr>
                        <a:t>Asociación de Religiosas Carmelitas Misioneras de Santa </a:t>
                      </a:r>
                      <a:r>
                        <a:rPr lang="es-SV" sz="1200" dirty="0" smtClean="0">
                          <a:effectLst/>
                        </a:rPr>
                        <a:t>Teresa     (</a:t>
                      </a:r>
                      <a:r>
                        <a:rPr lang="es-SV" sz="1200" dirty="0">
                          <a:effectLst/>
                        </a:rPr>
                        <a:t>Hospital Divina Providencia)</a:t>
                      </a:r>
                      <a:endParaRPr lang="es-SV"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hMerge="1">
                  <a:txBody>
                    <a:bodyPr/>
                    <a:lstStyle/>
                    <a:p>
                      <a:pPr algn="just">
                        <a:lnSpc>
                          <a:spcPct val="115000"/>
                        </a:lnSpc>
                        <a:spcAft>
                          <a:spcPts val="0"/>
                        </a:spcAft>
                      </a:pPr>
                      <a:endParaRPr lang="es-SV"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extLst>
                  <a:ext uri="{0D108BD9-81ED-4DB2-BD59-A6C34878D82A}">
                    <a16:rowId xmlns:a16="http://schemas.microsoft.com/office/drawing/2014/main" val="3156576068"/>
                  </a:ext>
                </a:extLst>
              </a:tr>
              <a:tr h="236470">
                <a:tc gridSpan="5">
                  <a:txBody>
                    <a:bodyPr/>
                    <a:lstStyle/>
                    <a:p>
                      <a:pPr algn="just">
                        <a:lnSpc>
                          <a:spcPct val="115000"/>
                        </a:lnSpc>
                        <a:spcAft>
                          <a:spcPts val="0"/>
                        </a:spcAft>
                      </a:pPr>
                      <a:r>
                        <a:rPr lang="es-SV" sz="1200" dirty="0">
                          <a:effectLst/>
                        </a:rPr>
                        <a:t>Año:</a:t>
                      </a:r>
                      <a:endParaRPr lang="es-SV"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gridSpan="6">
                  <a:txBody>
                    <a:bodyPr/>
                    <a:lstStyle/>
                    <a:p>
                      <a:pPr algn="just">
                        <a:lnSpc>
                          <a:spcPct val="115000"/>
                        </a:lnSpc>
                        <a:spcAft>
                          <a:spcPts val="0"/>
                        </a:spcAft>
                      </a:pPr>
                      <a:r>
                        <a:rPr lang="es-SV" sz="1200" dirty="0">
                          <a:effectLst/>
                        </a:rPr>
                        <a:t>2018</a:t>
                      </a:r>
                      <a:endParaRPr lang="es-SV"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hMerge="1">
                  <a:txBody>
                    <a:bodyPr/>
                    <a:lstStyle/>
                    <a:p>
                      <a:pPr algn="just">
                        <a:lnSpc>
                          <a:spcPct val="115000"/>
                        </a:lnSpc>
                        <a:spcAft>
                          <a:spcPts val="0"/>
                        </a:spcAft>
                      </a:pPr>
                      <a:endParaRPr lang="es-SV"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extLst>
                  <a:ext uri="{0D108BD9-81ED-4DB2-BD59-A6C34878D82A}">
                    <a16:rowId xmlns:a16="http://schemas.microsoft.com/office/drawing/2014/main" val="1442687686"/>
                  </a:ext>
                </a:extLst>
              </a:tr>
              <a:tr h="236470">
                <a:tc gridSpan="5">
                  <a:txBody>
                    <a:bodyPr/>
                    <a:lstStyle/>
                    <a:p>
                      <a:pPr algn="just">
                        <a:lnSpc>
                          <a:spcPct val="115000"/>
                        </a:lnSpc>
                        <a:spcAft>
                          <a:spcPts val="0"/>
                        </a:spcAft>
                      </a:pPr>
                      <a:r>
                        <a:rPr lang="es-SV" sz="1200">
                          <a:effectLst/>
                        </a:rPr>
                        <a:t>N° de Desembolsos:</a:t>
                      </a:r>
                      <a:endParaRPr lang="es-SV"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gridSpan="6">
                  <a:txBody>
                    <a:bodyPr/>
                    <a:lstStyle/>
                    <a:p>
                      <a:pPr algn="just">
                        <a:lnSpc>
                          <a:spcPct val="115000"/>
                        </a:lnSpc>
                        <a:spcAft>
                          <a:spcPts val="0"/>
                        </a:spcAft>
                      </a:pPr>
                      <a:r>
                        <a:rPr lang="es-SV" sz="1200" dirty="0">
                          <a:effectLst/>
                        </a:rPr>
                        <a:t>3</a:t>
                      </a:r>
                      <a:endParaRPr lang="es-SV"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hMerge="1">
                  <a:txBody>
                    <a:bodyPr/>
                    <a:lstStyle/>
                    <a:p>
                      <a:pPr algn="just">
                        <a:lnSpc>
                          <a:spcPct val="115000"/>
                        </a:lnSpc>
                        <a:spcAft>
                          <a:spcPts val="0"/>
                        </a:spcAft>
                      </a:pPr>
                      <a:endParaRPr lang="es-SV"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extLst>
                  <a:ext uri="{0D108BD9-81ED-4DB2-BD59-A6C34878D82A}">
                    <a16:rowId xmlns:a16="http://schemas.microsoft.com/office/drawing/2014/main" val="1612743300"/>
                  </a:ext>
                </a:extLst>
              </a:tr>
              <a:tr h="729083">
                <a:tc>
                  <a:txBody>
                    <a:bodyPr/>
                    <a:lstStyle/>
                    <a:p>
                      <a:pPr algn="ctr">
                        <a:lnSpc>
                          <a:spcPct val="115000"/>
                        </a:lnSpc>
                        <a:spcAft>
                          <a:spcPts val="0"/>
                        </a:spcAft>
                      </a:pPr>
                      <a:r>
                        <a:rPr lang="es-SV" sz="900" b="1" dirty="0">
                          <a:effectLst/>
                        </a:rPr>
                        <a:t>N° de Desembolso</a:t>
                      </a:r>
                      <a:endParaRPr lang="es-SV"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ctr">
                        <a:lnSpc>
                          <a:spcPct val="115000"/>
                        </a:lnSpc>
                        <a:spcAft>
                          <a:spcPts val="0"/>
                        </a:spcAft>
                      </a:pPr>
                      <a:r>
                        <a:rPr lang="es-SV" sz="900" b="1" dirty="0">
                          <a:effectLst/>
                        </a:rPr>
                        <a:t>Monto Transferido</a:t>
                      </a:r>
                      <a:endParaRPr lang="es-SV"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ctr">
                        <a:lnSpc>
                          <a:spcPct val="115000"/>
                        </a:lnSpc>
                        <a:spcAft>
                          <a:spcPts val="0"/>
                        </a:spcAft>
                      </a:pPr>
                      <a:r>
                        <a:rPr lang="es-SV" sz="900" b="1" dirty="0">
                          <a:effectLst/>
                        </a:rPr>
                        <a:t>Fecha de </a:t>
                      </a:r>
                      <a:r>
                        <a:rPr lang="es-SV" sz="900" b="1" dirty="0" smtClean="0">
                          <a:effectLst/>
                        </a:rPr>
                        <a:t>desembolso</a:t>
                      </a:r>
                      <a:endParaRPr lang="es-SV"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ctr">
                        <a:lnSpc>
                          <a:spcPct val="115000"/>
                        </a:lnSpc>
                        <a:spcAft>
                          <a:spcPts val="0"/>
                        </a:spcAft>
                      </a:pPr>
                      <a:r>
                        <a:rPr lang="es-SV" sz="900" b="1" dirty="0">
                          <a:effectLst/>
                        </a:rPr>
                        <a:t>Monto Liquidado</a:t>
                      </a:r>
                      <a:endParaRPr lang="es-SV"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ctr">
                        <a:lnSpc>
                          <a:spcPct val="115000"/>
                        </a:lnSpc>
                        <a:spcAft>
                          <a:spcPts val="0"/>
                        </a:spcAft>
                      </a:pPr>
                      <a:r>
                        <a:rPr lang="es-SV" sz="900" b="1">
                          <a:effectLst/>
                        </a:rPr>
                        <a:t>Co.</a:t>
                      </a:r>
                      <a:endParaRPr lang="es-SV"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gridSpan="2">
                  <a:txBody>
                    <a:bodyPr/>
                    <a:lstStyle/>
                    <a:p>
                      <a:pPr algn="ctr">
                        <a:lnSpc>
                          <a:spcPct val="115000"/>
                        </a:lnSpc>
                        <a:spcAft>
                          <a:spcPts val="0"/>
                        </a:spcAft>
                      </a:pPr>
                      <a:r>
                        <a:rPr lang="es-SV" sz="900" b="1" dirty="0">
                          <a:effectLst/>
                        </a:rPr>
                        <a:t>Actividades Ejecutadas de acuerdo  al Plan de Trabajo </a:t>
                      </a:r>
                      <a:r>
                        <a:rPr lang="es-SV" sz="900" b="1" dirty="0" smtClean="0">
                          <a:effectLst/>
                        </a:rPr>
                        <a:t>presentado a </a:t>
                      </a:r>
                      <a:r>
                        <a:rPr lang="es-SV" sz="900" b="1" dirty="0">
                          <a:effectLst/>
                        </a:rPr>
                        <a:t>la Unidad Primaria (se deberá anexar los documentos de respaldo de los gastos de cada actividad)</a:t>
                      </a:r>
                      <a:endParaRPr lang="es-SV"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hMerge="1">
                  <a:txBody>
                    <a:bodyPr/>
                    <a:lstStyle/>
                    <a:p>
                      <a:pPr algn="ctr">
                        <a:lnSpc>
                          <a:spcPct val="115000"/>
                        </a:lnSpc>
                        <a:spcAft>
                          <a:spcPts val="0"/>
                        </a:spcAft>
                      </a:pPr>
                      <a:endParaRPr lang="es-SV"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ctr">
                        <a:lnSpc>
                          <a:spcPct val="115000"/>
                        </a:lnSpc>
                        <a:spcAft>
                          <a:spcPts val="0"/>
                        </a:spcAft>
                      </a:pPr>
                      <a:r>
                        <a:rPr lang="es-SV" sz="900" b="1" dirty="0">
                          <a:effectLst/>
                        </a:rPr>
                        <a:t>Detalle de montos de cada actividad</a:t>
                      </a:r>
                      <a:endParaRPr lang="es-SV"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ctr">
                        <a:lnSpc>
                          <a:spcPct val="115000"/>
                        </a:lnSpc>
                        <a:spcAft>
                          <a:spcPts val="0"/>
                        </a:spcAft>
                      </a:pPr>
                      <a:r>
                        <a:rPr lang="es-SV" sz="900" b="1" dirty="0">
                          <a:effectLst/>
                        </a:rPr>
                        <a:t>Remanente de monto transferido</a:t>
                      </a:r>
                      <a:endParaRPr lang="es-SV"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gridSpan="2">
                  <a:txBody>
                    <a:bodyPr/>
                    <a:lstStyle/>
                    <a:p>
                      <a:pPr algn="ctr">
                        <a:lnSpc>
                          <a:spcPct val="115000"/>
                        </a:lnSpc>
                        <a:spcAft>
                          <a:spcPts val="0"/>
                        </a:spcAft>
                      </a:pPr>
                      <a:r>
                        <a:rPr lang="es-SV" sz="900" b="1" dirty="0">
                          <a:effectLst/>
                        </a:rPr>
                        <a:t>Especifique si se realizó la devolución del remanente</a:t>
                      </a:r>
                      <a:endParaRPr lang="es-SV"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hMerge="1">
                  <a:txBody>
                    <a:bodyPr/>
                    <a:lstStyle/>
                    <a:p>
                      <a:endParaRPr lang="es-SV"/>
                    </a:p>
                  </a:txBody>
                  <a:tcPr/>
                </a:tc>
                <a:extLst>
                  <a:ext uri="{0D108BD9-81ED-4DB2-BD59-A6C34878D82A}">
                    <a16:rowId xmlns:a16="http://schemas.microsoft.com/office/drawing/2014/main" val="1594604235"/>
                  </a:ext>
                </a:extLst>
              </a:tr>
              <a:tr h="216764">
                <a:tc rowSpan="12">
                  <a:txBody>
                    <a:bodyPr/>
                    <a:lstStyle/>
                    <a:p>
                      <a:pPr algn="ctr">
                        <a:lnSpc>
                          <a:spcPct val="115000"/>
                        </a:lnSpc>
                        <a:spcAft>
                          <a:spcPts val="0"/>
                        </a:spcAft>
                      </a:pPr>
                      <a:r>
                        <a:rPr lang="es-SV" sz="1100" dirty="0">
                          <a:effectLst/>
                        </a:rPr>
                        <a:t> 2</a:t>
                      </a:r>
                      <a:endParaRPr lang="es-SV"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rowSpan="12">
                  <a:txBody>
                    <a:bodyPr/>
                    <a:lstStyle/>
                    <a:p>
                      <a:pPr algn="ctr">
                        <a:lnSpc>
                          <a:spcPct val="115000"/>
                        </a:lnSpc>
                        <a:spcAft>
                          <a:spcPts val="0"/>
                        </a:spcAft>
                      </a:pPr>
                      <a:r>
                        <a:rPr lang="es-SV" sz="1100" dirty="0">
                          <a:effectLst/>
                        </a:rPr>
                        <a:t>$    20,000.00 </a:t>
                      </a:r>
                      <a:endParaRPr lang="es-SV"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rowSpan="12">
                  <a:txBody>
                    <a:bodyPr/>
                    <a:lstStyle/>
                    <a:p>
                      <a:pPr algn="ctr">
                        <a:lnSpc>
                          <a:spcPct val="115000"/>
                        </a:lnSpc>
                        <a:spcAft>
                          <a:spcPts val="0"/>
                        </a:spcAft>
                      </a:pPr>
                      <a:r>
                        <a:rPr lang="es-SV" sz="1100" dirty="0">
                          <a:effectLst/>
                        </a:rPr>
                        <a:t>22/8/2018</a:t>
                      </a:r>
                      <a:endParaRPr lang="es-SV"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rowSpan="12">
                  <a:txBody>
                    <a:bodyPr/>
                    <a:lstStyle/>
                    <a:p>
                      <a:pPr algn="ctr">
                        <a:lnSpc>
                          <a:spcPct val="115000"/>
                        </a:lnSpc>
                        <a:spcAft>
                          <a:spcPts val="0"/>
                        </a:spcAft>
                      </a:pPr>
                      <a:r>
                        <a:rPr lang="es-SV" sz="1100" dirty="0">
                          <a:effectLst/>
                        </a:rPr>
                        <a:t> $    20,000.00 </a:t>
                      </a:r>
                      <a:endParaRPr lang="es-SV"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ctr">
                        <a:lnSpc>
                          <a:spcPct val="115000"/>
                        </a:lnSpc>
                        <a:spcAft>
                          <a:spcPts val="0"/>
                        </a:spcAft>
                      </a:pPr>
                      <a:r>
                        <a:rPr lang="es-SV" sz="1100" dirty="0">
                          <a:effectLst/>
                        </a:rPr>
                        <a:t>25</a:t>
                      </a:r>
                      <a:endParaRPr lang="es-SV"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gridSpan="2">
                  <a:txBody>
                    <a:bodyPr/>
                    <a:lstStyle/>
                    <a:p>
                      <a:pPr algn="just">
                        <a:lnSpc>
                          <a:spcPct val="115000"/>
                        </a:lnSpc>
                        <a:spcAft>
                          <a:spcPts val="0"/>
                        </a:spcAft>
                      </a:pPr>
                      <a:r>
                        <a:rPr lang="es-SV" sz="1100" dirty="0">
                          <a:effectLst/>
                        </a:rPr>
                        <a:t>Adquisición de medicamento</a:t>
                      </a:r>
                      <a:endParaRPr lang="es-SV"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hMerge="1">
                  <a:txBody>
                    <a:bodyPr/>
                    <a:lstStyle/>
                    <a:p>
                      <a:pPr algn="just">
                        <a:lnSpc>
                          <a:spcPct val="115000"/>
                        </a:lnSpc>
                        <a:spcAft>
                          <a:spcPts val="0"/>
                        </a:spcAft>
                      </a:pP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a:txBody>
                    <a:bodyPr/>
                    <a:lstStyle/>
                    <a:p>
                      <a:pPr algn="just">
                        <a:lnSpc>
                          <a:spcPct val="115000"/>
                        </a:lnSpc>
                        <a:spcAft>
                          <a:spcPts val="0"/>
                        </a:spcAft>
                      </a:pPr>
                      <a:r>
                        <a:rPr lang="es-SV" sz="1100" dirty="0">
                          <a:effectLst/>
                        </a:rPr>
                        <a:t> $      4,500.00 </a:t>
                      </a:r>
                      <a:endParaRPr lang="es-SV"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rowSpan="11">
                  <a:txBody>
                    <a:bodyPr/>
                    <a:lstStyle/>
                    <a:p>
                      <a:pPr algn="ctr">
                        <a:lnSpc>
                          <a:spcPct val="115000"/>
                        </a:lnSpc>
                        <a:spcAft>
                          <a:spcPts val="0"/>
                        </a:spcAft>
                      </a:pPr>
                      <a:r>
                        <a:rPr lang="es-SV" sz="1100" dirty="0" smtClean="0">
                          <a:effectLst/>
                        </a:rPr>
                        <a:t> </a:t>
                      </a:r>
                      <a:r>
                        <a:rPr lang="es-SV" sz="1100" dirty="0">
                          <a:effectLst/>
                        </a:rPr>
                        <a:t>$                 -   </a:t>
                      </a:r>
                      <a:endParaRPr lang="es-SV"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rowSpan="11" gridSpan="2">
                  <a:txBody>
                    <a:bodyPr/>
                    <a:lstStyle/>
                    <a:p>
                      <a:pPr algn="ctr">
                        <a:lnSpc>
                          <a:spcPct val="115000"/>
                        </a:lnSpc>
                        <a:spcAft>
                          <a:spcPts val="0"/>
                        </a:spcAft>
                      </a:pPr>
                      <a:r>
                        <a:rPr lang="es-SV" sz="1100" dirty="0">
                          <a:effectLst/>
                        </a:rPr>
                        <a:t>No</a:t>
                      </a:r>
                      <a:endParaRPr lang="es-SV"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rowSpan="11" hMerge="1">
                  <a:txBody>
                    <a:bodyPr/>
                    <a:lstStyle/>
                    <a:p>
                      <a:endParaRPr lang="es-SV"/>
                    </a:p>
                  </a:txBody>
                  <a:tcPr/>
                </a:tc>
                <a:extLst>
                  <a:ext uri="{0D108BD9-81ED-4DB2-BD59-A6C34878D82A}">
                    <a16:rowId xmlns:a16="http://schemas.microsoft.com/office/drawing/2014/main" val="97727341"/>
                  </a:ext>
                </a:extLst>
              </a:tr>
              <a:tr h="216764">
                <a:tc vMerge="1">
                  <a:txBody>
                    <a:bodyPr/>
                    <a:lstStyle/>
                    <a:p>
                      <a:endParaRPr lang="es-SV"/>
                    </a:p>
                  </a:txBody>
                  <a:tcPr/>
                </a:tc>
                <a:tc vMerge="1">
                  <a:txBody>
                    <a:bodyPr/>
                    <a:lstStyle/>
                    <a:p>
                      <a:endParaRPr lang="es-SV"/>
                    </a:p>
                  </a:txBody>
                  <a:tcPr/>
                </a:tc>
                <a:tc vMerge="1">
                  <a:txBody>
                    <a:bodyPr/>
                    <a:lstStyle/>
                    <a:p>
                      <a:endParaRPr lang="es-SV"/>
                    </a:p>
                  </a:txBody>
                  <a:tcPr/>
                </a:tc>
                <a:tc vMerge="1">
                  <a:txBody>
                    <a:bodyPr/>
                    <a:lstStyle/>
                    <a:p>
                      <a:endParaRPr lang="es-SV"/>
                    </a:p>
                  </a:txBody>
                  <a:tcPr/>
                </a:tc>
                <a:tc>
                  <a:txBody>
                    <a:bodyPr/>
                    <a:lstStyle/>
                    <a:p>
                      <a:pPr algn="ctr">
                        <a:lnSpc>
                          <a:spcPct val="115000"/>
                        </a:lnSpc>
                        <a:spcAft>
                          <a:spcPts val="0"/>
                        </a:spcAft>
                      </a:pPr>
                      <a:r>
                        <a:rPr lang="es-SV" sz="1100" dirty="0">
                          <a:effectLst/>
                        </a:rPr>
                        <a:t>26</a:t>
                      </a:r>
                      <a:endParaRPr lang="es-SV"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gridSpan="2">
                  <a:txBody>
                    <a:bodyPr/>
                    <a:lstStyle/>
                    <a:p>
                      <a:pPr algn="just">
                        <a:lnSpc>
                          <a:spcPct val="115000"/>
                        </a:lnSpc>
                        <a:spcAft>
                          <a:spcPts val="0"/>
                        </a:spcAft>
                      </a:pPr>
                      <a:r>
                        <a:rPr lang="es-SV" sz="1100">
                          <a:effectLst/>
                        </a:rPr>
                        <a:t>Adquisición de medicamento</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hMerge="1">
                  <a:txBody>
                    <a:bodyPr/>
                    <a:lstStyle/>
                    <a:p>
                      <a:pPr algn="just">
                        <a:lnSpc>
                          <a:spcPct val="115000"/>
                        </a:lnSpc>
                        <a:spcAft>
                          <a:spcPts val="0"/>
                        </a:spcAft>
                      </a:pP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a:txBody>
                    <a:bodyPr/>
                    <a:lstStyle/>
                    <a:p>
                      <a:pPr algn="just">
                        <a:lnSpc>
                          <a:spcPct val="115000"/>
                        </a:lnSpc>
                        <a:spcAft>
                          <a:spcPts val="0"/>
                        </a:spcAft>
                      </a:pPr>
                      <a:r>
                        <a:rPr lang="es-SV" sz="1100">
                          <a:effectLst/>
                        </a:rPr>
                        <a:t> $      1,380.00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vMerge="1">
                  <a:txBody>
                    <a:bodyPr/>
                    <a:lstStyle/>
                    <a:p>
                      <a:endParaRPr lang="es-SV"/>
                    </a:p>
                  </a:txBody>
                  <a:tcPr/>
                </a:tc>
                <a:tc gridSpan="2" vMerge="1">
                  <a:txBody>
                    <a:bodyPr/>
                    <a:lstStyle/>
                    <a:p>
                      <a:endParaRPr lang="es-SV"/>
                    </a:p>
                  </a:txBody>
                  <a:tcPr/>
                </a:tc>
                <a:tc hMerge="1" vMerge="1">
                  <a:txBody>
                    <a:bodyPr/>
                    <a:lstStyle/>
                    <a:p>
                      <a:endParaRPr lang="es-SV"/>
                    </a:p>
                  </a:txBody>
                  <a:tcPr/>
                </a:tc>
                <a:extLst>
                  <a:ext uri="{0D108BD9-81ED-4DB2-BD59-A6C34878D82A}">
                    <a16:rowId xmlns:a16="http://schemas.microsoft.com/office/drawing/2014/main" val="817353079"/>
                  </a:ext>
                </a:extLst>
              </a:tr>
              <a:tr h="216764">
                <a:tc vMerge="1">
                  <a:txBody>
                    <a:bodyPr/>
                    <a:lstStyle/>
                    <a:p>
                      <a:endParaRPr lang="es-SV"/>
                    </a:p>
                  </a:txBody>
                  <a:tcPr/>
                </a:tc>
                <a:tc vMerge="1">
                  <a:txBody>
                    <a:bodyPr/>
                    <a:lstStyle/>
                    <a:p>
                      <a:endParaRPr lang="es-SV"/>
                    </a:p>
                  </a:txBody>
                  <a:tcPr/>
                </a:tc>
                <a:tc vMerge="1">
                  <a:txBody>
                    <a:bodyPr/>
                    <a:lstStyle/>
                    <a:p>
                      <a:endParaRPr lang="es-SV"/>
                    </a:p>
                  </a:txBody>
                  <a:tcPr/>
                </a:tc>
                <a:tc vMerge="1">
                  <a:txBody>
                    <a:bodyPr/>
                    <a:lstStyle/>
                    <a:p>
                      <a:endParaRPr lang="es-SV"/>
                    </a:p>
                  </a:txBody>
                  <a:tcPr/>
                </a:tc>
                <a:tc>
                  <a:txBody>
                    <a:bodyPr/>
                    <a:lstStyle/>
                    <a:p>
                      <a:pPr algn="ctr">
                        <a:lnSpc>
                          <a:spcPct val="115000"/>
                        </a:lnSpc>
                        <a:spcAft>
                          <a:spcPts val="0"/>
                        </a:spcAft>
                      </a:pPr>
                      <a:r>
                        <a:rPr lang="es-SV" sz="1100" dirty="0">
                          <a:effectLst/>
                        </a:rPr>
                        <a:t>27</a:t>
                      </a:r>
                      <a:endParaRPr lang="es-SV"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gridSpan="2">
                  <a:txBody>
                    <a:bodyPr/>
                    <a:lstStyle/>
                    <a:p>
                      <a:pPr algn="just">
                        <a:lnSpc>
                          <a:spcPct val="115000"/>
                        </a:lnSpc>
                        <a:spcAft>
                          <a:spcPts val="0"/>
                        </a:spcAft>
                      </a:pPr>
                      <a:r>
                        <a:rPr lang="es-SV" sz="1100" dirty="0">
                          <a:effectLst/>
                        </a:rPr>
                        <a:t>Adquisición de medicamento</a:t>
                      </a:r>
                      <a:endParaRPr lang="es-SV"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hMerge="1">
                  <a:txBody>
                    <a:bodyPr/>
                    <a:lstStyle/>
                    <a:p>
                      <a:pPr algn="just">
                        <a:lnSpc>
                          <a:spcPct val="115000"/>
                        </a:lnSpc>
                        <a:spcAft>
                          <a:spcPts val="0"/>
                        </a:spcAft>
                      </a:pP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a:txBody>
                    <a:bodyPr/>
                    <a:lstStyle/>
                    <a:p>
                      <a:pPr algn="just">
                        <a:lnSpc>
                          <a:spcPct val="115000"/>
                        </a:lnSpc>
                        <a:spcAft>
                          <a:spcPts val="0"/>
                        </a:spcAft>
                      </a:pPr>
                      <a:r>
                        <a:rPr lang="es-SV" sz="1100" dirty="0">
                          <a:effectLst/>
                        </a:rPr>
                        <a:t> $      1,487.22 </a:t>
                      </a:r>
                      <a:endParaRPr lang="es-SV"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vMerge="1">
                  <a:txBody>
                    <a:bodyPr/>
                    <a:lstStyle/>
                    <a:p>
                      <a:endParaRPr lang="es-SV"/>
                    </a:p>
                  </a:txBody>
                  <a:tcPr/>
                </a:tc>
                <a:tc gridSpan="2" vMerge="1">
                  <a:txBody>
                    <a:bodyPr/>
                    <a:lstStyle/>
                    <a:p>
                      <a:endParaRPr lang="es-SV"/>
                    </a:p>
                  </a:txBody>
                  <a:tcPr/>
                </a:tc>
                <a:tc hMerge="1" vMerge="1">
                  <a:txBody>
                    <a:bodyPr/>
                    <a:lstStyle/>
                    <a:p>
                      <a:endParaRPr lang="es-SV"/>
                    </a:p>
                  </a:txBody>
                  <a:tcPr/>
                </a:tc>
                <a:extLst>
                  <a:ext uri="{0D108BD9-81ED-4DB2-BD59-A6C34878D82A}">
                    <a16:rowId xmlns:a16="http://schemas.microsoft.com/office/drawing/2014/main" val="2797758642"/>
                  </a:ext>
                </a:extLst>
              </a:tr>
              <a:tr h="216764">
                <a:tc vMerge="1">
                  <a:txBody>
                    <a:bodyPr/>
                    <a:lstStyle/>
                    <a:p>
                      <a:endParaRPr lang="es-SV"/>
                    </a:p>
                  </a:txBody>
                  <a:tcPr/>
                </a:tc>
                <a:tc vMerge="1">
                  <a:txBody>
                    <a:bodyPr/>
                    <a:lstStyle/>
                    <a:p>
                      <a:endParaRPr lang="es-SV"/>
                    </a:p>
                  </a:txBody>
                  <a:tcPr/>
                </a:tc>
                <a:tc vMerge="1">
                  <a:txBody>
                    <a:bodyPr/>
                    <a:lstStyle/>
                    <a:p>
                      <a:endParaRPr lang="es-SV"/>
                    </a:p>
                  </a:txBody>
                  <a:tcPr/>
                </a:tc>
                <a:tc vMerge="1">
                  <a:txBody>
                    <a:bodyPr/>
                    <a:lstStyle/>
                    <a:p>
                      <a:endParaRPr lang="es-SV"/>
                    </a:p>
                  </a:txBody>
                  <a:tcPr/>
                </a:tc>
                <a:tc>
                  <a:txBody>
                    <a:bodyPr/>
                    <a:lstStyle/>
                    <a:p>
                      <a:pPr algn="ctr">
                        <a:lnSpc>
                          <a:spcPct val="115000"/>
                        </a:lnSpc>
                        <a:spcAft>
                          <a:spcPts val="0"/>
                        </a:spcAft>
                      </a:pPr>
                      <a:r>
                        <a:rPr lang="es-SV" sz="1100" dirty="0" smtClean="0">
                          <a:effectLst/>
                          <a:latin typeface="+mn-lt"/>
                          <a:ea typeface="Segoe UI Emoji" panose="020B0502040204020203" pitchFamily="34" charset="0"/>
                          <a:cs typeface="Times New Roman" panose="02020603050405020304" pitchFamily="18" charset="0"/>
                        </a:rPr>
                        <a:t>28</a:t>
                      </a:r>
                      <a:endParaRPr lang="es-SV" sz="1100" dirty="0">
                        <a:effectLst/>
                        <a:latin typeface="+mn-lt"/>
                        <a:ea typeface="Segoe UI Emoji" panose="020B0502040204020203" pitchFamily="34" charset="0"/>
                        <a:cs typeface="Times New Roman" panose="02020603050405020304" pitchFamily="18" charset="0"/>
                      </a:endParaRPr>
                    </a:p>
                  </a:txBody>
                  <a:tcPr marL="8459" marR="8459" marT="0" marB="0" anchor="ctr"/>
                </a:tc>
                <a:tc gridSpan="2">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s-SV" sz="1100" dirty="0" smtClean="0">
                          <a:effectLst/>
                        </a:rPr>
                        <a:t>Adquisición de medicamento</a:t>
                      </a:r>
                      <a:endParaRPr lang="es-SV"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hMerge="1">
                  <a:txBody>
                    <a:bodyPr/>
                    <a:lstStyle/>
                    <a:p>
                      <a:endParaRPr lang="es-SV"/>
                    </a:p>
                  </a:txBody>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s-SV" sz="1100" dirty="0" smtClean="0">
                          <a:effectLst/>
                        </a:rPr>
                        <a:t> $      7022.74 </a:t>
                      </a:r>
                      <a:endParaRPr lang="es-SV"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vMerge="1">
                  <a:txBody>
                    <a:bodyPr/>
                    <a:lstStyle/>
                    <a:p>
                      <a:endParaRPr lang="es-SV"/>
                    </a:p>
                  </a:txBody>
                  <a:tcPr/>
                </a:tc>
                <a:tc gridSpan="2" vMerge="1">
                  <a:txBody>
                    <a:bodyPr/>
                    <a:lstStyle/>
                    <a:p>
                      <a:endParaRPr lang="es-SV"/>
                    </a:p>
                  </a:txBody>
                  <a:tcPr/>
                </a:tc>
                <a:tc hMerge="1" vMerge="1">
                  <a:txBody>
                    <a:bodyPr/>
                    <a:lstStyle/>
                    <a:p>
                      <a:endParaRPr lang="es-SV"/>
                    </a:p>
                  </a:txBody>
                  <a:tcPr/>
                </a:tc>
                <a:extLst>
                  <a:ext uri="{0D108BD9-81ED-4DB2-BD59-A6C34878D82A}">
                    <a16:rowId xmlns:a16="http://schemas.microsoft.com/office/drawing/2014/main" val="2221110781"/>
                  </a:ext>
                </a:extLst>
              </a:tr>
              <a:tr h="216764">
                <a:tc vMerge="1">
                  <a:txBody>
                    <a:bodyPr/>
                    <a:lstStyle/>
                    <a:p>
                      <a:endParaRPr lang="es-SV"/>
                    </a:p>
                  </a:txBody>
                  <a:tcPr/>
                </a:tc>
                <a:tc vMerge="1">
                  <a:txBody>
                    <a:bodyPr/>
                    <a:lstStyle/>
                    <a:p>
                      <a:endParaRPr lang="es-SV"/>
                    </a:p>
                  </a:txBody>
                  <a:tcPr/>
                </a:tc>
                <a:tc vMerge="1">
                  <a:txBody>
                    <a:bodyPr/>
                    <a:lstStyle/>
                    <a:p>
                      <a:endParaRPr lang="es-SV"/>
                    </a:p>
                  </a:txBody>
                  <a:tcPr/>
                </a:tc>
                <a:tc vMerge="1">
                  <a:txBody>
                    <a:bodyPr/>
                    <a:lstStyle/>
                    <a:p>
                      <a:endParaRPr lang="es-SV"/>
                    </a:p>
                  </a:txBody>
                  <a:tcPr/>
                </a:tc>
                <a:tc>
                  <a:txBody>
                    <a:bodyPr/>
                    <a:lstStyle/>
                    <a:p>
                      <a:pPr algn="ctr">
                        <a:lnSpc>
                          <a:spcPct val="115000"/>
                        </a:lnSpc>
                        <a:spcAft>
                          <a:spcPts val="0"/>
                        </a:spcAft>
                      </a:pPr>
                      <a:r>
                        <a:rPr lang="es-SV" sz="1100" dirty="0" smtClean="0">
                          <a:effectLst/>
                          <a:latin typeface="+mn-lt"/>
                          <a:ea typeface="Segoe UI Emoji" panose="020B0502040204020203" pitchFamily="34" charset="0"/>
                          <a:cs typeface="Times New Roman" panose="02020603050405020304" pitchFamily="18" charset="0"/>
                        </a:rPr>
                        <a:t>29</a:t>
                      </a:r>
                      <a:endParaRPr lang="es-SV" sz="1100" dirty="0">
                        <a:effectLst/>
                        <a:latin typeface="+mn-lt"/>
                        <a:ea typeface="Segoe UI Emoji" panose="020B0502040204020203" pitchFamily="34" charset="0"/>
                        <a:cs typeface="Times New Roman" panose="02020603050405020304" pitchFamily="18" charset="0"/>
                      </a:endParaRPr>
                    </a:p>
                  </a:txBody>
                  <a:tcPr marL="8459" marR="8459" marT="0" marB="0" anchor="ctr"/>
                </a:tc>
                <a:tc gridSpan="2">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s-SV" sz="1100" dirty="0" smtClean="0">
                          <a:effectLst/>
                        </a:rPr>
                        <a:t>Adquisición de medicamento</a:t>
                      </a:r>
                      <a:endParaRPr lang="es-SV"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hMerge="1">
                  <a:txBody>
                    <a:bodyPr/>
                    <a:lstStyle/>
                    <a:p>
                      <a:endParaRPr lang="es-SV"/>
                    </a:p>
                  </a:txBody>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s-SV" sz="1100" dirty="0" smtClean="0">
                          <a:effectLst/>
                        </a:rPr>
                        <a:t> $      1,259.76 </a:t>
                      </a:r>
                      <a:endParaRPr lang="es-SV"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vMerge="1">
                  <a:txBody>
                    <a:bodyPr/>
                    <a:lstStyle/>
                    <a:p>
                      <a:endParaRPr lang="es-SV"/>
                    </a:p>
                  </a:txBody>
                  <a:tcPr/>
                </a:tc>
                <a:tc gridSpan="2" vMerge="1">
                  <a:txBody>
                    <a:bodyPr/>
                    <a:lstStyle/>
                    <a:p>
                      <a:endParaRPr lang="es-SV"/>
                    </a:p>
                  </a:txBody>
                  <a:tcPr/>
                </a:tc>
                <a:tc hMerge="1" vMerge="1">
                  <a:txBody>
                    <a:bodyPr/>
                    <a:lstStyle/>
                    <a:p>
                      <a:endParaRPr lang="es-SV"/>
                    </a:p>
                  </a:txBody>
                  <a:tcPr/>
                </a:tc>
                <a:extLst>
                  <a:ext uri="{0D108BD9-81ED-4DB2-BD59-A6C34878D82A}">
                    <a16:rowId xmlns:a16="http://schemas.microsoft.com/office/drawing/2014/main" val="738985820"/>
                  </a:ext>
                </a:extLst>
              </a:tr>
              <a:tr h="216764">
                <a:tc vMerge="1">
                  <a:txBody>
                    <a:bodyPr/>
                    <a:lstStyle/>
                    <a:p>
                      <a:endParaRPr lang="es-SV"/>
                    </a:p>
                  </a:txBody>
                  <a:tcPr/>
                </a:tc>
                <a:tc vMerge="1">
                  <a:txBody>
                    <a:bodyPr/>
                    <a:lstStyle/>
                    <a:p>
                      <a:endParaRPr lang="es-SV"/>
                    </a:p>
                  </a:txBody>
                  <a:tcPr/>
                </a:tc>
                <a:tc vMerge="1">
                  <a:txBody>
                    <a:bodyPr/>
                    <a:lstStyle/>
                    <a:p>
                      <a:endParaRPr lang="es-SV"/>
                    </a:p>
                  </a:txBody>
                  <a:tcPr/>
                </a:tc>
                <a:tc vMerge="1">
                  <a:txBody>
                    <a:bodyPr/>
                    <a:lstStyle/>
                    <a:p>
                      <a:endParaRPr lang="es-SV"/>
                    </a:p>
                  </a:txBody>
                  <a:tcPr/>
                </a:tc>
                <a:tc>
                  <a:txBody>
                    <a:bodyPr/>
                    <a:lstStyle/>
                    <a:p>
                      <a:pPr algn="ctr">
                        <a:lnSpc>
                          <a:spcPct val="115000"/>
                        </a:lnSpc>
                        <a:spcAft>
                          <a:spcPts val="0"/>
                        </a:spcAft>
                      </a:pPr>
                      <a:r>
                        <a:rPr lang="es-SV" sz="1100" dirty="0" smtClean="0">
                          <a:effectLst/>
                          <a:latin typeface="+mn-lt"/>
                          <a:ea typeface="Segoe UI Emoji" panose="020B0502040204020203" pitchFamily="34" charset="0"/>
                          <a:cs typeface="Times New Roman" panose="02020603050405020304" pitchFamily="18" charset="0"/>
                        </a:rPr>
                        <a:t>30</a:t>
                      </a:r>
                      <a:endParaRPr lang="es-SV" sz="1100" dirty="0">
                        <a:effectLst/>
                        <a:latin typeface="+mn-lt"/>
                        <a:ea typeface="Segoe UI Emoji" panose="020B0502040204020203" pitchFamily="34" charset="0"/>
                        <a:cs typeface="Times New Roman" panose="02020603050405020304" pitchFamily="18" charset="0"/>
                      </a:endParaRPr>
                    </a:p>
                  </a:txBody>
                  <a:tcPr marL="8459" marR="8459" marT="0" marB="0" anchor="ctr"/>
                </a:tc>
                <a:tc gridSpan="2">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s-SV" sz="1100" dirty="0" smtClean="0">
                          <a:effectLst/>
                        </a:rPr>
                        <a:t>Adquisición de medicamento</a:t>
                      </a:r>
                      <a:endParaRPr lang="es-SV"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hMerge="1">
                  <a:txBody>
                    <a:bodyPr/>
                    <a:lstStyle/>
                    <a:p>
                      <a:endParaRPr lang="es-SV"/>
                    </a:p>
                  </a:txBody>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s-SV" sz="1100" dirty="0" smtClean="0">
                          <a:effectLst/>
                        </a:rPr>
                        <a:t> $      1,081.56</a:t>
                      </a:r>
                      <a:endParaRPr lang="es-SV"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vMerge="1">
                  <a:txBody>
                    <a:bodyPr/>
                    <a:lstStyle/>
                    <a:p>
                      <a:endParaRPr lang="es-SV"/>
                    </a:p>
                  </a:txBody>
                  <a:tcPr/>
                </a:tc>
                <a:tc gridSpan="2" vMerge="1">
                  <a:txBody>
                    <a:bodyPr/>
                    <a:lstStyle/>
                    <a:p>
                      <a:endParaRPr lang="es-SV"/>
                    </a:p>
                  </a:txBody>
                  <a:tcPr/>
                </a:tc>
                <a:tc hMerge="1" vMerge="1">
                  <a:txBody>
                    <a:bodyPr/>
                    <a:lstStyle/>
                    <a:p>
                      <a:endParaRPr lang="es-SV"/>
                    </a:p>
                  </a:txBody>
                  <a:tcPr/>
                </a:tc>
                <a:extLst>
                  <a:ext uri="{0D108BD9-81ED-4DB2-BD59-A6C34878D82A}">
                    <a16:rowId xmlns:a16="http://schemas.microsoft.com/office/drawing/2014/main" val="1490555684"/>
                  </a:ext>
                </a:extLst>
              </a:tr>
              <a:tr h="216764">
                <a:tc vMerge="1">
                  <a:txBody>
                    <a:bodyPr/>
                    <a:lstStyle/>
                    <a:p>
                      <a:endParaRPr lang="es-SV"/>
                    </a:p>
                  </a:txBody>
                  <a:tcPr/>
                </a:tc>
                <a:tc vMerge="1">
                  <a:txBody>
                    <a:bodyPr/>
                    <a:lstStyle/>
                    <a:p>
                      <a:endParaRPr lang="es-SV"/>
                    </a:p>
                  </a:txBody>
                  <a:tcPr/>
                </a:tc>
                <a:tc vMerge="1">
                  <a:txBody>
                    <a:bodyPr/>
                    <a:lstStyle/>
                    <a:p>
                      <a:endParaRPr lang="es-SV"/>
                    </a:p>
                  </a:txBody>
                  <a:tcPr/>
                </a:tc>
                <a:tc vMerge="1">
                  <a:txBody>
                    <a:bodyPr/>
                    <a:lstStyle/>
                    <a:p>
                      <a:endParaRPr lang="es-SV"/>
                    </a:p>
                  </a:txBody>
                  <a:tcPr/>
                </a:tc>
                <a:tc>
                  <a:txBody>
                    <a:bodyPr/>
                    <a:lstStyle/>
                    <a:p>
                      <a:pPr algn="ctr">
                        <a:lnSpc>
                          <a:spcPct val="115000"/>
                        </a:lnSpc>
                        <a:spcAft>
                          <a:spcPts val="0"/>
                        </a:spcAft>
                      </a:pPr>
                      <a:r>
                        <a:rPr lang="es-SV" sz="1100" dirty="0">
                          <a:effectLst/>
                          <a:latin typeface="+mn-lt"/>
                        </a:rPr>
                        <a:t>31</a:t>
                      </a:r>
                      <a:endParaRPr lang="es-SV" sz="1100" dirty="0">
                        <a:effectLst/>
                        <a:latin typeface="+mn-lt"/>
                        <a:ea typeface="Times New Roman" panose="02020603050405020304" pitchFamily="18" charset="0"/>
                        <a:cs typeface="Times New Roman" panose="02020603050405020304" pitchFamily="18" charset="0"/>
                      </a:endParaRPr>
                    </a:p>
                  </a:txBody>
                  <a:tcPr marL="8459" marR="8459" marT="0" marB="0" anchor="ctr"/>
                </a:tc>
                <a:tc gridSpan="2">
                  <a:txBody>
                    <a:bodyPr/>
                    <a:lstStyle/>
                    <a:p>
                      <a:pPr algn="just">
                        <a:lnSpc>
                          <a:spcPct val="115000"/>
                        </a:lnSpc>
                        <a:spcAft>
                          <a:spcPts val="0"/>
                        </a:spcAft>
                      </a:pPr>
                      <a:r>
                        <a:rPr lang="es-SV" sz="1100">
                          <a:effectLst/>
                        </a:rPr>
                        <a:t>Adquisición de medicamento</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hMerge="1">
                  <a:txBody>
                    <a:bodyPr/>
                    <a:lstStyle/>
                    <a:p>
                      <a:pPr algn="just">
                        <a:lnSpc>
                          <a:spcPct val="115000"/>
                        </a:lnSpc>
                        <a:spcAft>
                          <a:spcPts val="0"/>
                        </a:spcAft>
                      </a:pP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a:txBody>
                    <a:bodyPr/>
                    <a:lstStyle/>
                    <a:p>
                      <a:pPr algn="just">
                        <a:lnSpc>
                          <a:spcPct val="115000"/>
                        </a:lnSpc>
                        <a:spcAft>
                          <a:spcPts val="0"/>
                        </a:spcAft>
                      </a:pPr>
                      <a:r>
                        <a:rPr lang="es-SV" sz="1100">
                          <a:effectLst/>
                        </a:rPr>
                        <a:t> $         310.00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vMerge="1">
                  <a:txBody>
                    <a:bodyPr/>
                    <a:lstStyle/>
                    <a:p>
                      <a:endParaRPr lang="es-SV"/>
                    </a:p>
                  </a:txBody>
                  <a:tcPr/>
                </a:tc>
                <a:tc gridSpan="2" vMerge="1">
                  <a:txBody>
                    <a:bodyPr/>
                    <a:lstStyle/>
                    <a:p>
                      <a:endParaRPr lang="es-SV"/>
                    </a:p>
                  </a:txBody>
                  <a:tcPr/>
                </a:tc>
                <a:tc hMerge="1" vMerge="1">
                  <a:txBody>
                    <a:bodyPr/>
                    <a:lstStyle/>
                    <a:p>
                      <a:endParaRPr lang="es-SV"/>
                    </a:p>
                  </a:txBody>
                  <a:tcPr/>
                </a:tc>
                <a:extLst>
                  <a:ext uri="{0D108BD9-81ED-4DB2-BD59-A6C34878D82A}">
                    <a16:rowId xmlns:a16="http://schemas.microsoft.com/office/drawing/2014/main" val="1691967743"/>
                  </a:ext>
                </a:extLst>
              </a:tr>
              <a:tr h="216764">
                <a:tc vMerge="1">
                  <a:txBody>
                    <a:bodyPr/>
                    <a:lstStyle/>
                    <a:p>
                      <a:endParaRPr lang="es-SV"/>
                    </a:p>
                  </a:txBody>
                  <a:tcPr/>
                </a:tc>
                <a:tc vMerge="1">
                  <a:txBody>
                    <a:bodyPr/>
                    <a:lstStyle/>
                    <a:p>
                      <a:endParaRPr lang="es-SV"/>
                    </a:p>
                  </a:txBody>
                  <a:tcPr/>
                </a:tc>
                <a:tc vMerge="1">
                  <a:txBody>
                    <a:bodyPr/>
                    <a:lstStyle/>
                    <a:p>
                      <a:endParaRPr lang="es-SV"/>
                    </a:p>
                  </a:txBody>
                  <a:tcPr/>
                </a:tc>
                <a:tc vMerge="1">
                  <a:txBody>
                    <a:bodyPr/>
                    <a:lstStyle/>
                    <a:p>
                      <a:endParaRPr lang="es-SV"/>
                    </a:p>
                  </a:txBody>
                  <a:tcPr/>
                </a:tc>
                <a:tc>
                  <a:txBody>
                    <a:bodyPr/>
                    <a:lstStyle/>
                    <a:p>
                      <a:pPr algn="ctr">
                        <a:lnSpc>
                          <a:spcPct val="115000"/>
                        </a:lnSpc>
                        <a:spcAft>
                          <a:spcPts val="0"/>
                        </a:spcAft>
                      </a:pPr>
                      <a:r>
                        <a:rPr lang="es-SV" sz="1100" dirty="0">
                          <a:effectLst/>
                        </a:rPr>
                        <a:t>32</a:t>
                      </a:r>
                      <a:endParaRPr lang="es-SV"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gridSpan="2">
                  <a:txBody>
                    <a:bodyPr/>
                    <a:lstStyle/>
                    <a:p>
                      <a:pPr algn="just">
                        <a:lnSpc>
                          <a:spcPct val="115000"/>
                        </a:lnSpc>
                        <a:spcAft>
                          <a:spcPts val="0"/>
                        </a:spcAft>
                      </a:pPr>
                      <a:r>
                        <a:rPr lang="es-SV" sz="1100">
                          <a:effectLst/>
                        </a:rPr>
                        <a:t>Adquisición de medicamento</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hMerge="1">
                  <a:txBody>
                    <a:bodyPr/>
                    <a:lstStyle/>
                    <a:p>
                      <a:pPr algn="just">
                        <a:lnSpc>
                          <a:spcPct val="115000"/>
                        </a:lnSpc>
                        <a:spcAft>
                          <a:spcPts val="0"/>
                        </a:spcAft>
                      </a:pP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a:txBody>
                    <a:bodyPr/>
                    <a:lstStyle/>
                    <a:p>
                      <a:pPr algn="just">
                        <a:lnSpc>
                          <a:spcPct val="115000"/>
                        </a:lnSpc>
                        <a:spcAft>
                          <a:spcPts val="0"/>
                        </a:spcAft>
                      </a:pPr>
                      <a:r>
                        <a:rPr lang="es-SV" sz="1100" dirty="0">
                          <a:effectLst/>
                        </a:rPr>
                        <a:t> $      1,461.60 </a:t>
                      </a:r>
                      <a:endParaRPr lang="es-SV"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vMerge="1">
                  <a:txBody>
                    <a:bodyPr/>
                    <a:lstStyle/>
                    <a:p>
                      <a:endParaRPr lang="es-SV"/>
                    </a:p>
                  </a:txBody>
                  <a:tcPr/>
                </a:tc>
                <a:tc gridSpan="2" vMerge="1">
                  <a:txBody>
                    <a:bodyPr/>
                    <a:lstStyle/>
                    <a:p>
                      <a:endParaRPr lang="es-SV"/>
                    </a:p>
                  </a:txBody>
                  <a:tcPr/>
                </a:tc>
                <a:tc hMerge="1" vMerge="1">
                  <a:txBody>
                    <a:bodyPr/>
                    <a:lstStyle/>
                    <a:p>
                      <a:endParaRPr lang="es-SV"/>
                    </a:p>
                  </a:txBody>
                  <a:tcPr/>
                </a:tc>
                <a:extLst>
                  <a:ext uri="{0D108BD9-81ED-4DB2-BD59-A6C34878D82A}">
                    <a16:rowId xmlns:a16="http://schemas.microsoft.com/office/drawing/2014/main" val="4266130451"/>
                  </a:ext>
                </a:extLst>
              </a:tr>
              <a:tr h="216764">
                <a:tc vMerge="1">
                  <a:txBody>
                    <a:bodyPr/>
                    <a:lstStyle/>
                    <a:p>
                      <a:endParaRPr lang="es-SV"/>
                    </a:p>
                  </a:txBody>
                  <a:tcPr/>
                </a:tc>
                <a:tc vMerge="1">
                  <a:txBody>
                    <a:bodyPr/>
                    <a:lstStyle/>
                    <a:p>
                      <a:endParaRPr lang="es-SV"/>
                    </a:p>
                  </a:txBody>
                  <a:tcPr/>
                </a:tc>
                <a:tc vMerge="1">
                  <a:txBody>
                    <a:bodyPr/>
                    <a:lstStyle/>
                    <a:p>
                      <a:endParaRPr lang="es-SV"/>
                    </a:p>
                  </a:txBody>
                  <a:tcPr/>
                </a:tc>
                <a:tc vMerge="1">
                  <a:txBody>
                    <a:bodyPr/>
                    <a:lstStyle/>
                    <a:p>
                      <a:endParaRPr lang="es-SV"/>
                    </a:p>
                  </a:txBody>
                  <a:tcPr/>
                </a:tc>
                <a:tc>
                  <a:txBody>
                    <a:bodyPr/>
                    <a:lstStyle/>
                    <a:p>
                      <a:pPr algn="ctr">
                        <a:lnSpc>
                          <a:spcPct val="115000"/>
                        </a:lnSpc>
                        <a:spcAft>
                          <a:spcPts val="0"/>
                        </a:spcAft>
                      </a:pPr>
                      <a:r>
                        <a:rPr lang="es-SV" sz="1100" dirty="0">
                          <a:effectLst/>
                        </a:rPr>
                        <a:t>33</a:t>
                      </a:r>
                      <a:endParaRPr lang="es-SV"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gridSpan="2">
                  <a:txBody>
                    <a:bodyPr/>
                    <a:lstStyle/>
                    <a:p>
                      <a:pPr algn="just">
                        <a:lnSpc>
                          <a:spcPct val="115000"/>
                        </a:lnSpc>
                        <a:spcAft>
                          <a:spcPts val="0"/>
                        </a:spcAft>
                      </a:pPr>
                      <a:r>
                        <a:rPr lang="es-SV" sz="1100">
                          <a:effectLst/>
                        </a:rPr>
                        <a:t>Adquisición de medicamento</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hMerge="1">
                  <a:txBody>
                    <a:bodyPr/>
                    <a:lstStyle/>
                    <a:p>
                      <a:pPr algn="just">
                        <a:lnSpc>
                          <a:spcPct val="115000"/>
                        </a:lnSpc>
                        <a:spcAft>
                          <a:spcPts val="0"/>
                        </a:spcAft>
                      </a:pP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a:txBody>
                    <a:bodyPr/>
                    <a:lstStyle/>
                    <a:p>
                      <a:pPr algn="just">
                        <a:lnSpc>
                          <a:spcPct val="115000"/>
                        </a:lnSpc>
                        <a:spcAft>
                          <a:spcPts val="0"/>
                        </a:spcAft>
                      </a:pPr>
                      <a:r>
                        <a:rPr lang="es-SV" sz="1100">
                          <a:effectLst/>
                        </a:rPr>
                        <a:t> $         368.60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vMerge="1">
                  <a:txBody>
                    <a:bodyPr/>
                    <a:lstStyle/>
                    <a:p>
                      <a:endParaRPr lang="es-SV"/>
                    </a:p>
                  </a:txBody>
                  <a:tcPr/>
                </a:tc>
                <a:tc gridSpan="2" vMerge="1">
                  <a:txBody>
                    <a:bodyPr/>
                    <a:lstStyle/>
                    <a:p>
                      <a:endParaRPr lang="es-SV"/>
                    </a:p>
                  </a:txBody>
                  <a:tcPr/>
                </a:tc>
                <a:tc hMerge="1" vMerge="1">
                  <a:txBody>
                    <a:bodyPr/>
                    <a:lstStyle/>
                    <a:p>
                      <a:endParaRPr lang="es-SV"/>
                    </a:p>
                  </a:txBody>
                  <a:tcPr/>
                </a:tc>
                <a:extLst>
                  <a:ext uri="{0D108BD9-81ED-4DB2-BD59-A6C34878D82A}">
                    <a16:rowId xmlns:a16="http://schemas.microsoft.com/office/drawing/2014/main" val="923975654"/>
                  </a:ext>
                </a:extLst>
              </a:tr>
              <a:tr h="216764">
                <a:tc vMerge="1">
                  <a:txBody>
                    <a:bodyPr/>
                    <a:lstStyle/>
                    <a:p>
                      <a:endParaRPr lang="es-SV"/>
                    </a:p>
                  </a:txBody>
                  <a:tcPr/>
                </a:tc>
                <a:tc vMerge="1">
                  <a:txBody>
                    <a:bodyPr/>
                    <a:lstStyle/>
                    <a:p>
                      <a:endParaRPr lang="es-SV"/>
                    </a:p>
                  </a:txBody>
                  <a:tcPr/>
                </a:tc>
                <a:tc vMerge="1">
                  <a:txBody>
                    <a:bodyPr/>
                    <a:lstStyle/>
                    <a:p>
                      <a:endParaRPr lang="es-SV"/>
                    </a:p>
                  </a:txBody>
                  <a:tcPr/>
                </a:tc>
                <a:tc vMerge="1">
                  <a:txBody>
                    <a:bodyPr/>
                    <a:lstStyle/>
                    <a:p>
                      <a:endParaRPr lang="es-SV"/>
                    </a:p>
                  </a:txBody>
                  <a:tcPr/>
                </a:tc>
                <a:tc>
                  <a:txBody>
                    <a:bodyPr/>
                    <a:lstStyle/>
                    <a:p>
                      <a:pPr algn="ctr">
                        <a:lnSpc>
                          <a:spcPct val="115000"/>
                        </a:lnSpc>
                        <a:spcAft>
                          <a:spcPts val="0"/>
                        </a:spcAft>
                      </a:pPr>
                      <a:r>
                        <a:rPr lang="es-SV" sz="1100" dirty="0">
                          <a:effectLst/>
                        </a:rPr>
                        <a:t>34</a:t>
                      </a:r>
                      <a:endParaRPr lang="es-SV"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gridSpan="2">
                  <a:txBody>
                    <a:bodyPr/>
                    <a:lstStyle/>
                    <a:p>
                      <a:pPr algn="just">
                        <a:lnSpc>
                          <a:spcPct val="115000"/>
                        </a:lnSpc>
                        <a:spcAft>
                          <a:spcPts val="0"/>
                        </a:spcAft>
                      </a:pPr>
                      <a:r>
                        <a:rPr lang="es-SV" sz="1100">
                          <a:effectLst/>
                        </a:rPr>
                        <a:t>Adquisición de medicamento</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hMerge="1">
                  <a:txBody>
                    <a:bodyPr/>
                    <a:lstStyle/>
                    <a:p>
                      <a:pPr algn="just">
                        <a:lnSpc>
                          <a:spcPct val="115000"/>
                        </a:lnSpc>
                        <a:spcAft>
                          <a:spcPts val="0"/>
                        </a:spcAft>
                      </a:pP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a:txBody>
                    <a:bodyPr/>
                    <a:lstStyle/>
                    <a:p>
                      <a:pPr algn="just">
                        <a:lnSpc>
                          <a:spcPct val="115000"/>
                        </a:lnSpc>
                        <a:spcAft>
                          <a:spcPts val="0"/>
                        </a:spcAft>
                      </a:pPr>
                      <a:r>
                        <a:rPr lang="es-SV" sz="1100">
                          <a:effectLst/>
                        </a:rPr>
                        <a:t> $         954.00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vMerge="1">
                  <a:txBody>
                    <a:bodyPr/>
                    <a:lstStyle/>
                    <a:p>
                      <a:endParaRPr lang="es-SV"/>
                    </a:p>
                  </a:txBody>
                  <a:tcPr/>
                </a:tc>
                <a:tc gridSpan="2" vMerge="1">
                  <a:txBody>
                    <a:bodyPr/>
                    <a:lstStyle/>
                    <a:p>
                      <a:endParaRPr lang="es-SV"/>
                    </a:p>
                  </a:txBody>
                  <a:tcPr/>
                </a:tc>
                <a:tc hMerge="1" vMerge="1">
                  <a:txBody>
                    <a:bodyPr/>
                    <a:lstStyle/>
                    <a:p>
                      <a:endParaRPr lang="es-SV"/>
                    </a:p>
                  </a:txBody>
                  <a:tcPr/>
                </a:tc>
                <a:extLst>
                  <a:ext uri="{0D108BD9-81ED-4DB2-BD59-A6C34878D82A}">
                    <a16:rowId xmlns:a16="http://schemas.microsoft.com/office/drawing/2014/main" val="2831094844"/>
                  </a:ext>
                </a:extLst>
              </a:tr>
              <a:tr h="216764">
                <a:tc vMerge="1">
                  <a:txBody>
                    <a:bodyPr/>
                    <a:lstStyle/>
                    <a:p>
                      <a:endParaRPr lang="es-SV"/>
                    </a:p>
                  </a:txBody>
                  <a:tcPr/>
                </a:tc>
                <a:tc vMerge="1">
                  <a:txBody>
                    <a:bodyPr/>
                    <a:lstStyle/>
                    <a:p>
                      <a:endParaRPr lang="es-SV"/>
                    </a:p>
                  </a:txBody>
                  <a:tcPr/>
                </a:tc>
                <a:tc vMerge="1">
                  <a:txBody>
                    <a:bodyPr/>
                    <a:lstStyle/>
                    <a:p>
                      <a:endParaRPr lang="es-SV"/>
                    </a:p>
                  </a:txBody>
                  <a:tcPr/>
                </a:tc>
                <a:tc vMerge="1">
                  <a:txBody>
                    <a:bodyPr/>
                    <a:lstStyle/>
                    <a:p>
                      <a:endParaRPr lang="es-SV"/>
                    </a:p>
                  </a:txBody>
                  <a:tcPr/>
                </a:tc>
                <a:tc>
                  <a:txBody>
                    <a:bodyPr/>
                    <a:lstStyle/>
                    <a:p>
                      <a:pPr algn="ctr">
                        <a:lnSpc>
                          <a:spcPct val="115000"/>
                        </a:lnSpc>
                        <a:spcAft>
                          <a:spcPts val="0"/>
                        </a:spcAft>
                      </a:pPr>
                      <a:r>
                        <a:rPr lang="es-SV" sz="1100" dirty="0">
                          <a:effectLst/>
                        </a:rPr>
                        <a:t>35</a:t>
                      </a:r>
                      <a:endParaRPr lang="es-SV"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gridSpan="2">
                  <a:txBody>
                    <a:bodyPr/>
                    <a:lstStyle/>
                    <a:p>
                      <a:pPr algn="just">
                        <a:lnSpc>
                          <a:spcPct val="115000"/>
                        </a:lnSpc>
                        <a:spcAft>
                          <a:spcPts val="0"/>
                        </a:spcAft>
                      </a:pPr>
                      <a:r>
                        <a:rPr lang="es-SV" sz="1100">
                          <a:effectLst/>
                        </a:rPr>
                        <a:t>Adquisición de medicamento</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hMerge="1">
                  <a:txBody>
                    <a:bodyPr/>
                    <a:lstStyle/>
                    <a:p>
                      <a:pPr algn="just">
                        <a:lnSpc>
                          <a:spcPct val="115000"/>
                        </a:lnSpc>
                        <a:spcAft>
                          <a:spcPts val="0"/>
                        </a:spcAft>
                      </a:pP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a:txBody>
                    <a:bodyPr/>
                    <a:lstStyle/>
                    <a:p>
                      <a:pPr algn="just">
                        <a:lnSpc>
                          <a:spcPct val="115000"/>
                        </a:lnSpc>
                        <a:spcAft>
                          <a:spcPts val="0"/>
                        </a:spcAft>
                      </a:pPr>
                      <a:r>
                        <a:rPr lang="es-SV" sz="1100" dirty="0">
                          <a:effectLst/>
                        </a:rPr>
                        <a:t> $         174.52 </a:t>
                      </a:r>
                      <a:endParaRPr lang="es-SV"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vMerge="1">
                  <a:txBody>
                    <a:bodyPr/>
                    <a:lstStyle/>
                    <a:p>
                      <a:endParaRPr lang="es-SV"/>
                    </a:p>
                  </a:txBody>
                  <a:tcPr/>
                </a:tc>
                <a:tc gridSpan="2" vMerge="1">
                  <a:txBody>
                    <a:bodyPr/>
                    <a:lstStyle/>
                    <a:p>
                      <a:endParaRPr lang="es-SV"/>
                    </a:p>
                  </a:txBody>
                  <a:tcPr/>
                </a:tc>
                <a:tc hMerge="1" vMerge="1">
                  <a:txBody>
                    <a:bodyPr/>
                    <a:lstStyle/>
                    <a:p>
                      <a:endParaRPr lang="es-SV"/>
                    </a:p>
                  </a:txBody>
                  <a:tcPr/>
                </a:tc>
                <a:extLst>
                  <a:ext uri="{0D108BD9-81ED-4DB2-BD59-A6C34878D82A}">
                    <a16:rowId xmlns:a16="http://schemas.microsoft.com/office/drawing/2014/main" val="1343073390"/>
                  </a:ext>
                </a:extLst>
              </a:tr>
              <a:tr h="216764">
                <a:tc vMerge="1">
                  <a:txBody>
                    <a:bodyPr/>
                    <a:lstStyle/>
                    <a:p>
                      <a:endParaRPr lang="es-SV"/>
                    </a:p>
                  </a:txBody>
                  <a:tcPr/>
                </a:tc>
                <a:tc vMerge="1">
                  <a:txBody>
                    <a:bodyPr/>
                    <a:lstStyle/>
                    <a:p>
                      <a:endParaRPr lang="es-SV"/>
                    </a:p>
                  </a:txBody>
                  <a:tcPr/>
                </a:tc>
                <a:tc vMerge="1">
                  <a:txBody>
                    <a:bodyPr/>
                    <a:lstStyle/>
                    <a:p>
                      <a:endParaRPr lang="es-SV"/>
                    </a:p>
                  </a:txBody>
                  <a:tcPr/>
                </a:tc>
                <a:tc vMerge="1">
                  <a:txBody>
                    <a:bodyPr/>
                    <a:lstStyle/>
                    <a:p>
                      <a:endParaRPr lang="es-SV"/>
                    </a:p>
                  </a:txBody>
                  <a:tcPr/>
                </a:tc>
                <a:tc gridSpan="3">
                  <a:txBody>
                    <a:bodyPr/>
                    <a:lstStyle/>
                    <a:p>
                      <a:pPr algn="ctr">
                        <a:lnSpc>
                          <a:spcPct val="115000"/>
                        </a:lnSpc>
                        <a:spcAft>
                          <a:spcPts val="0"/>
                        </a:spcAft>
                      </a:pPr>
                      <a:r>
                        <a:rPr lang="es-SV" sz="1400" b="1" dirty="0">
                          <a:effectLst/>
                        </a:rPr>
                        <a:t>TOTAL</a:t>
                      </a:r>
                      <a:endParaRPr lang="es-SV"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hMerge="1">
                  <a:txBody>
                    <a:bodyPr/>
                    <a:lstStyle/>
                    <a:p>
                      <a:endParaRPr lang="es-SV"/>
                    </a:p>
                  </a:txBody>
                  <a:tcPr/>
                </a:tc>
                <a:tc hMerge="1">
                  <a:txBody>
                    <a:bodyPr/>
                    <a:lstStyle/>
                    <a:p>
                      <a:endParaRPr lang="es-SV"/>
                    </a:p>
                  </a:txBody>
                  <a:tcPr/>
                </a:tc>
                <a:tc>
                  <a:txBody>
                    <a:bodyPr/>
                    <a:lstStyle/>
                    <a:p>
                      <a:pPr algn="just">
                        <a:lnSpc>
                          <a:spcPct val="115000"/>
                        </a:lnSpc>
                        <a:spcAft>
                          <a:spcPts val="0"/>
                        </a:spcAft>
                      </a:pPr>
                      <a:r>
                        <a:rPr lang="es-SV" sz="1400" b="1" dirty="0">
                          <a:effectLst/>
                        </a:rPr>
                        <a:t> $   20,000.00 </a:t>
                      </a:r>
                      <a:endParaRPr lang="es-SV"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a:txBody>
                    <a:bodyPr/>
                    <a:lstStyle/>
                    <a:p>
                      <a:pPr algn="just">
                        <a:lnSpc>
                          <a:spcPct val="115000"/>
                        </a:lnSpc>
                      </a:pPr>
                      <a:endParaRPr lang="es-SV" sz="1100">
                        <a:effectLst/>
                        <a:latin typeface="Calibri" panose="020F0502020204030204" pitchFamily="34" charset="0"/>
                        <a:cs typeface="Times New Roman" panose="02020603050405020304" pitchFamily="18" charset="0"/>
                      </a:endParaRPr>
                    </a:p>
                  </a:txBody>
                  <a:tcPr marL="8459" marR="8459" marT="0" marB="0" anchor="ctr"/>
                </a:tc>
                <a:tc gridSpan="2">
                  <a:txBody>
                    <a:bodyPr/>
                    <a:lstStyle/>
                    <a:p>
                      <a:pPr algn="just">
                        <a:lnSpc>
                          <a:spcPct val="115000"/>
                        </a:lnSpc>
                      </a:pPr>
                      <a:endParaRPr lang="es-SV" sz="1100" dirty="0">
                        <a:effectLst/>
                        <a:latin typeface="Calibri" panose="020F0502020204030204" pitchFamily="34" charset="0"/>
                        <a:cs typeface="Times New Roman" panose="02020603050405020304" pitchFamily="18" charset="0"/>
                      </a:endParaRPr>
                    </a:p>
                  </a:txBody>
                  <a:tcPr marL="8459" marR="8459" marT="0" marB="0" anchor="ctr"/>
                </a:tc>
                <a:tc hMerge="1">
                  <a:txBody>
                    <a:bodyPr/>
                    <a:lstStyle/>
                    <a:p>
                      <a:endParaRPr lang="es-SV"/>
                    </a:p>
                  </a:txBody>
                  <a:tcPr/>
                </a:tc>
                <a:extLst>
                  <a:ext uri="{0D108BD9-81ED-4DB2-BD59-A6C34878D82A}">
                    <a16:rowId xmlns:a16="http://schemas.microsoft.com/office/drawing/2014/main" val="1318935156"/>
                  </a:ext>
                </a:extLst>
              </a:tr>
              <a:tr h="216764">
                <a:tc rowSpan="5">
                  <a:txBody>
                    <a:bodyPr/>
                    <a:lstStyle/>
                    <a:p>
                      <a:pPr algn="ctr">
                        <a:lnSpc>
                          <a:spcPct val="115000"/>
                        </a:lnSpc>
                        <a:spcAft>
                          <a:spcPts val="0"/>
                        </a:spcAft>
                      </a:pPr>
                      <a:r>
                        <a:rPr lang="es-SV" sz="1100" dirty="0">
                          <a:effectLst/>
                        </a:rPr>
                        <a:t> 3</a:t>
                      </a:r>
                      <a:endParaRPr lang="es-SV"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rowSpan="5">
                  <a:txBody>
                    <a:bodyPr/>
                    <a:lstStyle/>
                    <a:p>
                      <a:pPr algn="just">
                        <a:lnSpc>
                          <a:spcPct val="115000"/>
                        </a:lnSpc>
                        <a:spcAft>
                          <a:spcPts val="0"/>
                        </a:spcAft>
                      </a:pPr>
                      <a:r>
                        <a:rPr lang="es-SV" sz="1100">
                          <a:effectLst/>
                        </a:rPr>
                        <a:t> $   20,000.00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rowSpan="5">
                  <a:txBody>
                    <a:bodyPr/>
                    <a:lstStyle/>
                    <a:p>
                      <a:pPr algn="ctr">
                        <a:lnSpc>
                          <a:spcPct val="115000"/>
                        </a:lnSpc>
                        <a:spcAft>
                          <a:spcPts val="0"/>
                        </a:spcAft>
                      </a:pPr>
                      <a:r>
                        <a:rPr lang="es-SV" sz="1100">
                          <a:effectLst/>
                        </a:rPr>
                        <a:t>21/11/2018</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rowSpan="5">
                  <a:txBody>
                    <a:bodyPr/>
                    <a:lstStyle/>
                    <a:p>
                      <a:pPr algn="ctr">
                        <a:lnSpc>
                          <a:spcPct val="115000"/>
                        </a:lnSpc>
                        <a:spcAft>
                          <a:spcPts val="0"/>
                        </a:spcAft>
                      </a:pPr>
                      <a:r>
                        <a:rPr lang="es-SV" sz="1100">
                          <a:effectLst/>
                        </a:rPr>
                        <a:t> $    20,000.00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ctr">
                        <a:lnSpc>
                          <a:spcPct val="115000"/>
                        </a:lnSpc>
                        <a:spcAft>
                          <a:spcPts val="0"/>
                        </a:spcAft>
                      </a:pPr>
                      <a:r>
                        <a:rPr lang="es-SV" sz="1100">
                          <a:effectLst/>
                        </a:rPr>
                        <a:t>36</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gridSpan="2">
                  <a:txBody>
                    <a:bodyPr/>
                    <a:lstStyle/>
                    <a:p>
                      <a:pPr algn="just">
                        <a:lnSpc>
                          <a:spcPct val="115000"/>
                        </a:lnSpc>
                        <a:spcAft>
                          <a:spcPts val="0"/>
                        </a:spcAft>
                      </a:pPr>
                      <a:r>
                        <a:rPr lang="es-SV" sz="1100" dirty="0">
                          <a:effectLst/>
                        </a:rPr>
                        <a:t>Adquisición de medicamento</a:t>
                      </a:r>
                      <a:endParaRPr lang="es-SV"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hMerge="1">
                  <a:txBody>
                    <a:bodyPr/>
                    <a:lstStyle/>
                    <a:p>
                      <a:pPr algn="just">
                        <a:lnSpc>
                          <a:spcPct val="115000"/>
                        </a:lnSpc>
                        <a:spcAft>
                          <a:spcPts val="0"/>
                        </a:spcAft>
                      </a:pP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a:txBody>
                    <a:bodyPr/>
                    <a:lstStyle/>
                    <a:p>
                      <a:pPr algn="just">
                        <a:lnSpc>
                          <a:spcPct val="115000"/>
                        </a:lnSpc>
                        <a:spcAft>
                          <a:spcPts val="0"/>
                        </a:spcAft>
                      </a:pPr>
                      <a:r>
                        <a:rPr lang="es-SV" sz="1100">
                          <a:effectLst/>
                        </a:rPr>
                        <a:t> $         320.00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rowSpan="5">
                  <a:txBody>
                    <a:bodyPr/>
                    <a:lstStyle/>
                    <a:p>
                      <a:pPr algn="ctr">
                        <a:lnSpc>
                          <a:spcPct val="115000"/>
                        </a:lnSpc>
                        <a:spcAft>
                          <a:spcPts val="0"/>
                        </a:spcAft>
                      </a:pPr>
                      <a:r>
                        <a:rPr lang="es-SV" sz="1100">
                          <a:effectLst/>
                        </a:rPr>
                        <a:t> $                 -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rowSpan="5" gridSpan="2">
                  <a:txBody>
                    <a:bodyPr/>
                    <a:lstStyle/>
                    <a:p>
                      <a:pPr algn="ctr">
                        <a:lnSpc>
                          <a:spcPct val="115000"/>
                        </a:lnSpc>
                        <a:spcAft>
                          <a:spcPts val="0"/>
                        </a:spcAft>
                      </a:pPr>
                      <a:r>
                        <a:rPr lang="es-SV" sz="1100" dirty="0">
                          <a:effectLst/>
                        </a:rPr>
                        <a:t>No</a:t>
                      </a:r>
                      <a:endParaRPr lang="es-SV"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rowSpan="5" hMerge="1">
                  <a:txBody>
                    <a:bodyPr/>
                    <a:lstStyle/>
                    <a:p>
                      <a:endParaRPr lang="es-SV"/>
                    </a:p>
                  </a:txBody>
                  <a:tcPr/>
                </a:tc>
                <a:extLst>
                  <a:ext uri="{0D108BD9-81ED-4DB2-BD59-A6C34878D82A}">
                    <a16:rowId xmlns:a16="http://schemas.microsoft.com/office/drawing/2014/main" val="2677678245"/>
                  </a:ext>
                </a:extLst>
              </a:tr>
              <a:tr h="216764">
                <a:tc vMerge="1">
                  <a:txBody>
                    <a:bodyPr/>
                    <a:lstStyle/>
                    <a:p>
                      <a:endParaRPr lang="es-SV"/>
                    </a:p>
                  </a:txBody>
                  <a:tcPr/>
                </a:tc>
                <a:tc vMerge="1">
                  <a:txBody>
                    <a:bodyPr/>
                    <a:lstStyle/>
                    <a:p>
                      <a:endParaRPr lang="es-SV"/>
                    </a:p>
                  </a:txBody>
                  <a:tcPr/>
                </a:tc>
                <a:tc vMerge="1">
                  <a:txBody>
                    <a:bodyPr/>
                    <a:lstStyle/>
                    <a:p>
                      <a:endParaRPr lang="es-SV"/>
                    </a:p>
                  </a:txBody>
                  <a:tcPr/>
                </a:tc>
                <a:tc vMerge="1">
                  <a:txBody>
                    <a:bodyPr/>
                    <a:lstStyle/>
                    <a:p>
                      <a:endParaRPr lang="es-SV"/>
                    </a:p>
                  </a:txBody>
                  <a:tcPr/>
                </a:tc>
                <a:tc>
                  <a:txBody>
                    <a:bodyPr/>
                    <a:lstStyle/>
                    <a:p>
                      <a:pPr algn="ctr">
                        <a:lnSpc>
                          <a:spcPct val="115000"/>
                        </a:lnSpc>
                        <a:spcAft>
                          <a:spcPts val="0"/>
                        </a:spcAft>
                      </a:pPr>
                      <a:r>
                        <a:rPr lang="es-SV" sz="1100">
                          <a:effectLst/>
                        </a:rPr>
                        <a:t>37</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gridSpan="2">
                  <a:txBody>
                    <a:bodyPr/>
                    <a:lstStyle/>
                    <a:p>
                      <a:pPr algn="just">
                        <a:lnSpc>
                          <a:spcPct val="115000"/>
                        </a:lnSpc>
                        <a:spcAft>
                          <a:spcPts val="0"/>
                        </a:spcAft>
                      </a:pPr>
                      <a:r>
                        <a:rPr lang="es-SV" sz="1100">
                          <a:effectLst/>
                        </a:rPr>
                        <a:t>Adquisición de medicamento</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hMerge="1">
                  <a:txBody>
                    <a:bodyPr/>
                    <a:lstStyle/>
                    <a:p>
                      <a:pPr algn="just">
                        <a:lnSpc>
                          <a:spcPct val="115000"/>
                        </a:lnSpc>
                        <a:spcAft>
                          <a:spcPts val="0"/>
                        </a:spcAft>
                      </a:pP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a:txBody>
                    <a:bodyPr/>
                    <a:lstStyle/>
                    <a:p>
                      <a:pPr algn="just">
                        <a:lnSpc>
                          <a:spcPct val="115000"/>
                        </a:lnSpc>
                        <a:spcAft>
                          <a:spcPts val="0"/>
                        </a:spcAft>
                      </a:pPr>
                      <a:r>
                        <a:rPr lang="es-SV" sz="1100" dirty="0">
                          <a:effectLst/>
                        </a:rPr>
                        <a:t> $      1,328.88 </a:t>
                      </a:r>
                      <a:endParaRPr lang="es-SV"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vMerge="1">
                  <a:txBody>
                    <a:bodyPr/>
                    <a:lstStyle/>
                    <a:p>
                      <a:endParaRPr lang="es-SV"/>
                    </a:p>
                  </a:txBody>
                  <a:tcPr/>
                </a:tc>
                <a:tc gridSpan="2" vMerge="1">
                  <a:txBody>
                    <a:bodyPr/>
                    <a:lstStyle/>
                    <a:p>
                      <a:endParaRPr lang="es-SV"/>
                    </a:p>
                  </a:txBody>
                  <a:tcPr/>
                </a:tc>
                <a:tc hMerge="1" vMerge="1">
                  <a:txBody>
                    <a:bodyPr/>
                    <a:lstStyle/>
                    <a:p>
                      <a:endParaRPr lang="es-SV"/>
                    </a:p>
                  </a:txBody>
                  <a:tcPr/>
                </a:tc>
                <a:extLst>
                  <a:ext uri="{0D108BD9-81ED-4DB2-BD59-A6C34878D82A}">
                    <a16:rowId xmlns:a16="http://schemas.microsoft.com/office/drawing/2014/main" val="4286369041"/>
                  </a:ext>
                </a:extLst>
              </a:tr>
              <a:tr h="216764">
                <a:tc vMerge="1">
                  <a:txBody>
                    <a:bodyPr/>
                    <a:lstStyle/>
                    <a:p>
                      <a:endParaRPr lang="es-SV"/>
                    </a:p>
                  </a:txBody>
                  <a:tcPr/>
                </a:tc>
                <a:tc vMerge="1">
                  <a:txBody>
                    <a:bodyPr/>
                    <a:lstStyle/>
                    <a:p>
                      <a:endParaRPr lang="es-SV"/>
                    </a:p>
                  </a:txBody>
                  <a:tcPr/>
                </a:tc>
                <a:tc vMerge="1">
                  <a:txBody>
                    <a:bodyPr/>
                    <a:lstStyle/>
                    <a:p>
                      <a:endParaRPr lang="es-SV"/>
                    </a:p>
                  </a:txBody>
                  <a:tcPr/>
                </a:tc>
                <a:tc vMerge="1">
                  <a:txBody>
                    <a:bodyPr/>
                    <a:lstStyle/>
                    <a:p>
                      <a:endParaRPr lang="es-SV"/>
                    </a:p>
                  </a:txBody>
                  <a:tcPr/>
                </a:tc>
                <a:tc>
                  <a:txBody>
                    <a:bodyPr/>
                    <a:lstStyle/>
                    <a:p>
                      <a:pPr algn="ctr">
                        <a:lnSpc>
                          <a:spcPct val="115000"/>
                        </a:lnSpc>
                        <a:spcAft>
                          <a:spcPts val="0"/>
                        </a:spcAft>
                      </a:pPr>
                      <a:r>
                        <a:rPr lang="es-SV" sz="1100" dirty="0">
                          <a:effectLst/>
                        </a:rPr>
                        <a:t>38</a:t>
                      </a:r>
                      <a:endParaRPr lang="es-SV"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gridSpan="2">
                  <a:txBody>
                    <a:bodyPr/>
                    <a:lstStyle/>
                    <a:p>
                      <a:pPr algn="just">
                        <a:lnSpc>
                          <a:spcPct val="115000"/>
                        </a:lnSpc>
                        <a:spcAft>
                          <a:spcPts val="0"/>
                        </a:spcAft>
                      </a:pPr>
                      <a:r>
                        <a:rPr lang="es-SV" sz="1100">
                          <a:effectLst/>
                        </a:rPr>
                        <a:t>Adquisición de medicamento</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hMerge="1">
                  <a:txBody>
                    <a:bodyPr/>
                    <a:lstStyle/>
                    <a:p>
                      <a:pPr algn="just">
                        <a:lnSpc>
                          <a:spcPct val="115000"/>
                        </a:lnSpc>
                        <a:spcAft>
                          <a:spcPts val="0"/>
                        </a:spcAft>
                      </a:pP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a:txBody>
                    <a:bodyPr/>
                    <a:lstStyle/>
                    <a:p>
                      <a:pPr algn="just">
                        <a:lnSpc>
                          <a:spcPct val="115000"/>
                        </a:lnSpc>
                        <a:spcAft>
                          <a:spcPts val="0"/>
                        </a:spcAft>
                      </a:pPr>
                      <a:r>
                        <a:rPr lang="es-SV" sz="1100" dirty="0">
                          <a:effectLst/>
                        </a:rPr>
                        <a:t> $         781.00 </a:t>
                      </a:r>
                      <a:endParaRPr lang="es-SV"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vMerge="1">
                  <a:txBody>
                    <a:bodyPr/>
                    <a:lstStyle/>
                    <a:p>
                      <a:endParaRPr lang="es-SV"/>
                    </a:p>
                  </a:txBody>
                  <a:tcPr/>
                </a:tc>
                <a:tc gridSpan="2" vMerge="1">
                  <a:txBody>
                    <a:bodyPr/>
                    <a:lstStyle/>
                    <a:p>
                      <a:endParaRPr lang="es-SV"/>
                    </a:p>
                  </a:txBody>
                  <a:tcPr/>
                </a:tc>
                <a:tc hMerge="1" vMerge="1">
                  <a:txBody>
                    <a:bodyPr/>
                    <a:lstStyle/>
                    <a:p>
                      <a:endParaRPr lang="es-SV"/>
                    </a:p>
                  </a:txBody>
                  <a:tcPr/>
                </a:tc>
                <a:extLst>
                  <a:ext uri="{0D108BD9-81ED-4DB2-BD59-A6C34878D82A}">
                    <a16:rowId xmlns:a16="http://schemas.microsoft.com/office/drawing/2014/main" val="87039488"/>
                  </a:ext>
                </a:extLst>
              </a:tr>
              <a:tr h="216764">
                <a:tc vMerge="1">
                  <a:txBody>
                    <a:bodyPr/>
                    <a:lstStyle/>
                    <a:p>
                      <a:endParaRPr lang="es-SV"/>
                    </a:p>
                  </a:txBody>
                  <a:tcPr/>
                </a:tc>
                <a:tc vMerge="1">
                  <a:txBody>
                    <a:bodyPr/>
                    <a:lstStyle/>
                    <a:p>
                      <a:endParaRPr lang="es-SV"/>
                    </a:p>
                  </a:txBody>
                  <a:tcPr/>
                </a:tc>
                <a:tc vMerge="1">
                  <a:txBody>
                    <a:bodyPr/>
                    <a:lstStyle/>
                    <a:p>
                      <a:endParaRPr lang="es-SV"/>
                    </a:p>
                  </a:txBody>
                  <a:tcPr/>
                </a:tc>
                <a:tc vMerge="1">
                  <a:txBody>
                    <a:bodyPr/>
                    <a:lstStyle/>
                    <a:p>
                      <a:endParaRPr lang="es-SV"/>
                    </a:p>
                  </a:txBody>
                  <a:tcPr/>
                </a:tc>
                <a:tc>
                  <a:txBody>
                    <a:bodyPr/>
                    <a:lstStyle/>
                    <a:p>
                      <a:pPr algn="ctr">
                        <a:lnSpc>
                          <a:spcPct val="115000"/>
                        </a:lnSpc>
                        <a:spcAft>
                          <a:spcPts val="0"/>
                        </a:spcAft>
                      </a:pPr>
                      <a:r>
                        <a:rPr lang="es-SV" sz="1100">
                          <a:effectLst/>
                        </a:rPr>
                        <a:t>39</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gridSpan="2">
                  <a:txBody>
                    <a:bodyPr/>
                    <a:lstStyle/>
                    <a:p>
                      <a:pPr algn="just">
                        <a:lnSpc>
                          <a:spcPct val="115000"/>
                        </a:lnSpc>
                        <a:spcAft>
                          <a:spcPts val="0"/>
                        </a:spcAft>
                      </a:pPr>
                      <a:r>
                        <a:rPr lang="es-SV" sz="1100">
                          <a:effectLst/>
                        </a:rPr>
                        <a:t>Adquisición de medicamento</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hMerge="1">
                  <a:txBody>
                    <a:bodyPr/>
                    <a:lstStyle/>
                    <a:p>
                      <a:pPr algn="just">
                        <a:lnSpc>
                          <a:spcPct val="115000"/>
                        </a:lnSpc>
                        <a:spcAft>
                          <a:spcPts val="0"/>
                        </a:spcAft>
                      </a:pP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a:txBody>
                    <a:bodyPr/>
                    <a:lstStyle/>
                    <a:p>
                      <a:pPr algn="just">
                        <a:lnSpc>
                          <a:spcPct val="115000"/>
                        </a:lnSpc>
                        <a:spcAft>
                          <a:spcPts val="0"/>
                        </a:spcAft>
                      </a:pPr>
                      <a:r>
                        <a:rPr lang="es-SV" sz="1100" dirty="0">
                          <a:effectLst/>
                        </a:rPr>
                        <a:t> $   15,332.33 </a:t>
                      </a:r>
                      <a:endParaRPr lang="es-SV"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vMerge="1">
                  <a:txBody>
                    <a:bodyPr/>
                    <a:lstStyle/>
                    <a:p>
                      <a:endParaRPr lang="es-SV"/>
                    </a:p>
                  </a:txBody>
                  <a:tcPr/>
                </a:tc>
                <a:tc gridSpan="2" vMerge="1">
                  <a:txBody>
                    <a:bodyPr/>
                    <a:lstStyle/>
                    <a:p>
                      <a:endParaRPr lang="es-SV"/>
                    </a:p>
                  </a:txBody>
                  <a:tcPr/>
                </a:tc>
                <a:tc hMerge="1" vMerge="1">
                  <a:txBody>
                    <a:bodyPr/>
                    <a:lstStyle/>
                    <a:p>
                      <a:endParaRPr lang="es-SV"/>
                    </a:p>
                  </a:txBody>
                  <a:tcPr/>
                </a:tc>
                <a:extLst>
                  <a:ext uri="{0D108BD9-81ED-4DB2-BD59-A6C34878D82A}">
                    <a16:rowId xmlns:a16="http://schemas.microsoft.com/office/drawing/2014/main" val="348873883"/>
                  </a:ext>
                </a:extLst>
              </a:tr>
              <a:tr h="216764">
                <a:tc vMerge="1">
                  <a:txBody>
                    <a:bodyPr/>
                    <a:lstStyle/>
                    <a:p>
                      <a:endParaRPr lang="es-SV"/>
                    </a:p>
                  </a:txBody>
                  <a:tcPr/>
                </a:tc>
                <a:tc vMerge="1">
                  <a:txBody>
                    <a:bodyPr/>
                    <a:lstStyle/>
                    <a:p>
                      <a:endParaRPr lang="es-SV"/>
                    </a:p>
                  </a:txBody>
                  <a:tcPr/>
                </a:tc>
                <a:tc vMerge="1">
                  <a:txBody>
                    <a:bodyPr/>
                    <a:lstStyle/>
                    <a:p>
                      <a:endParaRPr lang="es-SV"/>
                    </a:p>
                  </a:txBody>
                  <a:tcPr/>
                </a:tc>
                <a:tc vMerge="1">
                  <a:txBody>
                    <a:bodyPr/>
                    <a:lstStyle/>
                    <a:p>
                      <a:endParaRPr lang="es-SV"/>
                    </a:p>
                  </a:txBody>
                  <a:tcPr/>
                </a:tc>
                <a:tc>
                  <a:txBody>
                    <a:bodyPr/>
                    <a:lstStyle/>
                    <a:p>
                      <a:pPr algn="ctr">
                        <a:lnSpc>
                          <a:spcPct val="115000"/>
                        </a:lnSpc>
                        <a:spcAft>
                          <a:spcPts val="0"/>
                        </a:spcAft>
                      </a:pPr>
                      <a:r>
                        <a:rPr lang="es-SV" sz="1100">
                          <a:effectLst/>
                        </a:rPr>
                        <a:t>40</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gridSpan="2">
                  <a:txBody>
                    <a:bodyPr/>
                    <a:lstStyle/>
                    <a:p>
                      <a:pPr algn="just">
                        <a:lnSpc>
                          <a:spcPct val="115000"/>
                        </a:lnSpc>
                        <a:spcAft>
                          <a:spcPts val="0"/>
                        </a:spcAft>
                      </a:pPr>
                      <a:r>
                        <a:rPr lang="es-SV" sz="1100">
                          <a:effectLst/>
                        </a:rPr>
                        <a:t>Adquisición de medicamento</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hMerge="1">
                  <a:txBody>
                    <a:bodyPr/>
                    <a:lstStyle/>
                    <a:p>
                      <a:pPr algn="just">
                        <a:lnSpc>
                          <a:spcPct val="115000"/>
                        </a:lnSpc>
                        <a:spcAft>
                          <a:spcPts val="0"/>
                        </a:spcAft>
                      </a:pP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a:txBody>
                    <a:bodyPr/>
                    <a:lstStyle/>
                    <a:p>
                      <a:pPr algn="just">
                        <a:lnSpc>
                          <a:spcPct val="115000"/>
                        </a:lnSpc>
                        <a:spcAft>
                          <a:spcPts val="0"/>
                        </a:spcAft>
                      </a:pPr>
                      <a:r>
                        <a:rPr lang="es-SV" sz="1100" dirty="0">
                          <a:effectLst/>
                        </a:rPr>
                        <a:t> $      2,237.79 </a:t>
                      </a:r>
                      <a:endParaRPr lang="es-SV"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vMerge="1">
                  <a:txBody>
                    <a:bodyPr/>
                    <a:lstStyle/>
                    <a:p>
                      <a:endParaRPr lang="es-SV"/>
                    </a:p>
                  </a:txBody>
                  <a:tcPr/>
                </a:tc>
                <a:tc gridSpan="2" vMerge="1">
                  <a:txBody>
                    <a:bodyPr/>
                    <a:lstStyle/>
                    <a:p>
                      <a:endParaRPr lang="es-SV"/>
                    </a:p>
                  </a:txBody>
                  <a:tcPr/>
                </a:tc>
                <a:tc hMerge="1" vMerge="1">
                  <a:txBody>
                    <a:bodyPr/>
                    <a:lstStyle/>
                    <a:p>
                      <a:endParaRPr lang="es-SV"/>
                    </a:p>
                  </a:txBody>
                  <a:tcPr/>
                </a:tc>
                <a:extLst>
                  <a:ext uri="{0D108BD9-81ED-4DB2-BD59-A6C34878D82A}">
                    <a16:rowId xmlns:a16="http://schemas.microsoft.com/office/drawing/2014/main" val="1622100826"/>
                  </a:ext>
                </a:extLst>
              </a:tr>
              <a:tr h="216764">
                <a:tc>
                  <a:txBody>
                    <a:bodyPr/>
                    <a:lstStyle/>
                    <a:p>
                      <a:pPr algn="ctr">
                        <a:lnSpc>
                          <a:spcPct val="115000"/>
                        </a:lnSpc>
                        <a:spcAft>
                          <a:spcPts val="0"/>
                        </a:spcAft>
                      </a:pPr>
                      <a:r>
                        <a:rPr lang="es-SV" sz="1100">
                          <a:effectLst/>
                        </a:rPr>
                        <a:t>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ctr">
                        <a:lnSpc>
                          <a:spcPct val="115000"/>
                        </a:lnSpc>
                        <a:spcAft>
                          <a:spcPts val="0"/>
                        </a:spcAft>
                      </a:pPr>
                      <a:r>
                        <a:rPr lang="es-SV" sz="1100">
                          <a:effectLst/>
                        </a:rPr>
                        <a:t>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ctr">
                        <a:lnSpc>
                          <a:spcPct val="115000"/>
                        </a:lnSpc>
                        <a:spcAft>
                          <a:spcPts val="0"/>
                        </a:spcAft>
                      </a:pPr>
                      <a:r>
                        <a:rPr lang="es-SV" sz="1100">
                          <a:effectLst/>
                        </a:rPr>
                        <a:t>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a:txBody>
                    <a:bodyPr/>
                    <a:lstStyle/>
                    <a:p>
                      <a:pPr algn="ctr">
                        <a:lnSpc>
                          <a:spcPct val="115000"/>
                        </a:lnSpc>
                        <a:spcAft>
                          <a:spcPts val="0"/>
                        </a:spcAft>
                      </a:pPr>
                      <a:r>
                        <a:rPr lang="es-SV" sz="1100">
                          <a:effectLst/>
                        </a:rPr>
                        <a:t>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gridSpan="3">
                  <a:txBody>
                    <a:bodyPr/>
                    <a:lstStyle/>
                    <a:p>
                      <a:pPr algn="ctr">
                        <a:lnSpc>
                          <a:spcPct val="115000"/>
                        </a:lnSpc>
                        <a:spcAft>
                          <a:spcPts val="0"/>
                        </a:spcAft>
                      </a:pPr>
                      <a:r>
                        <a:rPr lang="es-SV" sz="1400" b="1" dirty="0">
                          <a:effectLst/>
                        </a:rPr>
                        <a:t>TOTAL</a:t>
                      </a:r>
                      <a:endParaRPr lang="es-SV"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hMerge="1">
                  <a:txBody>
                    <a:bodyPr/>
                    <a:lstStyle/>
                    <a:p>
                      <a:endParaRPr lang="es-SV"/>
                    </a:p>
                  </a:txBody>
                  <a:tcPr/>
                </a:tc>
                <a:tc hMerge="1">
                  <a:txBody>
                    <a:bodyPr/>
                    <a:lstStyle/>
                    <a:p>
                      <a:endParaRPr lang="es-SV"/>
                    </a:p>
                  </a:txBody>
                  <a:tcPr/>
                </a:tc>
                <a:tc>
                  <a:txBody>
                    <a:bodyPr/>
                    <a:lstStyle/>
                    <a:p>
                      <a:pPr algn="just">
                        <a:lnSpc>
                          <a:spcPct val="115000"/>
                        </a:lnSpc>
                        <a:spcAft>
                          <a:spcPts val="0"/>
                        </a:spcAft>
                      </a:pPr>
                      <a:r>
                        <a:rPr lang="es-SV" sz="1400" b="1" dirty="0">
                          <a:effectLst/>
                        </a:rPr>
                        <a:t> $   20,000.00 </a:t>
                      </a:r>
                      <a:endParaRPr lang="es-SV"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a:txBody>
                    <a:bodyPr/>
                    <a:lstStyle/>
                    <a:p>
                      <a:pPr algn="just">
                        <a:lnSpc>
                          <a:spcPct val="115000"/>
                        </a:lnSpc>
                      </a:pPr>
                      <a:endParaRPr lang="es-SV" sz="1100">
                        <a:effectLst/>
                        <a:latin typeface="Calibri" panose="020F0502020204030204" pitchFamily="34" charset="0"/>
                        <a:cs typeface="Times New Roman" panose="02020603050405020304" pitchFamily="18" charset="0"/>
                      </a:endParaRPr>
                    </a:p>
                  </a:txBody>
                  <a:tcPr marL="8459" marR="8459" marT="0" marB="0" anchor="ctr"/>
                </a:tc>
                <a:tc gridSpan="2">
                  <a:txBody>
                    <a:bodyPr/>
                    <a:lstStyle/>
                    <a:p>
                      <a:pPr algn="just">
                        <a:lnSpc>
                          <a:spcPct val="115000"/>
                        </a:lnSpc>
                      </a:pPr>
                      <a:endParaRPr lang="es-SV" sz="1100" dirty="0">
                        <a:effectLst/>
                        <a:latin typeface="Calibri" panose="020F0502020204030204" pitchFamily="34" charset="0"/>
                        <a:cs typeface="Times New Roman" panose="02020603050405020304" pitchFamily="18" charset="0"/>
                      </a:endParaRPr>
                    </a:p>
                  </a:txBody>
                  <a:tcPr marL="8459" marR="8459" marT="0" marB="0" anchor="ctr"/>
                </a:tc>
                <a:tc hMerge="1">
                  <a:txBody>
                    <a:bodyPr/>
                    <a:lstStyle/>
                    <a:p>
                      <a:endParaRPr lang="es-SV"/>
                    </a:p>
                  </a:txBody>
                  <a:tcPr/>
                </a:tc>
                <a:extLst>
                  <a:ext uri="{0D108BD9-81ED-4DB2-BD59-A6C34878D82A}">
                    <a16:rowId xmlns:a16="http://schemas.microsoft.com/office/drawing/2014/main" val="1140613290"/>
                  </a:ext>
                </a:extLst>
              </a:tr>
              <a:tr h="216764">
                <a:tc>
                  <a:txBody>
                    <a:bodyPr/>
                    <a:lstStyle/>
                    <a:p>
                      <a:pPr algn="ctr">
                        <a:lnSpc>
                          <a:spcPct val="115000"/>
                        </a:lnSpc>
                        <a:spcAft>
                          <a:spcPts val="0"/>
                        </a:spcAft>
                      </a:pPr>
                      <a:r>
                        <a:rPr lang="es-SV" sz="1100">
                          <a:effectLst/>
                        </a:rPr>
                        <a:t>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ctr">
                        <a:lnSpc>
                          <a:spcPct val="115000"/>
                        </a:lnSpc>
                        <a:spcAft>
                          <a:spcPts val="0"/>
                        </a:spcAft>
                      </a:pPr>
                      <a:r>
                        <a:rPr lang="es-SV" sz="1100">
                          <a:effectLst/>
                        </a:rPr>
                        <a:t>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ctr">
                        <a:lnSpc>
                          <a:spcPct val="115000"/>
                        </a:lnSpc>
                        <a:spcAft>
                          <a:spcPts val="0"/>
                        </a:spcAft>
                      </a:pPr>
                      <a:r>
                        <a:rPr lang="es-SV" sz="1100">
                          <a:effectLst/>
                        </a:rPr>
                        <a:t>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ctr">
                        <a:lnSpc>
                          <a:spcPct val="115000"/>
                        </a:lnSpc>
                        <a:spcAft>
                          <a:spcPts val="0"/>
                        </a:spcAft>
                      </a:pPr>
                      <a:r>
                        <a:rPr lang="es-SV" sz="1100">
                          <a:effectLst/>
                        </a:rPr>
                        <a:t>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gridSpan="2">
                  <a:txBody>
                    <a:bodyPr/>
                    <a:lstStyle/>
                    <a:p>
                      <a:pPr algn="ctr">
                        <a:lnSpc>
                          <a:spcPct val="115000"/>
                        </a:lnSpc>
                        <a:spcAft>
                          <a:spcPts val="0"/>
                        </a:spcAft>
                      </a:pPr>
                      <a:r>
                        <a:rPr lang="es-SV" sz="1100">
                          <a:effectLst/>
                        </a:rPr>
                        <a:t>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hMerge="1">
                  <a:txBody>
                    <a:bodyPr/>
                    <a:lstStyle/>
                    <a:p>
                      <a:endParaRPr lang="es-SV"/>
                    </a:p>
                  </a:txBody>
                  <a:tcPr/>
                </a:tc>
                <a:tc>
                  <a:txBody>
                    <a:bodyPr/>
                    <a:lstStyle/>
                    <a:p>
                      <a:pPr algn="just">
                        <a:lnSpc>
                          <a:spcPct val="115000"/>
                        </a:lnSpc>
                        <a:spcAft>
                          <a:spcPts val="0"/>
                        </a:spcAft>
                      </a:pPr>
                      <a:r>
                        <a:rPr lang="es-SV" sz="1100">
                          <a:effectLst/>
                        </a:rPr>
                        <a:t>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a:txBody>
                    <a:bodyPr/>
                    <a:lstStyle/>
                    <a:p>
                      <a:pPr algn="just">
                        <a:lnSpc>
                          <a:spcPct val="115000"/>
                        </a:lnSpc>
                        <a:spcAft>
                          <a:spcPts val="0"/>
                        </a:spcAft>
                      </a:pPr>
                      <a:r>
                        <a:rPr lang="es-SV" sz="1100">
                          <a:effectLst/>
                        </a:rPr>
                        <a:t>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a:txBody>
                    <a:bodyPr/>
                    <a:lstStyle/>
                    <a:p>
                      <a:pPr algn="ctr">
                        <a:lnSpc>
                          <a:spcPct val="115000"/>
                        </a:lnSpc>
                        <a:spcAft>
                          <a:spcPts val="0"/>
                        </a:spcAft>
                      </a:pPr>
                      <a:r>
                        <a:rPr lang="es-SV" sz="1100">
                          <a:effectLst/>
                        </a:rPr>
                        <a:t>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gridSpan="2">
                  <a:txBody>
                    <a:bodyPr/>
                    <a:lstStyle/>
                    <a:p>
                      <a:pPr algn="ctr">
                        <a:lnSpc>
                          <a:spcPct val="115000"/>
                        </a:lnSpc>
                        <a:spcAft>
                          <a:spcPts val="0"/>
                        </a:spcAft>
                      </a:pPr>
                      <a:r>
                        <a:rPr lang="es-SV" sz="1100" dirty="0">
                          <a:effectLst/>
                        </a:rPr>
                        <a:t> </a:t>
                      </a:r>
                      <a:endParaRPr lang="es-SV"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hMerge="1">
                  <a:txBody>
                    <a:bodyPr/>
                    <a:lstStyle/>
                    <a:p>
                      <a:endParaRPr lang="es-SV"/>
                    </a:p>
                  </a:txBody>
                  <a:tcPr/>
                </a:tc>
                <a:extLst>
                  <a:ext uri="{0D108BD9-81ED-4DB2-BD59-A6C34878D82A}">
                    <a16:rowId xmlns:a16="http://schemas.microsoft.com/office/drawing/2014/main" val="43436029"/>
                  </a:ext>
                </a:extLst>
              </a:tr>
              <a:tr h="491690">
                <a:tc>
                  <a:txBody>
                    <a:bodyPr/>
                    <a:lstStyle/>
                    <a:p>
                      <a:pPr algn="ctr">
                        <a:lnSpc>
                          <a:spcPct val="115000"/>
                        </a:lnSpc>
                        <a:spcAft>
                          <a:spcPts val="0"/>
                        </a:spcAft>
                      </a:pPr>
                      <a:r>
                        <a:rPr lang="es-SV" sz="1400" b="1" i="1" dirty="0">
                          <a:effectLst>
                            <a:outerShdw blurRad="38100" dist="38100" dir="2700000" algn="tl">
                              <a:srgbClr val="000000">
                                <a:alpha val="43137"/>
                              </a:srgbClr>
                            </a:outerShdw>
                          </a:effectLst>
                        </a:rPr>
                        <a:t>Totales</a:t>
                      </a:r>
                      <a:endParaRPr lang="es-SV" sz="16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just">
                        <a:lnSpc>
                          <a:spcPct val="115000"/>
                        </a:lnSpc>
                        <a:spcAft>
                          <a:spcPts val="0"/>
                        </a:spcAft>
                      </a:pPr>
                      <a:r>
                        <a:rPr lang="es-SV" sz="1400" b="1" i="1" dirty="0" smtClean="0">
                          <a:effectLst>
                            <a:outerShdw blurRad="38100" dist="38100" dir="2700000" algn="tl">
                              <a:srgbClr val="000000">
                                <a:alpha val="43137"/>
                              </a:srgbClr>
                            </a:outerShdw>
                          </a:effectLst>
                        </a:rPr>
                        <a:t>$100,000.00 </a:t>
                      </a:r>
                      <a:endParaRPr lang="es-SV" sz="14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just">
                        <a:lnSpc>
                          <a:spcPct val="115000"/>
                        </a:lnSpc>
                        <a:spcAft>
                          <a:spcPts val="0"/>
                        </a:spcAft>
                      </a:pPr>
                      <a:r>
                        <a:rPr lang="es-SV" sz="1400" b="1" i="1" dirty="0">
                          <a:effectLst>
                            <a:outerShdw blurRad="38100" dist="38100" dir="2700000" algn="tl">
                              <a:srgbClr val="000000">
                                <a:alpha val="43137"/>
                              </a:srgbClr>
                            </a:outerShdw>
                          </a:effectLst>
                        </a:rPr>
                        <a:t> </a:t>
                      </a:r>
                      <a:endParaRPr lang="es-SV" sz="14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a:txBody>
                    <a:bodyPr/>
                    <a:lstStyle/>
                    <a:p>
                      <a:pPr algn="just">
                        <a:lnSpc>
                          <a:spcPct val="115000"/>
                        </a:lnSpc>
                        <a:spcAft>
                          <a:spcPts val="0"/>
                        </a:spcAft>
                      </a:pPr>
                      <a:r>
                        <a:rPr lang="es-SV" sz="1400" b="1" i="1" dirty="0">
                          <a:effectLst>
                            <a:outerShdw blurRad="38100" dist="38100" dir="2700000" algn="tl">
                              <a:srgbClr val="000000">
                                <a:alpha val="43137"/>
                              </a:srgbClr>
                            </a:outerShdw>
                          </a:effectLst>
                        </a:rPr>
                        <a:t> </a:t>
                      </a:r>
                      <a:r>
                        <a:rPr lang="es-SV" sz="1400" b="1" i="1" dirty="0" smtClean="0">
                          <a:effectLst>
                            <a:outerShdw blurRad="38100" dist="38100" dir="2700000" algn="tl">
                              <a:srgbClr val="000000">
                                <a:alpha val="43137"/>
                              </a:srgbClr>
                            </a:outerShdw>
                          </a:effectLst>
                        </a:rPr>
                        <a:t>$100,000.00 </a:t>
                      </a:r>
                      <a:endParaRPr lang="es-SV" sz="14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gridSpan="2">
                  <a:txBody>
                    <a:bodyPr/>
                    <a:lstStyle/>
                    <a:p>
                      <a:pPr algn="just">
                        <a:lnSpc>
                          <a:spcPct val="115000"/>
                        </a:lnSpc>
                        <a:spcAft>
                          <a:spcPts val="0"/>
                        </a:spcAft>
                      </a:pPr>
                      <a:r>
                        <a:rPr lang="es-SV" sz="1050">
                          <a:effectLst/>
                        </a:rPr>
                        <a:t> </a:t>
                      </a:r>
                      <a:endParaRPr lang="es-SV"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hMerge="1">
                  <a:txBody>
                    <a:bodyPr/>
                    <a:lstStyle/>
                    <a:p>
                      <a:endParaRPr lang="es-SV"/>
                    </a:p>
                  </a:txBody>
                  <a:tcPr/>
                </a:tc>
                <a:tc>
                  <a:txBody>
                    <a:bodyPr/>
                    <a:lstStyle/>
                    <a:p>
                      <a:pPr algn="just">
                        <a:lnSpc>
                          <a:spcPct val="115000"/>
                        </a:lnSpc>
                        <a:spcAft>
                          <a:spcPts val="0"/>
                        </a:spcAft>
                      </a:pPr>
                      <a:r>
                        <a:rPr lang="es-SV" sz="1100">
                          <a:effectLst/>
                        </a:rPr>
                        <a:t>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a:txBody>
                    <a:bodyPr/>
                    <a:lstStyle/>
                    <a:p>
                      <a:pPr algn="just">
                        <a:lnSpc>
                          <a:spcPct val="115000"/>
                        </a:lnSpc>
                        <a:spcAft>
                          <a:spcPts val="0"/>
                        </a:spcAft>
                      </a:pPr>
                      <a:r>
                        <a:rPr lang="es-SV" sz="1100">
                          <a:effectLst/>
                        </a:rPr>
                        <a:t>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a:txBody>
                    <a:bodyPr/>
                    <a:lstStyle/>
                    <a:p>
                      <a:pPr algn="ctr">
                        <a:lnSpc>
                          <a:spcPct val="115000"/>
                        </a:lnSpc>
                        <a:spcAft>
                          <a:spcPts val="0"/>
                        </a:spcAft>
                      </a:pPr>
                      <a:r>
                        <a:rPr lang="es-SV" sz="1100">
                          <a:effectLst/>
                        </a:rPr>
                        <a:t> $                 -   </a:t>
                      </a:r>
                      <a:endParaRPr lang="es-SV"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ctr"/>
                </a:tc>
                <a:tc gridSpan="2">
                  <a:txBody>
                    <a:bodyPr/>
                    <a:lstStyle/>
                    <a:p>
                      <a:pPr algn="just">
                        <a:lnSpc>
                          <a:spcPct val="115000"/>
                        </a:lnSpc>
                        <a:spcAft>
                          <a:spcPts val="0"/>
                        </a:spcAft>
                      </a:pPr>
                      <a:r>
                        <a:rPr lang="es-SV" sz="1100" dirty="0">
                          <a:effectLst/>
                        </a:rPr>
                        <a:t> </a:t>
                      </a:r>
                      <a:endParaRPr lang="es-SV"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59" marR="8459" marT="0" marB="0" anchor="b"/>
                </a:tc>
                <a:tc hMerge="1">
                  <a:txBody>
                    <a:bodyPr/>
                    <a:lstStyle/>
                    <a:p>
                      <a:endParaRPr lang="es-SV"/>
                    </a:p>
                  </a:txBody>
                  <a:tcPr/>
                </a:tc>
                <a:extLst>
                  <a:ext uri="{0D108BD9-81ED-4DB2-BD59-A6C34878D82A}">
                    <a16:rowId xmlns:a16="http://schemas.microsoft.com/office/drawing/2014/main" val="2697156933"/>
                  </a:ext>
                </a:extLst>
              </a:tr>
              <a:tr h="216764">
                <a:tc>
                  <a:txBody>
                    <a:bodyPr/>
                    <a:lstStyle/>
                    <a:p>
                      <a:pPr algn="just">
                        <a:lnSpc>
                          <a:spcPct val="115000"/>
                        </a:lnSpc>
                      </a:pPr>
                      <a:endParaRPr lang="es-SV" sz="1100">
                        <a:effectLst/>
                        <a:latin typeface="Calibri" panose="020F0502020204030204" pitchFamily="34" charset="0"/>
                        <a:cs typeface="Times New Roman" panose="02020603050405020304" pitchFamily="18" charset="0"/>
                      </a:endParaRPr>
                    </a:p>
                  </a:txBody>
                  <a:tcPr marL="8459" marR="8459" marT="0" marB="0" anchor="b"/>
                </a:tc>
                <a:tc>
                  <a:txBody>
                    <a:bodyPr/>
                    <a:lstStyle/>
                    <a:p>
                      <a:pPr algn="just">
                        <a:lnSpc>
                          <a:spcPct val="115000"/>
                        </a:lnSpc>
                      </a:pPr>
                      <a:endParaRPr lang="es-SV" sz="1050">
                        <a:effectLst/>
                        <a:latin typeface="Calibri" panose="020F0502020204030204" pitchFamily="34" charset="0"/>
                        <a:cs typeface="Times New Roman" panose="02020603050405020304" pitchFamily="18" charset="0"/>
                      </a:endParaRPr>
                    </a:p>
                  </a:txBody>
                  <a:tcPr marL="8459" marR="8459" marT="0" marB="0" anchor="ctr"/>
                </a:tc>
                <a:tc>
                  <a:txBody>
                    <a:bodyPr/>
                    <a:lstStyle/>
                    <a:p>
                      <a:pPr algn="just">
                        <a:lnSpc>
                          <a:spcPct val="115000"/>
                        </a:lnSpc>
                      </a:pPr>
                      <a:endParaRPr lang="es-SV" sz="1050">
                        <a:effectLst/>
                        <a:latin typeface="Calibri" panose="020F0502020204030204" pitchFamily="34" charset="0"/>
                        <a:cs typeface="Times New Roman" panose="02020603050405020304" pitchFamily="18" charset="0"/>
                      </a:endParaRPr>
                    </a:p>
                  </a:txBody>
                  <a:tcPr marL="8459" marR="8459" marT="0" marB="0" anchor="ctr"/>
                </a:tc>
                <a:tc>
                  <a:txBody>
                    <a:bodyPr/>
                    <a:lstStyle/>
                    <a:p>
                      <a:pPr algn="just">
                        <a:lnSpc>
                          <a:spcPct val="115000"/>
                        </a:lnSpc>
                      </a:pPr>
                      <a:endParaRPr lang="es-SV" sz="1050">
                        <a:effectLst/>
                        <a:latin typeface="Calibri" panose="020F0502020204030204" pitchFamily="34" charset="0"/>
                        <a:cs typeface="Times New Roman" panose="02020603050405020304" pitchFamily="18" charset="0"/>
                      </a:endParaRPr>
                    </a:p>
                  </a:txBody>
                  <a:tcPr marL="8459" marR="8459" marT="0" marB="0" anchor="ctr"/>
                </a:tc>
                <a:tc gridSpan="2">
                  <a:txBody>
                    <a:bodyPr/>
                    <a:lstStyle/>
                    <a:p>
                      <a:pPr algn="just">
                        <a:lnSpc>
                          <a:spcPct val="115000"/>
                        </a:lnSpc>
                      </a:pPr>
                      <a:endParaRPr lang="es-SV" sz="1050" dirty="0">
                        <a:effectLst/>
                        <a:latin typeface="Calibri" panose="020F0502020204030204" pitchFamily="34" charset="0"/>
                        <a:cs typeface="Times New Roman" panose="02020603050405020304" pitchFamily="18" charset="0"/>
                      </a:endParaRPr>
                    </a:p>
                  </a:txBody>
                  <a:tcPr marL="8459" marR="8459" marT="0" marB="0" anchor="ctr"/>
                </a:tc>
                <a:tc hMerge="1">
                  <a:txBody>
                    <a:bodyPr/>
                    <a:lstStyle/>
                    <a:p>
                      <a:endParaRPr lang="es-SV"/>
                    </a:p>
                  </a:txBody>
                  <a:tcPr/>
                </a:tc>
                <a:tc>
                  <a:txBody>
                    <a:bodyPr/>
                    <a:lstStyle/>
                    <a:p>
                      <a:pPr algn="just">
                        <a:lnSpc>
                          <a:spcPct val="115000"/>
                        </a:lnSpc>
                      </a:pPr>
                      <a:endParaRPr lang="es-SV" sz="1100">
                        <a:effectLst/>
                        <a:latin typeface="Calibri" panose="020F0502020204030204" pitchFamily="34" charset="0"/>
                        <a:cs typeface="Times New Roman" panose="02020603050405020304" pitchFamily="18" charset="0"/>
                      </a:endParaRPr>
                    </a:p>
                  </a:txBody>
                  <a:tcPr marL="8459" marR="8459" marT="0" marB="0" anchor="b"/>
                </a:tc>
                <a:tc>
                  <a:txBody>
                    <a:bodyPr/>
                    <a:lstStyle/>
                    <a:p>
                      <a:pPr algn="just">
                        <a:lnSpc>
                          <a:spcPct val="115000"/>
                        </a:lnSpc>
                      </a:pPr>
                      <a:endParaRPr lang="es-SV" sz="1100">
                        <a:effectLst/>
                        <a:latin typeface="Calibri" panose="020F0502020204030204" pitchFamily="34" charset="0"/>
                        <a:cs typeface="Times New Roman" panose="02020603050405020304" pitchFamily="18" charset="0"/>
                      </a:endParaRPr>
                    </a:p>
                  </a:txBody>
                  <a:tcPr marL="8459" marR="8459" marT="0" marB="0" anchor="b"/>
                </a:tc>
                <a:tc>
                  <a:txBody>
                    <a:bodyPr/>
                    <a:lstStyle/>
                    <a:p>
                      <a:pPr algn="just">
                        <a:lnSpc>
                          <a:spcPct val="115000"/>
                        </a:lnSpc>
                      </a:pPr>
                      <a:endParaRPr lang="es-SV" sz="1100">
                        <a:effectLst/>
                        <a:latin typeface="Calibri" panose="020F0502020204030204" pitchFamily="34" charset="0"/>
                        <a:cs typeface="Times New Roman" panose="02020603050405020304" pitchFamily="18" charset="0"/>
                      </a:endParaRPr>
                    </a:p>
                  </a:txBody>
                  <a:tcPr marL="8459" marR="8459" marT="0" marB="0" anchor="b"/>
                </a:tc>
                <a:tc gridSpan="2">
                  <a:txBody>
                    <a:bodyPr/>
                    <a:lstStyle/>
                    <a:p>
                      <a:pPr algn="just">
                        <a:lnSpc>
                          <a:spcPct val="115000"/>
                        </a:lnSpc>
                      </a:pPr>
                      <a:endParaRPr lang="es-SV" sz="1100" dirty="0">
                        <a:effectLst/>
                        <a:latin typeface="Calibri" panose="020F0502020204030204" pitchFamily="34" charset="0"/>
                        <a:cs typeface="Times New Roman" panose="02020603050405020304" pitchFamily="18" charset="0"/>
                      </a:endParaRPr>
                    </a:p>
                  </a:txBody>
                  <a:tcPr marL="8459" marR="8459" marT="0" marB="0" anchor="b"/>
                </a:tc>
                <a:tc hMerge="1">
                  <a:txBody>
                    <a:bodyPr/>
                    <a:lstStyle/>
                    <a:p>
                      <a:endParaRPr lang="es-SV"/>
                    </a:p>
                  </a:txBody>
                  <a:tcPr/>
                </a:tc>
                <a:extLst>
                  <a:ext uri="{0D108BD9-81ED-4DB2-BD59-A6C34878D82A}">
                    <a16:rowId xmlns:a16="http://schemas.microsoft.com/office/drawing/2014/main" val="2640956781"/>
                  </a:ext>
                </a:extLst>
              </a:tr>
            </a:tbl>
          </a:graphicData>
        </a:graphic>
      </p:graphicFrame>
    </p:spTree>
    <p:extLst>
      <p:ext uri="{BB962C8B-B14F-4D97-AF65-F5344CB8AC3E}">
        <p14:creationId xmlns:p14="http://schemas.microsoft.com/office/powerpoint/2010/main" val="39082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p:nvPr/>
        </p:nvPicPr>
        <p:blipFill rotWithShape="1">
          <a:blip r:embed="rId2" cstate="print">
            <a:extLst>
              <a:ext uri="{28A0092B-C50C-407E-A947-70E740481C1C}">
                <a14:useLocalDpi xmlns:a14="http://schemas.microsoft.com/office/drawing/2010/main" val="0"/>
              </a:ext>
            </a:extLst>
          </a:blip>
          <a:srcRect l="35410" t="25540" r="35708" b="38312"/>
          <a:stretch/>
        </p:blipFill>
        <p:spPr bwMode="auto">
          <a:xfrm>
            <a:off x="326570" y="4229600"/>
            <a:ext cx="1045029" cy="995543"/>
          </a:xfrm>
          <a:prstGeom prst="rect">
            <a:avLst/>
          </a:prstGeom>
          <a:ln>
            <a:noFill/>
          </a:ln>
          <a:effectLst>
            <a:softEdge rad="112500"/>
          </a:effectLst>
          <a:extLst>
            <a:ext uri="{53640926-AAD7-44D8-BBD7-CCE9431645EC}">
              <a14:shadowObscured xmlns:a14="http://schemas.microsoft.com/office/drawing/2010/main"/>
            </a:ext>
          </a:extLst>
        </p:spPr>
      </p:pic>
      <p:sp>
        <p:nvSpPr>
          <p:cNvPr id="6" name="Rectángulo 5"/>
          <p:cNvSpPr/>
          <p:nvPr/>
        </p:nvSpPr>
        <p:spPr>
          <a:xfrm>
            <a:off x="1665514" y="1273021"/>
            <a:ext cx="10292450" cy="5913157"/>
          </a:xfrm>
          <a:prstGeom prst="rect">
            <a:avLst/>
          </a:prstGeom>
        </p:spPr>
        <p:txBody>
          <a:bodyPr wrap="square">
            <a:spAutoFit/>
          </a:bodyPr>
          <a:lstStyle/>
          <a:p>
            <a:pPr algn="just">
              <a:lnSpc>
                <a:spcPct val="150000"/>
              </a:lnSpc>
              <a:spcAft>
                <a:spcPts val="0"/>
              </a:spcAft>
              <a:tabLst>
                <a:tab pos="1906905" algn="l"/>
                <a:tab pos="2743835" algn="ctr"/>
              </a:tabLst>
            </a:pPr>
            <a:r>
              <a:rPr lang="es-ES" sz="3200" dirty="0">
                <a:latin typeface="Times New Roman" panose="02020603050405020304" pitchFamily="18" charset="0"/>
                <a:ea typeface="Times New Roman" panose="02020603050405020304" pitchFamily="18" charset="0"/>
              </a:rPr>
              <a:t>El Hospital Divina Providencia fundado un 30 de enero de 1966 por inspiración Divina de la Madre Luz Isabel Cueva (QDDG) toma la tarea de buscar un terreno donde construir una casa que brinde apoyo a pacientes con Cáncer que están viviendo en las aceras del Instituto del Cáncer esperando el nuevo día para recibir radioterapia esta fue la inspiración   para construir el Hospital.</a:t>
            </a:r>
            <a:endParaRPr lang="es-SV" sz="2800" dirty="0">
              <a:latin typeface="Times New Roman" panose="02020603050405020304" pitchFamily="18" charset="0"/>
              <a:ea typeface="Times New Roman" panose="02020603050405020304" pitchFamily="18" charset="0"/>
            </a:endParaRPr>
          </a:p>
          <a:p>
            <a:pPr algn="just">
              <a:lnSpc>
                <a:spcPct val="150000"/>
              </a:lnSpc>
              <a:spcAft>
                <a:spcPts val="0"/>
              </a:spcAft>
              <a:tabLst>
                <a:tab pos="1906905" algn="l"/>
                <a:tab pos="2743835" algn="ctr"/>
              </a:tabLst>
            </a:pPr>
            <a:r>
              <a:rPr lang="es-ES" sz="3200" dirty="0">
                <a:latin typeface="Times New Roman" panose="02020603050405020304" pitchFamily="18" charset="0"/>
                <a:ea typeface="Times New Roman" panose="02020603050405020304" pitchFamily="18" charset="0"/>
              </a:rPr>
              <a:t> </a:t>
            </a:r>
            <a:endParaRPr lang="es-SV" sz="2800" dirty="0">
              <a:latin typeface="Times New Roman" panose="02020603050405020304" pitchFamily="18" charset="0"/>
              <a:ea typeface="Times New Roman" panose="02020603050405020304" pitchFamily="18" charset="0"/>
            </a:endParaRPr>
          </a:p>
        </p:txBody>
      </p:sp>
      <p:sp>
        <p:nvSpPr>
          <p:cNvPr id="7" name="Rectángulo 6"/>
          <p:cNvSpPr/>
          <p:nvPr/>
        </p:nvSpPr>
        <p:spPr>
          <a:xfrm>
            <a:off x="4824248" y="213117"/>
            <a:ext cx="3153104" cy="1200329"/>
          </a:xfrm>
          <a:prstGeom prst="rect">
            <a:avLst/>
          </a:prstGeom>
          <a:noFill/>
        </p:spPr>
        <p:txBody>
          <a:bodyPr wrap="square" lIns="91440" tIns="45720" rIns="91440" bIns="45720">
            <a:spAutoFit/>
          </a:bodyPr>
          <a:lstStyle/>
          <a:p>
            <a:pPr algn="ctr"/>
            <a:r>
              <a:rPr lang="es-ES" sz="72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skerville Old Face" panose="02020602080505020303" pitchFamily="18" charset="0"/>
              </a:rPr>
              <a:t>Historia</a:t>
            </a:r>
          </a:p>
        </p:txBody>
      </p:sp>
    </p:spTree>
    <p:extLst>
      <p:ext uri="{BB962C8B-B14F-4D97-AF65-F5344CB8AC3E}">
        <p14:creationId xmlns:p14="http://schemas.microsoft.com/office/powerpoint/2010/main" val="3031309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p:nvPr/>
        </p:nvPicPr>
        <p:blipFill rotWithShape="1">
          <a:blip r:embed="rId2" cstate="print">
            <a:extLst>
              <a:ext uri="{28A0092B-C50C-407E-A947-70E740481C1C}">
                <a14:useLocalDpi xmlns:a14="http://schemas.microsoft.com/office/drawing/2010/main" val="0"/>
              </a:ext>
            </a:extLst>
          </a:blip>
          <a:srcRect l="35410" t="25540" r="35708" b="38312"/>
          <a:stretch/>
        </p:blipFill>
        <p:spPr bwMode="auto">
          <a:xfrm>
            <a:off x="326570" y="4229600"/>
            <a:ext cx="1045029" cy="995543"/>
          </a:xfrm>
          <a:prstGeom prst="rect">
            <a:avLst/>
          </a:prstGeom>
          <a:ln>
            <a:noFill/>
          </a:ln>
          <a:effectLst>
            <a:softEdge rad="112500"/>
          </a:effectLst>
          <a:extLst>
            <a:ext uri="{53640926-AAD7-44D8-BBD7-CCE9431645EC}">
              <a14:shadowObscured xmlns:a14="http://schemas.microsoft.com/office/drawing/2010/main"/>
            </a:ext>
          </a:extLst>
        </p:spPr>
      </p:pic>
      <p:sp>
        <p:nvSpPr>
          <p:cNvPr id="7" name="Rectángulo 6"/>
          <p:cNvSpPr/>
          <p:nvPr/>
        </p:nvSpPr>
        <p:spPr>
          <a:xfrm>
            <a:off x="4824248" y="213117"/>
            <a:ext cx="3153104" cy="1200329"/>
          </a:xfrm>
          <a:prstGeom prst="rect">
            <a:avLst/>
          </a:prstGeom>
          <a:noFill/>
        </p:spPr>
        <p:txBody>
          <a:bodyPr wrap="square" lIns="91440" tIns="45720" rIns="91440" bIns="45720">
            <a:spAutoFit/>
          </a:bodyPr>
          <a:lstStyle/>
          <a:p>
            <a:pPr algn="ctr"/>
            <a:r>
              <a:rPr lang="es-ES" sz="72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skerville Old Face" panose="02020602080505020303" pitchFamily="18" charset="0"/>
              </a:rPr>
              <a:t>Misión</a:t>
            </a:r>
          </a:p>
        </p:txBody>
      </p:sp>
      <p:sp>
        <p:nvSpPr>
          <p:cNvPr id="9" name="Marcador de contenido 2">
            <a:extLst>
              <a:ext uri="{FF2B5EF4-FFF2-40B4-BE49-F238E27FC236}">
                <a16:creationId xmlns:a16="http://schemas.microsoft.com/office/drawing/2014/main" id="{C254D43D-A245-44E0-98B6-3F8E4F808895}"/>
              </a:ext>
            </a:extLst>
          </p:cNvPr>
          <p:cNvSpPr txBox="1">
            <a:spLocks/>
          </p:cNvSpPr>
          <p:nvPr/>
        </p:nvSpPr>
        <p:spPr>
          <a:xfrm>
            <a:off x="1828800" y="1491122"/>
            <a:ext cx="9829800" cy="4351338"/>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just">
              <a:lnSpc>
                <a:spcPct val="150000"/>
              </a:lnSpc>
            </a:pPr>
            <a:r>
              <a:rPr lang="es-SV" sz="2800" dirty="0" smtClean="0">
                <a:solidFill>
                  <a:schemeClr val="tx1"/>
                </a:solidFill>
                <a:latin typeface="Times New Roman" panose="02020603050405020304" pitchFamily="18" charset="0"/>
                <a:cs typeface="Times New Roman" panose="02020603050405020304" pitchFamily="18" charset="0"/>
              </a:rPr>
              <a:t>El hospital Divina Providencia es la primera institución benéfica en El Salvador dedicada a la implementación de programas asistenciales, educativos y de investigación en medicina paliativa, con el propósito de mejorar la calidad de vida y disminuir el sufrimiento de personas con enfermedad crónico-avanzada, que provienen de todo el sistema nacional de salud; se sostiene confiando en la Providencia Divina la cual se materializa a través del apoyo de sus benefactores. </a:t>
            </a:r>
            <a:endParaRPr lang="es-SV"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6489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p:nvPr/>
        </p:nvPicPr>
        <p:blipFill rotWithShape="1">
          <a:blip r:embed="rId2" cstate="print">
            <a:extLst>
              <a:ext uri="{28A0092B-C50C-407E-A947-70E740481C1C}">
                <a14:useLocalDpi xmlns:a14="http://schemas.microsoft.com/office/drawing/2010/main" val="0"/>
              </a:ext>
            </a:extLst>
          </a:blip>
          <a:srcRect l="35410" t="25540" r="35708" b="38312"/>
          <a:stretch/>
        </p:blipFill>
        <p:spPr bwMode="auto">
          <a:xfrm>
            <a:off x="326570" y="4229600"/>
            <a:ext cx="1045029" cy="995543"/>
          </a:xfrm>
          <a:prstGeom prst="rect">
            <a:avLst/>
          </a:prstGeom>
          <a:ln>
            <a:noFill/>
          </a:ln>
          <a:effectLst>
            <a:softEdge rad="112500"/>
          </a:effectLst>
          <a:extLst>
            <a:ext uri="{53640926-AAD7-44D8-BBD7-CCE9431645EC}">
              <a14:shadowObscured xmlns:a14="http://schemas.microsoft.com/office/drawing/2010/main"/>
            </a:ext>
          </a:extLst>
        </p:spPr>
      </p:pic>
      <p:sp>
        <p:nvSpPr>
          <p:cNvPr id="7" name="Rectángulo 6"/>
          <p:cNvSpPr/>
          <p:nvPr/>
        </p:nvSpPr>
        <p:spPr>
          <a:xfrm>
            <a:off x="4824248" y="213117"/>
            <a:ext cx="3153104" cy="1200329"/>
          </a:xfrm>
          <a:prstGeom prst="rect">
            <a:avLst/>
          </a:prstGeom>
          <a:noFill/>
        </p:spPr>
        <p:txBody>
          <a:bodyPr wrap="square" lIns="91440" tIns="45720" rIns="91440" bIns="45720">
            <a:spAutoFit/>
          </a:bodyPr>
          <a:lstStyle/>
          <a:p>
            <a:pPr algn="ctr"/>
            <a:r>
              <a:rPr lang="es-ES" sz="7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skerville Old Face" panose="02020602080505020303" pitchFamily="18" charset="0"/>
              </a:rPr>
              <a:t>V</a:t>
            </a:r>
            <a:r>
              <a:rPr lang="es-ES" sz="72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skerville Old Face" panose="02020602080505020303" pitchFamily="18" charset="0"/>
              </a:rPr>
              <a:t>isión</a:t>
            </a:r>
          </a:p>
        </p:txBody>
      </p:sp>
      <p:sp>
        <p:nvSpPr>
          <p:cNvPr id="6" name="Marcador de contenido 2">
            <a:extLst>
              <a:ext uri="{FF2B5EF4-FFF2-40B4-BE49-F238E27FC236}">
                <a16:creationId xmlns:a16="http://schemas.microsoft.com/office/drawing/2014/main" id="{C254D43D-A245-44E0-98B6-3F8E4F808895}"/>
              </a:ext>
            </a:extLst>
          </p:cNvPr>
          <p:cNvSpPr txBox="1">
            <a:spLocks/>
          </p:cNvSpPr>
          <p:nvPr/>
        </p:nvSpPr>
        <p:spPr>
          <a:xfrm>
            <a:off x="1728951" y="1562671"/>
            <a:ext cx="9778162" cy="4281079"/>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just">
              <a:lnSpc>
                <a:spcPct val="150000"/>
              </a:lnSpc>
            </a:pPr>
            <a:r>
              <a:rPr lang="es-SV" sz="2800" dirty="0" smtClean="0">
                <a:solidFill>
                  <a:schemeClr val="tx1"/>
                </a:solidFill>
                <a:latin typeface="Times New Roman" panose="02020603050405020304" pitchFamily="18" charset="0"/>
                <a:cs typeface="Times New Roman" panose="02020603050405020304" pitchFamily="18" charset="0"/>
              </a:rPr>
              <a:t>Consolidar nuestro liderazgo institucional en la implementación de programas de atención paliativa, a través de nuestro propio desarrollo, del apoyo a las instituciones del estado, a las instituciones formadoras de profesionales de la salud y del establecimiento de alianzas estratégicas nacionales e internacionales. </a:t>
            </a:r>
            <a:endParaRPr lang="es-SV"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7144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29931" y="322108"/>
            <a:ext cx="4785285" cy="1200329"/>
          </a:xfrm>
          <a:prstGeom prst="rect">
            <a:avLst/>
          </a:prstGeom>
          <a:noFill/>
        </p:spPr>
        <p:txBody>
          <a:bodyPr wrap="none" lIns="91440" tIns="45720" rIns="91440" bIns="45720">
            <a:spAutoFit/>
          </a:bodyPr>
          <a:lstStyle/>
          <a:p>
            <a:pPr algn="ctr"/>
            <a:r>
              <a:rPr lang="es-ES" sz="72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skerville Old Face" panose="02020602080505020303" pitchFamily="18" charset="0"/>
              </a:rPr>
              <a:t>OBJETIVO</a:t>
            </a:r>
            <a:endParaRPr lang="es-ES" sz="7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skerville Old Face" panose="02020602080505020303" pitchFamily="18" charset="0"/>
            </a:endParaRPr>
          </a:p>
        </p:txBody>
      </p:sp>
      <p:pic>
        <p:nvPicPr>
          <p:cNvPr id="5" name="Picture 3"/>
          <p:cNvPicPr/>
          <p:nvPr/>
        </p:nvPicPr>
        <p:blipFill rotWithShape="1">
          <a:blip r:embed="rId2" cstate="print">
            <a:extLst>
              <a:ext uri="{28A0092B-C50C-407E-A947-70E740481C1C}">
                <a14:useLocalDpi xmlns:a14="http://schemas.microsoft.com/office/drawing/2010/main" val="0"/>
              </a:ext>
            </a:extLst>
          </a:blip>
          <a:srcRect l="35410" t="25540" r="35708" b="38312"/>
          <a:stretch/>
        </p:blipFill>
        <p:spPr bwMode="auto">
          <a:xfrm>
            <a:off x="326570" y="4229600"/>
            <a:ext cx="1045029" cy="995543"/>
          </a:xfrm>
          <a:prstGeom prst="rect">
            <a:avLst/>
          </a:prstGeom>
          <a:ln>
            <a:noFill/>
          </a:ln>
          <a:effectLst>
            <a:softEdge rad="112500"/>
          </a:effectLst>
          <a:extLst>
            <a:ext uri="{53640926-AAD7-44D8-BBD7-CCE9431645EC}">
              <a14:shadowObscured xmlns:a14="http://schemas.microsoft.com/office/drawing/2010/main"/>
            </a:ext>
          </a:extLst>
        </p:spPr>
      </p:pic>
      <p:sp>
        <p:nvSpPr>
          <p:cNvPr id="3" name="Rectángulo 2"/>
          <p:cNvSpPr/>
          <p:nvPr/>
        </p:nvSpPr>
        <p:spPr>
          <a:xfrm>
            <a:off x="2383971" y="1653066"/>
            <a:ext cx="9258296" cy="1145826"/>
          </a:xfrm>
          <a:prstGeom prst="rect">
            <a:avLst/>
          </a:prstGeom>
        </p:spPr>
        <p:txBody>
          <a:bodyPr wrap="square">
            <a:spAutoFit/>
          </a:bodyPr>
          <a:lstStyle/>
          <a:p>
            <a:pPr lvl="0" algn="just">
              <a:lnSpc>
                <a:spcPct val="150000"/>
              </a:lnSpc>
              <a:spcAft>
                <a:spcPts val="0"/>
              </a:spcAft>
            </a:pPr>
            <a:r>
              <a:rPr lang="es-SV" sz="2400" dirty="0" smtClean="0">
                <a:latin typeface="Baskerville Old Face" panose="02020602080505020303" pitchFamily="18" charset="0"/>
                <a:ea typeface="Times New Roman" panose="02020603050405020304" pitchFamily="18" charset="0"/>
              </a:rPr>
              <a:t>Implementar y fortalecer para el año 2018 la atención paliativa a pacientes con insuficiencia Renal.</a:t>
            </a:r>
            <a:endParaRPr lang="es-SV" sz="2400" dirty="0">
              <a:latin typeface="Baskerville Old Face" panose="02020602080505020303" pitchFamily="18" charset="0"/>
              <a:ea typeface="Times New Roman" panose="02020603050405020304" pitchFamily="18" charset="0"/>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2471" y="1824516"/>
            <a:ext cx="571500" cy="571500"/>
          </a:xfrm>
          <a:prstGeom prst="rect">
            <a:avLst/>
          </a:prstGeom>
        </p:spPr>
      </p:pic>
      <p:sp>
        <p:nvSpPr>
          <p:cNvPr id="7" name="Rectángulo 6"/>
          <p:cNvSpPr/>
          <p:nvPr/>
        </p:nvSpPr>
        <p:spPr>
          <a:xfrm>
            <a:off x="2383971" y="3007838"/>
            <a:ext cx="9731825" cy="1754326"/>
          </a:xfrm>
          <a:prstGeom prst="rect">
            <a:avLst/>
          </a:prstGeom>
        </p:spPr>
        <p:txBody>
          <a:bodyPr wrap="square">
            <a:spAutoFit/>
          </a:bodyPr>
          <a:lstStyle/>
          <a:p>
            <a:pPr lvl="0" algn="just">
              <a:lnSpc>
                <a:spcPct val="150000"/>
              </a:lnSpc>
              <a:spcAft>
                <a:spcPts val="0"/>
              </a:spcAft>
            </a:pPr>
            <a:r>
              <a:rPr lang="es-SV" sz="2400" dirty="0" smtClean="0">
                <a:latin typeface="Baskerville Old Face" panose="02020602080505020303" pitchFamily="18" charset="0"/>
                <a:ea typeface="Times New Roman" panose="02020603050405020304" pitchFamily="18" charset="0"/>
              </a:rPr>
              <a:t>Fortalecer la Atención en Cuidados Paliativos a pacientes con Cáncer, brindando atención y hospitalización gratuita a pacientes, apoyando a sus familias que viven experiencias dolorosas </a:t>
            </a:r>
            <a:endParaRPr lang="es-SV" sz="2400" dirty="0">
              <a:latin typeface="Baskerville Old Face" panose="02020602080505020303" pitchFamily="18" charset="0"/>
              <a:ea typeface="Times New Roman" panose="02020603050405020304" pitchFamily="18" charset="0"/>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2471" y="3313501"/>
            <a:ext cx="571500" cy="571500"/>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2471" y="5108149"/>
            <a:ext cx="571500" cy="571500"/>
          </a:xfrm>
          <a:prstGeom prst="rect">
            <a:avLst/>
          </a:prstGeom>
        </p:spPr>
      </p:pic>
      <p:sp>
        <p:nvSpPr>
          <p:cNvPr id="10" name="Rectángulo 9"/>
          <p:cNvSpPr/>
          <p:nvPr/>
        </p:nvSpPr>
        <p:spPr>
          <a:xfrm>
            <a:off x="2383970" y="4981337"/>
            <a:ext cx="9731825" cy="1200329"/>
          </a:xfrm>
          <a:prstGeom prst="rect">
            <a:avLst/>
          </a:prstGeom>
        </p:spPr>
        <p:txBody>
          <a:bodyPr wrap="square">
            <a:spAutoFit/>
          </a:bodyPr>
          <a:lstStyle/>
          <a:p>
            <a:pPr lvl="0" algn="just">
              <a:lnSpc>
                <a:spcPct val="150000"/>
              </a:lnSpc>
              <a:spcAft>
                <a:spcPts val="0"/>
              </a:spcAft>
            </a:pPr>
            <a:r>
              <a:rPr lang="es-SV" sz="2400" dirty="0" smtClean="0">
                <a:latin typeface="Baskerville Old Face" panose="02020602080505020303" pitchFamily="18" charset="0"/>
                <a:ea typeface="Times New Roman" panose="02020603050405020304" pitchFamily="18" charset="0"/>
              </a:rPr>
              <a:t>Mantener nuestro Stock de medicamentos para aliviar el sufrimiento que provoca esta enfermedad al ser humano</a:t>
            </a:r>
            <a:endParaRPr lang="es-SV" sz="2400" dirty="0">
              <a:latin typeface="Baskerville Old Face" panose="02020602080505020303" pitchFamily="18" charset="0"/>
              <a:ea typeface="Times New Roman" panose="02020603050405020304" pitchFamily="18" charset="0"/>
            </a:endParaRPr>
          </a:p>
        </p:txBody>
      </p:sp>
    </p:spTree>
    <p:extLst>
      <p:ext uri="{BB962C8B-B14F-4D97-AF65-F5344CB8AC3E}">
        <p14:creationId xmlns:p14="http://schemas.microsoft.com/office/powerpoint/2010/main" val="4040254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08498" y="322108"/>
            <a:ext cx="8028160" cy="1200329"/>
          </a:xfrm>
          <a:prstGeom prst="rect">
            <a:avLst/>
          </a:prstGeom>
          <a:noFill/>
        </p:spPr>
        <p:txBody>
          <a:bodyPr wrap="none" lIns="91440" tIns="45720" rIns="91440" bIns="45720">
            <a:spAutoFit/>
          </a:bodyPr>
          <a:lstStyle/>
          <a:p>
            <a:pPr algn="ctr"/>
            <a:r>
              <a:rPr lang="es-ES" sz="72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skerville Old Face" panose="02020602080505020303" pitchFamily="18" charset="0"/>
              </a:rPr>
              <a:t>Resultados esperados</a:t>
            </a:r>
            <a:endParaRPr lang="es-ES" sz="7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skerville Old Face" panose="02020602080505020303" pitchFamily="18" charset="0"/>
            </a:endParaRPr>
          </a:p>
        </p:txBody>
      </p:sp>
      <p:pic>
        <p:nvPicPr>
          <p:cNvPr id="5" name="Picture 3"/>
          <p:cNvPicPr/>
          <p:nvPr/>
        </p:nvPicPr>
        <p:blipFill rotWithShape="1">
          <a:blip r:embed="rId2" cstate="print">
            <a:extLst>
              <a:ext uri="{28A0092B-C50C-407E-A947-70E740481C1C}">
                <a14:useLocalDpi xmlns:a14="http://schemas.microsoft.com/office/drawing/2010/main" val="0"/>
              </a:ext>
            </a:extLst>
          </a:blip>
          <a:srcRect l="35410" t="25540" r="35708" b="38312"/>
          <a:stretch/>
        </p:blipFill>
        <p:spPr bwMode="auto">
          <a:xfrm>
            <a:off x="326570" y="4229600"/>
            <a:ext cx="1045029" cy="995543"/>
          </a:xfrm>
          <a:prstGeom prst="rect">
            <a:avLst/>
          </a:prstGeom>
          <a:ln>
            <a:noFill/>
          </a:ln>
          <a:effectLst>
            <a:softEdge rad="112500"/>
          </a:effectLst>
          <a:extLst>
            <a:ext uri="{53640926-AAD7-44D8-BBD7-CCE9431645EC}">
              <a14:shadowObscured xmlns:a14="http://schemas.microsoft.com/office/drawing/2010/main"/>
            </a:ext>
          </a:extLst>
        </p:spPr>
      </p:pic>
      <p:sp>
        <p:nvSpPr>
          <p:cNvPr id="11" name="Marcador de contenido 2">
            <a:extLst>
              <a:ext uri="{FF2B5EF4-FFF2-40B4-BE49-F238E27FC236}">
                <a16:creationId xmlns:a16="http://schemas.microsoft.com/office/drawing/2014/main" id="{C254D43D-A245-44E0-98B6-3F8E4F808895}"/>
              </a:ext>
            </a:extLst>
          </p:cNvPr>
          <p:cNvSpPr txBox="1">
            <a:spLocks/>
          </p:cNvSpPr>
          <p:nvPr/>
        </p:nvSpPr>
        <p:spPr>
          <a:xfrm>
            <a:off x="1786759" y="2053931"/>
            <a:ext cx="10047888" cy="435133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just">
              <a:lnSpc>
                <a:spcPct val="200000"/>
              </a:lnSpc>
            </a:pPr>
            <a:r>
              <a:rPr lang="es-SV" sz="3200" dirty="0" smtClean="0">
                <a:solidFill>
                  <a:schemeClr val="tx1"/>
                </a:solidFill>
                <a:latin typeface="Times New Roman" panose="02020603050405020304" pitchFamily="18" charset="0"/>
                <a:cs typeface="Times New Roman" panose="02020603050405020304" pitchFamily="18" charset="0"/>
              </a:rPr>
              <a:t>  Disponer de los medicamentos necesarios de nuestro cuadro básico de  la Institución con el fin de brindar una atención integral a pacientes hospitalizados y consulta de pacientes ambulatorios. </a:t>
            </a:r>
            <a:endParaRPr lang="es-SV"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5927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33355" y="322108"/>
            <a:ext cx="7978466" cy="2308324"/>
          </a:xfrm>
          <a:prstGeom prst="rect">
            <a:avLst/>
          </a:prstGeom>
          <a:noFill/>
        </p:spPr>
        <p:txBody>
          <a:bodyPr wrap="none" lIns="91440" tIns="45720" rIns="91440" bIns="45720">
            <a:spAutoFit/>
          </a:bodyPr>
          <a:lstStyle/>
          <a:p>
            <a:pPr algn="ctr"/>
            <a:r>
              <a:rPr lang="es-ES" sz="72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skerville Old Face" panose="02020602080505020303" pitchFamily="18" charset="0"/>
              </a:rPr>
              <a:t>Asignación de </a:t>
            </a:r>
          </a:p>
          <a:p>
            <a:pPr algn="ctr"/>
            <a:r>
              <a:rPr lang="es-ES" sz="72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skerville Old Face" panose="02020602080505020303" pitchFamily="18" charset="0"/>
              </a:rPr>
              <a:t>Recursos Financieros</a:t>
            </a:r>
            <a:endParaRPr lang="es-ES" sz="7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skerville Old Face" panose="02020602080505020303" pitchFamily="18" charset="0"/>
            </a:endParaRPr>
          </a:p>
        </p:txBody>
      </p:sp>
      <p:pic>
        <p:nvPicPr>
          <p:cNvPr id="5" name="Picture 3"/>
          <p:cNvPicPr/>
          <p:nvPr/>
        </p:nvPicPr>
        <p:blipFill rotWithShape="1">
          <a:blip r:embed="rId2" cstate="print">
            <a:extLst>
              <a:ext uri="{28A0092B-C50C-407E-A947-70E740481C1C}">
                <a14:useLocalDpi xmlns:a14="http://schemas.microsoft.com/office/drawing/2010/main" val="0"/>
              </a:ext>
            </a:extLst>
          </a:blip>
          <a:srcRect l="35410" t="25540" r="35708" b="38312"/>
          <a:stretch/>
        </p:blipFill>
        <p:spPr bwMode="auto">
          <a:xfrm>
            <a:off x="326570" y="4229600"/>
            <a:ext cx="1045029" cy="995543"/>
          </a:xfrm>
          <a:prstGeom prst="rect">
            <a:avLst/>
          </a:prstGeom>
          <a:ln>
            <a:noFill/>
          </a:ln>
          <a:effectLst>
            <a:softEdge rad="112500"/>
          </a:effectLst>
          <a:extLst>
            <a:ext uri="{53640926-AAD7-44D8-BBD7-CCE9431645EC}">
              <a14:shadowObscured xmlns:a14="http://schemas.microsoft.com/office/drawing/2010/main"/>
            </a:ext>
          </a:extLst>
        </p:spPr>
      </p:pic>
      <p:graphicFrame>
        <p:nvGraphicFramePr>
          <p:cNvPr id="3" name="Tabla 2"/>
          <p:cNvGraphicFramePr>
            <a:graphicFrameLocks noGrp="1"/>
          </p:cNvGraphicFramePr>
          <p:nvPr>
            <p:extLst>
              <p:ext uri="{D42A27DB-BD31-4B8C-83A1-F6EECF244321}">
                <p14:modId xmlns:p14="http://schemas.microsoft.com/office/powerpoint/2010/main" val="1459343455"/>
              </p:ext>
            </p:extLst>
          </p:nvPr>
        </p:nvGraphicFramePr>
        <p:xfrm>
          <a:off x="2354317" y="2937896"/>
          <a:ext cx="9438291" cy="2811263"/>
        </p:xfrm>
        <a:graphic>
          <a:graphicData uri="http://schemas.openxmlformats.org/drawingml/2006/table">
            <a:tbl>
              <a:tblPr firstRow="1" firstCol="1" bandRow="1">
                <a:tableStyleId>{F5AB1C69-6EDB-4FF4-983F-18BD219EF322}</a:tableStyleId>
              </a:tblPr>
              <a:tblGrid>
                <a:gridCol w="623591">
                  <a:extLst>
                    <a:ext uri="{9D8B030D-6E8A-4147-A177-3AD203B41FA5}">
                      <a16:colId xmlns:a16="http://schemas.microsoft.com/office/drawing/2014/main" val="3725119486"/>
                    </a:ext>
                  </a:extLst>
                </a:gridCol>
                <a:gridCol w="3615768">
                  <a:extLst>
                    <a:ext uri="{9D8B030D-6E8A-4147-A177-3AD203B41FA5}">
                      <a16:colId xmlns:a16="http://schemas.microsoft.com/office/drawing/2014/main" val="1917020981"/>
                    </a:ext>
                  </a:extLst>
                </a:gridCol>
                <a:gridCol w="1620983">
                  <a:extLst>
                    <a:ext uri="{9D8B030D-6E8A-4147-A177-3AD203B41FA5}">
                      <a16:colId xmlns:a16="http://schemas.microsoft.com/office/drawing/2014/main" val="618187763"/>
                    </a:ext>
                  </a:extLst>
                </a:gridCol>
                <a:gridCol w="1744998">
                  <a:extLst>
                    <a:ext uri="{9D8B030D-6E8A-4147-A177-3AD203B41FA5}">
                      <a16:colId xmlns:a16="http://schemas.microsoft.com/office/drawing/2014/main" val="3002819388"/>
                    </a:ext>
                  </a:extLst>
                </a:gridCol>
                <a:gridCol w="1832951">
                  <a:extLst>
                    <a:ext uri="{9D8B030D-6E8A-4147-A177-3AD203B41FA5}">
                      <a16:colId xmlns:a16="http://schemas.microsoft.com/office/drawing/2014/main" val="829707083"/>
                    </a:ext>
                  </a:extLst>
                </a:gridCol>
              </a:tblGrid>
              <a:tr h="519755">
                <a:tc>
                  <a:txBody>
                    <a:bodyPr/>
                    <a:lstStyle/>
                    <a:p>
                      <a:pPr algn="ctr">
                        <a:lnSpc>
                          <a:spcPct val="115000"/>
                        </a:lnSpc>
                        <a:spcAft>
                          <a:spcPts val="0"/>
                        </a:spcAft>
                      </a:pPr>
                      <a:r>
                        <a:rPr lang="es-ES" sz="1800">
                          <a:effectLst/>
                          <a:latin typeface="Times New Roman" panose="02020603050405020304" pitchFamily="18" charset="0"/>
                          <a:cs typeface="Times New Roman" panose="02020603050405020304" pitchFamily="18" charset="0"/>
                        </a:rPr>
                        <a:t>Nº</a:t>
                      </a:r>
                      <a:endParaRPr lang="es-SV"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800">
                          <a:effectLst/>
                          <a:latin typeface="Times New Roman" panose="02020603050405020304" pitchFamily="18" charset="0"/>
                          <a:cs typeface="Times New Roman" panose="02020603050405020304" pitchFamily="18" charset="0"/>
                        </a:rPr>
                        <a:t>DESCRIPCION</a:t>
                      </a:r>
                      <a:endParaRPr lang="es-SV"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600">
                          <a:effectLst/>
                          <a:latin typeface="Times New Roman" panose="02020603050405020304" pitchFamily="18" charset="0"/>
                          <a:cs typeface="Times New Roman" panose="02020603050405020304" pitchFamily="18" charset="0"/>
                        </a:rPr>
                        <a:t>INGRESOS</a:t>
                      </a:r>
                      <a:endParaRPr lang="es-SV"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600">
                          <a:effectLst/>
                          <a:latin typeface="Times New Roman" panose="02020603050405020304" pitchFamily="18" charset="0"/>
                          <a:cs typeface="Times New Roman" panose="02020603050405020304" pitchFamily="18" charset="0"/>
                        </a:rPr>
                        <a:t>EJECUCION</a:t>
                      </a:r>
                      <a:endParaRPr lang="es-SV"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600">
                          <a:effectLst/>
                          <a:latin typeface="Times New Roman" panose="02020603050405020304" pitchFamily="18" charset="0"/>
                          <a:cs typeface="Times New Roman" panose="02020603050405020304" pitchFamily="18" charset="0"/>
                        </a:rPr>
                        <a:t>DISPONIBLE</a:t>
                      </a:r>
                      <a:endParaRPr lang="es-SV"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377956119"/>
                  </a:ext>
                </a:extLst>
              </a:tr>
              <a:tr h="708166">
                <a:tc>
                  <a:txBody>
                    <a:bodyPr/>
                    <a:lstStyle/>
                    <a:p>
                      <a:pPr algn="ctr">
                        <a:lnSpc>
                          <a:spcPct val="115000"/>
                        </a:lnSpc>
                        <a:spcAft>
                          <a:spcPts val="0"/>
                        </a:spcAft>
                      </a:pPr>
                      <a:r>
                        <a:rPr lang="es-ES" sz="1800">
                          <a:effectLst/>
                          <a:latin typeface="Times New Roman" panose="02020603050405020304" pitchFamily="18" charset="0"/>
                          <a:cs typeface="Times New Roman" panose="02020603050405020304" pitchFamily="18" charset="0"/>
                        </a:rPr>
                        <a:t> </a:t>
                      </a:r>
                      <a:endParaRPr lang="es-SV"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800">
                          <a:effectLst/>
                          <a:latin typeface="Times New Roman" panose="02020603050405020304" pitchFamily="18" charset="0"/>
                          <a:cs typeface="Times New Roman" panose="02020603050405020304" pitchFamily="18" charset="0"/>
                        </a:rPr>
                        <a:t>Desembolso del gobierno</a:t>
                      </a:r>
                      <a:endParaRPr lang="es-SV"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800">
                          <a:effectLst/>
                          <a:latin typeface="Times New Roman" panose="02020603050405020304" pitchFamily="18" charset="0"/>
                          <a:cs typeface="Times New Roman" panose="02020603050405020304" pitchFamily="18" charset="0"/>
                        </a:rPr>
                        <a:t> $  100,000.00</a:t>
                      </a:r>
                      <a:endParaRPr lang="es-SV"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800">
                          <a:effectLst/>
                          <a:latin typeface="Times New Roman" panose="02020603050405020304" pitchFamily="18" charset="0"/>
                          <a:cs typeface="Times New Roman" panose="02020603050405020304" pitchFamily="18" charset="0"/>
                        </a:rPr>
                        <a:t> </a:t>
                      </a:r>
                      <a:endParaRPr lang="es-SV"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800">
                          <a:effectLst/>
                          <a:latin typeface="Times New Roman" panose="02020603050405020304" pitchFamily="18" charset="0"/>
                          <a:cs typeface="Times New Roman" panose="02020603050405020304" pitchFamily="18" charset="0"/>
                        </a:rPr>
                        <a:t> </a:t>
                      </a:r>
                      <a:endParaRPr lang="es-SV"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148144504"/>
                  </a:ext>
                </a:extLst>
              </a:tr>
              <a:tr h="446187">
                <a:tc>
                  <a:txBody>
                    <a:bodyPr/>
                    <a:lstStyle/>
                    <a:p>
                      <a:pPr algn="ctr">
                        <a:lnSpc>
                          <a:spcPct val="115000"/>
                        </a:lnSpc>
                        <a:spcAft>
                          <a:spcPts val="0"/>
                        </a:spcAft>
                      </a:pPr>
                      <a:r>
                        <a:rPr lang="es-ES" sz="1800">
                          <a:effectLst/>
                          <a:latin typeface="Times New Roman" panose="02020603050405020304" pitchFamily="18" charset="0"/>
                          <a:cs typeface="Times New Roman" panose="02020603050405020304" pitchFamily="18" charset="0"/>
                        </a:rPr>
                        <a:t>1</a:t>
                      </a:r>
                      <a:endParaRPr lang="es-SV"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800">
                          <a:effectLst/>
                          <a:latin typeface="Times New Roman" panose="02020603050405020304" pitchFamily="18" charset="0"/>
                          <a:cs typeface="Times New Roman" panose="02020603050405020304" pitchFamily="18" charset="0"/>
                        </a:rPr>
                        <a:t>Medicamentos</a:t>
                      </a:r>
                      <a:endParaRPr lang="es-SV"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800">
                          <a:effectLst/>
                          <a:latin typeface="Times New Roman" panose="02020603050405020304" pitchFamily="18" charset="0"/>
                          <a:cs typeface="Times New Roman" panose="02020603050405020304" pitchFamily="18" charset="0"/>
                        </a:rPr>
                        <a:t> $        -</a:t>
                      </a:r>
                      <a:endParaRPr lang="es-SV"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800">
                          <a:effectLst/>
                          <a:latin typeface="Times New Roman" panose="02020603050405020304" pitchFamily="18" charset="0"/>
                          <a:cs typeface="Times New Roman" panose="02020603050405020304" pitchFamily="18" charset="0"/>
                        </a:rPr>
                        <a:t> $   85,000.00</a:t>
                      </a:r>
                      <a:endParaRPr lang="es-SV"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800">
                          <a:effectLst/>
                          <a:latin typeface="Times New Roman" panose="02020603050405020304" pitchFamily="18" charset="0"/>
                          <a:cs typeface="Times New Roman" panose="02020603050405020304" pitchFamily="18" charset="0"/>
                        </a:rPr>
                        <a:t>$        -</a:t>
                      </a:r>
                      <a:endParaRPr lang="es-SV"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793765898"/>
                  </a:ext>
                </a:extLst>
              </a:tr>
              <a:tr h="428989">
                <a:tc>
                  <a:txBody>
                    <a:bodyPr/>
                    <a:lstStyle/>
                    <a:p>
                      <a:pPr algn="ctr">
                        <a:lnSpc>
                          <a:spcPct val="115000"/>
                        </a:lnSpc>
                        <a:spcAft>
                          <a:spcPts val="0"/>
                        </a:spcAft>
                      </a:pPr>
                      <a:r>
                        <a:rPr lang="es-ES" sz="1800">
                          <a:effectLst/>
                          <a:latin typeface="Times New Roman" panose="02020603050405020304" pitchFamily="18" charset="0"/>
                          <a:cs typeface="Times New Roman" panose="02020603050405020304" pitchFamily="18" charset="0"/>
                        </a:rPr>
                        <a:t>2</a:t>
                      </a:r>
                      <a:endParaRPr lang="es-SV"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800">
                          <a:effectLst/>
                          <a:latin typeface="Times New Roman" panose="02020603050405020304" pitchFamily="18" charset="0"/>
                          <a:cs typeface="Times New Roman" panose="02020603050405020304" pitchFamily="18" charset="0"/>
                        </a:rPr>
                        <a:t>Insumos Hospitalarios</a:t>
                      </a:r>
                      <a:endParaRPr lang="es-SV"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800">
                          <a:effectLst/>
                          <a:latin typeface="Times New Roman" panose="02020603050405020304" pitchFamily="18" charset="0"/>
                          <a:cs typeface="Times New Roman" panose="02020603050405020304" pitchFamily="18" charset="0"/>
                        </a:rPr>
                        <a:t> $        -</a:t>
                      </a:r>
                      <a:endParaRPr lang="es-SV"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800">
                          <a:effectLst/>
                          <a:latin typeface="Times New Roman" panose="02020603050405020304" pitchFamily="18" charset="0"/>
                          <a:cs typeface="Times New Roman" panose="02020603050405020304" pitchFamily="18" charset="0"/>
                        </a:rPr>
                        <a:t> $   15,000.00</a:t>
                      </a:r>
                      <a:endParaRPr lang="es-SV"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800">
                          <a:effectLst/>
                          <a:latin typeface="Times New Roman" panose="02020603050405020304" pitchFamily="18" charset="0"/>
                          <a:cs typeface="Times New Roman" panose="02020603050405020304" pitchFamily="18" charset="0"/>
                        </a:rPr>
                        <a:t>$        -</a:t>
                      </a:r>
                      <a:endParaRPr lang="es-SV"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115252775"/>
                  </a:ext>
                </a:extLst>
              </a:tr>
              <a:tr h="708166">
                <a:tc>
                  <a:txBody>
                    <a:bodyPr/>
                    <a:lstStyle/>
                    <a:p>
                      <a:pPr algn="just">
                        <a:lnSpc>
                          <a:spcPct val="115000"/>
                        </a:lnSpc>
                        <a:spcAft>
                          <a:spcPts val="0"/>
                        </a:spcAft>
                      </a:pPr>
                      <a:r>
                        <a:rPr lang="es-ES" sz="1800">
                          <a:effectLst/>
                          <a:latin typeface="Times New Roman" panose="02020603050405020304" pitchFamily="18" charset="0"/>
                          <a:cs typeface="Times New Roman" panose="02020603050405020304" pitchFamily="18" charset="0"/>
                        </a:rPr>
                        <a:t> </a:t>
                      </a:r>
                      <a:endParaRPr lang="es-SV"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800">
                          <a:effectLst/>
                          <a:latin typeface="Times New Roman" panose="02020603050405020304" pitchFamily="18" charset="0"/>
                          <a:cs typeface="Times New Roman" panose="02020603050405020304" pitchFamily="18" charset="0"/>
                        </a:rPr>
                        <a:t>TOTAL</a:t>
                      </a:r>
                      <a:endParaRPr lang="es-SV"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800">
                          <a:effectLst/>
                          <a:latin typeface="Times New Roman" panose="02020603050405020304" pitchFamily="18" charset="0"/>
                          <a:cs typeface="Times New Roman" panose="02020603050405020304" pitchFamily="18" charset="0"/>
                        </a:rPr>
                        <a:t> $  100,000.00 </a:t>
                      </a:r>
                      <a:endParaRPr lang="es-SV"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800">
                          <a:effectLst/>
                          <a:latin typeface="Times New Roman" panose="02020603050405020304" pitchFamily="18" charset="0"/>
                          <a:cs typeface="Times New Roman" panose="02020603050405020304" pitchFamily="18" charset="0"/>
                        </a:rPr>
                        <a:t> $  100,000.00</a:t>
                      </a:r>
                      <a:endParaRPr lang="es-SV"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800" dirty="0">
                          <a:effectLst/>
                          <a:latin typeface="Times New Roman" panose="02020603050405020304" pitchFamily="18" charset="0"/>
                          <a:cs typeface="Times New Roman" panose="02020603050405020304" pitchFamily="18" charset="0"/>
                        </a:rPr>
                        <a:t> $        -</a:t>
                      </a:r>
                      <a:endParaRPr lang="es-SV"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763559113"/>
                  </a:ext>
                </a:extLst>
              </a:tr>
            </a:tbl>
          </a:graphicData>
        </a:graphic>
      </p:graphicFrame>
    </p:spTree>
    <p:extLst>
      <p:ext uri="{BB962C8B-B14F-4D97-AF65-F5344CB8AC3E}">
        <p14:creationId xmlns:p14="http://schemas.microsoft.com/office/powerpoint/2010/main" val="222035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28A0092B-C50C-407E-A947-70E740481C1C}">
                <a14:useLocalDpi xmlns:a14="http://schemas.microsoft.com/office/drawing/2010/main" val="0"/>
              </a:ext>
            </a:extLst>
          </a:blip>
          <a:srcRect l="35410" t="25540" r="35708" b="38312"/>
          <a:stretch/>
        </p:blipFill>
        <p:spPr bwMode="auto">
          <a:xfrm>
            <a:off x="326570" y="4229600"/>
            <a:ext cx="1045029" cy="995543"/>
          </a:xfrm>
          <a:prstGeom prst="rect">
            <a:avLst/>
          </a:prstGeom>
          <a:ln>
            <a:noFill/>
          </a:ln>
          <a:effectLst>
            <a:softEdge rad="112500"/>
          </a:effectLst>
          <a:extLst>
            <a:ext uri="{53640926-AAD7-44D8-BBD7-CCE9431645EC}">
              <a14:shadowObscured xmlns:a14="http://schemas.microsoft.com/office/drawing/2010/main"/>
            </a:ext>
          </a:extLst>
        </p:spPr>
      </p:pic>
      <p:pic>
        <p:nvPicPr>
          <p:cNvPr id="5" name="Imagen 4" descr="C:\Users\hpt\Pictures\Nueva carpeta\Nueva carpeta\20140524_141648.jpg"/>
          <p:cNvPicPr/>
          <p:nvPr/>
        </p:nvPicPr>
        <p:blipFill>
          <a:blip r:embed="rId3" cstate="print"/>
          <a:srcRect/>
          <a:stretch>
            <a:fillRect/>
          </a:stretch>
        </p:blipFill>
        <p:spPr bwMode="auto">
          <a:xfrm>
            <a:off x="849084" y="1376534"/>
            <a:ext cx="3079204" cy="24341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ángulo 5"/>
          <p:cNvSpPr/>
          <p:nvPr/>
        </p:nvSpPr>
        <p:spPr>
          <a:xfrm>
            <a:off x="2027395" y="142493"/>
            <a:ext cx="8659742" cy="1015663"/>
          </a:xfrm>
          <a:prstGeom prst="rect">
            <a:avLst/>
          </a:prstGeom>
          <a:noFill/>
        </p:spPr>
        <p:txBody>
          <a:bodyPr wrap="none" lIns="91440" tIns="45720" rIns="91440" bIns="45720">
            <a:spAutoFit/>
          </a:bodyPr>
          <a:lstStyle/>
          <a:p>
            <a:pPr algn="ctr"/>
            <a:r>
              <a:rPr lang="es-ES" sz="6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skerville Old Face" panose="02020602080505020303" pitchFamily="18" charset="0"/>
              </a:rPr>
              <a:t>Medicamentos Controlados</a:t>
            </a:r>
            <a:endParaRPr lang="es-ES" sz="6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skerville Old Face" panose="02020602080505020303" pitchFamily="18" charset="0"/>
            </a:endParaRPr>
          </a:p>
        </p:txBody>
      </p:sp>
      <p:pic>
        <p:nvPicPr>
          <p:cNvPr id="7" name="Imagen 6" descr="C:\Users\hpt\Pictures\Nueva carpeta\Nueva carpeta\20140524_142812.jpg"/>
          <p:cNvPicPr/>
          <p:nvPr/>
        </p:nvPicPr>
        <p:blipFill>
          <a:blip r:embed="rId4" cstate="print"/>
          <a:srcRect/>
          <a:stretch>
            <a:fillRect/>
          </a:stretch>
        </p:blipFill>
        <p:spPr bwMode="auto">
          <a:xfrm>
            <a:off x="8309198" y="3700909"/>
            <a:ext cx="3079204" cy="25647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p:cNvPicPr/>
          <p:nvPr/>
        </p:nvPicPr>
        <p:blipFill>
          <a:blip r:embed="rId5" cstate="print"/>
          <a:srcRect/>
          <a:stretch>
            <a:fillRect/>
          </a:stretch>
        </p:blipFill>
        <p:spPr bwMode="auto">
          <a:xfrm>
            <a:off x="4368934" y="2660385"/>
            <a:ext cx="3079204" cy="24341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04769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633</TotalTime>
  <Words>1154</Words>
  <Application>Microsoft Office PowerPoint</Application>
  <PresentationFormat>Panorámica</PresentationFormat>
  <Paragraphs>288</Paragraphs>
  <Slides>21</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21</vt:i4>
      </vt:variant>
    </vt:vector>
  </HeadingPairs>
  <TitlesOfParts>
    <vt:vector size="32" baseType="lpstr">
      <vt:lpstr>Arial</vt:lpstr>
      <vt:lpstr>Baskerville Old Face</vt:lpstr>
      <vt:lpstr>Bell MT</vt:lpstr>
      <vt:lpstr>Bookman Old Style</vt:lpstr>
      <vt:lpstr>Calibri</vt:lpstr>
      <vt:lpstr>Century Gothic</vt:lpstr>
      <vt:lpstr>Segoe UI Emoji</vt:lpstr>
      <vt:lpstr>Times New Roman</vt:lpstr>
      <vt:lpstr>Wingdings</vt:lpstr>
      <vt:lpstr>Wingdings 3</vt:lpstr>
      <vt:lpstr>Espiral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Hospital Divina Prov</dc:creator>
  <cp:lastModifiedBy>Toshiba</cp:lastModifiedBy>
  <cp:revision>47</cp:revision>
  <dcterms:created xsi:type="dcterms:W3CDTF">2015-12-02T15:17:35Z</dcterms:created>
  <dcterms:modified xsi:type="dcterms:W3CDTF">2019-02-19T13:56:57Z</dcterms:modified>
</cp:coreProperties>
</file>