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70" r:id="rId5"/>
    <p:sldId id="260" r:id="rId6"/>
    <p:sldId id="258" r:id="rId7"/>
    <p:sldId id="269" r:id="rId8"/>
    <p:sldId id="272" r:id="rId9"/>
    <p:sldId id="266" r:id="rId10"/>
    <p:sldId id="261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85" d="100"/>
          <a:sy n="85" d="100"/>
        </p:scale>
        <p:origin x="1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806221-804E-4BCD-B717-AF2FCBE3F623}" type="datetimeFigureOut">
              <a:rPr lang="es-SV" smtClean="0"/>
              <a:t>19/02/2019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727600-91E4-4F6C-9505-48CC2A661A2D}" type="slidenum">
              <a:rPr lang="es-SV" smtClean="0"/>
              <a:t>‹Nº›</a:t>
            </a:fld>
            <a:endParaRPr lang="es-SV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633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6221-804E-4BCD-B717-AF2FCBE3F623}" type="datetimeFigureOut">
              <a:rPr lang="es-SV" smtClean="0"/>
              <a:t>19/02/2019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7600-91E4-4F6C-9505-48CC2A661A2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75065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6221-804E-4BCD-B717-AF2FCBE3F623}" type="datetimeFigureOut">
              <a:rPr lang="es-SV" smtClean="0"/>
              <a:t>19/02/2019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7600-91E4-4F6C-9505-48CC2A661A2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0330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6221-804E-4BCD-B717-AF2FCBE3F623}" type="datetimeFigureOut">
              <a:rPr lang="es-SV" smtClean="0"/>
              <a:t>19/02/2019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7600-91E4-4F6C-9505-48CC2A661A2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80059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6221-804E-4BCD-B717-AF2FCBE3F623}" type="datetimeFigureOut">
              <a:rPr lang="es-SV" smtClean="0"/>
              <a:t>19/02/2019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7600-91E4-4F6C-9505-48CC2A661A2D}" type="slidenum">
              <a:rPr lang="es-SV" smtClean="0"/>
              <a:t>‹Nº›</a:t>
            </a:fld>
            <a:endParaRPr lang="es-SV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988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6221-804E-4BCD-B717-AF2FCBE3F623}" type="datetimeFigureOut">
              <a:rPr lang="es-SV" smtClean="0"/>
              <a:t>19/02/2019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7600-91E4-4F6C-9505-48CC2A661A2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95035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6221-804E-4BCD-B717-AF2FCBE3F623}" type="datetimeFigureOut">
              <a:rPr lang="es-SV" smtClean="0"/>
              <a:t>19/02/2019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7600-91E4-4F6C-9505-48CC2A661A2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8348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6221-804E-4BCD-B717-AF2FCBE3F623}" type="datetimeFigureOut">
              <a:rPr lang="es-SV" smtClean="0"/>
              <a:t>19/02/2019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7600-91E4-4F6C-9505-48CC2A661A2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0209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6221-804E-4BCD-B717-AF2FCBE3F623}" type="datetimeFigureOut">
              <a:rPr lang="es-SV" smtClean="0"/>
              <a:t>19/02/2019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7600-91E4-4F6C-9505-48CC2A661A2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82241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6221-804E-4BCD-B717-AF2FCBE3F623}" type="datetimeFigureOut">
              <a:rPr lang="es-SV" smtClean="0"/>
              <a:t>19/02/2019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7600-91E4-4F6C-9505-48CC2A661A2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40717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6221-804E-4BCD-B717-AF2FCBE3F623}" type="datetimeFigureOut">
              <a:rPr lang="es-SV" smtClean="0"/>
              <a:t>19/02/2019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7600-91E4-4F6C-9505-48CC2A661A2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86994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1806221-804E-4BCD-B717-AF2FCBE3F623}" type="datetimeFigureOut">
              <a:rPr lang="es-SV" smtClean="0"/>
              <a:t>19/02/2019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F727600-91E4-4F6C-9505-48CC2A661A2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140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E923CAE3-C7FB-483D-94FA-4DC3FCD6E015}"/>
              </a:ext>
            </a:extLst>
          </p:cNvPr>
          <p:cNvSpPr/>
          <p:nvPr/>
        </p:nvSpPr>
        <p:spPr>
          <a:xfrm>
            <a:off x="1683025" y="1034036"/>
            <a:ext cx="9183757" cy="5207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SV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INSTITUCION  CARMELITANA</a:t>
            </a:r>
            <a:endParaRPr lang="es-SV" sz="2400" b="1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SV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HERMANAS  CARMELITAS  MISIONERAS- CLINICA EL CARMELO</a:t>
            </a:r>
            <a:endParaRPr lang="es-SV" sz="2000" b="1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SV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Urbanización Prados de Venecia, Soyapango, Teléfono (503) 2227-0014</a:t>
            </a:r>
            <a:endParaRPr lang="es-SV" sz="2000" b="1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SV" dirty="0"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endParaRPr lang="es-SV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SV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INFORME TECNICO FINANCIERO DEL SUBSIDIO RECIBIDO DE MINSAL 2018</a:t>
            </a:r>
          </a:p>
          <a:p>
            <a:pPr algn="just">
              <a:spcAft>
                <a:spcPts val="0"/>
              </a:spcAft>
            </a:pPr>
            <a:r>
              <a:rPr lang="es-SV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                                        </a:t>
            </a:r>
            <a:r>
              <a:rPr lang="es-SV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  <a:endParaRPr lang="es-SV" sz="20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SV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PARA LA ATENCION INTEGRAL A PACIENTES CON ENFERMEDADES CRONICAS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SV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(NEFROPATÍAS Y CARDIOPATÍAS)</a:t>
            </a:r>
            <a:endParaRPr lang="es-SV" sz="20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es-SV" b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SV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 C O M P O N E N T E S</a:t>
            </a:r>
          </a:p>
          <a:p>
            <a:pPr lvl="0" algn="ctr"/>
            <a:r>
              <a:rPr lang="es-SV" b="1" dirty="0">
                <a:latin typeface="Century Gothic" panose="020B0502020202020204" pitchFamily="34" charset="0"/>
              </a:rPr>
              <a:t>1- HONORARIOS A MEDICOS ESPECIALISTAS EN NEFROLOGIA  Y CARDIOLOGÍA</a:t>
            </a:r>
            <a:endParaRPr lang="es-SV" dirty="0">
              <a:latin typeface="Century Gothic" panose="020B0502020202020204" pitchFamily="34" charset="0"/>
            </a:endParaRPr>
          </a:p>
          <a:p>
            <a:pPr lvl="0" algn="ctr"/>
            <a:r>
              <a:rPr lang="es-SV" b="1" dirty="0">
                <a:latin typeface="Century Gothic" panose="020B0502020202020204" pitchFamily="34" charset="0"/>
              </a:rPr>
              <a:t>2- ADQUISICION DE MEDICINAS PARA ESTAS ENFERMEDADES CRONICAS.</a:t>
            </a:r>
            <a:endParaRPr lang="es-SV" dirty="0">
              <a:latin typeface="Century Gothic" panose="020B0502020202020204" pitchFamily="34" charset="0"/>
            </a:endParaRPr>
          </a:p>
          <a:p>
            <a:pPr lvl="0" algn="ctr"/>
            <a:r>
              <a:rPr lang="es-SV" b="1" dirty="0">
                <a:latin typeface="Century Gothic" panose="020B0502020202020204" pitchFamily="34" charset="0"/>
              </a:rPr>
              <a:t>3- ADQUISICIÓN DE PELÍCULAS DIGITALES PARA TAC  Y  RAYOS X</a:t>
            </a:r>
            <a:endParaRPr lang="es-SV" dirty="0">
              <a:latin typeface="Century Gothic" panose="020B0502020202020204" pitchFamily="34" charset="0"/>
            </a:endParaRPr>
          </a:p>
          <a:p>
            <a:r>
              <a:rPr lang="es-SV" dirty="0">
                <a:latin typeface="Century Gothic" panose="020B0502020202020204" pitchFamily="34" charset="0"/>
              </a:rPr>
              <a:t> 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es-SV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228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C0AEEFD-928E-4C5E-AB88-27F38615E0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85"/>
          <a:stretch/>
        </p:blipFill>
        <p:spPr>
          <a:xfrm>
            <a:off x="1440170" y="850740"/>
            <a:ext cx="9000442" cy="349146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3AC4C9F-34CB-4F6D-8488-3B1778CA4C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49" b="2064"/>
          <a:stretch/>
        </p:blipFill>
        <p:spPr>
          <a:xfrm>
            <a:off x="1440170" y="4244733"/>
            <a:ext cx="9000442" cy="176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00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FBA903-B84B-4E18-993D-97F9EEC57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/>
              <a:t>AGRADECIMIENTOS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242A2F6-2AC4-4430-B87B-238CB07A5C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855563"/>
              </p:ext>
            </p:extLst>
          </p:nvPr>
        </p:nvGraphicFramePr>
        <p:xfrm>
          <a:off x="1320800" y="2009422"/>
          <a:ext cx="9697720" cy="3488267"/>
        </p:xfrm>
        <a:graphic>
          <a:graphicData uri="http://schemas.openxmlformats.org/drawingml/2006/table">
            <a:tbl>
              <a:tblPr/>
              <a:tblGrid>
                <a:gridCol w="9697720">
                  <a:extLst>
                    <a:ext uri="{9D8B030D-6E8A-4147-A177-3AD203B41FA5}">
                      <a16:colId xmlns:a16="http://schemas.microsoft.com/office/drawing/2014/main" val="3619538010"/>
                    </a:ext>
                  </a:extLst>
                </a:gridCol>
              </a:tblGrid>
              <a:tr h="3488267">
                <a:tc>
                  <a:txBody>
                    <a:bodyPr/>
                    <a:lstStyle/>
                    <a:p>
                      <a:r>
                        <a:rPr lang="es-SV" dirty="0"/>
                        <a:t> </a:t>
                      </a:r>
                    </a:p>
                    <a:p>
                      <a:pPr algn="ctr"/>
                      <a:r>
                        <a:rPr lang="es-SV" b="1" dirty="0"/>
                        <a:t>GRACIAS A DIOS  Y  A LOS QUE HACEN POSIBLE ESTOS  APOYOS  A NUESTROS HERMANOS  ELLOS  SON PARTE DE NUESTRA MISIÓN  DE SERVICIO </a:t>
                      </a:r>
                    </a:p>
                    <a:p>
                      <a:endParaRPr lang="es-SV" b="1" dirty="0"/>
                    </a:p>
                    <a:p>
                      <a:pPr algn="just"/>
                      <a:r>
                        <a:rPr lang="es-SV" b="1" dirty="0"/>
                        <a:t>PARA EL AÑO CORRIENTE LA INSTITUCION  INCLUIRA  EN LOS SERVICIOS  A HERMANOS CON ENFERMEDADES CRONICAS  LOS  SERVICIOS DE LABORATORIO CLINICO  Y   UTILIZANDO EL APOYO DE MEDICOS QUE APOYAN NUESTRA MISIÓN OFRECEREMOS  EL   SERVICIOS DE HEMODIALISIS. </a:t>
                      </a:r>
                    </a:p>
                    <a:p>
                      <a:endParaRPr lang="es-SV" b="1" dirty="0"/>
                    </a:p>
                    <a:p>
                      <a:r>
                        <a:rPr lang="es-SV" b="1" dirty="0"/>
                        <a:t>UN ABRAZO FRATERNO.</a:t>
                      </a:r>
                    </a:p>
                    <a:p>
                      <a:endParaRPr lang="es-SV" b="1" dirty="0"/>
                    </a:p>
                    <a:p>
                      <a:r>
                        <a:rPr lang="es-SV" b="1" dirty="0"/>
                        <a:t>HERMANAS CARMELITAS MISIONERAS.   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6601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6298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4F9EE6E-C046-4C71-AC7D-C017C1FC03E5}"/>
              </a:ext>
            </a:extLst>
          </p:cNvPr>
          <p:cNvSpPr/>
          <p:nvPr/>
        </p:nvSpPr>
        <p:spPr>
          <a:xfrm>
            <a:off x="993912" y="496563"/>
            <a:ext cx="10402957" cy="6454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s-SV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SV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La Congregación de Carmelitas Misioneras está presente en 41 países alrededor del mundo;  Llegaron a El Salvador el 29 de Septiembre de 1953, en 1971  iniciaron Clínica en el Cantón Plan del Pino en Soyapango, en 1987 en terreno donado y apoyo del Gobierno de Canadá inician Clínica en Prados de Venecia, Soyapango, posteriormente con apoyo de Cooperantes privados y del Gobierno de El Salvador hoy disponen de Consulta General y  de 20 especialidades, atiende  un promedio de 130 pacientes diarios en consultas, exámenes médicos  y medicinas a precios subsidiados.</a:t>
            </a:r>
            <a:endParaRPr lang="es-SV" sz="2000" b="1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SV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SV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Se dispone de equipo moderno para diagnósticos precisos: Rayos X, tomografía,          , Laboratorio Clínico,  Resonancia Magnética y otros.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s-SV" sz="2000" b="1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s-SV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758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841BE50-D7BA-4FDC-9079-F0AD49DE2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D1435E80-7DBC-4628-A906-59873E6CF414}"/>
              </a:ext>
            </a:extLst>
          </p:cNvPr>
          <p:cNvSpPr/>
          <p:nvPr/>
        </p:nvSpPr>
        <p:spPr>
          <a:xfrm>
            <a:off x="8693834" y="5723466"/>
            <a:ext cx="1350498" cy="327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42593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C28C2DD-5884-4E2E-B708-DF85961F407A}"/>
              </a:ext>
            </a:extLst>
          </p:cNvPr>
          <p:cNvSpPr/>
          <p:nvPr/>
        </p:nvSpPr>
        <p:spPr>
          <a:xfrm>
            <a:off x="1038578" y="666044"/>
            <a:ext cx="9268178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latin typeface="Cambria" panose="02040503050406030204" pitchFamily="18" charset="0"/>
                <a:ea typeface="Times New Roman" panose="02020603050405020304" pitchFamily="18" charset="0"/>
              </a:rPr>
              <a:t>MISION Y VISION DE LA CLINICA EL CARMELO </a:t>
            </a:r>
            <a:endParaRPr lang="es-SV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latin typeface="Cambria" panose="02040503050406030204" pitchFamily="18" charset="0"/>
                <a:ea typeface="Times New Roman" panose="02020603050405020304" pitchFamily="18" charset="0"/>
              </a:rPr>
              <a:t>MISIÓN</a:t>
            </a:r>
            <a:r>
              <a:rPr lang="es-ES" dirty="0">
                <a:latin typeface="Cambria" panose="02040503050406030204" pitchFamily="18" charset="0"/>
                <a:ea typeface="Times New Roman" panose="02020603050405020304" pitchFamily="18" charset="0"/>
              </a:rPr>
              <a:t>:  Somos parte de una institución católica, sin fines de lucro que brinda servicios de salud integral de primer nivel y una amplia</a:t>
            </a:r>
            <a:r>
              <a:rPr lang="es-ES" dirty="0">
                <a:latin typeface="Cambria" panose="02040503050406030204" pitchFamily="18" charset="0"/>
                <a:ea typeface="Batang" panose="02030600000101010101" pitchFamily="18" charset="-127"/>
              </a:rPr>
              <a:t> </a:t>
            </a:r>
            <a:r>
              <a:rPr lang="es-ES" dirty="0">
                <a:latin typeface="Cambria" panose="02040503050406030204" pitchFamily="18" charset="0"/>
                <a:ea typeface="Times New Roman" panose="02020603050405020304" pitchFamily="18" charset="0"/>
              </a:rPr>
              <a:t>variedad de especialidades, con alta calidad</a:t>
            </a:r>
            <a:r>
              <a:rPr lang="es-ES" dirty="0">
                <a:latin typeface="Cambria" panose="02040503050406030204" pitchFamily="18" charset="0"/>
                <a:ea typeface="Batang" panose="02030600000101010101" pitchFamily="18" charset="-127"/>
              </a:rPr>
              <a:t> </a:t>
            </a:r>
            <a:r>
              <a:rPr lang="es-ES" dirty="0">
                <a:latin typeface="Cambria" panose="02040503050406030204" pitchFamily="18" charset="0"/>
                <a:ea typeface="Times New Roman" panose="02020603050405020304" pitchFamily="18" charset="0"/>
              </a:rPr>
              <a:t>humana y evangélica, a</a:t>
            </a:r>
            <a:r>
              <a:rPr lang="es-ES" dirty="0">
                <a:latin typeface="Cambria" panose="02040503050406030204" pitchFamily="18" charset="0"/>
                <a:ea typeface="Batang" panose="02030600000101010101" pitchFamily="18" charset="-127"/>
              </a:rPr>
              <a:t> </a:t>
            </a:r>
            <a:r>
              <a:rPr lang="es-ES" dirty="0">
                <a:latin typeface="Cambria" panose="02040503050406030204" pitchFamily="18" charset="0"/>
                <a:ea typeface="Times New Roman" panose="02020603050405020304" pitchFamily="18" charset="0"/>
              </a:rPr>
              <a:t>precios accesibles, expresando nuestro amor a Dios en el servicio al prójimo. </a:t>
            </a:r>
            <a:endParaRPr lang="es-SV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latin typeface="Cambria" panose="02040503050406030204" pitchFamily="18" charset="0"/>
                <a:ea typeface="Times New Roman" panose="02020603050405020304" pitchFamily="18" charset="0"/>
              </a:rPr>
              <a:t>VISIÓN</a:t>
            </a:r>
            <a:r>
              <a:rPr lang="es-ES" dirty="0">
                <a:latin typeface="Cambria" panose="02040503050406030204" pitchFamily="18" charset="0"/>
                <a:ea typeface="Times New Roman" panose="02020603050405020304" pitchFamily="18" charset="0"/>
              </a:rPr>
              <a:t>: Ser un apostolado de  institución Carmelitana con  cobertura  a nivel nacional,   que le permita a nuestros usuarios el restablecimiento de su salud a través de la excelencia en el servicio de un equipo humano comprometido y altamente capacitado. </a:t>
            </a:r>
            <a:endParaRPr lang="es-SV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latin typeface="Cambria" panose="02040503050406030204" pitchFamily="18" charset="0"/>
                <a:ea typeface="Times New Roman" panose="02020603050405020304" pitchFamily="18" charset="0"/>
              </a:rPr>
              <a:t>RELACION CON LOS OBJETIVOS DEL MINSAL</a:t>
            </a:r>
            <a:endParaRPr lang="es-SV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Clínica asistencial “El Carmelo” reconoce el derecho fundamental a la salud consagrada en la Constitución de la República, por tanto, expresa su compromiso de favorecer y promover la salud de forma integral, en ese sentido se adhiere a los objetivos y metas planteados dentro de la reforma nacional de salud.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592192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9A1048F-5CEF-4EA4-AC44-11B585AB4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9" r="21835"/>
          <a:stretch/>
        </p:blipFill>
        <p:spPr>
          <a:xfrm>
            <a:off x="2303187" y="512480"/>
            <a:ext cx="7111747" cy="583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57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71BA8C3-2B04-48FF-B135-EC2840DF6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0" y="434340"/>
            <a:ext cx="7985760" cy="598932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DE941D1-B072-46A6-B361-6808F662B404}"/>
              </a:ext>
            </a:extLst>
          </p:cNvPr>
          <p:cNvSpPr/>
          <p:nvPr/>
        </p:nvSpPr>
        <p:spPr>
          <a:xfrm>
            <a:off x="8342489" y="5441244"/>
            <a:ext cx="1264355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13032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F2BF46-9E6B-45FE-9129-F944A1275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s-ES" b="1" dirty="0"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es-ES" b="1" dirty="0">
                <a:latin typeface="Cambria" panose="02040503050406030204" pitchFamily="18" charset="0"/>
                <a:ea typeface="Times New Roman" panose="02020603050405020304" pitchFamily="18" charset="0"/>
              </a:rPr>
              <a:t>CONTEXTO DE REFERENCIA PARA EL PROYECTO MINSAL  2018</a:t>
            </a:r>
            <a:br>
              <a:rPr lang="es-SV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SV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6215191-58B2-4B83-8D79-F051646F4272}"/>
              </a:ext>
            </a:extLst>
          </p:cNvPr>
          <p:cNvSpPr/>
          <p:nvPr/>
        </p:nvSpPr>
        <p:spPr>
          <a:xfrm>
            <a:off x="2054574" y="2065867"/>
            <a:ext cx="7868359" cy="4262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latin typeface="Cambria" panose="02040503050406030204" pitchFamily="18" charset="0"/>
                <a:ea typeface="Times New Roman" panose="02020603050405020304" pitchFamily="18" charset="0"/>
              </a:rPr>
              <a:t>Considerando el incremento de consultas en el último año por enfermedades crónicas, el Concejo Directivo de la Clínica El Carmelo  decidió continuar en el año 2018 con la atención integral a pacientes de bajos recursos con enfermedades crónicas que requieren de diagnósticos  y  medicinas oportunas.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s-ES" sz="28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s-ES" sz="2800" dirty="0"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s-ES" sz="28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s-SV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D318DCC-49BB-4ED5-B628-7805730A80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663308"/>
              </p:ext>
            </p:extLst>
          </p:nvPr>
        </p:nvGraphicFramePr>
        <p:xfrm>
          <a:off x="2686756" y="4030095"/>
          <a:ext cx="6242756" cy="2218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4808">
                  <a:extLst>
                    <a:ext uri="{9D8B030D-6E8A-4147-A177-3AD203B41FA5}">
                      <a16:colId xmlns:a16="http://schemas.microsoft.com/office/drawing/2014/main" val="3495207394"/>
                    </a:ext>
                  </a:extLst>
                </a:gridCol>
                <a:gridCol w="1503974">
                  <a:extLst>
                    <a:ext uri="{9D8B030D-6E8A-4147-A177-3AD203B41FA5}">
                      <a16:colId xmlns:a16="http://schemas.microsoft.com/office/drawing/2014/main" val="2363792033"/>
                    </a:ext>
                  </a:extLst>
                </a:gridCol>
                <a:gridCol w="1503974">
                  <a:extLst>
                    <a:ext uri="{9D8B030D-6E8A-4147-A177-3AD203B41FA5}">
                      <a16:colId xmlns:a16="http://schemas.microsoft.com/office/drawing/2014/main" val="1082346797"/>
                    </a:ext>
                  </a:extLst>
                </a:gridCol>
              </a:tblGrid>
              <a:tr h="1013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             E S P E  C I A L I D A D E S</a:t>
                      </a:r>
                      <a:endParaRPr lang="es-SV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CONSULTAS 2017 </a:t>
                      </a:r>
                      <a:endParaRPr lang="es-SV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PROCEDIMIENTOS   Y EXÁMENES</a:t>
                      </a:r>
                      <a:endParaRPr lang="es-SV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34249427"/>
                  </a:ext>
                </a:extLst>
              </a:tr>
              <a:tr h="3526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NEFROLOGIA </a:t>
                      </a:r>
                      <a:endParaRPr lang="es-SV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effectLst/>
                        </a:rPr>
                        <a:t>1,219</a:t>
                      </a:r>
                      <a:endParaRPr lang="es-SV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effectLst/>
                        </a:rPr>
                        <a:t> </a:t>
                      </a:r>
                      <a:endParaRPr lang="es-SV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40587523"/>
                  </a:ext>
                </a:extLst>
              </a:tr>
              <a:tr h="3526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CARDIOLOGIA </a:t>
                      </a:r>
                      <a:endParaRPr lang="es-SV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effectLst/>
                        </a:rPr>
                        <a:t> 1,841</a:t>
                      </a:r>
                      <a:endParaRPr lang="es-SV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effectLst/>
                        </a:rPr>
                        <a:t>1,650</a:t>
                      </a:r>
                      <a:endParaRPr lang="es-SV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0334323"/>
                  </a:ext>
                </a:extLst>
              </a:tr>
              <a:tr h="49997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 T O T A L E S</a:t>
                      </a:r>
                      <a:endParaRPr lang="es-SV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effectLst/>
                        </a:rPr>
                        <a:t>             3,060</a:t>
                      </a:r>
                      <a:endParaRPr lang="es-SV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effectLst/>
                        </a:rPr>
                        <a:t>             1.650</a:t>
                      </a:r>
                      <a:endParaRPr lang="es-SV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1084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016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D749B6-699A-4F00-9B30-E3D111169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889" y="857955"/>
            <a:ext cx="8782756" cy="846667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latin typeface="Cambria" panose="02040503050406030204" pitchFamily="18" charset="0"/>
                <a:ea typeface="Times New Roman" panose="02020603050405020304" pitchFamily="18" charset="0"/>
              </a:rPr>
              <a:t>Plan de trabajo del año 2018</a:t>
            </a:r>
            <a:br>
              <a:rPr lang="es-SV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SV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A5CA1DA-38F6-482B-AB66-A38CB2B0CC89}"/>
              </a:ext>
            </a:extLst>
          </p:cNvPr>
          <p:cNvSpPr/>
          <p:nvPr/>
        </p:nvSpPr>
        <p:spPr>
          <a:xfrm>
            <a:off x="1794933" y="1856414"/>
            <a:ext cx="8782756" cy="3154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s-ES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Actualizar el registro de pacientes con nefropatías y cardiopatías, visitas domiciliares y entrevistas para actualizar su situación  </a:t>
            </a:r>
            <a:endParaRPr lang="es-SV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s-ES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Identificar medicamentos de mayor demanda de esos pacientes.</a:t>
            </a:r>
            <a:endParaRPr lang="es-SV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s-ES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Elaboración de Contratos de servicios médicos  a especialistas </a:t>
            </a:r>
            <a:endParaRPr lang="es-SV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s-ES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Cotización y compra de medicamentos para estos padecimientos. </a:t>
            </a:r>
            <a:endParaRPr lang="es-SV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s-ES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Cotización y compra de películas digital para equipos médicos 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es-SV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85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9507C1-F771-478E-B425-E077232A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>
                <a:solidFill>
                  <a:schemeClr val="bg2">
                    <a:lumMod val="50000"/>
                  </a:schemeClr>
                </a:solidFill>
              </a:rPr>
              <a:t>Población  beneficiada en el 2018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4827F1-9222-44CE-89DF-D99AC686F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dirty="0">
                <a:solidFill>
                  <a:schemeClr val="bg2">
                    <a:lumMod val="50000"/>
                  </a:schemeClr>
                </a:solidFill>
              </a:rPr>
              <a:t>SE ACTUALIZÓ EXPEDIENTES DE PACIENTES BENEFICIADOS, LAMENTANDO QUE UNOS PASARON A LA FASE DE HEMODIALISIS Y OTROS  FALLECIDOS. </a:t>
            </a:r>
          </a:p>
          <a:p>
            <a:r>
              <a:rPr lang="es-SV" dirty="0">
                <a:solidFill>
                  <a:schemeClr val="bg2">
                    <a:lumMod val="50000"/>
                  </a:schemeClr>
                </a:solidFill>
              </a:rPr>
              <a:t>EL REGISTRO DE PACIENTES CON NEFROPATIAS SE REDUJO A   8O EN FASE DE ATENCIÓN MEDICA Y MEDICINAS.</a:t>
            </a:r>
          </a:p>
          <a:p>
            <a:r>
              <a:rPr lang="es-SV" dirty="0">
                <a:solidFill>
                  <a:schemeClr val="bg2">
                    <a:lumMod val="50000"/>
                  </a:schemeClr>
                </a:solidFill>
              </a:rPr>
              <a:t>LAS CONSULTAS  ATENDIDAS CON ESTAS ENFERMEDADES</a:t>
            </a:r>
          </a:p>
          <a:p>
            <a:pPr marL="45720" indent="0">
              <a:buNone/>
            </a:pPr>
            <a:r>
              <a:rPr lang="es-SV" dirty="0">
                <a:solidFill>
                  <a:schemeClr val="bg2">
                    <a:lumMod val="50000"/>
                  </a:schemeClr>
                </a:solidFill>
              </a:rPr>
              <a:t>                CONSULTAS DE NEFROLOGÍA       =  1,057 </a:t>
            </a:r>
          </a:p>
          <a:p>
            <a:pPr marL="45720" indent="0">
              <a:buNone/>
            </a:pPr>
            <a:r>
              <a:rPr lang="es-SV" dirty="0">
                <a:solidFill>
                  <a:schemeClr val="bg2">
                    <a:lumMod val="50000"/>
                  </a:schemeClr>
                </a:solidFill>
              </a:rPr>
              <a:t>               CONSULTAS DE CARDIOLOGIA       =  1,679</a:t>
            </a:r>
          </a:p>
          <a:p>
            <a:pPr marL="45720" indent="0">
              <a:buNone/>
            </a:pPr>
            <a:r>
              <a:rPr lang="es-SV" dirty="0">
                <a:solidFill>
                  <a:schemeClr val="bg2">
                    <a:lumMod val="50000"/>
                  </a:schemeClr>
                </a:solidFill>
              </a:rPr>
              <a:t>               BENEFICIADOS CON MEDICINAS   =       68    pacientes recurrentes</a:t>
            </a:r>
          </a:p>
        </p:txBody>
      </p:sp>
    </p:spTree>
    <p:extLst>
      <p:ext uri="{BB962C8B-B14F-4D97-AF65-F5344CB8AC3E}">
        <p14:creationId xmlns:p14="http://schemas.microsoft.com/office/powerpoint/2010/main" val="3032269197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271</TotalTime>
  <Words>385</Words>
  <Application>Microsoft Office PowerPoint</Application>
  <PresentationFormat>Panorámica</PresentationFormat>
  <Paragraphs>62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Calibri Light</vt:lpstr>
      <vt:lpstr>Cambria</vt:lpstr>
      <vt:lpstr>Century Gothic</vt:lpstr>
      <vt:lpstr>Corbel</vt:lpstr>
      <vt:lpstr>Times New Roman</vt:lpstr>
      <vt:lpstr>Base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CONTEXTO DE REFERENCIA PARA EL PROYECTO MINSAL  2018 </vt:lpstr>
      <vt:lpstr>Plan de trabajo del año 2018 </vt:lpstr>
      <vt:lpstr>Población  beneficiada en el 2018</vt:lpstr>
      <vt:lpstr>Presentación de PowerPoint</vt:lpstr>
      <vt:lpstr>AGRADECIMIENTOS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 Anaya</dc:creator>
  <cp:lastModifiedBy>Victor Anaya</cp:lastModifiedBy>
  <cp:revision>28</cp:revision>
  <dcterms:created xsi:type="dcterms:W3CDTF">2019-02-15T14:27:55Z</dcterms:created>
  <dcterms:modified xsi:type="dcterms:W3CDTF">2019-02-19T13:20:45Z</dcterms:modified>
</cp:coreProperties>
</file>