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6" r:id="rId3"/>
    <p:sldId id="257" r:id="rId4"/>
    <p:sldId id="258" r:id="rId5"/>
    <p:sldId id="260" r:id="rId6"/>
    <p:sldId id="261" r:id="rId7"/>
    <p:sldId id="262" r:id="rId8"/>
    <p:sldId id="271" r:id="rId9"/>
    <p:sldId id="272" r:id="rId10"/>
    <p:sldId id="265" r:id="rId11"/>
    <p:sldId id="267" r:id="rId12"/>
    <p:sldId id="268" r:id="rId13"/>
    <p:sldId id="269" r:id="rId14"/>
    <p:sldId id="264" r:id="rId15"/>
    <p:sldId id="273" r:id="rId16"/>
    <p:sldId id="274" r:id="rId17"/>
    <p:sldId id="275" r:id="rId18"/>
    <p:sldId id="263" r:id="rId19"/>
    <p:sldId id="27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2/18/2019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file:///C:\Users\User\Documents\musica%20instrumental\11%20Concerto%20for%20Clarinet%20&amp;%20Orchestra%20in%20a%20Major,%20K.%206-%20Adagio%20Violins%20of%20Versailles%20Beautiful%20Music%20to%20Love%20By%20Easy%20Listening.mp3" TargetMode="External"/><Relationship Id="rId1" Type="http://schemas.microsoft.com/office/2007/relationships/media" Target="file:///C:\Users\User\Documents\musica%20instrumental\11%20Concerto%20for%20Clarinet%20&amp;%20Orchestra%20in%20a%20Major,%20K.%206-%20Adagio%20Violins%20of%20Versailles%20Beautiful%20Music%20to%20Love%20By%20Easy%20Listening.mp3" TargetMode="External"/><Relationship Id="rId6" Type="http://schemas.openxmlformats.org/officeDocument/2006/relationships/image" Target="../media/image4.jpeg"/><Relationship Id="rId5" Type="http://schemas.openxmlformats.org/officeDocument/2006/relationships/image" Target="../media/image1.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7B62CC7-4A6D-4FED-AA34-58A33A783289}"/>
              </a:ext>
            </a:extLst>
          </p:cNvPr>
          <p:cNvPicPr>
            <a:picLocks noChangeAspect="1"/>
          </p:cNvPicPr>
          <p:nvPr/>
        </p:nvPicPr>
        <p:blipFill>
          <a:blip r:embed="rId4"/>
          <a:stretch>
            <a:fillRect/>
          </a:stretch>
        </p:blipFill>
        <p:spPr>
          <a:xfrm>
            <a:off x="9330612" y="0"/>
            <a:ext cx="2861388" cy="2485507"/>
          </a:xfrm>
          <a:prstGeom prst="rect">
            <a:avLst/>
          </a:prstGeom>
        </p:spPr>
      </p:pic>
      <p:sp>
        <p:nvSpPr>
          <p:cNvPr id="2" name="Título 1">
            <a:extLst>
              <a:ext uri="{FF2B5EF4-FFF2-40B4-BE49-F238E27FC236}">
                <a16:creationId xmlns:a16="http://schemas.microsoft.com/office/drawing/2014/main" id="{3E48914C-F307-493F-911E-C6B1FAC042D7}"/>
              </a:ext>
            </a:extLst>
          </p:cNvPr>
          <p:cNvSpPr>
            <a:spLocks noGrp="1"/>
          </p:cNvSpPr>
          <p:nvPr>
            <p:ph type="ctrTitle"/>
          </p:nvPr>
        </p:nvSpPr>
        <p:spPr>
          <a:xfrm>
            <a:off x="1315729" y="1334278"/>
            <a:ext cx="8014883" cy="2666621"/>
          </a:xfrm>
        </p:spPr>
        <p:txBody>
          <a:bodyPr/>
          <a:lstStyle/>
          <a:p>
            <a:pPr algn="ctr"/>
            <a:br>
              <a:rPr lang="es-MX" dirty="0"/>
            </a:br>
            <a:br>
              <a:rPr lang="es-MX" dirty="0"/>
            </a:br>
            <a:br>
              <a:rPr lang="es-MX" dirty="0"/>
            </a:br>
            <a:br>
              <a:rPr lang="es-MX" dirty="0"/>
            </a:br>
            <a:br>
              <a:rPr lang="es-MX" dirty="0"/>
            </a:br>
            <a:br>
              <a:rPr lang="es-MX" dirty="0"/>
            </a:br>
            <a:br>
              <a:rPr lang="es-MX" dirty="0"/>
            </a:br>
            <a:br>
              <a:rPr lang="es-MX" dirty="0"/>
            </a:br>
            <a:br>
              <a:rPr lang="es-MX" dirty="0"/>
            </a:br>
            <a:br>
              <a:rPr lang="es-MX" dirty="0"/>
            </a:br>
            <a:r>
              <a:rPr lang="es-MX" sz="4800" dirty="0">
                <a:solidFill>
                  <a:schemeClr val="accent4">
                    <a:lumMod val="50000"/>
                  </a:schemeClr>
                </a:solidFill>
              </a:rPr>
              <a:t>ASOCIACIÓN  DEL HOGAR DE ANCIANOS</a:t>
            </a:r>
            <a:br>
              <a:rPr lang="es-MX" sz="4800" dirty="0">
                <a:solidFill>
                  <a:schemeClr val="accent4">
                    <a:lumMod val="50000"/>
                  </a:schemeClr>
                </a:solidFill>
              </a:rPr>
            </a:br>
            <a:r>
              <a:rPr lang="es-MX" sz="4800" dirty="0">
                <a:solidFill>
                  <a:schemeClr val="accent4">
                    <a:lumMod val="50000"/>
                  </a:schemeClr>
                </a:solidFill>
              </a:rPr>
              <a:t> “LLANOS MAGAÑA”</a:t>
            </a:r>
          </a:p>
        </p:txBody>
      </p:sp>
      <p:sp>
        <p:nvSpPr>
          <p:cNvPr id="3" name="Subtítulo 2">
            <a:extLst>
              <a:ext uri="{FF2B5EF4-FFF2-40B4-BE49-F238E27FC236}">
                <a16:creationId xmlns:a16="http://schemas.microsoft.com/office/drawing/2014/main" id="{5B56F432-5497-49FE-B1AF-4CD767AB77B4}"/>
              </a:ext>
            </a:extLst>
          </p:cNvPr>
          <p:cNvSpPr>
            <a:spLocks noGrp="1"/>
          </p:cNvSpPr>
          <p:nvPr>
            <p:ph type="subTitle" idx="1"/>
          </p:nvPr>
        </p:nvSpPr>
        <p:spPr>
          <a:xfrm>
            <a:off x="1315729" y="3935585"/>
            <a:ext cx="7766936" cy="1127657"/>
          </a:xfrm>
        </p:spPr>
        <p:txBody>
          <a:bodyPr>
            <a:normAutofit/>
          </a:bodyPr>
          <a:lstStyle/>
          <a:p>
            <a:pPr algn="ctr"/>
            <a:r>
              <a:rPr lang="es-MX" sz="4800" dirty="0">
                <a:solidFill>
                  <a:schemeClr val="accent4">
                    <a:lumMod val="50000"/>
                  </a:schemeClr>
                </a:solidFill>
              </a:rPr>
              <a:t>AHUACHAPÁN</a:t>
            </a:r>
          </a:p>
        </p:txBody>
      </p:sp>
      <p:pic>
        <p:nvPicPr>
          <p:cNvPr id="4" name="04 Cosmic Hymn Levantis Aromaterapia New Age">
            <a:hlinkClick r:id="" action="ppaction://media"/>
            <a:extLst>
              <a:ext uri="{FF2B5EF4-FFF2-40B4-BE49-F238E27FC236}">
                <a16:creationId xmlns:a16="http://schemas.microsoft.com/office/drawing/2014/main" id="{55051EA7-D189-426C-BB0E-D6E9F7D578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0612" y="3241644"/>
            <a:ext cx="609600" cy="609600"/>
          </a:xfrm>
          <a:prstGeom prst="rect">
            <a:avLst/>
          </a:prstGeom>
        </p:spPr>
      </p:pic>
    </p:spTree>
    <p:extLst>
      <p:ext uri="{BB962C8B-B14F-4D97-AF65-F5344CB8AC3E}">
        <p14:creationId xmlns:p14="http://schemas.microsoft.com/office/powerpoint/2010/main" val="846758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D83D1C-32E0-4E92-B626-923E64E15D9A}"/>
              </a:ext>
            </a:extLst>
          </p:cNvPr>
          <p:cNvSpPr>
            <a:spLocks noGrp="1"/>
          </p:cNvSpPr>
          <p:nvPr>
            <p:ph type="title"/>
          </p:nvPr>
        </p:nvSpPr>
        <p:spPr/>
        <p:txBody>
          <a:bodyPr/>
          <a:lstStyle/>
          <a:p>
            <a:pPr algn="ctr"/>
            <a:r>
              <a:rPr lang="es-MX" dirty="0">
                <a:solidFill>
                  <a:schemeClr val="accent4">
                    <a:lumMod val="50000"/>
                  </a:schemeClr>
                </a:solidFill>
              </a:rPr>
              <a:t>LA UNIVERSIDAD AUTÓNOMA </a:t>
            </a:r>
            <a:br>
              <a:rPr lang="es-MX" dirty="0">
                <a:solidFill>
                  <a:schemeClr val="accent4">
                    <a:lumMod val="50000"/>
                  </a:schemeClr>
                </a:solidFill>
              </a:rPr>
            </a:br>
            <a:r>
              <a:rPr lang="es-MX" dirty="0">
                <a:solidFill>
                  <a:schemeClr val="accent4">
                    <a:lumMod val="50000"/>
                  </a:schemeClr>
                </a:solidFill>
              </a:rPr>
              <a:t>DE SANTA ANA (UNASA)</a:t>
            </a:r>
          </a:p>
        </p:txBody>
      </p:sp>
      <p:sp>
        <p:nvSpPr>
          <p:cNvPr id="3" name="Marcador de contenido 2">
            <a:extLst>
              <a:ext uri="{FF2B5EF4-FFF2-40B4-BE49-F238E27FC236}">
                <a16:creationId xmlns:a16="http://schemas.microsoft.com/office/drawing/2014/main" id="{D840708F-FDB6-4BE9-9D5C-D165BDB47211}"/>
              </a:ext>
            </a:extLst>
          </p:cNvPr>
          <p:cNvSpPr>
            <a:spLocks noGrp="1"/>
          </p:cNvSpPr>
          <p:nvPr>
            <p:ph idx="1"/>
          </p:nvPr>
        </p:nvSpPr>
        <p:spPr>
          <a:xfrm>
            <a:off x="610222" y="2485507"/>
            <a:ext cx="8596668" cy="3880773"/>
          </a:xfrm>
        </p:spPr>
        <p:txBody>
          <a:bodyPr/>
          <a:lstStyle/>
          <a:p>
            <a:pPr algn="just"/>
            <a:r>
              <a:rPr lang="es-MX" dirty="0"/>
              <a:t>Nos brindan un apoyo muy importante y esencial a nuestro hogar, desde el año 2015 los alumnos de cuarto y quinto año de la carrera de fisioterapia realizan sus prácticas clínicas, durante todo el año académico en horario de 7:00 a 11:00 am son los encargados de brindarles las terapias Ocupacionales, talleres, les organizan fiestas y paseos, con el objetivo de mejorar la calidad de vida de nuestros adultos mayores a través de sus terapias.</a:t>
            </a:r>
          </a:p>
        </p:txBody>
      </p:sp>
      <p:pic>
        <p:nvPicPr>
          <p:cNvPr id="4" name="Imagen 3">
            <a:extLst>
              <a:ext uri="{FF2B5EF4-FFF2-40B4-BE49-F238E27FC236}">
                <a16:creationId xmlns:a16="http://schemas.microsoft.com/office/drawing/2014/main" id="{3D65E9E3-B95F-4515-AB65-7BF18E70A391}"/>
              </a:ext>
            </a:extLst>
          </p:cNvPr>
          <p:cNvPicPr>
            <a:picLocks noChangeAspect="1"/>
          </p:cNvPicPr>
          <p:nvPr/>
        </p:nvPicPr>
        <p:blipFill>
          <a:blip r:embed="rId2"/>
          <a:stretch>
            <a:fillRect/>
          </a:stretch>
        </p:blipFill>
        <p:spPr>
          <a:xfrm>
            <a:off x="9330612" y="0"/>
            <a:ext cx="2861388" cy="2485507"/>
          </a:xfrm>
          <a:prstGeom prst="rect">
            <a:avLst/>
          </a:prstGeom>
        </p:spPr>
      </p:pic>
    </p:spTree>
    <p:extLst>
      <p:ext uri="{BB962C8B-B14F-4D97-AF65-F5344CB8AC3E}">
        <p14:creationId xmlns:p14="http://schemas.microsoft.com/office/powerpoint/2010/main" val="2250200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164ACD-1671-4948-BBCE-E7E345A617F8}"/>
              </a:ext>
            </a:extLst>
          </p:cNvPr>
          <p:cNvSpPr>
            <a:spLocks noGrp="1"/>
          </p:cNvSpPr>
          <p:nvPr>
            <p:ph type="title"/>
          </p:nvPr>
        </p:nvSpPr>
        <p:spPr>
          <a:xfrm>
            <a:off x="742274" y="92173"/>
            <a:ext cx="8596668" cy="1320800"/>
          </a:xfrm>
        </p:spPr>
        <p:txBody>
          <a:bodyPr>
            <a:normAutofit fontScale="90000"/>
          </a:bodyPr>
          <a:lstStyle/>
          <a:p>
            <a:r>
              <a:rPr lang="es-MX" dirty="0"/>
              <a:t> </a:t>
            </a:r>
            <a:r>
              <a:rPr lang="es-MX" dirty="0">
                <a:solidFill>
                  <a:schemeClr val="accent4">
                    <a:lumMod val="50000"/>
                  </a:schemeClr>
                </a:solidFill>
              </a:rPr>
              <a:t>Les mostramos algunas fotografías donde se refleja el trabajo, vale la pena continuar...  </a:t>
            </a:r>
            <a:br>
              <a:rPr lang="es-MX" dirty="0">
                <a:solidFill>
                  <a:schemeClr val="accent4">
                    <a:lumMod val="50000"/>
                  </a:schemeClr>
                </a:solidFill>
              </a:rPr>
            </a:br>
            <a:endParaRPr lang="es-MX" dirty="0">
              <a:solidFill>
                <a:schemeClr val="accent4">
                  <a:lumMod val="50000"/>
                </a:schemeClr>
              </a:solidFill>
            </a:endParaRPr>
          </a:p>
        </p:txBody>
      </p:sp>
      <p:pic>
        <p:nvPicPr>
          <p:cNvPr id="5" name="Marcador de contenido 4">
            <a:extLst>
              <a:ext uri="{FF2B5EF4-FFF2-40B4-BE49-F238E27FC236}">
                <a16:creationId xmlns:a16="http://schemas.microsoft.com/office/drawing/2014/main" id="{47D872D4-5A41-4139-AB69-E604509C816F}"/>
              </a:ext>
            </a:extLst>
          </p:cNvPr>
          <p:cNvPicPr>
            <a:picLocks noGrp="1" noChangeAspect="1"/>
          </p:cNvPicPr>
          <p:nvPr>
            <p:ph idx="1"/>
          </p:nvPr>
        </p:nvPicPr>
        <p:blipFill>
          <a:blip r:embed="rId4"/>
          <a:stretch>
            <a:fillRect/>
          </a:stretch>
        </p:blipFill>
        <p:spPr>
          <a:xfrm>
            <a:off x="4370664" y="1415356"/>
            <a:ext cx="4968278" cy="4830661"/>
          </a:xfrm>
        </p:spPr>
      </p:pic>
      <p:pic>
        <p:nvPicPr>
          <p:cNvPr id="7" name="Imagen 6">
            <a:extLst>
              <a:ext uri="{FF2B5EF4-FFF2-40B4-BE49-F238E27FC236}">
                <a16:creationId xmlns:a16="http://schemas.microsoft.com/office/drawing/2014/main" id="{EE5C43B8-62C7-4D19-977F-F1C17A06372D}"/>
              </a:ext>
            </a:extLst>
          </p:cNvPr>
          <p:cNvPicPr>
            <a:picLocks noChangeAspect="1"/>
          </p:cNvPicPr>
          <p:nvPr/>
        </p:nvPicPr>
        <p:blipFill>
          <a:blip r:embed="rId5"/>
          <a:stretch>
            <a:fillRect/>
          </a:stretch>
        </p:blipFill>
        <p:spPr>
          <a:xfrm>
            <a:off x="612395" y="1417739"/>
            <a:ext cx="3758269" cy="4830661"/>
          </a:xfrm>
          <a:prstGeom prst="rect">
            <a:avLst/>
          </a:prstGeom>
        </p:spPr>
      </p:pic>
      <p:pic>
        <p:nvPicPr>
          <p:cNvPr id="8" name="Imagen 7">
            <a:extLst>
              <a:ext uri="{FF2B5EF4-FFF2-40B4-BE49-F238E27FC236}">
                <a16:creationId xmlns:a16="http://schemas.microsoft.com/office/drawing/2014/main" id="{95E8E60E-971A-48BC-A6DE-C32ABCE80924}"/>
              </a:ext>
            </a:extLst>
          </p:cNvPr>
          <p:cNvPicPr>
            <a:picLocks noChangeAspect="1"/>
          </p:cNvPicPr>
          <p:nvPr/>
        </p:nvPicPr>
        <p:blipFill>
          <a:blip r:embed="rId6"/>
          <a:stretch>
            <a:fillRect/>
          </a:stretch>
        </p:blipFill>
        <p:spPr>
          <a:xfrm>
            <a:off x="9330612" y="0"/>
            <a:ext cx="2861388" cy="2485507"/>
          </a:xfrm>
          <a:prstGeom prst="rect">
            <a:avLst/>
          </a:prstGeom>
        </p:spPr>
      </p:pic>
      <p:pic>
        <p:nvPicPr>
          <p:cNvPr id="3" name="11 Concerto for Clarinet &amp; Orchestra in a Major, K. 6- Adagio Violins of Versailles Beautiful Music to Love By Easy Listening">
            <a:hlinkClick r:id="" action="ppaction://media"/>
            <a:extLst>
              <a:ext uri="{FF2B5EF4-FFF2-40B4-BE49-F238E27FC236}">
                <a16:creationId xmlns:a16="http://schemas.microsoft.com/office/drawing/2014/main" id="{864F8A8B-8D6C-4923-90FA-52789F50AF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9" name="11 Concerto for Clarinet &amp; Orchestra in a Major, K. 6- Adagio Violins of Versailles Beautiful Music to Love By Easy Listening">
            <a:hlinkClick r:id="" action="ppaction://media"/>
            <a:extLst>
              <a:ext uri="{FF2B5EF4-FFF2-40B4-BE49-F238E27FC236}">
                <a16:creationId xmlns:a16="http://schemas.microsoft.com/office/drawing/2014/main" id="{F5F79CE3-A74A-49EA-A967-603F3CC718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30612" y="3325536"/>
            <a:ext cx="609600" cy="609600"/>
          </a:xfrm>
          <a:prstGeom prst="rect">
            <a:avLst/>
          </a:prstGeom>
        </p:spPr>
      </p:pic>
    </p:spTree>
    <p:extLst>
      <p:ext uri="{BB962C8B-B14F-4D97-AF65-F5344CB8AC3E}">
        <p14:creationId xmlns:p14="http://schemas.microsoft.com/office/powerpoint/2010/main" val="36634653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99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1A631E-E824-4887-B2DD-0EE1E0BFC017}"/>
              </a:ext>
            </a:extLst>
          </p:cNvPr>
          <p:cNvSpPr>
            <a:spLocks noGrp="1"/>
          </p:cNvSpPr>
          <p:nvPr>
            <p:ph type="title"/>
          </p:nvPr>
        </p:nvSpPr>
        <p:spPr/>
        <p:txBody>
          <a:bodyPr/>
          <a:lstStyle/>
          <a:p>
            <a:r>
              <a:rPr lang="es-MX" dirty="0"/>
              <a:t>        </a:t>
            </a:r>
          </a:p>
        </p:txBody>
      </p:sp>
      <p:pic>
        <p:nvPicPr>
          <p:cNvPr id="5" name="Marcador de contenido 4">
            <a:extLst>
              <a:ext uri="{FF2B5EF4-FFF2-40B4-BE49-F238E27FC236}">
                <a16:creationId xmlns:a16="http://schemas.microsoft.com/office/drawing/2014/main" id="{52303406-0C8B-47C8-99FE-9D9CC1B333D5}"/>
              </a:ext>
            </a:extLst>
          </p:cNvPr>
          <p:cNvPicPr>
            <a:picLocks noGrp="1" noChangeAspect="1"/>
          </p:cNvPicPr>
          <p:nvPr>
            <p:ph idx="4294967295"/>
          </p:nvPr>
        </p:nvPicPr>
        <p:blipFill>
          <a:blip r:embed="rId4"/>
          <a:stretch>
            <a:fillRect/>
          </a:stretch>
        </p:blipFill>
        <p:spPr>
          <a:xfrm>
            <a:off x="4955528" y="1057013"/>
            <a:ext cx="4351337" cy="5190645"/>
          </a:xfrm>
        </p:spPr>
      </p:pic>
      <p:pic>
        <p:nvPicPr>
          <p:cNvPr id="7" name="Imagen 6">
            <a:extLst>
              <a:ext uri="{FF2B5EF4-FFF2-40B4-BE49-F238E27FC236}">
                <a16:creationId xmlns:a16="http://schemas.microsoft.com/office/drawing/2014/main" id="{B7276B07-205A-4D05-B2E1-99F5B6623895}"/>
              </a:ext>
            </a:extLst>
          </p:cNvPr>
          <p:cNvPicPr>
            <a:picLocks noChangeAspect="1"/>
          </p:cNvPicPr>
          <p:nvPr/>
        </p:nvPicPr>
        <p:blipFill>
          <a:blip r:embed="rId5"/>
          <a:stretch>
            <a:fillRect/>
          </a:stretch>
        </p:blipFill>
        <p:spPr>
          <a:xfrm>
            <a:off x="767248" y="1057013"/>
            <a:ext cx="4188280" cy="5191387"/>
          </a:xfrm>
          <a:prstGeom prst="rect">
            <a:avLst/>
          </a:prstGeom>
        </p:spPr>
      </p:pic>
      <p:pic>
        <p:nvPicPr>
          <p:cNvPr id="8" name="Imagen 7">
            <a:extLst>
              <a:ext uri="{FF2B5EF4-FFF2-40B4-BE49-F238E27FC236}">
                <a16:creationId xmlns:a16="http://schemas.microsoft.com/office/drawing/2014/main" id="{B076C43C-243E-4693-963C-7BB15D458A70}"/>
              </a:ext>
            </a:extLst>
          </p:cNvPr>
          <p:cNvPicPr>
            <a:picLocks noChangeAspect="1"/>
          </p:cNvPicPr>
          <p:nvPr/>
        </p:nvPicPr>
        <p:blipFill>
          <a:blip r:embed="rId6"/>
          <a:stretch>
            <a:fillRect/>
          </a:stretch>
        </p:blipFill>
        <p:spPr>
          <a:xfrm>
            <a:off x="9330612" y="0"/>
            <a:ext cx="2861388" cy="2485507"/>
          </a:xfrm>
          <a:prstGeom prst="rect">
            <a:avLst/>
          </a:prstGeom>
        </p:spPr>
      </p:pic>
      <p:pic>
        <p:nvPicPr>
          <p:cNvPr id="3" name="11 Concerto for Clarinet &amp; Orchestra in a Major, K. 6- Adagio Violins of Versailles Beautiful Music to Love By Easy Listening">
            <a:hlinkClick r:id="" action="ppaction://media"/>
            <a:extLst>
              <a:ext uri="{FF2B5EF4-FFF2-40B4-BE49-F238E27FC236}">
                <a16:creationId xmlns:a16="http://schemas.microsoft.com/office/drawing/2014/main" id="{C65AA4E6-4FE6-488A-B10E-D83D8D40C6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9" name="11 Concerto for Clarinet &amp; Orchestra in a Major, K. 6- Adagio Violins of Versailles Beautiful Music to Love By Easy Listening">
            <a:hlinkClick r:id="" action="ppaction://media"/>
            <a:extLst>
              <a:ext uri="{FF2B5EF4-FFF2-40B4-BE49-F238E27FC236}">
                <a16:creationId xmlns:a16="http://schemas.microsoft.com/office/drawing/2014/main" id="{0D782B02-0374-4E69-855D-7A823C0C78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30612" y="3325536"/>
            <a:ext cx="609600" cy="609600"/>
          </a:xfrm>
          <a:prstGeom prst="rect">
            <a:avLst/>
          </a:prstGeom>
        </p:spPr>
      </p:pic>
    </p:spTree>
    <p:extLst>
      <p:ext uri="{BB962C8B-B14F-4D97-AF65-F5344CB8AC3E}">
        <p14:creationId xmlns:p14="http://schemas.microsoft.com/office/powerpoint/2010/main" val="31527334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99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0796AA-4DEE-42FF-87DF-3E2DD88AF7CA}"/>
              </a:ext>
            </a:extLst>
          </p:cNvPr>
          <p:cNvSpPr>
            <a:spLocks noGrp="1"/>
          </p:cNvSpPr>
          <p:nvPr>
            <p:ph type="title"/>
          </p:nvPr>
        </p:nvSpPr>
        <p:spPr/>
        <p:txBody>
          <a:bodyPr/>
          <a:lstStyle/>
          <a:p>
            <a:r>
              <a:rPr lang="es-MX" dirty="0">
                <a:solidFill>
                  <a:schemeClr val="accent4">
                    <a:lumMod val="50000"/>
                  </a:schemeClr>
                </a:solidFill>
              </a:rPr>
              <a:t>           !!Demostrando su Talento!!</a:t>
            </a:r>
          </a:p>
        </p:txBody>
      </p:sp>
      <p:pic>
        <p:nvPicPr>
          <p:cNvPr id="5" name="Marcador de contenido 4">
            <a:extLst>
              <a:ext uri="{FF2B5EF4-FFF2-40B4-BE49-F238E27FC236}">
                <a16:creationId xmlns:a16="http://schemas.microsoft.com/office/drawing/2014/main" id="{A3DA7C61-B6CB-485E-B72E-BE18241E3090}"/>
              </a:ext>
            </a:extLst>
          </p:cNvPr>
          <p:cNvPicPr>
            <a:picLocks noGrp="1" noChangeAspect="1"/>
          </p:cNvPicPr>
          <p:nvPr>
            <p:ph idx="1"/>
          </p:nvPr>
        </p:nvPicPr>
        <p:blipFill>
          <a:blip r:embed="rId4"/>
          <a:stretch>
            <a:fillRect/>
          </a:stretch>
        </p:blipFill>
        <p:spPr>
          <a:xfrm>
            <a:off x="4975668" y="1635750"/>
            <a:ext cx="4393639" cy="4765049"/>
          </a:xfrm>
        </p:spPr>
      </p:pic>
      <p:pic>
        <p:nvPicPr>
          <p:cNvPr id="7" name="Imagen 6">
            <a:extLst>
              <a:ext uri="{FF2B5EF4-FFF2-40B4-BE49-F238E27FC236}">
                <a16:creationId xmlns:a16="http://schemas.microsoft.com/office/drawing/2014/main" id="{55FCB841-9713-4018-A29D-6DDFF20DC9EE}"/>
              </a:ext>
            </a:extLst>
          </p:cNvPr>
          <p:cNvPicPr>
            <a:picLocks noChangeAspect="1"/>
          </p:cNvPicPr>
          <p:nvPr/>
        </p:nvPicPr>
        <p:blipFill>
          <a:blip r:embed="rId5"/>
          <a:stretch>
            <a:fillRect/>
          </a:stretch>
        </p:blipFill>
        <p:spPr>
          <a:xfrm>
            <a:off x="897622" y="1635750"/>
            <a:ext cx="4078046" cy="4765050"/>
          </a:xfrm>
          <a:prstGeom prst="rect">
            <a:avLst/>
          </a:prstGeom>
        </p:spPr>
      </p:pic>
      <p:pic>
        <p:nvPicPr>
          <p:cNvPr id="12" name="Imagen 11">
            <a:extLst>
              <a:ext uri="{FF2B5EF4-FFF2-40B4-BE49-F238E27FC236}">
                <a16:creationId xmlns:a16="http://schemas.microsoft.com/office/drawing/2014/main" id="{ED254481-EFC3-4508-9665-EA4873C3AB66}"/>
              </a:ext>
            </a:extLst>
          </p:cNvPr>
          <p:cNvPicPr>
            <a:picLocks noChangeAspect="1"/>
          </p:cNvPicPr>
          <p:nvPr/>
        </p:nvPicPr>
        <p:blipFill>
          <a:blip r:embed="rId6"/>
          <a:stretch>
            <a:fillRect/>
          </a:stretch>
        </p:blipFill>
        <p:spPr>
          <a:xfrm>
            <a:off x="9352650" y="0"/>
            <a:ext cx="2839349" cy="2466363"/>
          </a:xfrm>
          <a:prstGeom prst="rect">
            <a:avLst/>
          </a:prstGeom>
        </p:spPr>
      </p:pic>
      <p:pic>
        <p:nvPicPr>
          <p:cNvPr id="3" name="04 Cosmic Hymn Levantis Aromaterapia New Age">
            <a:hlinkClick r:id="" action="ppaction://media"/>
            <a:extLst>
              <a:ext uri="{FF2B5EF4-FFF2-40B4-BE49-F238E27FC236}">
                <a16:creationId xmlns:a16="http://schemas.microsoft.com/office/drawing/2014/main" id="{2F298B21-5897-4636-AE08-59D3AF75D1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07523" y="3823981"/>
            <a:ext cx="609600" cy="609600"/>
          </a:xfrm>
          <a:prstGeom prst="rect">
            <a:avLst/>
          </a:prstGeom>
        </p:spPr>
      </p:pic>
    </p:spTree>
    <p:extLst>
      <p:ext uri="{BB962C8B-B14F-4D97-AF65-F5344CB8AC3E}">
        <p14:creationId xmlns:p14="http://schemas.microsoft.com/office/powerpoint/2010/main" val="1095695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8D0209-7331-470B-B6B2-E394EEBB2FFC}"/>
              </a:ext>
            </a:extLst>
          </p:cNvPr>
          <p:cNvSpPr>
            <a:spLocks noGrp="1"/>
          </p:cNvSpPr>
          <p:nvPr>
            <p:ph type="title"/>
          </p:nvPr>
        </p:nvSpPr>
        <p:spPr/>
        <p:txBody>
          <a:bodyPr>
            <a:normAutofit fontScale="90000"/>
          </a:bodyPr>
          <a:lstStyle/>
          <a:p>
            <a:r>
              <a:rPr lang="es-ES" b="1" dirty="0">
                <a:solidFill>
                  <a:schemeClr val="accent4">
                    <a:lumMod val="50000"/>
                  </a:schemeClr>
                </a:solidFill>
                <a:latin typeface="Arial" pitchFamily="34" charset="0"/>
                <a:ea typeface="Times New Roman" pitchFamily="18" charset="0"/>
                <a:cs typeface="Arial" pitchFamily="34" charset="0"/>
              </a:rPr>
              <a:t>OTRAS FORMAS DE SOSTENIMIENTO.</a:t>
            </a:r>
            <a:br>
              <a:rPr lang="es-SV" dirty="0">
                <a:solidFill>
                  <a:schemeClr val="accent4">
                    <a:lumMod val="50000"/>
                  </a:schemeClr>
                </a:solidFill>
                <a:latin typeface="Arial" pitchFamily="34" charset="0"/>
                <a:cs typeface="Arial" pitchFamily="34" charset="0"/>
              </a:rPr>
            </a:br>
            <a:endParaRPr lang="es-MX" dirty="0">
              <a:solidFill>
                <a:schemeClr val="accent4">
                  <a:lumMod val="50000"/>
                </a:schemeClr>
              </a:solidFill>
            </a:endParaRPr>
          </a:p>
        </p:txBody>
      </p:sp>
      <p:sp>
        <p:nvSpPr>
          <p:cNvPr id="3" name="Marcador de contenido 2">
            <a:extLst>
              <a:ext uri="{FF2B5EF4-FFF2-40B4-BE49-F238E27FC236}">
                <a16:creationId xmlns:a16="http://schemas.microsoft.com/office/drawing/2014/main" id="{D69045D7-EEC2-4971-AC82-51422D382C7F}"/>
              </a:ext>
            </a:extLst>
          </p:cNvPr>
          <p:cNvSpPr>
            <a:spLocks noGrp="1"/>
          </p:cNvSpPr>
          <p:nvPr>
            <p:ph idx="1"/>
          </p:nvPr>
        </p:nvSpPr>
        <p:spPr/>
        <p:txBody>
          <a:bodyPr/>
          <a:lstStyle/>
          <a:p>
            <a:pPr marL="0" lvl="0" indent="0" defTabSz="914400" eaLnBrk="0" fontAlgn="base" hangingPunct="0">
              <a:spcBef>
                <a:spcPct val="0"/>
              </a:spcBef>
              <a:spcAft>
                <a:spcPct val="0"/>
              </a:spcAft>
              <a:buClrTx/>
              <a:buSzTx/>
              <a:buNone/>
            </a:pPr>
            <a:r>
              <a:rPr lang="es-ES" b="1" dirty="0">
                <a:solidFill>
                  <a:schemeClr val="accent5"/>
                </a:solidFill>
                <a:latin typeface="+mj-lt"/>
                <a:ea typeface="Times New Roman" pitchFamily="18" charset="0"/>
                <a:cs typeface="Arial" pitchFamily="34" charset="0"/>
              </a:rPr>
              <a:t>EL HOGAR SE AYUDA CON LOS MEDIOS SIGUIENTES:</a:t>
            </a:r>
          </a:p>
          <a:p>
            <a:pPr marL="0" lvl="0" indent="0" defTabSz="914400" eaLnBrk="0" fontAlgn="base" hangingPunct="0">
              <a:spcBef>
                <a:spcPct val="0"/>
              </a:spcBef>
              <a:spcAft>
                <a:spcPct val="0"/>
              </a:spcAft>
              <a:buClrTx/>
              <a:buSzTx/>
              <a:buNone/>
            </a:pPr>
            <a:endParaRPr lang="es-SV" dirty="0">
              <a:solidFill>
                <a:schemeClr val="tx1"/>
              </a:solidFill>
              <a:latin typeface="+mj-lt"/>
              <a:cs typeface="Arial" pitchFamily="34" charset="0"/>
            </a:endParaRPr>
          </a:p>
          <a:p>
            <a:pPr marL="0" lvl="0" indent="0" defTabSz="914400" eaLnBrk="0" fontAlgn="base" hangingPunct="0">
              <a:spcBef>
                <a:spcPct val="0"/>
              </a:spcBef>
              <a:spcAft>
                <a:spcPct val="0"/>
              </a:spcAft>
              <a:buClrTx/>
              <a:buSzTx/>
              <a:buFontTx/>
              <a:buChar char="•"/>
            </a:pPr>
            <a:r>
              <a:rPr lang="es-ES" dirty="0">
                <a:solidFill>
                  <a:srgbClr val="000000"/>
                </a:solidFill>
                <a:latin typeface="+mj-lt"/>
                <a:ea typeface="Times New Roman" pitchFamily="18" charset="0"/>
                <a:cs typeface="Arial" pitchFamily="34" charset="0"/>
              </a:rPr>
              <a:t>Alquiler de mesas y sillas</a:t>
            </a:r>
            <a:endParaRPr lang="es-SV" dirty="0">
              <a:solidFill>
                <a:schemeClr val="tx1"/>
              </a:solidFill>
              <a:latin typeface="+mj-lt"/>
              <a:cs typeface="Arial" pitchFamily="34" charset="0"/>
            </a:endParaRPr>
          </a:p>
          <a:p>
            <a:pPr marL="0" lvl="0" indent="0" defTabSz="914400" eaLnBrk="0" fontAlgn="base" hangingPunct="0">
              <a:spcBef>
                <a:spcPct val="0"/>
              </a:spcBef>
              <a:spcAft>
                <a:spcPct val="0"/>
              </a:spcAft>
              <a:buClrTx/>
              <a:buSzTx/>
              <a:buFontTx/>
              <a:buChar char="•"/>
            </a:pPr>
            <a:r>
              <a:rPr lang="es-ES" dirty="0">
                <a:solidFill>
                  <a:srgbClr val="000000"/>
                </a:solidFill>
                <a:latin typeface="+mj-lt"/>
                <a:ea typeface="Times New Roman" pitchFamily="18" charset="0"/>
                <a:cs typeface="Arial" pitchFamily="34" charset="0"/>
              </a:rPr>
              <a:t>Colaboración de familias de algunos ancianos.</a:t>
            </a:r>
            <a:endParaRPr lang="es-SV" dirty="0">
              <a:solidFill>
                <a:schemeClr val="tx1"/>
              </a:solidFill>
              <a:latin typeface="+mj-lt"/>
              <a:cs typeface="Arial" pitchFamily="34" charset="0"/>
            </a:endParaRPr>
          </a:p>
          <a:p>
            <a:pPr marL="0" lvl="0" indent="0" defTabSz="914400" eaLnBrk="0" fontAlgn="base" hangingPunct="0">
              <a:spcBef>
                <a:spcPct val="0"/>
              </a:spcBef>
              <a:spcAft>
                <a:spcPct val="0"/>
              </a:spcAft>
              <a:buClrTx/>
              <a:buSzTx/>
              <a:buFontTx/>
              <a:buChar char="•"/>
            </a:pPr>
            <a:r>
              <a:rPr lang="es-ES" dirty="0">
                <a:solidFill>
                  <a:srgbClr val="000000"/>
                </a:solidFill>
                <a:latin typeface="+mj-lt"/>
                <a:ea typeface="Times New Roman" pitchFamily="18" charset="0"/>
                <a:cs typeface="Arial" pitchFamily="34" charset="0"/>
              </a:rPr>
              <a:t>Donaciones esporádicas de algunos Bienhechores</a:t>
            </a:r>
            <a:endParaRPr lang="es-SV" dirty="0">
              <a:solidFill>
                <a:schemeClr val="tx1"/>
              </a:solidFill>
              <a:latin typeface="+mj-lt"/>
              <a:cs typeface="Arial" pitchFamily="34" charset="0"/>
            </a:endParaRPr>
          </a:p>
          <a:p>
            <a:pPr marL="0" lvl="0" indent="0" defTabSz="914400" eaLnBrk="0" fontAlgn="base" hangingPunct="0">
              <a:spcBef>
                <a:spcPct val="0"/>
              </a:spcBef>
              <a:spcAft>
                <a:spcPct val="0"/>
              </a:spcAft>
              <a:buClrTx/>
              <a:buSzTx/>
              <a:buFontTx/>
              <a:buChar char="•"/>
            </a:pPr>
            <a:r>
              <a:rPr lang="es-ES" b="1" dirty="0">
                <a:solidFill>
                  <a:srgbClr val="000000"/>
                </a:solidFill>
                <a:latin typeface="+mj-lt"/>
                <a:ea typeface="Times New Roman" pitchFamily="18" charset="0"/>
                <a:cs typeface="Arial" pitchFamily="34" charset="0"/>
              </a:rPr>
              <a:t>Subsidio del Ministerio de Salud Pública y Asistencia Social</a:t>
            </a:r>
            <a:endParaRPr lang="es-SV" dirty="0">
              <a:solidFill>
                <a:schemeClr val="tx1"/>
              </a:solidFill>
              <a:latin typeface="+mj-lt"/>
              <a:cs typeface="Arial" pitchFamily="34" charset="0"/>
            </a:endParaRPr>
          </a:p>
          <a:p>
            <a:pPr marL="0" lvl="0" indent="0" defTabSz="914400" eaLnBrk="0" fontAlgn="base" hangingPunct="0">
              <a:spcBef>
                <a:spcPct val="0"/>
              </a:spcBef>
              <a:spcAft>
                <a:spcPct val="0"/>
              </a:spcAft>
              <a:buClrTx/>
              <a:buSzTx/>
              <a:buFontTx/>
              <a:buChar char="•"/>
            </a:pPr>
            <a:r>
              <a:rPr lang="es-ES" dirty="0">
                <a:solidFill>
                  <a:srgbClr val="000000"/>
                </a:solidFill>
                <a:latin typeface="+mj-lt"/>
                <a:ea typeface="Times New Roman" pitchFamily="18" charset="0"/>
                <a:cs typeface="Arial" pitchFamily="34" charset="0"/>
              </a:rPr>
              <a:t> Dos Actividades que se realizan en el año, que son los baratillos y una Cena       Show Navideña.</a:t>
            </a:r>
            <a:endParaRPr lang="es-ES" dirty="0">
              <a:solidFill>
                <a:schemeClr val="tx1"/>
              </a:solidFill>
              <a:latin typeface="+mj-lt"/>
              <a:cs typeface="Arial" pitchFamily="34" charset="0"/>
            </a:endParaRPr>
          </a:p>
          <a:p>
            <a:pPr marL="0" indent="0">
              <a:buNone/>
            </a:pPr>
            <a:endParaRPr lang="es-MX" dirty="0"/>
          </a:p>
        </p:txBody>
      </p:sp>
      <p:pic>
        <p:nvPicPr>
          <p:cNvPr id="4" name="Imagen 3">
            <a:extLst>
              <a:ext uri="{FF2B5EF4-FFF2-40B4-BE49-F238E27FC236}">
                <a16:creationId xmlns:a16="http://schemas.microsoft.com/office/drawing/2014/main" id="{019BC0CD-B47E-4DF7-BC43-4DA22F29B984}"/>
              </a:ext>
            </a:extLst>
          </p:cNvPr>
          <p:cNvPicPr>
            <a:picLocks noChangeAspect="1"/>
          </p:cNvPicPr>
          <p:nvPr/>
        </p:nvPicPr>
        <p:blipFill>
          <a:blip r:embed="rId2"/>
          <a:stretch>
            <a:fillRect/>
          </a:stretch>
        </p:blipFill>
        <p:spPr>
          <a:xfrm>
            <a:off x="9330612" y="0"/>
            <a:ext cx="2861388" cy="2485507"/>
          </a:xfrm>
          <a:prstGeom prst="rect">
            <a:avLst/>
          </a:prstGeom>
        </p:spPr>
      </p:pic>
    </p:spTree>
    <p:extLst>
      <p:ext uri="{BB962C8B-B14F-4D97-AF65-F5344CB8AC3E}">
        <p14:creationId xmlns:p14="http://schemas.microsoft.com/office/powerpoint/2010/main" val="4045012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64186-864D-43E2-B714-58D0E6D021DE}"/>
              </a:ext>
            </a:extLst>
          </p:cNvPr>
          <p:cNvSpPr>
            <a:spLocks noGrp="1"/>
          </p:cNvSpPr>
          <p:nvPr>
            <p:ph type="title"/>
          </p:nvPr>
        </p:nvSpPr>
        <p:spPr/>
        <p:txBody>
          <a:bodyPr/>
          <a:lstStyle/>
          <a:p>
            <a:endParaRPr lang="es-MX"/>
          </a:p>
        </p:txBody>
      </p:sp>
      <p:pic>
        <p:nvPicPr>
          <p:cNvPr id="10" name="Marcador de contenido 9">
            <a:extLst>
              <a:ext uri="{FF2B5EF4-FFF2-40B4-BE49-F238E27FC236}">
                <a16:creationId xmlns:a16="http://schemas.microsoft.com/office/drawing/2014/main" id="{F9C7008D-C312-4758-979E-2DD4C5777C0E}"/>
              </a:ext>
            </a:extLst>
          </p:cNvPr>
          <p:cNvPicPr>
            <a:picLocks noGrp="1" noChangeAspect="1"/>
          </p:cNvPicPr>
          <p:nvPr>
            <p:ph idx="1"/>
          </p:nvPr>
        </p:nvPicPr>
        <p:blipFill>
          <a:blip r:embed="rId4"/>
          <a:stretch>
            <a:fillRect/>
          </a:stretch>
        </p:blipFill>
        <p:spPr>
          <a:xfrm rot="5400000">
            <a:off x="-36048" y="1221381"/>
            <a:ext cx="5261969" cy="4038407"/>
          </a:xfrm>
        </p:spPr>
      </p:pic>
      <p:pic>
        <p:nvPicPr>
          <p:cNvPr id="14" name="Imagen 13">
            <a:extLst>
              <a:ext uri="{FF2B5EF4-FFF2-40B4-BE49-F238E27FC236}">
                <a16:creationId xmlns:a16="http://schemas.microsoft.com/office/drawing/2014/main" id="{76F0FFBF-6C72-4CD1-8621-C0A4E75929D5}"/>
              </a:ext>
            </a:extLst>
          </p:cNvPr>
          <p:cNvPicPr>
            <a:picLocks noChangeAspect="1"/>
          </p:cNvPicPr>
          <p:nvPr/>
        </p:nvPicPr>
        <p:blipFill>
          <a:blip r:embed="rId5"/>
          <a:stretch>
            <a:fillRect/>
          </a:stretch>
        </p:blipFill>
        <p:spPr>
          <a:xfrm rot="5400000">
            <a:off x="4426533" y="960343"/>
            <a:ext cx="5198211" cy="4496726"/>
          </a:xfrm>
          <a:prstGeom prst="rect">
            <a:avLst/>
          </a:prstGeom>
        </p:spPr>
      </p:pic>
      <p:pic>
        <p:nvPicPr>
          <p:cNvPr id="3" name="04 Cosmic Hymn Levantis Aromaterapia New Age">
            <a:hlinkClick r:id="" action="ppaction://media"/>
            <a:extLst>
              <a:ext uri="{FF2B5EF4-FFF2-40B4-BE49-F238E27FC236}">
                <a16:creationId xmlns:a16="http://schemas.microsoft.com/office/drawing/2014/main" id="{D7CD7A87-AF3F-4AE5-8745-E670C684CD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9193" y="4063767"/>
            <a:ext cx="609600" cy="609600"/>
          </a:xfrm>
          <a:prstGeom prst="rect">
            <a:avLst/>
          </a:prstGeom>
        </p:spPr>
      </p:pic>
    </p:spTree>
    <p:extLst>
      <p:ext uri="{BB962C8B-B14F-4D97-AF65-F5344CB8AC3E}">
        <p14:creationId xmlns:p14="http://schemas.microsoft.com/office/powerpoint/2010/main" val="3208659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332B2-D816-48AB-B02A-B68BBDDD46E5}"/>
              </a:ext>
            </a:extLst>
          </p:cNvPr>
          <p:cNvSpPr>
            <a:spLocks noGrp="1"/>
          </p:cNvSpPr>
          <p:nvPr>
            <p:ph type="title"/>
          </p:nvPr>
        </p:nvSpPr>
        <p:spPr/>
        <p:txBody>
          <a:bodyPr/>
          <a:lstStyle/>
          <a:p>
            <a:endParaRPr lang="es-MX"/>
          </a:p>
        </p:txBody>
      </p:sp>
      <p:pic>
        <p:nvPicPr>
          <p:cNvPr id="9" name="Marcador de contenido 8">
            <a:extLst>
              <a:ext uri="{FF2B5EF4-FFF2-40B4-BE49-F238E27FC236}">
                <a16:creationId xmlns:a16="http://schemas.microsoft.com/office/drawing/2014/main" id="{E5F1EACA-6A84-4C27-BA1C-D3831C51A305}"/>
              </a:ext>
            </a:extLst>
          </p:cNvPr>
          <p:cNvPicPr>
            <a:picLocks noGrp="1" noChangeAspect="1"/>
          </p:cNvPicPr>
          <p:nvPr>
            <p:ph idx="1"/>
          </p:nvPr>
        </p:nvPicPr>
        <p:blipFill>
          <a:blip r:embed="rId4"/>
          <a:stretch>
            <a:fillRect/>
          </a:stretch>
        </p:blipFill>
        <p:spPr>
          <a:xfrm>
            <a:off x="2346036" y="609600"/>
            <a:ext cx="4685915" cy="5828147"/>
          </a:xfrm>
        </p:spPr>
      </p:pic>
      <p:pic>
        <p:nvPicPr>
          <p:cNvPr id="4" name="11 Concerto for Clarinet &amp; Orchestra in a Major, K. 6- Adagio Violins of Versailles Beautiful Music to Love By Easy Listening">
            <a:hlinkClick r:id="" action="ppaction://media"/>
            <a:extLst>
              <a:ext uri="{FF2B5EF4-FFF2-40B4-BE49-F238E27FC236}">
                <a16:creationId xmlns:a16="http://schemas.microsoft.com/office/drawing/2014/main" id="{703CC673-84F2-40F2-B6A2-DA76F7C1D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0612" y="3325536"/>
            <a:ext cx="609600" cy="609600"/>
          </a:xfrm>
          <a:prstGeom prst="rect">
            <a:avLst/>
          </a:prstGeom>
        </p:spPr>
      </p:pic>
    </p:spTree>
    <p:extLst>
      <p:ext uri="{BB962C8B-B14F-4D97-AF65-F5344CB8AC3E}">
        <p14:creationId xmlns:p14="http://schemas.microsoft.com/office/powerpoint/2010/main" val="3040735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20F4E-7303-4A9C-B738-117F4C082507}"/>
              </a:ext>
            </a:extLst>
          </p:cNvPr>
          <p:cNvSpPr>
            <a:spLocks noGrp="1"/>
          </p:cNvSpPr>
          <p:nvPr>
            <p:ph type="title"/>
          </p:nvPr>
        </p:nvSpPr>
        <p:spPr/>
        <p:txBody>
          <a:bodyPr/>
          <a:lstStyle/>
          <a:p>
            <a:endParaRPr lang="es-MX"/>
          </a:p>
        </p:txBody>
      </p:sp>
      <p:pic>
        <p:nvPicPr>
          <p:cNvPr id="5" name="Marcador de contenido 4">
            <a:extLst>
              <a:ext uri="{FF2B5EF4-FFF2-40B4-BE49-F238E27FC236}">
                <a16:creationId xmlns:a16="http://schemas.microsoft.com/office/drawing/2014/main" id="{758551A2-FF37-4946-9801-3A1494F349B0}"/>
              </a:ext>
            </a:extLst>
          </p:cNvPr>
          <p:cNvPicPr>
            <a:picLocks noGrp="1" noChangeAspect="1"/>
          </p:cNvPicPr>
          <p:nvPr>
            <p:ph idx="1"/>
          </p:nvPr>
        </p:nvPicPr>
        <p:blipFill>
          <a:blip r:embed="rId4"/>
          <a:stretch>
            <a:fillRect/>
          </a:stretch>
        </p:blipFill>
        <p:spPr>
          <a:xfrm>
            <a:off x="1034471" y="609600"/>
            <a:ext cx="7324437" cy="5135418"/>
          </a:xfrm>
        </p:spPr>
      </p:pic>
      <p:pic>
        <p:nvPicPr>
          <p:cNvPr id="3" name="11 Concerto for Clarinet &amp; Orchestra in a Major, K. 6- Adagio Violins of Versailles Beautiful Music to Love By Easy Listening">
            <a:hlinkClick r:id="" action="ppaction://media"/>
            <a:extLst>
              <a:ext uri="{FF2B5EF4-FFF2-40B4-BE49-F238E27FC236}">
                <a16:creationId xmlns:a16="http://schemas.microsoft.com/office/drawing/2014/main" id="{A30CC7A2-706D-46B4-9A19-3A3C9B0D9A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86738" y="3359092"/>
            <a:ext cx="609600" cy="609600"/>
          </a:xfrm>
          <a:prstGeom prst="rect">
            <a:avLst/>
          </a:prstGeom>
        </p:spPr>
      </p:pic>
    </p:spTree>
    <p:extLst>
      <p:ext uri="{BB962C8B-B14F-4D97-AF65-F5344CB8AC3E}">
        <p14:creationId xmlns:p14="http://schemas.microsoft.com/office/powerpoint/2010/main" val="23079780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FBECE2-5CE3-48D7-9D38-675DD1DB7309}"/>
              </a:ext>
            </a:extLst>
          </p:cNvPr>
          <p:cNvSpPr>
            <a:spLocks noGrp="1"/>
          </p:cNvSpPr>
          <p:nvPr>
            <p:ph type="title"/>
          </p:nvPr>
        </p:nvSpPr>
        <p:spPr>
          <a:xfrm>
            <a:off x="998376" y="609600"/>
            <a:ext cx="8275626" cy="771331"/>
          </a:xfrm>
        </p:spPr>
        <p:txBody>
          <a:bodyPr/>
          <a:lstStyle/>
          <a:p>
            <a:pPr algn="ctr"/>
            <a:r>
              <a:rPr lang="es-MX" dirty="0"/>
              <a:t> </a:t>
            </a:r>
            <a:r>
              <a:rPr lang="es-MX" dirty="0">
                <a:solidFill>
                  <a:schemeClr val="accent4">
                    <a:lumMod val="50000"/>
                  </a:schemeClr>
                </a:solidFill>
              </a:rPr>
              <a:t>EJECUCION FINANCIERA</a:t>
            </a:r>
          </a:p>
        </p:txBody>
      </p:sp>
      <p:sp>
        <p:nvSpPr>
          <p:cNvPr id="3" name="Marcador de contenido 2">
            <a:extLst>
              <a:ext uri="{FF2B5EF4-FFF2-40B4-BE49-F238E27FC236}">
                <a16:creationId xmlns:a16="http://schemas.microsoft.com/office/drawing/2014/main" id="{14A31EEF-5DBF-43ED-9A91-FE2FE72C6701}"/>
              </a:ext>
            </a:extLst>
          </p:cNvPr>
          <p:cNvSpPr>
            <a:spLocks noGrp="1"/>
          </p:cNvSpPr>
          <p:nvPr>
            <p:ph idx="1"/>
          </p:nvPr>
        </p:nvSpPr>
        <p:spPr>
          <a:xfrm>
            <a:off x="606490" y="1586204"/>
            <a:ext cx="9507894" cy="4455158"/>
          </a:xfrm>
        </p:spPr>
        <p:txBody>
          <a:bodyPr>
            <a:normAutofit fontScale="25000" lnSpcReduction="20000"/>
          </a:bodyPr>
          <a:lstStyle/>
          <a:p>
            <a:r>
              <a:rPr lang="es-SV" sz="4000" b="1" dirty="0"/>
              <a:t>    METAS                                      Unidad de</a:t>
            </a:r>
            <a:endParaRPr lang="es-MX" sz="4000" b="1" dirty="0"/>
          </a:p>
          <a:p>
            <a:pPr marL="0" indent="0">
              <a:buNone/>
            </a:pPr>
            <a:r>
              <a:rPr lang="es-SV" sz="4000" b="1" dirty="0"/>
              <a:t>         ACTIVIDADES                                   Medida                                  1er. Trimestre     2º. Trimestre       3er. Trimestre      4to. Trimestre      TOTAL</a:t>
            </a:r>
            <a:endParaRPr lang="es-MX" sz="4000" b="1" dirty="0"/>
          </a:p>
          <a:p>
            <a:pPr marL="0" indent="0">
              <a:buNone/>
            </a:pPr>
            <a:r>
              <a:rPr lang="es-SV" sz="4000" dirty="0"/>
              <a:t>         ­­­­­­­­­­­­­­­­­­­­­­­­­­­­­­­­­­­­</a:t>
            </a:r>
            <a:r>
              <a:rPr lang="es-SV" sz="4000" b="1" dirty="0"/>
              <a:t>Atención  Integral          Salarios mínimos (16 empleados                </a:t>
            </a:r>
            <a:r>
              <a:rPr lang="es-SV" sz="4000" dirty="0"/>
              <a:t>$ 12867.20           $ 13818.03                $ 13485.31        $ 15619.72        $ 55790.26</a:t>
            </a:r>
            <a:r>
              <a:rPr lang="es-SV" sz="4000" b="1" dirty="0"/>
              <a:t>                                           </a:t>
            </a:r>
            <a:endParaRPr lang="es-MX" sz="4000" dirty="0"/>
          </a:p>
          <a:p>
            <a:r>
              <a:rPr lang="es-SV" sz="4000" b="1" dirty="0"/>
              <a:t>         A                              Energía Eléctrica (AES CLESA )               </a:t>
            </a:r>
            <a:r>
              <a:rPr lang="es-SV" sz="4000" dirty="0"/>
              <a:t>$   950.00             $ 2480.05                 $ 2594.03          $ 1929.27         $  7953.35</a:t>
            </a:r>
            <a:endParaRPr lang="es-MX" sz="4000" dirty="0"/>
          </a:p>
          <a:p>
            <a:r>
              <a:rPr lang="es-SV" sz="4000" b="1" dirty="0"/>
              <a:t> </a:t>
            </a:r>
            <a:endParaRPr lang="es-MX" sz="4000" dirty="0"/>
          </a:p>
          <a:p>
            <a:r>
              <a:rPr lang="es-SV" sz="4000" b="1" dirty="0"/>
              <a:t>Adultos Mayores            Planillas de Salud (ISSS)  y  </a:t>
            </a:r>
            <a:r>
              <a:rPr lang="es-SV" sz="4000" b="1" dirty="0" err="1"/>
              <a:t>Prev</a:t>
            </a:r>
            <a:r>
              <a:rPr lang="es-SV" sz="4000" b="1" dirty="0"/>
              <a:t>.                 </a:t>
            </a:r>
            <a:r>
              <a:rPr lang="es-SV" sz="4000" dirty="0"/>
              <a:t>$ 6,455.26          $   3621.38                 $ 2772.82          $ 3500.40         $ 16349.86</a:t>
            </a:r>
            <a:r>
              <a:rPr lang="es-SV" sz="4000" b="1" dirty="0"/>
              <a:t> </a:t>
            </a:r>
            <a:endParaRPr lang="es-MX" sz="4000" dirty="0"/>
          </a:p>
          <a:p>
            <a:r>
              <a:rPr lang="es-SV" sz="4000" b="1" dirty="0"/>
              <a:t>                                        </a:t>
            </a:r>
            <a:r>
              <a:rPr lang="es-SV" sz="4000" dirty="0"/>
              <a:t>    </a:t>
            </a:r>
            <a:r>
              <a:rPr lang="es-SV" sz="4000" b="1" dirty="0"/>
              <a:t>Alimentos para Humanos</a:t>
            </a:r>
            <a:r>
              <a:rPr lang="es-SV" sz="4000" dirty="0"/>
              <a:t>                      $ 2,204.00           $  1833.00                 $ 2,807.00          $ 1454.55        $   8298.55</a:t>
            </a:r>
            <a:endParaRPr lang="es-MX" sz="4000" dirty="0"/>
          </a:p>
          <a:p>
            <a:r>
              <a:rPr lang="es-SV" sz="4000" dirty="0"/>
              <a:t>                                             </a:t>
            </a:r>
            <a:r>
              <a:rPr lang="es-SV" sz="4000" b="1" dirty="0"/>
              <a:t>Equipo de filtro de Agua</a:t>
            </a:r>
            <a:r>
              <a:rPr lang="es-SV" sz="4000" dirty="0"/>
              <a:t>                                                 $    233.09                                                                $    233.09</a:t>
            </a:r>
            <a:endParaRPr lang="es-MX" sz="4000" dirty="0"/>
          </a:p>
          <a:p>
            <a:r>
              <a:rPr lang="es-SV" sz="4000" dirty="0"/>
              <a:t>                                                    </a:t>
            </a:r>
            <a:r>
              <a:rPr lang="es-SV" sz="4000" b="1" dirty="0"/>
              <a:t>Medicamentos   </a:t>
            </a:r>
            <a:r>
              <a:rPr lang="es-SV" sz="4000" dirty="0"/>
              <a:t>                                                       $   400.00                 $   644.78                                 $  1044.78</a:t>
            </a:r>
            <a:endParaRPr lang="es-MX" sz="4000" dirty="0"/>
          </a:p>
          <a:p>
            <a:r>
              <a:rPr lang="es-SV" sz="4000" dirty="0"/>
              <a:t>                                 </a:t>
            </a:r>
            <a:r>
              <a:rPr lang="es-SV" sz="4000" b="1" dirty="0"/>
              <a:t>Papelería y Materiales de Limpieza</a:t>
            </a:r>
            <a:r>
              <a:rPr lang="es-SV" sz="4000" dirty="0"/>
              <a:t>                                                                           $   126.28                                  $    126.28</a:t>
            </a:r>
            <a:endParaRPr lang="es-MX" sz="4000" dirty="0"/>
          </a:p>
          <a:p>
            <a:r>
              <a:rPr lang="es-SV" sz="4000" dirty="0"/>
              <a:t>                                                </a:t>
            </a:r>
            <a:r>
              <a:rPr lang="es-SV" sz="4000" b="1" dirty="0"/>
              <a:t>Compra de chequera     </a:t>
            </a:r>
            <a:r>
              <a:rPr lang="es-SV" sz="4000" dirty="0"/>
              <a:t>                   $    16.95                                                                                             $    16.95</a:t>
            </a:r>
            <a:endParaRPr lang="es-MX" sz="4000" dirty="0"/>
          </a:p>
          <a:p>
            <a:r>
              <a:rPr lang="es-SV" sz="4000" dirty="0"/>
              <a:t>                                               </a:t>
            </a:r>
            <a:r>
              <a:rPr lang="es-SV" sz="4000" b="1" dirty="0"/>
              <a:t>Cargos por cambio de cheques</a:t>
            </a:r>
            <a:r>
              <a:rPr lang="es-SV" sz="4000" dirty="0"/>
              <a:t>          $    18.59                $126.45                   $   81.78             $10.06           $   236.88</a:t>
            </a:r>
            <a:endParaRPr lang="es-MX" sz="4000" dirty="0"/>
          </a:p>
          <a:p>
            <a:r>
              <a:rPr lang="es-SV" sz="4000" dirty="0"/>
              <a:t>                                                                                                                                                                                                                                                                      </a:t>
            </a:r>
            <a:endParaRPr lang="es-MX" sz="4000" dirty="0"/>
          </a:p>
          <a:p>
            <a:r>
              <a:rPr lang="es-SV" sz="4000" dirty="0"/>
              <a:t>                                           T O T A L E S    ……………                       $ 22,512.00            $ 22,512.00            $ 22,512.00        $ 22,514.00        $ 90,050.00                       ______________________________________________________________________________________________________________________    </a:t>
            </a:r>
            <a:endParaRPr lang="es-MX" sz="4000" dirty="0"/>
          </a:p>
          <a:p>
            <a:endParaRPr lang="es-MX" dirty="0"/>
          </a:p>
        </p:txBody>
      </p:sp>
      <p:pic>
        <p:nvPicPr>
          <p:cNvPr id="4" name="Imagen 3">
            <a:extLst>
              <a:ext uri="{FF2B5EF4-FFF2-40B4-BE49-F238E27FC236}">
                <a16:creationId xmlns:a16="http://schemas.microsoft.com/office/drawing/2014/main" id="{1F147EAA-F1AD-486A-AF04-F85631F6C1C8}"/>
              </a:ext>
            </a:extLst>
          </p:cNvPr>
          <p:cNvPicPr>
            <a:picLocks noChangeAspect="1"/>
          </p:cNvPicPr>
          <p:nvPr/>
        </p:nvPicPr>
        <p:blipFill>
          <a:blip r:embed="rId2"/>
          <a:stretch>
            <a:fillRect/>
          </a:stretch>
        </p:blipFill>
        <p:spPr>
          <a:xfrm>
            <a:off x="9731229" y="0"/>
            <a:ext cx="2460771" cy="2131661"/>
          </a:xfrm>
          <a:prstGeom prst="rect">
            <a:avLst/>
          </a:prstGeom>
          <a:scene3d>
            <a:camera prst="orthographicFront">
              <a:rot lat="0" lon="20999991" rev="0"/>
            </a:camera>
            <a:lightRig rig="threePt" dir="t"/>
          </a:scene3d>
        </p:spPr>
      </p:pic>
    </p:spTree>
    <p:extLst>
      <p:ext uri="{BB962C8B-B14F-4D97-AF65-F5344CB8AC3E}">
        <p14:creationId xmlns:p14="http://schemas.microsoft.com/office/powerpoint/2010/main" val="5689729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3F9C86-9136-42B0-B55D-22E6123BF071}"/>
              </a:ext>
            </a:extLst>
          </p:cNvPr>
          <p:cNvSpPr>
            <a:spLocks noGrp="1"/>
          </p:cNvSpPr>
          <p:nvPr>
            <p:ph type="title"/>
          </p:nvPr>
        </p:nvSpPr>
        <p:spPr>
          <a:xfrm>
            <a:off x="903836" y="701879"/>
            <a:ext cx="8596668" cy="1320800"/>
          </a:xfrm>
        </p:spPr>
        <p:txBody>
          <a:bodyPr>
            <a:noAutofit/>
          </a:bodyPr>
          <a:lstStyle/>
          <a:p>
            <a:pPr algn="ctr"/>
            <a:r>
              <a:rPr lang="es-MX" sz="2400" b="1" dirty="0">
                <a:solidFill>
                  <a:schemeClr val="accent4">
                    <a:lumMod val="50000"/>
                  </a:schemeClr>
                </a:solidFill>
                <a:latin typeface="Bell MT" panose="02020503060305020303" pitchFamily="18" charset="0"/>
              </a:rPr>
              <a:t>DAMOS GRACIAS A DIOS NUESTRO SEÑOR, AL MINISTERIO DE SALUD, POR SU VALIOSO APORTE AL HOGAR DE ANCIANOS, A LOS EMPLEADOS QUE PONEN SU CORAZÓN Y A TODAS AQUELLAS PERSONAS QUE COLABORAN CON SU GRANITO DE ARENA PARA QUE ÉSTE PROYECTO CONTINÚE, DE AYUDA AL MÁS NECESITADO, BENDICIONES A TODOS!!</a:t>
            </a:r>
            <a:br>
              <a:rPr lang="es-MX" sz="2400" dirty="0">
                <a:solidFill>
                  <a:schemeClr val="accent4">
                    <a:lumMod val="50000"/>
                  </a:schemeClr>
                </a:solidFill>
                <a:latin typeface="Bell MT" panose="02020503060305020303" pitchFamily="18" charset="0"/>
              </a:rPr>
            </a:br>
            <a:br>
              <a:rPr lang="es-MX" sz="2400" dirty="0">
                <a:solidFill>
                  <a:schemeClr val="accent4">
                    <a:lumMod val="50000"/>
                  </a:schemeClr>
                </a:solidFill>
                <a:latin typeface="Bell MT" panose="02020503060305020303" pitchFamily="18" charset="0"/>
              </a:rPr>
            </a:br>
            <a:br>
              <a:rPr lang="es-MX" sz="2400" dirty="0">
                <a:latin typeface="Bell MT" panose="02020503060305020303" pitchFamily="18" charset="0"/>
              </a:rPr>
            </a:br>
            <a:br>
              <a:rPr lang="es-MX" sz="2400" dirty="0">
                <a:latin typeface="Bell MT" panose="02020503060305020303" pitchFamily="18" charset="0"/>
              </a:rPr>
            </a:br>
            <a:endParaRPr lang="es-MX" sz="2400" dirty="0">
              <a:latin typeface="Bell MT" panose="02020503060305020303" pitchFamily="18" charset="0"/>
            </a:endParaRPr>
          </a:p>
        </p:txBody>
      </p:sp>
      <p:sp>
        <p:nvSpPr>
          <p:cNvPr id="3" name="Marcador de contenido 2">
            <a:extLst>
              <a:ext uri="{FF2B5EF4-FFF2-40B4-BE49-F238E27FC236}">
                <a16:creationId xmlns:a16="http://schemas.microsoft.com/office/drawing/2014/main" id="{ECE79B23-7CEC-4B6B-BF7D-219355CF5B98}"/>
              </a:ext>
            </a:extLst>
          </p:cNvPr>
          <p:cNvSpPr>
            <a:spLocks noGrp="1"/>
          </p:cNvSpPr>
          <p:nvPr>
            <p:ph idx="1"/>
          </p:nvPr>
        </p:nvSpPr>
        <p:spPr>
          <a:xfrm>
            <a:off x="2746709" y="4256481"/>
            <a:ext cx="7302589" cy="1737810"/>
          </a:xfrm>
        </p:spPr>
        <p:txBody>
          <a:bodyPr>
            <a:normAutofit fontScale="85000" lnSpcReduction="10000"/>
          </a:bodyPr>
          <a:lstStyle/>
          <a:p>
            <a:r>
              <a:rPr lang="es-MX" b="1" dirty="0"/>
              <a:t>Bajo la Administración de Nuestra Directora y Representante Legal:</a:t>
            </a:r>
          </a:p>
          <a:p>
            <a:pPr marL="0" indent="0">
              <a:buNone/>
            </a:pPr>
            <a:r>
              <a:rPr lang="es-MX" dirty="0"/>
              <a:t>     </a:t>
            </a:r>
            <a:r>
              <a:rPr lang="es-MX" sz="2200" b="1" dirty="0"/>
              <a:t>Sor. Elsa Gloria González Acosta</a:t>
            </a:r>
            <a:r>
              <a:rPr lang="es-MX" b="1" dirty="0"/>
              <a:t>, en conjunto con las </a:t>
            </a:r>
          </a:p>
          <a:p>
            <a:pPr marL="0" indent="0">
              <a:buNone/>
            </a:pPr>
            <a:r>
              <a:rPr lang="es-MX" b="1" dirty="0"/>
              <a:t>     “HERMANAS FRANCISCANAS DE LA PURÍSIMA CONCEPCIÓN”</a:t>
            </a:r>
          </a:p>
          <a:p>
            <a:pPr marL="0" indent="0" algn="r">
              <a:buNone/>
            </a:pPr>
            <a:endParaRPr lang="es-MX" b="1" dirty="0"/>
          </a:p>
          <a:p>
            <a:pPr marL="0" indent="0" algn="r">
              <a:buNone/>
            </a:pPr>
            <a:r>
              <a:rPr lang="es-MX" b="1" dirty="0"/>
              <a:t>19 de Febrero de 2019</a:t>
            </a:r>
          </a:p>
        </p:txBody>
      </p:sp>
      <p:pic>
        <p:nvPicPr>
          <p:cNvPr id="4" name="Imagen 3">
            <a:extLst>
              <a:ext uri="{FF2B5EF4-FFF2-40B4-BE49-F238E27FC236}">
                <a16:creationId xmlns:a16="http://schemas.microsoft.com/office/drawing/2014/main" id="{FF3E9B63-832E-41F1-8E9E-77AEBF880CE9}"/>
              </a:ext>
            </a:extLst>
          </p:cNvPr>
          <p:cNvPicPr>
            <a:picLocks noChangeAspect="1"/>
          </p:cNvPicPr>
          <p:nvPr/>
        </p:nvPicPr>
        <p:blipFill>
          <a:blip r:embed="rId2"/>
          <a:stretch>
            <a:fillRect/>
          </a:stretch>
        </p:blipFill>
        <p:spPr>
          <a:xfrm>
            <a:off x="9362113" y="0"/>
            <a:ext cx="2829887" cy="2290194"/>
          </a:xfrm>
          <a:prstGeom prst="rect">
            <a:avLst/>
          </a:prstGeom>
          <a:scene3d>
            <a:camera prst="orthographicFront">
              <a:rot lat="0" lon="20999991" rev="0"/>
            </a:camera>
            <a:lightRig rig="threePt" dir="t"/>
          </a:scene3d>
        </p:spPr>
      </p:pic>
    </p:spTree>
    <p:extLst>
      <p:ext uri="{BB962C8B-B14F-4D97-AF65-F5344CB8AC3E}">
        <p14:creationId xmlns:p14="http://schemas.microsoft.com/office/powerpoint/2010/main" val="1914350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AC81A1C7-60CC-46CF-8A21-AF23C4873E36}"/>
              </a:ext>
            </a:extLst>
          </p:cNvPr>
          <p:cNvSpPr>
            <a:spLocks noGrp="1"/>
          </p:cNvSpPr>
          <p:nvPr>
            <p:ph type="title"/>
          </p:nvPr>
        </p:nvSpPr>
        <p:spPr/>
        <p:txBody>
          <a:bodyPr>
            <a:normAutofit/>
          </a:bodyPr>
          <a:lstStyle/>
          <a:p>
            <a:r>
              <a:rPr lang="es-MX" dirty="0">
                <a:solidFill>
                  <a:schemeClr val="accent4">
                    <a:lumMod val="50000"/>
                  </a:schemeClr>
                </a:solidFill>
              </a:rPr>
              <a:t>UBICACIÓN:</a:t>
            </a:r>
          </a:p>
        </p:txBody>
      </p:sp>
      <p:pic>
        <p:nvPicPr>
          <p:cNvPr id="4" name="Marcador de contenido 3" descr="C:\Users\Usuario\Desktop\HOGAR DE ANCIANOS.jpg">
            <a:extLst>
              <a:ext uri="{FF2B5EF4-FFF2-40B4-BE49-F238E27FC236}">
                <a16:creationId xmlns:a16="http://schemas.microsoft.com/office/drawing/2014/main" id="{AF3F51A5-0D84-4405-B33F-4D0DCCB6F13A}"/>
              </a:ext>
            </a:extLst>
          </p:cNvPr>
          <p:cNvPicPr>
            <a:picLocks noGrp="1"/>
          </p:cNvPicPr>
          <p:nvPr>
            <p:ph type="pic" idx="1"/>
          </p:nvPr>
        </p:nvPicPr>
        <p:blipFill>
          <a:blip r:embed="rId4" cstate="print">
            <a:extLst>
              <a:ext uri="{28A0092B-C50C-407E-A947-70E740481C1C}">
                <a14:useLocalDpi xmlns:a14="http://schemas.microsoft.com/office/drawing/2010/main" val="0"/>
              </a:ext>
            </a:extLst>
          </a:blip>
          <a:srcRect t="20174" b="20174"/>
          <a:stretch>
            <a:fillRect/>
          </a:stretch>
        </p:blipFill>
        <p:spPr bwMode="auto">
          <a:xfrm>
            <a:off x="316578" y="436228"/>
            <a:ext cx="6017082" cy="4364372"/>
          </a:xfrm>
          <a:prstGeom prst="rect">
            <a:avLst/>
          </a:prstGeom>
          <a:noFill/>
          <a:ln>
            <a:noFill/>
          </a:ln>
        </p:spPr>
      </p:pic>
      <p:sp>
        <p:nvSpPr>
          <p:cNvPr id="10" name="Marcador de texto 9">
            <a:extLst>
              <a:ext uri="{FF2B5EF4-FFF2-40B4-BE49-F238E27FC236}">
                <a16:creationId xmlns:a16="http://schemas.microsoft.com/office/drawing/2014/main" id="{4AA08D2A-A557-4608-BA0A-A6040F9F8DDA}"/>
              </a:ext>
            </a:extLst>
          </p:cNvPr>
          <p:cNvSpPr>
            <a:spLocks noGrp="1"/>
          </p:cNvSpPr>
          <p:nvPr>
            <p:ph type="body" sz="half" idx="2"/>
          </p:nvPr>
        </p:nvSpPr>
        <p:spPr/>
        <p:txBody>
          <a:bodyPr>
            <a:normAutofit/>
          </a:bodyPr>
          <a:lstStyle/>
          <a:p>
            <a:r>
              <a:rPr lang="es-MX" sz="1600" b="1"/>
              <a:t>FINAL AVENIDA </a:t>
            </a:r>
            <a:r>
              <a:rPr lang="es-MX" sz="1600" b="1" dirty="0"/>
              <a:t>MORAZÁN, CARRETERA A GUATEMALA , POR EL ARCO DURÁN, AHUACHAPÁN.</a:t>
            </a:r>
          </a:p>
        </p:txBody>
      </p:sp>
      <p:pic>
        <p:nvPicPr>
          <p:cNvPr id="5" name="Imagen 4">
            <a:extLst>
              <a:ext uri="{FF2B5EF4-FFF2-40B4-BE49-F238E27FC236}">
                <a16:creationId xmlns:a16="http://schemas.microsoft.com/office/drawing/2014/main" id="{E4D2298A-A634-4A93-A406-035722C04CD2}"/>
              </a:ext>
            </a:extLst>
          </p:cNvPr>
          <p:cNvPicPr>
            <a:picLocks noChangeAspect="1"/>
          </p:cNvPicPr>
          <p:nvPr/>
        </p:nvPicPr>
        <p:blipFill>
          <a:blip r:embed="rId5"/>
          <a:stretch>
            <a:fillRect/>
          </a:stretch>
        </p:blipFill>
        <p:spPr>
          <a:xfrm>
            <a:off x="9330612" y="0"/>
            <a:ext cx="2861388" cy="2485507"/>
          </a:xfrm>
          <a:prstGeom prst="rect">
            <a:avLst/>
          </a:prstGeom>
        </p:spPr>
      </p:pic>
      <p:pic>
        <p:nvPicPr>
          <p:cNvPr id="6" name="Imagen 5" descr="E:\fotografias\IMG_2920.JPG">
            <a:extLst>
              <a:ext uri="{FF2B5EF4-FFF2-40B4-BE49-F238E27FC236}">
                <a16:creationId xmlns:a16="http://schemas.microsoft.com/office/drawing/2014/main" id="{D19571D3-BD20-41E8-B8AE-77524A26EC1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3660" y="438594"/>
            <a:ext cx="3143823" cy="4362006"/>
          </a:xfrm>
          <a:prstGeom prst="rect">
            <a:avLst/>
          </a:prstGeom>
          <a:noFill/>
          <a:ln>
            <a:noFill/>
          </a:ln>
        </p:spPr>
      </p:pic>
      <p:pic>
        <p:nvPicPr>
          <p:cNvPr id="3" name="11 Concerto for Clarinet &amp; Orchestra in a Major, K. 6- Adagio Violins of Versailles Beautiful Music to Love By Easy Listening">
            <a:hlinkClick r:id="" action="ppaction://media"/>
            <a:extLst>
              <a:ext uri="{FF2B5EF4-FFF2-40B4-BE49-F238E27FC236}">
                <a16:creationId xmlns:a16="http://schemas.microsoft.com/office/drawing/2014/main" id="{FA7FAD24-8919-48E1-98D3-A7DF64DB9793}"/>
              </a:ext>
            </a:extLst>
          </p:cNvPr>
          <p:cNvPicPr>
            <a:picLocks noChangeAspect="1"/>
          </p:cNvPicPr>
          <p:nvPr>
            <a:audioFile r:link="rId2"/>
            <p:extLst>
              <p:ext uri="{DAA4B4D4-6D71-4841-9C94-3DE7FCFB9230}">
                <p14:media xmlns:p14="http://schemas.microsoft.com/office/powerpoint/2010/main" r:link="rId1"/>
              </p:ext>
            </p:extLst>
          </p:nvPr>
        </p:nvPicPr>
        <p:blipFill>
          <a:blip r:embed="rId7"/>
          <a:stretch>
            <a:fillRect/>
          </a:stretch>
        </p:blipFill>
        <p:spPr>
          <a:xfrm>
            <a:off x="9599801" y="3718852"/>
            <a:ext cx="609600" cy="609600"/>
          </a:xfrm>
          <a:prstGeom prst="rect">
            <a:avLst/>
          </a:prstGeom>
        </p:spPr>
      </p:pic>
    </p:spTree>
    <p:extLst>
      <p:ext uri="{BB962C8B-B14F-4D97-AF65-F5344CB8AC3E}">
        <p14:creationId xmlns:p14="http://schemas.microsoft.com/office/powerpoint/2010/main" val="564675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210348-6612-4F3E-8B30-DAFEF2218EE4}"/>
              </a:ext>
            </a:extLst>
          </p:cNvPr>
          <p:cNvSpPr>
            <a:spLocks noGrp="1"/>
          </p:cNvSpPr>
          <p:nvPr>
            <p:ph type="title"/>
          </p:nvPr>
        </p:nvSpPr>
        <p:spPr>
          <a:xfrm>
            <a:off x="677334" y="582353"/>
            <a:ext cx="8596668" cy="1320800"/>
          </a:xfrm>
        </p:spPr>
        <p:txBody>
          <a:bodyPr>
            <a:noAutofit/>
          </a:bodyPr>
          <a:lstStyle/>
          <a:p>
            <a:pPr algn="ctr"/>
            <a:r>
              <a:rPr lang="es-MX" sz="4400" dirty="0">
                <a:solidFill>
                  <a:schemeClr val="accent4">
                    <a:lumMod val="50000"/>
                  </a:schemeClr>
                </a:solidFill>
              </a:rPr>
              <a:t>INFORME TÉCNICO-FINANCIERO 2018</a:t>
            </a:r>
          </a:p>
        </p:txBody>
      </p:sp>
      <p:sp>
        <p:nvSpPr>
          <p:cNvPr id="3" name="Marcador de contenido 2">
            <a:extLst>
              <a:ext uri="{FF2B5EF4-FFF2-40B4-BE49-F238E27FC236}">
                <a16:creationId xmlns:a16="http://schemas.microsoft.com/office/drawing/2014/main" id="{D68DA685-115B-48E4-983F-44581A25C6D7}"/>
              </a:ext>
            </a:extLst>
          </p:cNvPr>
          <p:cNvSpPr>
            <a:spLocks noGrp="1"/>
          </p:cNvSpPr>
          <p:nvPr>
            <p:ph idx="1"/>
          </p:nvPr>
        </p:nvSpPr>
        <p:spPr/>
        <p:txBody>
          <a:bodyPr>
            <a:normAutofit lnSpcReduction="10000"/>
          </a:bodyPr>
          <a:lstStyle/>
          <a:p>
            <a:r>
              <a:rPr lang="es-SV" dirty="0"/>
              <a:t>   </a:t>
            </a:r>
            <a:r>
              <a:rPr lang="es-SV" sz="2000" dirty="0">
                <a:solidFill>
                  <a:schemeClr val="accent5"/>
                </a:solidFill>
              </a:rPr>
              <a:t>MISION</a:t>
            </a:r>
            <a:endParaRPr lang="es-MX" sz="2000" dirty="0">
              <a:solidFill>
                <a:schemeClr val="accent5"/>
              </a:solidFill>
            </a:endParaRPr>
          </a:p>
          <a:p>
            <a:pPr marL="0" indent="0">
              <a:buNone/>
            </a:pPr>
            <a:r>
              <a:rPr lang="es-SV" dirty="0"/>
              <a:t>Albergar y Atender a Personas Adultas Mayores desprotegidas, brindándoles una mejor calidad de vida, atención integral y digna como todo ser humano, a través del cuido personal y humanitario.</a:t>
            </a:r>
          </a:p>
          <a:p>
            <a:pPr marL="0" indent="0">
              <a:buNone/>
            </a:pPr>
            <a:endParaRPr lang="es-MX" dirty="0"/>
          </a:p>
          <a:p>
            <a:r>
              <a:rPr lang="es-SV" dirty="0"/>
              <a:t> </a:t>
            </a:r>
            <a:r>
              <a:rPr lang="es-SV" sz="2000" dirty="0">
                <a:solidFill>
                  <a:schemeClr val="accent5"/>
                </a:solidFill>
              </a:rPr>
              <a:t>VISION</a:t>
            </a:r>
            <a:endParaRPr lang="es-MX" sz="2000" dirty="0">
              <a:solidFill>
                <a:schemeClr val="accent5"/>
              </a:solidFill>
            </a:endParaRPr>
          </a:p>
          <a:p>
            <a:pPr marL="0" indent="0">
              <a:buNone/>
            </a:pPr>
            <a:r>
              <a:rPr lang="es-SV" dirty="0"/>
              <a:t>Fomentar el Apoyo a éste proyecto de CUIDADO AL ADULTO MAYOR, siendo la población más vulnerable y desprotegida de la sociedad, incentivando la sostenibilidad a través del Estado, de Empresas de Responsabilidad Social y de Personas altruistas, para poder atender y dar la mano a esta población, con una mejor calidad de vida y así poder ejecutar y llevar a cabo esta misión de caridad de servir al más necesitado. </a:t>
            </a:r>
            <a:endParaRPr lang="es-MX" dirty="0"/>
          </a:p>
          <a:p>
            <a:endParaRPr lang="es-MX" dirty="0"/>
          </a:p>
        </p:txBody>
      </p:sp>
      <p:pic>
        <p:nvPicPr>
          <p:cNvPr id="4" name="Imagen 3">
            <a:extLst>
              <a:ext uri="{FF2B5EF4-FFF2-40B4-BE49-F238E27FC236}">
                <a16:creationId xmlns:a16="http://schemas.microsoft.com/office/drawing/2014/main" id="{8A7D5703-3C1F-4967-9154-91F28DB1055C}"/>
              </a:ext>
            </a:extLst>
          </p:cNvPr>
          <p:cNvPicPr>
            <a:picLocks noChangeAspect="1"/>
          </p:cNvPicPr>
          <p:nvPr/>
        </p:nvPicPr>
        <p:blipFill>
          <a:blip r:embed="rId2"/>
          <a:stretch>
            <a:fillRect/>
          </a:stretch>
        </p:blipFill>
        <p:spPr>
          <a:xfrm>
            <a:off x="9330612" y="0"/>
            <a:ext cx="2861388" cy="2485507"/>
          </a:xfrm>
          <a:prstGeom prst="rect">
            <a:avLst/>
          </a:prstGeom>
        </p:spPr>
      </p:pic>
    </p:spTree>
    <p:extLst>
      <p:ext uri="{BB962C8B-B14F-4D97-AF65-F5344CB8AC3E}">
        <p14:creationId xmlns:p14="http://schemas.microsoft.com/office/powerpoint/2010/main" val="293191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20BEF8-B780-4699-8F63-FF4CE7ACC818}"/>
              </a:ext>
            </a:extLst>
          </p:cNvPr>
          <p:cNvSpPr>
            <a:spLocks noGrp="1"/>
          </p:cNvSpPr>
          <p:nvPr>
            <p:ph type="title"/>
          </p:nvPr>
        </p:nvSpPr>
        <p:spPr/>
        <p:txBody>
          <a:bodyPr/>
          <a:lstStyle/>
          <a:p>
            <a:pPr algn="ctr"/>
            <a:r>
              <a:rPr lang="es-MX" dirty="0">
                <a:solidFill>
                  <a:schemeClr val="accent4">
                    <a:lumMod val="50000"/>
                  </a:schemeClr>
                </a:solidFill>
              </a:rPr>
              <a:t>OBJETIVOS:</a:t>
            </a:r>
          </a:p>
        </p:txBody>
      </p:sp>
      <p:sp>
        <p:nvSpPr>
          <p:cNvPr id="3" name="Marcador de contenido 2">
            <a:extLst>
              <a:ext uri="{FF2B5EF4-FFF2-40B4-BE49-F238E27FC236}">
                <a16:creationId xmlns:a16="http://schemas.microsoft.com/office/drawing/2014/main" id="{BAA0356C-6A6E-49D8-8520-1FF3F25E609B}"/>
              </a:ext>
            </a:extLst>
          </p:cNvPr>
          <p:cNvSpPr>
            <a:spLocks noGrp="1"/>
          </p:cNvSpPr>
          <p:nvPr>
            <p:ph idx="1"/>
          </p:nvPr>
        </p:nvSpPr>
        <p:spPr>
          <a:xfrm>
            <a:off x="620724" y="1623693"/>
            <a:ext cx="8596668" cy="3880773"/>
          </a:xfrm>
        </p:spPr>
        <p:txBody>
          <a:bodyPr/>
          <a:lstStyle/>
          <a:p>
            <a:r>
              <a:rPr lang="es-SV" b="1" dirty="0"/>
              <a:t> </a:t>
            </a:r>
            <a:r>
              <a:rPr lang="es-SV" b="1" dirty="0">
                <a:solidFill>
                  <a:schemeClr val="accent5"/>
                </a:solidFill>
              </a:rPr>
              <a:t>OBJETIVO GENERAL</a:t>
            </a:r>
            <a:endParaRPr lang="es-MX" dirty="0">
              <a:solidFill>
                <a:schemeClr val="accent5"/>
              </a:solidFill>
            </a:endParaRPr>
          </a:p>
          <a:p>
            <a:pPr marL="0" indent="0">
              <a:buNone/>
            </a:pPr>
            <a:r>
              <a:rPr lang="es-SV" dirty="0"/>
              <a:t>Dentro de nuestro objetivo general, lo primordial es la atención integral de nuestros adultos mayores residentes del hogar, que ellos sientan que tienen un espacio agradable, limpio y con las atenciones necesarias en su  diario vivir ya que ellos son el centro de éste lugar, donde Dios les ha permitido residir en esta etapa de su vida, que se sientan queridos y acogidos por todo el personal y religiosas que administran el Hogar.</a:t>
            </a:r>
          </a:p>
          <a:p>
            <a:pPr marL="0" indent="0">
              <a:buNone/>
            </a:pPr>
            <a:r>
              <a:rPr lang="es-SV" dirty="0"/>
              <a:t> </a:t>
            </a:r>
            <a:endParaRPr lang="es-MX" dirty="0"/>
          </a:p>
          <a:p>
            <a:pPr marL="0" indent="0">
              <a:buNone/>
            </a:pPr>
            <a:r>
              <a:rPr lang="es-SV" dirty="0"/>
              <a:t> </a:t>
            </a:r>
            <a:endParaRPr lang="es-MX" dirty="0"/>
          </a:p>
          <a:p>
            <a:endParaRPr lang="es-MX" dirty="0"/>
          </a:p>
        </p:txBody>
      </p:sp>
      <p:pic>
        <p:nvPicPr>
          <p:cNvPr id="4" name="Imagen 3">
            <a:extLst>
              <a:ext uri="{FF2B5EF4-FFF2-40B4-BE49-F238E27FC236}">
                <a16:creationId xmlns:a16="http://schemas.microsoft.com/office/drawing/2014/main" id="{3C8F9007-AFE8-4D20-93D7-4569B7D81B12}"/>
              </a:ext>
            </a:extLst>
          </p:cNvPr>
          <p:cNvPicPr>
            <a:picLocks noChangeAspect="1"/>
          </p:cNvPicPr>
          <p:nvPr/>
        </p:nvPicPr>
        <p:blipFill>
          <a:blip r:embed="rId2"/>
          <a:stretch>
            <a:fillRect/>
          </a:stretch>
        </p:blipFill>
        <p:spPr>
          <a:xfrm>
            <a:off x="9330612" y="0"/>
            <a:ext cx="2861388" cy="2485507"/>
          </a:xfrm>
          <a:prstGeom prst="rect">
            <a:avLst/>
          </a:prstGeom>
        </p:spPr>
      </p:pic>
    </p:spTree>
    <p:extLst>
      <p:ext uri="{BB962C8B-B14F-4D97-AF65-F5344CB8AC3E}">
        <p14:creationId xmlns:p14="http://schemas.microsoft.com/office/powerpoint/2010/main" val="1467175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ECC02BA-1C56-416D-8F32-E334D526D231}"/>
              </a:ext>
            </a:extLst>
          </p:cNvPr>
          <p:cNvSpPr>
            <a:spLocks noGrp="1"/>
          </p:cNvSpPr>
          <p:nvPr>
            <p:ph type="title"/>
          </p:nvPr>
        </p:nvSpPr>
        <p:spPr/>
        <p:txBody>
          <a:bodyPr/>
          <a:lstStyle/>
          <a:p>
            <a:pPr algn="ctr"/>
            <a:r>
              <a:rPr lang="es-MX" dirty="0">
                <a:solidFill>
                  <a:schemeClr val="accent4">
                    <a:lumMod val="50000"/>
                  </a:schemeClr>
                </a:solidFill>
              </a:rPr>
              <a:t>OBJETIVO ESPECÍFICO</a:t>
            </a:r>
          </a:p>
        </p:txBody>
      </p:sp>
      <p:sp>
        <p:nvSpPr>
          <p:cNvPr id="5" name="Marcador de contenido 4">
            <a:extLst>
              <a:ext uri="{FF2B5EF4-FFF2-40B4-BE49-F238E27FC236}">
                <a16:creationId xmlns:a16="http://schemas.microsoft.com/office/drawing/2014/main" id="{C8BBC4DD-DF4C-455A-AE4C-9D04D2D7346D}"/>
              </a:ext>
            </a:extLst>
          </p:cNvPr>
          <p:cNvSpPr>
            <a:spLocks noGrp="1"/>
          </p:cNvSpPr>
          <p:nvPr>
            <p:ph idx="1"/>
          </p:nvPr>
        </p:nvSpPr>
        <p:spPr/>
        <p:txBody>
          <a:bodyPr/>
          <a:lstStyle/>
          <a:p>
            <a:r>
              <a:rPr lang="es-SV" b="1" dirty="0"/>
              <a:t>II </a:t>
            </a:r>
            <a:r>
              <a:rPr lang="es-SV" b="1" dirty="0">
                <a:solidFill>
                  <a:schemeClr val="accent5"/>
                </a:solidFill>
              </a:rPr>
              <a:t>OBJETIVO ESPECÍFICO</a:t>
            </a:r>
            <a:endParaRPr lang="es-MX" dirty="0">
              <a:solidFill>
                <a:schemeClr val="accent5"/>
              </a:solidFill>
            </a:endParaRPr>
          </a:p>
          <a:p>
            <a:pPr marL="0" indent="0">
              <a:buNone/>
            </a:pPr>
            <a:endParaRPr lang="es-MX" dirty="0"/>
          </a:p>
          <a:p>
            <a:r>
              <a:rPr lang="es-SV" dirty="0"/>
              <a:t>El objetivo específico es lograr que los adultos mayores albergados en nuestro Hogar alcancen una mejor calidad de vida, con una atención integral, haciendo uso de aquellos recursos que estén a nuestro alcance que beneficie su estado físico y psicológico.</a:t>
            </a:r>
            <a:endParaRPr lang="es-MX" dirty="0"/>
          </a:p>
          <a:p>
            <a:endParaRPr lang="es-MX" dirty="0"/>
          </a:p>
        </p:txBody>
      </p:sp>
      <p:pic>
        <p:nvPicPr>
          <p:cNvPr id="6" name="Imagen 5">
            <a:extLst>
              <a:ext uri="{FF2B5EF4-FFF2-40B4-BE49-F238E27FC236}">
                <a16:creationId xmlns:a16="http://schemas.microsoft.com/office/drawing/2014/main" id="{98EC1A0C-575F-4834-A738-F03617121331}"/>
              </a:ext>
            </a:extLst>
          </p:cNvPr>
          <p:cNvPicPr>
            <a:picLocks noChangeAspect="1"/>
          </p:cNvPicPr>
          <p:nvPr/>
        </p:nvPicPr>
        <p:blipFill>
          <a:blip r:embed="rId2"/>
          <a:stretch>
            <a:fillRect/>
          </a:stretch>
        </p:blipFill>
        <p:spPr>
          <a:xfrm>
            <a:off x="9330612" y="0"/>
            <a:ext cx="2861388" cy="2485507"/>
          </a:xfrm>
          <a:prstGeom prst="rect">
            <a:avLst/>
          </a:prstGeom>
        </p:spPr>
      </p:pic>
    </p:spTree>
    <p:extLst>
      <p:ext uri="{BB962C8B-B14F-4D97-AF65-F5344CB8AC3E}">
        <p14:creationId xmlns:p14="http://schemas.microsoft.com/office/powerpoint/2010/main" val="3647955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182266-DA4B-4317-A698-B45413DA033D}"/>
              </a:ext>
            </a:extLst>
          </p:cNvPr>
          <p:cNvSpPr>
            <a:spLocks noGrp="1"/>
          </p:cNvSpPr>
          <p:nvPr>
            <p:ph type="title"/>
          </p:nvPr>
        </p:nvSpPr>
        <p:spPr/>
        <p:txBody>
          <a:bodyPr/>
          <a:lstStyle/>
          <a:p>
            <a:pPr algn="ctr"/>
            <a:r>
              <a:rPr lang="es-MX" dirty="0">
                <a:solidFill>
                  <a:schemeClr val="accent4">
                    <a:lumMod val="50000"/>
                  </a:schemeClr>
                </a:solidFill>
              </a:rPr>
              <a:t>PLAN DE EJECUCIÓN</a:t>
            </a:r>
          </a:p>
        </p:txBody>
      </p:sp>
      <p:sp>
        <p:nvSpPr>
          <p:cNvPr id="3" name="Marcador de contenido 2">
            <a:extLst>
              <a:ext uri="{FF2B5EF4-FFF2-40B4-BE49-F238E27FC236}">
                <a16:creationId xmlns:a16="http://schemas.microsoft.com/office/drawing/2014/main" id="{980A8FFC-793C-4D23-978F-F108CD570661}"/>
              </a:ext>
            </a:extLst>
          </p:cNvPr>
          <p:cNvSpPr>
            <a:spLocks noGrp="1"/>
          </p:cNvSpPr>
          <p:nvPr>
            <p:ph idx="1"/>
          </p:nvPr>
        </p:nvSpPr>
        <p:spPr/>
        <p:txBody>
          <a:bodyPr/>
          <a:lstStyle/>
          <a:p>
            <a:r>
              <a:rPr lang="es-SV" sz="1600" b="1" dirty="0">
                <a:solidFill>
                  <a:schemeClr val="accent5"/>
                </a:solidFill>
              </a:rPr>
              <a:t>DENTRO DE LAS ACTIVIDADES PROGRAMADAS A REALIZAR EN ÉSTE AÑO 2019 ESTÁN:</a:t>
            </a:r>
            <a:endParaRPr lang="es-MX" sz="1600" b="1" dirty="0">
              <a:solidFill>
                <a:schemeClr val="accent5"/>
              </a:solidFill>
            </a:endParaRPr>
          </a:p>
          <a:p>
            <a:pPr marL="0" indent="0">
              <a:buNone/>
            </a:pPr>
            <a:r>
              <a:rPr lang="es-SV" dirty="0"/>
              <a:t>A los ancianitos residentes se les celebran todas las festividades en el transcurso del año tanto civiles como religiosas día del padre, día de la madre, mes del adulto mayor, día del adulto mayor, día de San Francisco de Asís, día de Madre Paula, Navidad, Fin de Año entre otras más.</a:t>
            </a:r>
          </a:p>
          <a:p>
            <a:pPr marL="0" indent="0">
              <a:buNone/>
            </a:pPr>
            <a:endParaRPr lang="es-MX" dirty="0"/>
          </a:p>
          <a:p>
            <a:pPr marL="0" indent="0">
              <a:buNone/>
            </a:pPr>
            <a:r>
              <a:rPr lang="es-MX" dirty="0"/>
              <a:t>Además el proyecto esencial de nuestro hogar es que nuestros adultos mayores tengan una atención integral la cuál se logra con el aporte económico que el Ministerio de Salud nos brinda a través del fondo del Subsidio para la alimentación, sostenimiento </a:t>
            </a:r>
          </a:p>
        </p:txBody>
      </p:sp>
      <p:pic>
        <p:nvPicPr>
          <p:cNvPr id="4" name="Imagen 3">
            <a:extLst>
              <a:ext uri="{FF2B5EF4-FFF2-40B4-BE49-F238E27FC236}">
                <a16:creationId xmlns:a16="http://schemas.microsoft.com/office/drawing/2014/main" id="{5316CA2D-F6A8-4368-90B2-10DEC14D6DE6}"/>
              </a:ext>
            </a:extLst>
          </p:cNvPr>
          <p:cNvPicPr>
            <a:picLocks noChangeAspect="1"/>
          </p:cNvPicPr>
          <p:nvPr/>
        </p:nvPicPr>
        <p:blipFill>
          <a:blip r:embed="rId2"/>
          <a:stretch>
            <a:fillRect/>
          </a:stretch>
        </p:blipFill>
        <p:spPr>
          <a:xfrm>
            <a:off x="9330612" y="0"/>
            <a:ext cx="2861388" cy="2485507"/>
          </a:xfrm>
          <a:prstGeom prst="rect">
            <a:avLst/>
          </a:prstGeom>
        </p:spPr>
      </p:pic>
    </p:spTree>
    <p:extLst>
      <p:ext uri="{BB962C8B-B14F-4D97-AF65-F5344CB8AC3E}">
        <p14:creationId xmlns:p14="http://schemas.microsoft.com/office/powerpoint/2010/main" val="2998641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D22BD8-F10D-426A-8DAC-E8FDFB54CE7A}"/>
              </a:ext>
            </a:extLst>
          </p:cNvPr>
          <p:cNvSpPr>
            <a:spLocks noGrp="1"/>
          </p:cNvSpPr>
          <p:nvPr>
            <p:ph type="title"/>
          </p:nvPr>
        </p:nvSpPr>
        <p:spPr/>
        <p:txBody>
          <a:bodyPr/>
          <a:lstStyle/>
          <a:p>
            <a:pPr algn="ctr"/>
            <a:r>
              <a:rPr lang="es-MX" dirty="0">
                <a:solidFill>
                  <a:schemeClr val="accent4">
                    <a:lumMod val="50000"/>
                  </a:schemeClr>
                </a:solidFill>
              </a:rPr>
              <a:t>POBLACIÓN BENEFICIADA</a:t>
            </a:r>
          </a:p>
        </p:txBody>
      </p:sp>
      <p:sp>
        <p:nvSpPr>
          <p:cNvPr id="3" name="Marcador de contenido 2">
            <a:extLst>
              <a:ext uri="{FF2B5EF4-FFF2-40B4-BE49-F238E27FC236}">
                <a16:creationId xmlns:a16="http://schemas.microsoft.com/office/drawing/2014/main" id="{43A02B79-DF48-4A31-BF6E-28783C15F139}"/>
              </a:ext>
            </a:extLst>
          </p:cNvPr>
          <p:cNvSpPr>
            <a:spLocks noGrp="1"/>
          </p:cNvSpPr>
          <p:nvPr>
            <p:ph idx="1"/>
          </p:nvPr>
        </p:nvSpPr>
        <p:spPr/>
        <p:txBody>
          <a:bodyPr/>
          <a:lstStyle/>
          <a:p>
            <a:r>
              <a:rPr lang="es-SV" b="1" dirty="0">
                <a:solidFill>
                  <a:schemeClr val="accent5"/>
                </a:solidFill>
              </a:rPr>
              <a:t>NÚMERO DE ANCIANITOS QUE SE ATIENDEN</a:t>
            </a:r>
            <a:endParaRPr lang="es-MX" dirty="0">
              <a:solidFill>
                <a:schemeClr val="accent5"/>
              </a:solidFill>
            </a:endParaRPr>
          </a:p>
          <a:p>
            <a:pPr marL="0" indent="0">
              <a:buNone/>
            </a:pPr>
            <a:r>
              <a:rPr lang="es-SV" b="1" dirty="0">
                <a:solidFill>
                  <a:schemeClr val="accent5"/>
                </a:solidFill>
              </a:rPr>
              <a:t> </a:t>
            </a:r>
            <a:endParaRPr lang="es-MX" dirty="0">
              <a:solidFill>
                <a:schemeClr val="accent5"/>
              </a:solidFill>
            </a:endParaRPr>
          </a:p>
          <a:p>
            <a:r>
              <a:rPr lang="es-SV" dirty="0"/>
              <a:t>La población de ancianitos albergados no cambia debido a que ya se tiene el espacio fijo y la cantidad que se puede albergar que anda alrededor de 70 ancianitos. Lamentablemente solo que fallezca alguno queda el espacio para que vallan ingresando otros.</a:t>
            </a:r>
            <a:endParaRPr lang="es-MX" dirty="0"/>
          </a:p>
          <a:p>
            <a:endParaRPr lang="es-MX" dirty="0"/>
          </a:p>
        </p:txBody>
      </p:sp>
      <p:pic>
        <p:nvPicPr>
          <p:cNvPr id="4" name="Imagen 3">
            <a:extLst>
              <a:ext uri="{FF2B5EF4-FFF2-40B4-BE49-F238E27FC236}">
                <a16:creationId xmlns:a16="http://schemas.microsoft.com/office/drawing/2014/main" id="{D5A96B6F-81F7-40C5-A40E-24717021FB02}"/>
              </a:ext>
            </a:extLst>
          </p:cNvPr>
          <p:cNvPicPr>
            <a:picLocks noChangeAspect="1"/>
          </p:cNvPicPr>
          <p:nvPr/>
        </p:nvPicPr>
        <p:blipFill>
          <a:blip r:embed="rId2"/>
          <a:stretch>
            <a:fillRect/>
          </a:stretch>
        </p:blipFill>
        <p:spPr>
          <a:xfrm>
            <a:off x="9330612" y="0"/>
            <a:ext cx="2861388" cy="2485507"/>
          </a:xfrm>
          <a:prstGeom prst="rect">
            <a:avLst/>
          </a:prstGeom>
        </p:spPr>
      </p:pic>
    </p:spTree>
    <p:extLst>
      <p:ext uri="{BB962C8B-B14F-4D97-AF65-F5344CB8AC3E}">
        <p14:creationId xmlns:p14="http://schemas.microsoft.com/office/powerpoint/2010/main" val="3033517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DA907C-E5E5-4554-8028-791CF5B2D448}"/>
              </a:ext>
            </a:extLst>
          </p:cNvPr>
          <p:cNvSpPr>
            <a:spLocks noGrp="1"/>
          </p:cNvSpPr>
          <p:nvPr>
            <p:ph type="title"/>
          </p:nvPr>
        </p:nvSpPr>
        <p:spPr/>
        <p:txBody>
          <a:bodyPr>
            <a:normAutofit/>
          </a:bodyPr>
          <a:lstStyle/>
          <a:p>
            <a:pPr algn="ctr"/>
            <a:r>
              <a:rPr lang="es-MX" sz="2400" b="1" dirty="0">
                <a:solidFill>
                  <a:schemeClr val="accent4">
                    <a:lumMod val="75000"/>
                  </a:schemeClr>
                </a:solidFill>
              </a:rPr>
              <a:t>!!ELLOS SON LA RAZÓN DE SER DE NUESTRO HOGAR!!</a:t>
            </a:r>
          </a:p>
        </p:txBody>
      </p:sp>
      <p:pic>
        <p:nvPicPr>
          <p:cNvPr id="5" name="Marcador de contenido 4">
            <a:extLst>
              <a:ext uri="{FF2B5EF4-FFF2-40B4-BE49-F238E27FC236}">
                <a16:creationId xmlns:a16="http://schemas.microsoft.com/office/drawing/2014/main" id="{28AECE34-1C63-4B87-AA33-4B083B7FA4AF}"/>
              </a:ext>
            </a:extLst>
          </p:cNvPr>
          <p:cNvPicPr>
            <a:picLocks noGrp="1" noChangeAspect="1"/>
          </p:cNvPicPr>
          <p:nvPr>
            <p:ph idx="1"/>
          </p:nvPr>
        </p:nvPicPr>
        <p:blipFill>
          <a:blip r:embed="rId4"/>
          <a:stretch>
            <a:fillRect/>
          </a:stretch>
        </p:blipFill>
        <p:spPr>
          <a:xfrm>
            <a:off x="1170722" y="1208017"/>
            <a:ext cx="3713719" cy="5159227"/>
          </a:xfrm>
        </p:spPr>
      </p:pic>
      <p:pic>
        <p:nvPicPr>
          <p:cNvPr id="7" name="Imagen 6">
            <a:extLst>
              <a:ext uri="{FF2B5EF4-FFF2-40B4-BE49-F238E27FC236}">
                <a16:creationId xmlns:a16="http://schemas.microsoft.com/office/drawing/2014/main" id="{2DD17DF2-D968-4F8F-946D-D8DA8418D73F}"/>
              </a:ext>
            </a:extLst>
          </p:cNvPr>
          <p:cNvPicPr>
            <a:picLocks noChangeAspect="1"/>
          </p:cNvPicPr>
          <p:nvPr/>
        </p:nvPicPr>
        <p:blipFill>
          <a:blip r:embed="rId5"/>
          <a:stretch>
            <a:fillRect/>
          </a:stretch>
        </p:blipFill>
        <p:spPr>
          <a:xfrm>
            <a:off x="5010831" y="1208015"/>
            <a:ext cx="3713719" cy="5159229"/>
          </a:xfrm>
          <a:prstGeom prst="rect">
            <a:avLst/>
          </a:prstGeom>
        </p:spPr>
      </p:pic>
      <p:pic>
        <p:nvPicPr>
          <p:cNvPr id="10" name="Imagen 9">
            <a:extLst>
              <a:ext uri="{FF2B5EF4-FFF2-40B4-BE49-F238E27FC236}">
                <a16:creationId xmlns:a16="http://schemas.microsoft.com/office/drawing/2014/main" id="{C1F85260-B7C9-49CC-817C-6409F9BCC0B3}"/>
              </a:ext>
            </a:extLst>
          </p:cNvPr>
          <p:cNvPicPr>
            <a:picLocks noChangeAspect="1"/>
          </p:cNvPicPr>
          <p:nvPr/>
        </p:nvPicPr>
        <p:blipFill>
          <a:blip r:embed="rId6"/>
          <a:stretch>
            <a:fillRect/>
          </a:stretch>
        </p:blipFill>
        <p:spPr>
          <a:xfrm>
            <a:off x="9330612" y="0"/>
            <a:ext cx="2861388" cy="2485507"/>
          </a:xfrm>
          <a:prstGeom prst="rect">
            <a:avLst/>
          </a:prstGeom>
        </p:spPr>
      </p:pic>
      <p:pic>
        <p:nvPicPr>
          <p:cNvPr id="3" name="11 Concerto for Clarinet &amp; Orchestra in a Major, K. 6- Adagio Violins of Versailles Beautiful Music to Love By Easy Listening">
            <a:hlinkClick r:id="" action="ppaction://media"/>
            <a:extLst>
              <a:ext uri="{FF2B5EF4-FFF2-40B4-BE49-F238E27FC236}">
                <a16:creationId xmlns:a16="http://schemas.microsoft.com/office/drawing/2014/main" id="{0B637030-99BB-4E84-95F9-A7C5532ADB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30612" y="3325536"/>
            <a:ext cx="609600" cy="609600"/>
          </a:xfrm>
          <a:prstGeom prst="rect">
            <a:avLst/>
          </a:prstGeom>
        </p:spPr>
      </p:pic>
    </p:spTree>
    <p:extLst>
      <p:ext uri="{BB962C8B-B14F-4D97-AF65-F5344CB8AC3E}">
        <p14:creationId xmlns:p14="http://schemas.microsoft.com/office/powerpoint/2010/main" val="608286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C:\Users\Usuario\Desktop\fotos\IMG-20181227-WA0045.jpg">
            <a:extLst>
              <a:ext uri="{FF2B5EF4-FFF2-40B4-BE49-F238E27FC236}">
                <a16:creationId xmlns:a16="http://schemas.microsoft.com/office/drawing/2014/main" id="{F9CB520E-3A9B-4F62-994A-EE84A0BDB31F}"/>
              </a:ext>
            </a:extLs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46620" y="861270"/>
            <a:ext cx="3876539" cy="5346583"/>
          </a:xfrm>
          <a:prstGeom prst="rect">
            <a:avLst/>
          </a:prstGeom>
          <a:noFill/>
          <a:ln>
            <a:noFill/>
          </a:ln>
        </p:spPr>
      </p:pic>
      <p:pic>
        <p:nvPicPr>
          <p:cNvPr id="5" name="Imagen 4" descr="E:\fotografias\IMG_2909.JPG">
            <a:extLst>
              <a:ext uri="{FF2B5EF4-FFF2-40B4-BE49-F238E27FC236}">
                <a16:creationId xmlns:a16="http://schemas.microsoft.com/office/drawing/2014/main" id="{63936593-5ED9-4E03-A7AF-7EC1F54384C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3159" y="861270"/>
            <a:ext cx="4623563" cy="5346583"/>
          </a:xfrm>
          <a:prstGeom prst="rect">
            <a:avLst/>
          </a:prstGeom>
          <a:noFill/>
          <a:ln>
            <a:noFill/>
          </a:ln>
        </p:spPr>
      </p:pic>
      <p:pic>
        <p:nvPicPr>
          <p:cNvPr id="6" name="Imagen 5">
            <a:extLst>
              <a:ext uri="{FF2B5EF4-FFF2-40B4-BE49-F238E27FC236}">
                <a16:creationId xmlns:a16="http://schemas.microsoft.com/office/drawing/2014/main" id="{9B1036AB-8D16-4858-9E3D-123FBE5D542A}"/>
              </a:ext>
            </a:extLst>
          </p:cNvPr>
          <p:cNvPicPr>
            <a:picLocks noChangeAspect="1"/>
          </p:cNvPicPr>
          <p:nvPr/>
        </p:nvPicPr>
        <p:blipFill>
          <a:blip r:embed="rId6"/>
          <a:stretch>
            <a:fillRect/>
          </a:stretch>
        </p:blipFill>
        <p:spPr>
          <a:xfrm>
            <a:off x="9330612" y="0"/>
            <a:ext cx="2861388" cy="2485507"/>
          </a:xfrm>
          <a:prstGeom prst="rect">
            <a:avLst/>
          </a:prstGeom>
        </p:spPr>
      </p:pic>
      <p:pic>
        <p:nvPicPr>
          <p:cNvPr id="2" name="11 Concerto for Clarinet &amp; Orchestra in a Major, K. 6- Adagio Violins of Versailles Beautiful Music to Love By Easy Listening">
            <a:hlinkClick r:id="" action="ppaction://media"/>
            <a:extLst>
              <a:ext uri="{FF2B5EF4-FFF2-40B4-BE49-F238E27FC236}">
                <a16:creationId xmlns:a16="http://schemas.microsoft.com/office/drawing/2014/main" id="{E3F1A277-7ECD-4A0E-8423-3338407A22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7" name="11 Concerto for Clarinet &amp; Orchestra in a Major, K. 6- Adagio Violins of Versailles Beautiful Music to Love By Easy Listening">
            <a:hlinkClick r:id="" action="ppaction://media"/>
            <a:extLst>
              <a:ext uri="{FF2B5EF4-FFF2-40B4-BE49-F238E27FC236}">
                <a16:creationId xmlns:a16="http://schemas.microsoft.com/office/drawing/2014/main" id="{0BD09017-0F52-4F7D-B7E3-C806816F5B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30612" y="3325536"/>
            <a:ext cx="609600" cy="609600"/>
          </a:xfrm>
          <a:prstGeom prst="rect">
            <a:avLst/>
          </a:prstGeom>
        </p:spPr>
      </p:pic>
    </p:spTree>
    <p:extLst>
      <p:ext uri="{BB962C8B-B14F-4D97-AF65-F5344CB8AC3E}">
        <p14:creationId xmlns:p14="http://schemas.microsoft.com/office/powerpoint/2010/main" val="24744964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5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99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481</TotalTime>
  <Words>722</Words>
  <Application>Microsoft Office PowerPoint</Application>
  <PresentationFormat>Panorámica</PresentationFormat>
  <Paragraphs>63</Paragraphs>
  <Slides>19</Slides>
  <Notes>0</Notes>
  <HiddenSlides>0</HiddenSlides>
  <MMClips>13</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Arial</vt:lpstr>
      <vt:lpstr>Bell MT</vt:lpstr>
      <vt:lpstr>Trebuchet MS</vt:lpstr>
      <vt:lpstr>Wingdings 3</vt:lpstr>
      <vt:lpstr>Faceta</vt:lpstr>
      <vt:lpstr>          ASOCIACIÓN  DEL HOGAR DE ANCIANOS  “LLANOS MAGAÑA”</vt:lpstr>
      <vt:lpstr>UBICACIÓN:</vt:lpstr>
      <vt:lpstr>INFORME TÉCNICO-FINANCIERO 2018</vt:lpstr>
      <vt:lpstr>OBJETIVOS:</vt:lpstr>
      <vt:lpstr>OBJETIVO ESPECÍFICO</vt:lpstr>
      <vt:lpstr>PLAN DE EJECUCIÓN</vt:lpstr>
      <vt:lpstr>POBLACIÓN BENEFICIADA</vt:lpstr>
      <vt:lpstr>!!ELLOS SON LA RAZÓN DE SER DE NUESTRO HOGAR!!</vt:lpstr>
      <vt:lpstr>Presentación de PowerPoint</vt:lpstr>
      <vt:lpstr>LA UNIVERSIDAD AUTÓNOMA  DE SANTA ANA (UNASA)</vt:lpstr>
      <vt:lpstr> Les mostramos algunas fotografías donde se refleja el trabajo, vale la pena continuar...   </vt:lpstr>
      <vt:lpstr>        </vt:lpstr>
      <vt:lpstr>           !!Demostrando su Talento!!</vt:lpstr>
      <vt:lpstr>OTRAS FORMAS DE SOSTENIMIENTO. </vt:lpstr>
      <vt:lpstr>Presentación de PowerPoint</vt:lpstr>
      <vt:lpstr>Presentación de PowerPoint</vt:lpstr>
      <vt:lpstr>Presentación de PowerPoint</vt:lpstr>
      <vt:lpstr> EJECUCION FINANCIERA</vt:lpstr>
      <vt:lpstr>DAMOS GRACIAS A DIOS NUESTRO SEÑOR, AL MINISTERIO DE SALUD, POR SU VALIOSO APORTE AL HOGAR DE ANCIANOS, A LOS EMPLEADOS QUE PONEN SU CORAZÓN Y A TODAS AQUELLAS PERSONAS QUE COLABORAN CON SU GRANITO DE ARENA PARA QUE ÉSTE PROYECTO CONTINÚE, DE AYUDA AL MÁS NECESITADO, BENDICIONES A TODOS!!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ASOCIACIÓN DEL HOGAR DE ANCIANOS  “LLANOS MAGAÑA”</dc:title>
  <dc:creator>Windows User</dc:creator>
  <cp:lastModifiedBy>Windows User</cp:lastModifiedBy>
  <cp:revision>110</cp:revision>
  <dcterms:created xsi:type="dcterms:W3CDTF">2019-02-08T16:11:16Z</dcterms:created>
  <dcterms:modified xsi:type="dcterms:W3CDTF">2019-02-18T16:47:42Z</dcterms:modified>
</cp:coreProperties>
</file>