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2717441"/>
            <a:ext cx="9448800" cy="911059"/>
          </a:xfrm>
        </p:spPr>
        <p:txBody>
          <a:bodyPr>
            <a:normAutofit/>
          </a:bodyPr>
          <a:lstStyle/>
          <a:p>
            <a:r>
              <a:rPr lang="es-SV" sz="4000" dirty="0" smtClean="0"/>
              <a:t>Rendición de cuentas </a:t>
            </a:r>
            <a:endParaRPr lang="es-SV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82962"/>
            <a:ext cx="9448800" cy="685800"/>
          </a:xfrm>
        </p:spPr>
        <p:txBody>
          <a:bodyPr/>
          <a:lstStyle/>
          <a:p>
            <a:r>
              <a:rPr lang="es-SV" dirty="0" smtClean="0"/>
              <a:t>Red salvadoreña de personas con vih -sida</a:t>
            </a:r>
            <a:endParaRPr lang="es-SV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40709"/>
              </p:ext>
            </p:extLst>
          </p:nvPr>
        </p:nvGraphicFramePr>
        <p:xfrm>
          <a:off x="1371600" y="1657311"/>
          <a:ext cx="5698901" cy="879826"/>
        </p:xfrm>
        <a:graphic>
          <a:graphicData uri="http://schemas.openxmlformats.org/drawingml/2006/table">
            <a:tbl>
              <a:tblPr/>
              <a:tblGrid>
                <a:gridCol w="5698901">
                  <a:extLst>
                    <a:ext uri="{9D8B030D-6E8A-4147-A177-3AD203B41FA5}">
                      <a16:colId xmlns:a16="http://schemas.microsoft.com/office/drawing/2014/main" val="1995317791"/>
                    </a:ext>
                  </a:extLst>
                </a:gridCol>
              </a:tblGrid>
              <a:tr h="879826">
                <a:tc>
                  <a:txBody>
                    <a:bodyPr/>
                    <a:lstStyle/>
                    <a:p>
                      <a:r>
                        <a:rPr lang="es-SV" sz="4000" dirty="0" smtClean="0"/>
                        <a:t>SUBVENCION MINSAL </a:t>
                      </a:r>
                      <a:endParaRPr lang="es-SV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0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9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5" y="1854558"/>
            <a:ext cx="10538675" cy="461063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91270"/>
              </p:ext>
            </p:extLst>
          </p:nvPr>
        </p:nvGraphicFramePr>
        <p:xfrm>
          <a:off x="3683357" y="914400"/>
          <a:ext cx="4275786" cy="640080"/>
        </p:xfrm>
        <a:graphic>
          <a:graphicData uri="http://schemas.openxmlformats.org/drawingml/2006/table">
            <a:tbl>
              <a:tblPr/>
              <a:tblGrid>
                <a:gridCol w="4275786">
                  <a:extLst>
                    <a:ext uri="{9D8B030D-6E8A-4147-A177-3AD203B41FA5}">
                      <a16:colId xmlns:a16="http://schemas.microsoft.com/office/drawing/2014/main" val="3723944658"/>
                    </a:ext>
                  </a:extLst>
                </a:gridCol>
              </a:tblGrid>
              <a:tr h="309093">
                <a:tc>
                  <a:txBody>
                    <a:bodyPr/>
                    <a:lstStyle/>
                    <a:p>
                      <a:r>
                        <a:rPr lang="es-SV" dirty="0" smtClean="0"/>
                        <a:t>ENTREGA DE REFRIGERIOS A GRUPOS DE APOYO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40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03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6530"/>
            <a:ext cx="5878132" cy="434018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26254"/>
              </p:ext>
            </p:extLst>
          </p:nvPr>
        </p:nvGraphicFramePr>
        <p:xfrm>
          <a:off x="1146220" y="1103719"/>
          <a:ext cx="4559121" cy="914400"/>
        </p:xfrm>
        <a:graphic>
          <a:graphicData uri="http://schemas.openxmlformats.org/drawingml/2006/table">
            <a:tbl>
              <a:tblPr/>
              <a:tblGrid>
                <a:gridCol w="4559121">
                  <a:extLst>
                    <a:ext uri="{9D8B030D-6E8A-4147-A177-3AD203B41FA5}">
                      <a16:colId xmlns:a16="http://schemas.microsoft.com/office/drawing/2014/main" val="1174687333"/>
                    </a:ext>
                  </a:extLst>
                </a:gridCol>
              </a:tblGrid>
              <a:tr h="231820">
                <a:tc>
                  <a:txBody>
                    <a:bodyPr/>
                    <a:lstStyle/>
                    <a:p>
                      <a:r>
                        <a:rPr lang="es-SV" dirty="0" smtClean="0"/>
                        <a:t>COORDINACION DE ACTIVIDADES CON JUNTA DIRECTIVA  DE LOS GRUPOS DE APOYO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40307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76530"/>
            <a:ext cx="4610100" cy="434018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31348"/>
              </p:ext>
            </p:extLst>
          </p:nvPr>
        </p:nvGraphicFramePr>
        <p:xfrm>
          <a:off x="6284890" y="1133341"/>
          <a:ext cx="4250028" cy="785611"/>
        </p:xfrm>
        <a:graphic>
          <a:graphicData uri="http://schemas.openxmlformats.org/drawingml/2006/table">
            <a:tbl>
              <a:tblPr/>
              <a:tblGrid>
                <a:gridCol w="4250028">
                  <a:extLst>
                    <a:ext uri="{9D8B030D-6E8A-4147-A177-3AD203B41FA5}">
                      <a16:colId xmlns:a16="http://schemas.microsoft.com/office/drawing/2014/main" val="2262286935"/>
                    </a:ext>
                  </a:extLst>
                </a:gridCol>
              </a:tblGrid>
              <a:tr h="785611">
                <a:tc>
                  <a:txBody>
                    <a:bodyPr/>
                    <a:lstStyle/>
                    <a:p>
                      <a:r>
                        <a:rPr lang="es-SV" dirty="0" smtClean="0"/>
                        <a:t>TRABAJO GRUPAL</a:t>
                      </a:r>
                      <a:r>
                        <a:rPr lang="es-SV" baseline="0" dirty="0" smtClean="0"/>
                        <a:t> CON USUARIO DEL HOSPTAL DE SUCHITOTO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793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8490" y="1711607"/>
            <a:ext cx="8345510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REDSAL+, nace en el año 2001, como resultado de un proceso de organización y agrupamiento de líderes y lideresas con VIH que identificaron la necesidad de tener un referente a nivel de país con la visión y el compromiso de velar por los derechos humanos de toda la población que vive con VIH. 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 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Sin embargo, fue hasta 2006 que el trabajo de la Red es reconocido a nivel nacional.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El cual se logra por los esfuerzos de Olga Hernández entonces directora de la REDSAL+ como hoy se conoce. 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 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Desde ese momento la Red inicia su asenso hasta convertirse en lo que hoy es, “la referente a nivel Nacional de las personas con VIH en El Salvador”. Constituyéndose legalmente como persona jurídica el 19 de mayo de 2009 y asumiendo así, un nuevo reto en el crecimiento a nivel administrativo.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 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Como institución asumimos el compromiso de trabajar desde una perspectiva de respeto de los derechos y deberes de las Personas con VIH y en base a las </a:t>
            </a:r>
            <a:r>
              <a:rPr lang="es-SV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necesidades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2095" algn="l"/>
              </a:tabLst>
            </a:pPr>
            <a:r>
              <a:rPr lang="es-SV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s-SV" sz="1400" dirty="0">
                <a:latin typeface="Cambria" panose="02040503050406030204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de nuestra población meta, promover cambios de comportamiento que contribuyan a una mejor calidad de vida  </a:t>
            </a:r>
            <a:endParaRPr lang="es-SV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36752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643944"/>
            <a:ext cx="9733101" cy="42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799" y="1587809"/>
            <a:ext cx="3456432" cy="617320"/>
          </a:xfrm>
        </p:spPr>
        <p:txBody>
          <a:bodyPr/>
          <a:lstStyle/>
          <a:p>
            <a:r>
              <a:rPr lang="es-SV" dirty="0" smtClean="0"/>
              <a:t>SUBVENCION 2017</a:t>
            </a:r>
            <a:endParaRPr lang="es-SV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>
          <a:xfrm>
            <a:off x="375869" y="2205129"/>
            <a:ext cx="3456432" cy="207065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SV" dirty="0" smtClean="0"/>
              <a:t>PRESUPUESTO 2017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SV" dirty="0" smtClean="0"/>
              <a:t>$ 25.000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SV" dirty="0" smtClean="0"/>
              <a:t>DEPOSITADOS EN 4 TRIMESTRES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SV" dirty="0" smtClean="0"/>
              <a:t>CADA UNO CON UN VALOR DE $6,250 </a:t>
            </a:r>
            <a:endParaRPr lang="es-SV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>
          <a:xfrm>
            <a:off x="4452161" y="2204643"/>
            <a:ext cx="3456432" cy="331461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SV" dirty="0" smtClean="0"/>
              <a:t>GASTOS TRIMESTRALES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dirty="0" smtClean="0"/>
              <a:t>SALARIO DE COORDINADINADORA $2,384.38 TRIMESTRALES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dirty="0" smtClean="0"/>
              <a:t>EDUCADOR ( PUNTO FOCAL) $1,575.12 TRIMESTRALES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dirty="0" smtClean="0"/>
              <a:t>SALARIO CONTABILIDAD $900 TRIMESTRALES (medio tiempo )servicios profesionales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dirty="0" smtClean="0"/>
              <a:t>ALIMENTOS PARA HUMANOS $917.50  TRIMESTRALES .atención a grupos de apoyo a nivel 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dirty="0" smtClean="0"/>
              <a:t>VIATICOS Y PASAJES $225.00 TRIMESTRALES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dirty="0" smtClean="0"/>
              <a:t>OTROS GASTOS $245.00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41314"/>
              </p:ext>
            </p:extLst>
          </p:nvPr>
        </p:nvGraphicFramePr>
        <p:xfrm>
          <a:off x="8474299" y="2382591"/>
          <a:ext cx="2678805" cy="3718560"/>
        </p:xfrm>
        <a:graphic>
          <a:graphicData uri="http://schemas.openxmlformats.org/drawingml/2006/table">
            <a:tbl>
              <a:tblPr/>
              <a:tblGrid>
                <a:gridCol w="2678805">
                  <a:extLst>
                    <a:ext uri="{9D8B030D-6E8A-4147-A177-3AD203B41FA5}">
                      <a16:colId xmlns:a16="http://schemas.microsoft.com/office/drawing/2014/main" val="2280946648"/>
                    </a:ext>
                  </a:extLst>
                </a:gridCol>
              </a:tblGrid>
              <a:tr h="2820473">
                <a:tc>
                  <a:txBody>
                    <a:bodyPr/>
                    <a:lstStyle/>
                    <a:p>
                      <a:r>
                        <a:rPr lang="es-SV" sz="1400" dirty="0" smtClean="0"/>
                        <a:t>GASTOS</a:t>
                      </a:r>
                      <a:r>
                        <a:rPr lang="es-SV" sz="1400" baseline="0" dirty="0" smtClean="0"/>
                        <a:t> MENSUALES </a:t>
                      </a:r>
                    </a:p>
                    <a:p>
                      <a:r>
                        <a:rPr lang="es-SV" sz="1400" baseline="0" dirty="0" smtClean="0"/>
                        <a:t>COORDINADORA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SV" sz="1400" baseline="0" dirty="0" smtClean="0"/>
                        <a:t>COORDINADORA $ 794.79 MENSUAL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SV" sz="1400" baseline="0" dirty="0" smtClean="0"/>
                        <a:t>EDUCADOR $525.04 MENSUAL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SV" sz="1400" baseline="0" dirty="0" smtClean="0"/>
                        <a:t>CONTADOR $300.00 MEDIO TIEMPO DE LUNES AVIERNES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SV" sz="1400" dirty="0" smtClean="0"/>
                        <a:t>REFRIGERIO</a:t>
                      </a:r>
                      <a:r>
                        <a:rPr lang="es-SV" sz="1400" baseline="0" dirty="0" smtClean="0"/>
                        <a:t> PARA GRUPOS DE APOYO $305.83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SV" sz="1400" baseline="0" dirty="0" smtClean="0"/>
                        <a:t>VIATICOS Y PASAJES $75.00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SV" sz="1400" baseline="0" dirty="0" smtClean="0"/>
                        <a:t>OTROS GASTOS $81.66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s-SV" sz="14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s-SV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05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74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3090" y="1613058"/>
            <a:ext cx="7363968" cy="494643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SUBVENCION 2018</a:t>
            </a:r>
            <a:endParaRPr lang="es-SV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15000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SV" dirty="0" smtClean="0"/>
              <a:t>PRESUPUESTO 2018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ANUAL $15.00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DEPOSITADO EN CUATRO TRIMESTRAL $ 3,750.00</a:t>
            </a:r>
            <a:endParaRPr lang="es-SV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SV" dirty="0" smtClean="0"/>
              <a:t>GASTOS TRIMESTRALES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SALARIO COORDINADORA  TRIMESTRAL $1,567.62 TRIMESTRALES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PUNTO FOCAL $1,469.94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CARGA SOCIAL $718,41</a:t>
            </a:r>
            <a:endParaRPr lang="es-SV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s-SV" dirty="0" smtClean="0"/>
              <a:t>GASTOS MENSUALES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SALRIO MENSUAL $610.45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EDUCADOR $413.44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 CARGA SOCIAL $239.47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7957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9" y="2524258"/>
            <a:ext cx="3857625" cy="358032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9885"/>
              </p:ext>
            </p:extLst>
          </p:nvPr>
        </p:nvGraphicFramePr>
        <p:xfrm>
          <a:off x="599739" y="1236372"/>
          <a:ext cx="3857625" cy="1188720"/>
        </p:xfrm>
        <a:graphic>
          <a:graphicData uri="http://schemas.openxmlformats.org/drawingml/2006/table">
            <a:tbl>
              <a:tblPr/>
              <a:tblGrid>
                <a:gridCol w="3857625">
                  <a:extLst>
                    <a:ext uri="{9D8B030D-6E8A-4147-A177-3AD203B41FA5}">
                      <a16:colId xmlns:a16="http://schemas.microsoft.com/office/drawing/2014/main" val="234200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SV" dirty="0" smtClean="0"/>
                        <a:t>PROGRAMACION</a:t>
                      </a:r>
                      <a:r>
                        <a:rPr lang="es-SV" baseline="0" dirty="0" smtClean="0"/>
                        <a:t> </a:t>
                      </a:r>
                      <a:r>
                        <a:rPr lang="es-SV" dirty="0" smtClean="0"/>
                        <a:t> DE ACTIVIDADES ANUALES CON LAS COORDINADORES DE LOS GRUPOS DE APOYO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168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29" y="2627290"/>
            <a:ext cx="3193961" cy="347729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76083"/>
              </p:ext>
            </p:extLst>
          </p:nvPr>
        </p:nvGraphicFramePr>
        <p:xfrm>
          <a:off x="8802710" y="1236372"/>
          <a:ext cx="2176530" cy="640080"/>
        </p:xfrm>
        <a:graphic>
          <a:graphicData uri="http://schemas.openxmlformats.org/drawingml/2006/table">
            <a:tbl>
              <a:tblPr/>
              <a:tblGrid>
                <a:gridCol w="2176530">
                  <a:extLst>
                    <a:ext uri="{9D8B030D-6E8A-4147-A177-3AD203B41FA5}">
                      <a16:colId xmlns:a16="http://schemas.microsoft.com/office/drawing/2014/main" val="3805714288"/>
                    </a:ext>
                  </a:extLst>
                </a:gridCol>
              </a:tblGrid>
              <a:tr h="437881">
                <a:tc>
                  <a:txBody>
                    <a:bodyPr/>
                    <a:lstStyle/>
                    <a:p>
                      <a:r>
                        <a:rPr lang="es-SV" dirty="0" smtClean="0"/>
                        <a:t>ACTIVIDADES EDUCATIVAS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612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15" y="2524258"/>
            <a:ext cx="3482462" cy="3580329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71695"/>
              </p:ext>
            </p:extLst>
          </p:nvPr>
        </p:nvGraphicFramePr>
        <p:xfrm>
          <a:off x="5048519" y="1236372"/>
          <a:ext cx="2562896" cy="914400"/>
        </p:xfrm>
        <a:graphic>
          <a:graphicData uri="http://schemas.openxmlformats.org/drawingml/2006/table">
            <a:tbl>
              <a:tblPr/>
              <a:tblGrid>
                <a:gridCol w="2562896">
                  <a:extLst>
                    <a:ext uri="{9D8B030D-6E8A-4147-A177-3AD203B41FA5}">
                      <a16:colId xmlns:a16="http://schemas.microsoft.com/office/drawing/2014/main" val="1210124386"/>
                    </a:ext>
                  </a:extLst>
                </a:gridCol>
              </a:tblGrid>
              <a:tr h="425003">
                <a:tc>
                  <a:txBody>
                    <a:bodyPr/>
                    <a:lstStyle/>
                    <a:p>
                      <a:r>
                        <a:rPr lang="es-SV" dirty="0" smtClean="0"/>
                        <a:t>COORDINACION CONLOS MEDICOS DE LAS CLINICAS TAR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2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5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931831"/>
            <a:ext cx="11062952" cy="470078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31182"/>
              </p:ext>
            </p:extLst>
          </p:nvPr>
        </p:nvGraphicFramePr>
        <p:xfrm>
          <a:off x="2846231" y="1429555"/>
          <a:ext cx="4675031" cy="365760"/>
        </p:xfrm>
        <a:graphic>
          <a:graphicData uri="http://schemas.openxmlformats.org/drawingml/2006/table">
            <a:tbl>
              <a:tblPr/>
              <a:tblGrid>
                <a:gridCol w="4675031">
                  <a:extLst>
                    <a:ext uri="{9D8B030D-6E8A-4147-A177-3AD203B41FA5}">
                      <a16:colId xmlns:a16="http://schemas.microsoft.com/office/drawing/2014/main" val="1547998074"/>
                    </a:ext>
                  </a:extLst>
                </a:gridCol>
              </a:tblGrid>
              <a:tr h="257577">
                <a:tc>
                  <a:txBody>
                    <a:bodyPr/>
                    <a:lstStyle/>
                    <a:p>
                      <a:r>
                        <a:rPr lang="es-SV" dirty="0" smtClean="0"/>
                        <a:t>ACTIVIDADES DE AUTOCUIDO GRUPALES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1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4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1893195"/>
            <a:ext cx="7044743" cy="4623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1893195"/>
            <a:ext cx="4018209" cy="462351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27391"/>
              </p:ext>
            </p:extLst>
          </p:nvPr>
        </p:nvGraphicFramePr>
        <p:xfrm>
          <a:off x="8010659" y="875763"/>
          <a:ext cx="2936383" cy="914400"/>
        </p:xfrm>
        <a:graphic>
          <a:graphicData uri="http://schemas.openxmlformats.org/drawingml/2006/table">
            <a:tbl>
              <a:tblPr/>
              <a:tblGrid>
                <a:gridCol w="2936383">
                  <a:extLst>
                    <a:ext uri="{9D8B030D-6E8A-4147-A177-3AD203B41FA5}">
                      <a16:colId xmlns:a16="http://schemas.microsoft.com/office/drawing/2014/main" val="3189469098"/>
                    </a:ext>
                  </a:extLst>
                </a:gridCol>
              </a:tblGrid>
              <a:tr h="502276">
                <a:tc>
                  <a:txBody>
                    <a:bodyPr/>
                    <a:lstStyle/>
                    <a:p>
                      <a:r>
                        <a:rPr lang="es-SV" dirty="0" smtClean="0"/>
                        <a:t>ENTREGA DE REGALOS A USUARIOS DEL GRUPO DE APOYO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21523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65482"/>
              </p:ext>
            </p:extLst>
          </p:nvPr>
        </p:nvGraphicFramePr>
        <p:xfrm>
          <a:off x="1571223" y="1150083"/>
          <a:ext cx="4134118" cy="640080"/>
        </p:xfrm>
        <a:graphic>
          <a:graphicData uri="http://schemas.openxmlformats.org/drawingml/2006/table">
            <a:tbl>
              <a:tblPr/>
              <a:tblGrid>
                <a:gridCol w="4134118">
                  <a:extLst>
                    <a:ext uri="{9D8B030D-6E8A-4147-A177-3AD203B41FA5}">
                      <a16:colId xmlns:a16="http://schemas.microsoft.com/office/drawing/2014/main" val="2852437021"/>
                    </a:ext>
                  </a:extLst>
                </a:gridCol>
              </a:tblGrid>
              <a:tr h="193183">
                <a:tc>
                  <a:txBody>
                    <a:bodyPr/>
                    <a:lstStyle/>
                    <a:p>
                      <a:r>
                        <a:rPr lang="es-SV" dirty="0" smtClean="0"/>
                        <a:t>CIERRES</a:t>
                      </a:r>
                      <a:r>
                        <a:rPr lang="es-SV" baseline="0" dirty="0" smtClean="0"/>
                        <a:t>  DE ACTIVIDADES ANUALES CON LOS GRUPOS DE APOYO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45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0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3" y="1738647"/>
            <a:ext cx="5138142" cy="502276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67629"/>
              </p:ext>
            </p:extLst>
          </p:nvPr>
        </p:nvGraphicFramePr>
        <p:xfrm>
          <a:off x="1030310" y="1017431"/>
          <a:ext cx="4623515" cy="640080"/>
        </p:xfrm>
        <a:graphic>
          <a:graphicData uri="http://schemas.openxmlformats.org/drawingml/2006/table">
            <a:tbl>
              <a:tblPr/>
              <a:tblGrid>
                <a:gridCol w="4623515">
                  <a:extLst>
                    <a:ext uri="{9D8B030D-6E8A-4147-A177-3AD203B41FA5}">
                      <a16:colId xmlns:a16="http://schemas.microsoft.com/office/drawing/2014/main" val="2301942071"/>
                    </a:ext>
                  </a:extLst>
                </a:gridCol>
              </a:tblGrid>
              <a:tr h="386366">
                <a:tc>
                  <a:txBody>
                    <a:bodyPr/>
                    <a:lstStyle/>
                    <a:p>
                      <a:r>
                        <a:rPr lang="es-SV" dirty="0" smtClean="0"/>
                        <a:t>ENTREGA DE RECONOCIMIENTOS ANUALES</a:t>
                      </a:r>
                      <a:r>
                        <a:rPr lang="es-SV" baseline="0" dirty="0" smtClean="0"/>
                        <a:t> A HOSPITALES NACIONALES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9605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1738648"/>
            <a:ext cx="5976870" cy="502276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21702"/>
              </p:ext>
            </p:extLst>
          </p:nvPr>
        </p:nvGraphicFramePr>
        <p:xfrm>
          <a:off x="6065948" y="991673"/>
          <a:ext cx="3876542" cy="640080"/>
        </p:xfrm>
        <a:graphic>
          <a:graphicData uri="http://schemas.openxmlformats.org/drawingml/2006/table">
            <a:tbl>
              <a:tblPr/>
              <a:tblGrid>
                <a:gridCol w="3876542">
                  <a:extLst>
                    <a:ext uri="{9D8B030D-6E8A-4147-A177-3AD203B41FA5}">
                      <a16:colId xmlns:a16="http://schemas.microsoft.com/office/drawing/2014/main" val="19426411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SV" dirty="0" smtClean="0"/>
                        <a:t>DINAMICAS GRUPALES DE INTEGRACION </a:t>
                      </a:r>
                      <a:endParaRPr lang="es-SV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92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49268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214</TotalTime>
  <Words>297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Andalus</vt:lpstr>
      <vt:lpstr>Arial</vt:lpstr>
      <vt:lpstr>Calibri</vt:lpstr>
      <vt:lpstr>Cambria</vt:lpstr>
      <vt:lpstr>Century Gothic</vt:lpstr>
      <vt:lpstr>Times New Roman</vt:lpstr>
      <vt:lpstr>Wingdings</vt:lpstr>
      <vt:lpstr>Estela de condensación</vt:lpstr>
      <vt:lpstr>Rendición de cuentas </vt:lpstr>
      <vt:lpstr>Presentación de PowerPoint</vt:lpstr>
      <vt:lpstr>Presentación de PowerPoint</vt:lpstr>
      <vt:lpstr>Presentación de PowerPoint</vt:lpstr>
      <vt:lpstr>SUBVENCION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dc:creator>equiporedsal</dc:creator>
  <cp:lastModifiedBy>equiporedsal</cp:lastModifiedBy>
  <cp:revision>23</cp:revision>
  <dcterms:created xsi:type="dcterms:W3CDTF">2019-02-01T19:22:24Z</dcterms:created>
  <dcterms:modified xsi:type="dcterms:W3CDTF">2019-02-01T22:56:55Z</dcterms:modified>
</cp:coreProperties>
</file>