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08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5" r:id="rId15"/>
    <p:sldId id="269" r:id="rId16"/>
    <p:sldId id="270" r:id="rId17"/>
    <p:sldId id="271" r:id="rId18"/>
    <p:sldId id="276" r:id="rId19"/>
    <p:sldId id="272" r:id="rId20"/>
    <p:sldId id="273" r:id="rId21"/>
    <p:sldId id="274"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lenda Marisol Campos de Cáceres" initials="GMCdC" lastIdx="2" clrIdx="0">
    <p:extLst>
      <p:ext uri="{19B8F6BF-5375-455C-9EA6-DF929625EA0E}">
        <p15:presenceInfo xmlns:p15="http://schemas.microsoft.com/office/powerpoint/2012/main" userId="S-1-5-21-3417314637-2432414747-4119096736-114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Estilo claro 2 - Acento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Estilo claro 2 - Acento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8" d="100"/>
          <a:sy n="88" d="100"/>
        </p:scale>
        <p:origin x="576" y="12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30CA61-2971-4B04-941E-6ADEFA1823D7}" type="doc">
      <dgm:prSet loTypeId="urn:microsoft.com/office/officeart/2005/8/layout/vList2" loCatId="list" qsTypeId="urn:microsoft.com/office/officeart/2005/8/quickstyle/simple1" qsCatId="simple" csTypeId="urn:microsoft.com/office/officeart/2005/8/colors/colorful1#2" csCatId="colorful" phldr="1"/>
      <dgm:spPr/>
      <dgm:t>
        <a:bodyPr/>
        <a:lstStyle/>
        <a:p>
          <a:endParaRPr lang="es-ES"/>
        </a:p>
      </dgm:t>
    </dgm:pt>
    <dgm:pt modelId="{D4A13A33-5180-499C-8912-8A9DA5FA0479}">
      <dgm:prSet phldrT="[Texto]"/>
      <dgm:spPr/>
      <dgm:t>
        <a:bodyPr/>
        <a:lstStyle/>
        <a:p>
          <a:r>
            <a:rPr lang="es-ES" dirty="0" smtClean="0"/>
            <a:t>Nivel de Administración Superior</a:t>
          </a:r>
          <a:endParaRPr lang="es-ES" dirty="0"/>
        </a:p>
      </dgm:t>
    </dgm:pt>
    <dgm:pt modelId="{5776AFB7-9B24-4B72-9F8F-3EE6137ACF78}" type="parTrans" cxnId="{124E23A5-1BF1-4205-BC1A-8A141925E07D}">
      <dgm:prSet/>
      <dgm:spPr/>
      <dgm:t>
        <a:bodyPr/>
        <a:lstStyle/>
        <a:p>
          <a:endParaRPr lang="es-ES"/>
        </a:p>
      </dgm:t>
    </dgm:pt>
    <dgm:pt modelId="{47F98E77-A3FB-4C0E-806C-150061D336FC}" type="sibTrans" cxnId="{124E23A5-1BF1-4205-BC1A-8A141925E07D}">
      <dgm:prSet/>
      <dgm:spPr/>
      <dgm:t>
        <a:bodyPr/>
        <a:lstStyle/>
        <a:p>
          <a:endParaRPr lang="es-ES"/>
        </a:p>
      </dgm:t>
    </dgm:pt>
    <dgm:pt modelId="{6C37A235-54A2-4550-B89B-3094ED35C416}">
      <dgm:prSet phldrT="[Texto]"/>
      <dgm:spPr/>
      <dgm:t>
        <a:bodyPr/>
        <a:lstStyle/>
        <a:p>
          <a:pPr algn="just"/>
          <a:r>
            <a:rPr lang="es-SV" dirty="0" smtClean="0"/>
            <a:t>Ejerce las atribuciones y facultades establecidas que le confiere el Reglamento del Órgano Ejecutivo y está conformado por el Despacho del Ministro y Despacho del Viceministro, quienes tienen la responsabilidad de la conducción del Sector Turismo dentro de una perspectiva que permita avanzar hacia el futuro con base en la política   turística.</a:t>
          </a:r>
          <a:endParaRPr lang="es-ES" dirty="0"/>
        </a:p>
      </dgm:t>
    </dgm:pt>
    <dgm:pt modelId="{05591AED-7CDF-4C00-8CE5-D20B550A43C0}" type="parTrans" cxnId="{EDF8BF3D-5D96-47A1-B59D-4F72C50949B3}">
      <dgm:prSet/>
      <dgm:spPr/>
      <dgm:t>
        <a:bodyPr/>
        <a:lstStyle/>
        <a:p>
          <a:endParaRPr lang="es-ES"/>
        </a:p>
      </dgm:t>
    </dgm:pt>
    <dgm:pt modelId="{FA227A92-362A-4D5F-AC77-E9465B67680F}" type="sibTrans" cxnId="{EDF8BF3D-5D96-47A1-B59D-4F72C50949B3}">
      <dgm:prSet/>
      <dgm:spPr/>
      <dgm:t>
        <a:bodyPr/>
        <a:lstStyle/>
        <a:p>
          <a:endParaRPr lang="es-ES"/>
        </a:p>
      </dgm:t>
    </dgm:pt>
    <dgm:pt modelId="{27AF3549-048A-4173-8732-E4B739445AF6}">
      <dgm:prSet phldrT="[Texto]"/>
      <dgm:spPr/>
      <dgm:t>
        <a:bodyPr/>
        <a:lstStyle/>
        <a:p>
          <a:r>
            <a:rPr lang="es-ES" dirty="0" smtClean="0"/>
            <a:t>Nivel Asesor</a:t>
          </a:r>
          <a:endParaRPr lang="es-ES" dirty="0"/>
        </a:p>
      </dgm:t>
    </dgm:pt>
    <dgm:pt modelId="{211326E3-3891-419E-AA83-D28AA0CA188E}" type="parTrans" cxnId="{61350AAB-24CA-490A-A9A5-6A4B26DDD7F0}">
      <dgm:prSet/>
      <dgm:spPr/>
      <dgm:t>
        <a:bodyPr/>
        <a:lstStyle/>
        <a:p>
          <a:endParaRPr lang="es-ES"/>
        </a:p>
      </dgm:t>
    </dgm:pt>
    <dgm:pt modelId="{449C54DC-D309-42B8-B532-E42633C08B84}" type="sibTrans" cxnId="{61350AAB-24CA-490A-A9A5-6A4B26DDD7F0}">
      <dgm:prSet/>
      <dgm:spPr/>
      <dgm:t>
        <a:bodyPr/>
        <a:lstStyle/>
        <a:p>
          <a:endParaRPr lang="es-ES"/>
        </a:p>
      </dgm:t>
    </dgm:pt>
    <dgm:pt modelId="{2E31E1C8-3DCB-4F27-81BE-9C9C282ED121}">
      <dgm:prSet phldrT="[Texto]"/>
      <dgm:spPr/>
      <dgm:t>
        <a:bodyPr/>
        <a:lstStyle/>
        <a:p>
          <a:pPr algn="just"/>
          <a:r>
            <a:rPr lang="es-SV" dirty="0" smtClean="0"/>
            <a:t>Representado por  las unidades asesoras, siendo este nivel al  que le corresponde la asesoría   en la toma de decisiones  institucionales.</a:t>
          </a:r>
          <a:endParaRPr lang="es-ES" dirty="0"/>
        </a:p>
      </dgm:t>
    </dgm:pt>
    <dgm:pt modelId="{96CB0FD2-068B-4BBD-A650-C7C95E949569}" type="parTrans" cxnId="{0372A0F5-31F3-4B82-B145-0FA648BAA7F9}">
      <dgm:prSet/>
      <dgm:spPr/>
      <dgm:t>
        <a:bodyPr/>
        <a:lstStyle/>
        <a:p>
          <a:endParaRPr lang="es-ES"/>
        </a:p>
      </dgm:t>
    </dgm:pt>
    <dgm:pt modelId="{CF35D50B-8D00-47AB-8991-4F5529F3D08D}" type="sibTrans" cxnId="{0372A0F5-31F3-4B82-B145-0FA648BAA7F9}">
      <dgm:prSet/>
      <dgm:spPr/>
      <dgm:t>
        <a:bodyPr/>
        <a:lstStyle/>
        <a:p>
          <a:endParaRPr lang="es-ES"/>
        </a:p>
      </dgm:t>
    </dgm:pt>
    <dgm:pt modelId="{6592F2E5-DEB7-4F23-B1BF-2E531BD0F890}">
      <dgm:prSet phldrT="[Texto]"/>
      <dgm:spPr/>
      <dgm:t>
        <a:bodyPr/>
        <a:lstStyle/>
        <a:p>
          <a:r>
            <a:rPr lang="es-ES" dirty="0" smtClean="0"/>
            <a:t>Nivel Estratégico</a:t>
          </a:r>
          <a:endParaRPr lang="es-ES" dirty="0"/>
        </a:p>
      </dgm:t>
    </dgm:pt>
    <dgm:pt modelId="{8180BDE1-3EB9-40D2-A8A6-7F6A10C99261}" type="parTrans" cxnId="{111527A7-5AFC-4BA6-B89A-DCD70E41984C}">
      <dgm:prSet/>
      <dgm:spPr/>
      <dgm:t>
        <a:bodyPr/>
        <a:lstStyle/>
        <a:p>
          <a:endParaRPr lang="es-ES"/>
        </a:p>
      </dgm:t>
    </dgm:pt>
    <dgm:pt modelId="{FFEC20BD-17EF-4B07-9CA6-030214B2353D}" type="sibTrans" cxnId="{111527A7-5AFC-4BA6-B89A-DCD70E41984C}">
      <dgm:prSet/>
      <dgm:spPr/>
      <dgm:t>
        <a:bodyPr/>
        <a:lstStyle/>
        <a:p>
          <a:endParaRPr lang="es-ES"/>
        </a:p>
      </dgm:t>
    </dgm:pt>
    <dgm:pt modelId="{3C5E0A17-052A-480F-98BF-939FD27F4349}">
      <dgm:prSet phldrT="[Texto]"/>
      <dgm:spPr/>
      <dgm:t>
        <a:bodyPr/>
        <a:lstStyle/>
        <a:p>
          <a:pPr algn="just"/>
          <a:r>
            <a:rPr lang="es-SV" dirty="0" smtClean="0"/>
            <a:t>Representado por las Direcciones de Planificación y Política Sectorial y de Contraloría Sectorial, encargándose de la ejecución de las competencias del  Ministerio.</a:t>
          </a:r>
          <a:endParaRPr lang="es-ES" dirty="0"/>
        </a:p>
      </dgm:t>
    </dgm:pt>
    <dgm:pt modelId="{658708C7-EC2A-43D6-886D-D4741D1E6C09}" type="parTrans" cxnId="{96943109-4094-4D06-9301-051A4A67C4F2}">
      <dgm:prSet/>
      <dgm:spPr/>
      <dgm:t>
        <a:bodyPr/>
        <a:lstStyle/>
        <a:p>
          <a:endParaRPr lang="es-ES"/>
        </a:p>
      </dgm:t>
    </dgm:pt>
    <dgm:pt modelId="{681CBC30-966D-4705-9BA2-AF4748D8DECA}" type="sibTrans" cxnId="{96943109-4094-4D06-9301-051A4A67C4F2}">
      <dgm:prSet/>
      <dgm:spPr/>
      <dgm:t>
        <a:bodyPr/>
        <a:lstStyle/>
        <a:p>
          <a:endParaRPr lang="es-ES"/>
        </a:p>
      </dgm:t>
    </dgm:pt>
    <dgm:pt modelId="{0FA3B323-BF5A-4CF0-8FF8-DA69BC999438}">
      <dgm:prSet phldrT="[Texto]"/>
      <dgm:spPr/>
      <dgm:t>
        <a:bodyPr/>
        <a:lstStyle/>
        <a:p>
          <a:r>
            <a:rPr lang="es-ES" dirty="0" smtClean="0"/>
            <a:t>Nivel Táctico Operativo</a:t>
          </a:r>
          <a:endParaRPr lang="es-ES" dirty="0"/>
        </a:p>
      </dgm:t>
    </dgm:pt>
    <dgm:pt modelId="{AB71C65A-4D73-4680-BEA2-0984FEEC9199}" type="parTrans" cxnId="{AA320D20-42CB-4E8A-B649-0A8D3641863B}">
      <dgm:prSet/>
      <dgm:spPr/>
      <dgm:t>
        <a:bodyPr/>
        <a:lstStyle/>
        <a:p>
          <a:endParaRPr lang="es-ES"/>
        </a:p>
      </dgm:t>
    </dgm:pt>
    <dgm:pt modelId="{F6973233-08F9-4878-B375-1E6B5A0F48A8}" type="sibTrans" cxnId="{AA320D20-42CB-4E8A-B649-0A8D3641863B}">
      <dgm:prSet/>
      <dgm:spPr/>
      <dgm:t>
        <a:bodyPr/>
        <a:lstStyle/>
        <a:p>
          <a:endParaRPr lang="es-ES"/>
        </a:p>
      </dgm:t>
    </dgm:pt>
    <dgm:pt modelId="{0CA55157-269E-42C8-94D8-5E9584E4416D}">
      <dgm:prSet phldrT="[Texto]"/>
      <dgm:spPr/>
      <dgm:t>
        <a:bodyPr/>
        <a:lstStyle/>
        <a:p>
          <a:pPr algn="just"/>
          <a:r>
            <a:rPr lang="es-SV" dirty="0" smtClean="0"/>
            <a:t>Representado por las  unidades administrativas y financieras que coordinarán la ejecución de   las actividades diarias del Ministerio.</a:t>
          </a:r>
          <a:endParaRPr lang="es-ES" dirty="0"/>
        </a:p>
      </dgm:t>
    </dgm:pt>
    <dgm:pt modelId="{311A9E46-21BD-4D23-ADA2-93147B62DA0B}" type="parTrans" cxnId="{535722AC-AEEA-456D-AC50-6F1B3AF7D9BA}">
      <dgm:prSet/>
      <dgm:spPr/>
      <dgm:t>
        <a:bodyPr/>
        <a:lstStyle/>
        <a:p>
          <a:endParaRPr lang="es-ES"/>
        </a:p>
      </dgm:t>
    </dgm:pt>
    <dgm:pt modelId="{0E8D40F7-3EAA-4369-A123-6D6233B48C48}" type="sibTrans" cxnId="{535722AC-AEEA-456D-AC50-6F1B3AF7D9BA}">
      <dgm:prSet/>
      <dgm:spPr/>
      <dgm:t>
        <a:bodyPr/>
        <a:lstStyle/>
        <a:p>
          <a:endParaRPr lang="es-ES"/>
        </a:p>
      </dgm:t>
    </dgm:pt>
    <dgm:pt modelId="{8A8A6607-A9F6-47C0-A720-93694775579E}" type="pres">
      <dgm:prSet presAssocID="{3530CA61-2971-4B04-941E-6ADEFA1823D7}" presName="linear" presStyleCnt="0">
        <dgm:presLayoutVars>
          <dgm:animLvl val="lvl"/>
          <dgm:resizeHandles val="exact"/>
        </dgm:presLayoutVars>
      </dgm:prSet>
      <dgm:spPr/>
      <dgm:t>
        <a:bodyPr/>
        <a:lstStyle/>
        <a:p>
          <a:endParaRPr lang="es-SV"/>
        </a:p>
      </dgm:t>
    </dgm:pt>
    <dgm:pt modelId="{02B53C6E-FCDC-40C1-B936-3F21E52DF22D}" type="pres">
      <dgm:prSet presAssocID="{D4A13A33-5180-499C-8912-8A9DA5FA0479}" presName="parentText" presStyleLbl="node1" presStyleIdx="0" presStyleCnt="4">
        <dgm:presLayoutVars>
          <dgm:chMax val="0"/>
          <dgm:bulletEnabled val="1"/>
        </dgm:presLayoutVars>
      </dgm:prSet>
      <dgm:spPr/>
      <dgm:t>
        <a:bodyPr/>
        <a:lstStyle/>
        <a:p>
          <a:endParaRPr lang="es-ES"/>
        </a:p>
      </dgm:t>
    </dgm:pt>
    <dgm:pt modelId="{D66DE289-A163-4D36-B244-59C132CC76C3}" type="pres">
      <dgm:prSet presAssocID="{D4A13A33-5180-499C-8912-8A9DA5FA0479}" presName="childText" presStyleLbl="revTx" presStyleIdx="0" presStyleCnt="4">
        <dgm:presLayoutVars>
          <dgm:bulletEnabled val="1"/>
        </dgm:presLayoutVars>
      </dgm:prSet>
      <dgm:spPr/>
      <dgm:t>
        <a:bodyPr/>
        <a:lstStyle/>
        <a:p>
          <a:endParaRPr lang="es-ES"/>
        </a:p>
      </dgm:t>
    </dgm:pt>
    <dgm:pt modelId="{F058E432-AC52-4276-ADC6-6ED19BF85417}" type="pres">
      <dgm:prSet presAssocID="{27AF3549-048A-4173-8732-E4B739445AF6}" presName="parentText" presStyleLbl="node1" presStyleIdx="1" presStyleCnt="4">
        <dgm:presLayoutVars>
          <dgm:chMax val="0"/>
          <dgm:bulletEnabled val="1"/>
        </dgm:presLayoutVars>
      </dgm:prSet>
      <dgm:spPr/>
      <dgm:t>
        <a:bodyPr/>
        <a:lstStyle/>
        <a:p>
          <a:endParaRPr lang="es-SV"/>
        </a:p>
      </dgm:t>
    </dgm:pt>
    <dgm:pt modelId="{49BBE6FE-DCAE-4D76-88D0-160ECD5DE8D9}" type="pres">
      <dgm:prSet presAssocID="{27AF3549-048A-4173-8732-E4B739445AF6}" presName="childText" presStyleLbl="revTx" presStyleIdx="1" presStyleCnt="4">
        <dgm:presLayoutVars>
          <dgm:bulletEnabled val="1"/>
        </dgm:presLayoutVars>
      </dgm:prSet>
      <dgm:spPr/>
      <dgm:t>
        <a:bodyPr/>
        <a:lstStyle/>
        <a:p>
          <a:endParaRPr lang="es-ES"/>
        </a:p>
      </dgm:t>
    </dgm:pt>
    <dgm:pt modelId="{C4D1F759-B6B2-45E6-907C-3C30FD435A6D}" type="pres">
      <dgm:prSet presAssocID="{6592F2E5-DEB7-4F23-B1BF-2E531BD0F890}" presName="parentText" presStyleLbl="node1" presStyleIdx="2" presStyleCnt="4">
        <dgm:presLayoutVars>
          <dgm:chMax val="0"/>
          <dgm:bulletEnabled val="1"/>
        </dgm:presLayoutVars>
      </dgm:prSet>
      <dgm:spPr/>
      <dgm:t>
        <a:bodyPr/>
        <a:lstStyle/>
        <a:p>
          <a:endParaRPr lang="es-SV"/>
        </a:p>
      </dgm:t>
    </dgm:pt>
    <dgm:pt modelId="{2978C127-2530-4903-BFE6-06921EC9925C}" type="pres">
      <dgm:prSet presAssocID="{6592F2E5-DEB7-4F23-B1BF-2E531BD0F890}" presName="childText" presStyleLbl="revTx" presStyleIdx="2" presStyleCnt="4">
        <dgm:presLayoutVars>
          <dgm:bulletEnabled val="1"/>
        </dgm:presLayoutVars>
      </dgm:prSet>
      <dgm:spPr/>
      <dgm:t>
        <a:bodyPr/>
        <a:lstStyle/>
        <a:p>
          <a:endParaRPr lang="es-ES"/>
        </a:p>
      </dgm:t>
    </dgm:pt>
    <dgm:pt modelId="{51DA1C51-09F5-4BE3-AEF8-7C2A0A5D5DF9}" type="pres">
      <dgm:prSet presAssocID="{0FA3B323-BF5A-4CF0-8FF8-DA69BC999438}" presName="parentText" presStyleLbl="node1" presStyleIdx="3" presStyleCnt="4">
        <dgm:presLayoutVars>
          <dgm:chMax val="0"/>
          <dgm:bulletEnabled val="1"/>
        </dgm:presLayoutVars>
      </dgm:prSet>
      <dgm:spPr/>
      <dgm:t>
        <a:bodyPr/>
        <a:lstStyle/>
        <a:p>
          <a:endParaRPr lang="es-ES"/>
        </a:p>
      </dgm:t>
    </dgm:pt>
    <dgm:pt modelId="{1A1033A4-D059-4004-AF0D-8BD614058211}" type="pres">
      <dgm:prSet presAssocID="{0FA3B323-BF5A-4CF0-8FF8-DA69BC999438}" presName="childText" presStyleLbl="revTx" presStyleIdx="3" presStyleCnt="4">
        <dgm:presLayoutVars>
          <dgm:bulletEnabled val="1"/>
        </dgm:presLayoutVars>
      </dgm:prSet>
      <dgm:spPr/>
      <dgm:t>
        <a:bodyPr/>
        <a:lstStyle/>
        <a:p>
          <a:endParaRPr lang="es-ES"/>
        </a:p>
      </dgm:t>
    </dgm:pt>
  </dgm:ptLst>
  <dgm:cxnLst>
    <dgm:cxn modelId="{098DD836-79E1-4997-B2B0-B4DFA9115C4B}" type="presOf" srcId="{2E31E1C8-3DCB-4F27-81BE-9C9C282ED121}" destId="{49BBE6FE-DCAE-4D76-88D0-160ECD5DE8D9}" srcOrd="0" destOrd="0" presId="urn:microsoft.com/office/officeart/2005/8/layout/vList2"/>
    <dgm:cxn modelId="{5E98B090-D2BE-418C-94B6-B4399FF47220}" type="presOf" srcId="{6592F2E5-DEB7-4F23-B1BF-2E531BD0F890}" destId="{C4D1F759-B6B2-45E6-907C-3C30FD435A6D}" srcOrd="0" destOrd="0" presId="urn:microsoft.com/office/officeart/2005/8/layout/vList2"/>
    <dgm:cxn modelId="{61350AAB-24CA-490A-A9A5-6A4B26DDD7F0}" srcId="{3530CA61-2971-4B04-941E-6ADEFA1823D7}" destId="{27AF3549-048A-4173-8732-E4B739445AF6}" srcOrd="1" destOrd="0" parTransId="{211326E3-3891-419E-AA83-D28AA0CA188E}" sibTransId="{449C54DC-D309-42B8-B532-E42633C08B84}"/>
    <dgm:cxn modelId="{996B6FDB-F10A-46B4-92AB-B1832B64B528}" type="presOf" srcId="{3C5E0A17-052A-480F-98BF-939FD27F4349}" destId="{2978C127-2530-4903-BFE6-06921EC9925C}" srcOrd="0" destOrd="0" presId="urn:microsoft.com/office/officeart/2005/8/layout/vList2"/>
    <dgm:cxn modelId="{46D96349-C0B7-402E-99C1-FB5FA71A392F}" type="presOf" srcId="{D4A13A33-5180-499C-8912-8A9DA5FA0479}" destId="{02B53C6E-FCDC-40C1-B936-3F21E52DF22D}" srcOrd="0" destOrd="0" presId="urn:microsoft.com/office/officeart/2005/8/layout/vList2"/>
    <dgm:cxn modelId="{906C6361-82EB-414A-86AC-78406F1519C6}" type="presOf" srcId="{0CA55157-269E-42C8-94D8-5E9584E4416D}" destId="{1A1033A4-D059-4004-AF0D-8BD614058211}" srcOrd="0" destOrd="0" presId="urn:microsoft.com/office/officeart/2005/8/layout/vList2"/>
    <dgm:cxn modelId="{0372A0F5-31F3-4B82-B145-0FA648BAA7F9}" srcId="{27AF3549-048A-4173-8732-E4B739445AF6}" destId="{2E31E1C8-3DCB-4F27-81BE-9C9C282ED121}" srcOrd="0" destOrd="0" parTransId="{96CB0FD2-068B-4BBD-A650-C7C95E949569}" sibTransId="{CF35D50B-8D00-47AB-8991-4F5529F3D08D}"/>
    <dgm:cxn modelId="{AA320D20-42CB-4E8A-B649-0A8D3641863B}" srcId="{3530CA61-2971-4B04-941E-6ADEFA1823D7}" destId="{0FA3B323-BF5A-4CF0-8FF8-DA69BC999438}" srcOrd="3" destOrd="0" parTransId="{AB71C65A-4D73-4680-BEA2-0984FEEC9199}" sibTransId="{F6973233-08F9-4878-B375-1E6B5A0F48A8}"/>
    <dgm:cxn modelId="{AAA20784-8482-4A33-ACC3-7C65D93B544C}" type="presOf" srcId="{6C37A235-54A2-4550-B89B-3094ED35C416}" destId="{D66DE289-A163-4D36-B244-59C132CC76C3}" srcOrd="0" destOrd="0" presId="urn:microsoft.com/office/officeart/2005/8/layout/vList2"/>
    <dgm:cxn modelId="{CB2D5BF1-0DDF-4D66-AA02-1D8E23AC371A}" type="presOf" srcId="{3530CA61-2971-4B04-941E-6ADEFA1823D7}" destId="{8A8A6607-A9F6-47C0-A720-93694775579E}" srcOrd="0" destOrd="0" presId="urn:microsoft.com/office/officeart/2005/8/layout/vList2"/>
    <dgm:cxn modelId="{9C3C51EF-864F-44BF-AAA1-9BB31784D29D}" type="presOf" srcId="{0FA3B323-BF5A-4CF0-8FF8-DA69BC999438}" destId="{51DA1C51-09F5-4BE3-AEF8-7C2A0A5D5DF9}" srcOrd="0" destOrd="0" presId="urn:microsoft.com/office/officeart/2005/8/layout/vList2"/>
    <dgm:cxn modelId="{124E23A5-1BF1-4205-BC1A-8A141925E07D}" srcId="{3530CA61-2971-4B04-941E-6ADEFA1823D7}" destId="{D4A13A33-5180-499C-8912-8A9DA5FA0479}" srcOrd="0" destOrd="0" parTransId="{5776AFB7-9B24-4B72-9F8F-3EE6137ACF78}" sibTransId="{47F98E77-A3FB-4C0E-806C-150061D336FC}"/>
    <dgm:cxn modelId="{111527A7-5AFC-4BA6-B89A-DCD70E41984C}" srcId="{3530CA61-2971-4B04-941E-6ADEFA1823D7}" destId="{6592F2E5-DEB7-4F23-B1BF-2E531BD0F890}" srcOrd="2" destOrd="0" parTransId="{8180BDE1-3EB9-40D2-A8A6-7F6A10C99261}" sibTransId="{FFEC20BD-17EF-4B07-9CA6-030214B2353D}"/>
    <dgm:cxn modelId="{535722AC-AEEA-456D-AC50-6F1B3AF7D9BA}" srcId="{0FA3B323-BF5A-4CF0-8FF8-DA69BC999438}" destId="{0CA55157-269E-42C8-94D8-5E9584E4416D}" srcOrd="0" destOrd="0" parTransId="{311A9E46-21BD-4D23-ADA2-93147B62DA0B}" sibTransId="{0E8D40F7-3EAA-4369-A123-6D6233B48C48}"/>
    <dgm:cxn modelId="{96943109-4094-4D06-9301-051A4A67C4F2}" srcId="{6592F2E5-DEB7-4F23-B1BF-2E531BD0F890}" destId="{3C5E0A17-052A-480F-98BF-939FD27F4349}" srcOrd="0" destOrd="0" parTransId="{658708C7-EC2A-43D6-886D-D4741D1E6C09}" sibTransId="{681CBC30-966D-4705-9BA2-AF4748D8DECA}"/>
    <dgm:cxn modelId="{EDF8BF3D-5D96-47A1-B59D-4F72C50949B3}" srcId="{D4A13A33-5180-499C-8912-8A9DA5FA0479}" destId="{6C37A235-54A2-4550-B89B-3094ED35C416}" srcOrd="0" destOrd="0" parTransId="{05591AED-7CDF-4C00-8CE5-D20B550A43C0}" sibTransId="{FA227A92-362A-4D5F-AC77-E9465B67680F}"/>
    <dgm:cxn modelId="{2F2A2F3C-7F01-49F7-A350-E68A156B36EF}" type="presOf" srcId="{27AF3549-048A-4173-8732-E4B739445AF6}" destId="{F058E432-AC52-4276-ADC6-6ED19BF85417}" srcOrd="0" destOrd="0" presId="urn:microsoft.com/office/officeart/2005/8/layout/vList2"/>
    <dgm:cxn modelId="{BCA3B4C3-A4BA-41B8-ADF8-ECC8A321B5CA}" type="presParOf" srcId="{8A8A6607-A9F6-47C0-A720-93694775579E}" destId="{02B53C6E-FCDC-40C1-B936-3F21E52DF22D}" srcOrd="0" destOrd="0" presId="urn:microsoft.com/office/officeart/2005/8/layout/vList2"/>
    <dgm:cxn modelId="{8C9682EA-A85F-4257-841C-E13F0D7F60BC}" type="presParOf" srcId="{8A8A6607-A9F6-47C0-A720-93694775579E}" destId="{D66DE289-A163-4D36-B244-59C132CC76C3}" srcOrd="1" destOrd="0" presId="urn:microsoft.com/office/officeart/2005/8/layout/vList2"/>
    <dgm:cxn modelId="{C1F97D51-B472-4DA2-8665-FA8BB3D8B287}" type="presParOf" srcId="{8A8A6607-A9F6-47C0-A720-93694775579E}" destId="{F058E432-AC52-4276-ADC6-6ED19BF85417}" srcOrd="2" destOrd="0" presId="urn:microsoft.com/office/officeart/2005/8/layout/vList2"/>
    <dgm:cxn modelId="{4259C713-15E8-4DD3-817A-0A15790FDB98}" type="presParOf" srcId="{8A8A6607-A9F6-47C0-A720-93694775579E}" destId="{49BBE6FE-DCAE-4D76-88D0-160ECD5DE8D9}" srcOrd="3" destOrd="0" presId="urn:microsoft.com/office/officeart/2005/8/layout/vList2"/>
    <dgm:cxn modelId="{828B48ED-4F5E-49F7-B50D-3658AF9A5C0B}" type="presParOf" srcId="{8A8A6607-A9F6-47C0-A720-93694775579E}" destId="{C4D1F759-B6B2-45E6-907C-3C30FD435A6D}" srcOrd="4" destOrd="0" presId="urn:microsoft.com/office/officeart/2005/8/layout/vList2"/>
    <dgm:cxn modelId="{72F83A58-7CB3-40CD-99D8-CC2692A123C9}" type="presParOf" srcId="{8A8A6607-A9F6-47C0-A720-93694775579E}" destId="{2978C127-2530-4903-BFE6-06921EC9925C}" srcOrd="5" destOrd="0" presId="urn:microsoft.com/office/officeart/2005/8/layout/vList2"/>
    <dgm:cxn modelId="{41FA1BC0-3C23-406D-9BF0-9A6EE46F15EF}" type="presParOf" srcId="{8A8A6607-A9F6-47C0-A720-93694775579E}" destId="{51DA1C51-09F5-4BE3-AEF8-7C2A0A5D5DF9}" srcOrd="6" destOrd="0" presId="urn:microsoft.com/office/officeart/2005/8/layout/vList2"/>
    <dgm:cxn modelId="{24FA74C8-1C83-4C21-82F0-35D7EB8FE269}" type="presParOf" srcId="{8A8A6607-A9F6-47C0-A720-93694775579E}" destId="{1A1033A4-D059-4004-AF0D-8BD614058211}"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6F83BA6-CD4F-4137-B97B-1B21C5CD53E2}" type="doc">
      <dgm:prSet loTypeId="urn:microsoft.com/office/officeart/2005/8/layout/equation2" loCatId="relationship" qsTypeId="urn:microsoft.com/office/officeart/2005/8/quickstyle/simple1" qsCatId="simple" csTypeId="urn:microsoft.com/office/officeart/2005/8/colors/colorful2" csCatId="colorful" phldr="1"/>
      <dgm:spPr/>
    </dgm:pt>
    <dgm:pt modelId="{E3D1A66E-01F0-48A3-95A7-E82A5AFD6858}">
      <dgm:prSet phldrT="[Texto]"/>
      <dgm:spPr/>
      <dgm:t>
        <a:bodyPr/>
        <a:lstStyle/>
        <a:p>
          <a:r>
            <a:rPr lang="es-SV" dirty="0" smtClean="0"/>
            <a:t>15 mujeres</a:t>
          </a:r>
          <a:endParaRPr lang="es-SV" dirty="0"/>
        </a:p>
      </dgm:t>
    </dgm:pt>
    <dgm:pt modelId="{2BBE4270-036A-4BCE-B829-9F88B8803959}" type="parTrans" cxnId="{45AD6FF2-A332-4BFD-A4C5-CF6AFDCAF8B1}">
      <dgm:prSet/>
      <dgm:spPr/>
      <dgm:t>
        <a:bodyPr/>
        <a:lstStyle/>
        <a:p>
          <a:endParaRPr lang="es-SV"/>
        </a:p>
      </dgm:t>
    </dgm:pt>
    <dgm:pt modelId="{5EF49F3F-E534-4CA6-8CAD-D5D7978AE521}" type="sibTrans" cxnId="{45AD6FF2-A332-4BFD-A4C5-CF6AFDCAF8B1}">
      <dgm:prSet/>
      <dgm:spPr/>
      <dgm:t>
        <a:bodyPr/>
        <a:lstStyle/>
        <a:p>
          <a:endParaRPr lang="es-SV"/>
        </a:p>
      </dgm:t>
    </dgm:pt>
    <dgm:pt modelId="{627D9106-31D7-4CC1-AF2D-38F553F50057}">
      <dgm:prSet phldrT="[Texto]"/>
      <dgm:spPr/>
      <dgm:t>
        <a:bodyPr/>
        <a:lstStyle/>
        <a:p>
          <a:r>
            <a:rPr lang="es-SV" smtClean="0"/>
            <a:t>14 hombres</a:t>
          </a:r>
          <a:endParaRPr lang="es-SV"/>
        </a:p>
      </dgm:t>
    </dgm:pt>
    <dgm:pt modelId="{A80316AE-C6C8-4437-9319-354F7183E765}" type="parTrans" cxnId="{EFEF7068-0391-4B28-AA94-EA9D825AF5AE}">
      <dgm:prSet/>
      <dgm:spPr/>
      <dgm:t>
        <a:bodyPr/>
        <a:lstStyle/>
        <a:p>
          <a:endParaRPr lang="es-SV"/>
        </a:p>
      </dgm:t>
    </dgm:pt>
    <dgm:pt modelId="{FD5A2D6F-5A8C-4C3F-BDB4-5E76FCCB1DEA}" type="sibTrans" cxnId="{EFEF7068-0391-4B28-AA94-EA9D825AF5AE}">
      <dgm:prSet/>
      <dgm:spPr/>
      <dgm:t>
        <a:bodyPr/>
        <a:lstStyle/>
        <a:p>
          <a:endParaRPr lang="es-SV"/>
        </a:p>
      </dgm:t>
    </dgm:pt>
    <dgm:pt modelId="{F7FA36ED-51E4-48A3-95DF-27AC7C519577}">
      <dgm:prSet phldrT="[Texto]"/>
      <dgm:spPr/>
      <dgm:t>
        <a:bodyPr/>
        <a:lstStyle/>
        <a:p>
          <a:r>
            <a:rPr lang="es-SV" dirty="0" smtClean="0"/>
            <a:t>TOTAL DE EMPLEADOS = 29</a:t>
          </a:r>
          <a:endParaRPr lang="es-SV" dirty="0"/>
        </a:p>
      </dgm:t>
    </dgm:pt>
    <dgm:pt modelId="{01716062-745C-4CC6-B4B6-A7174F7DE141}" type="parTrans" cxnId="{B67DFBA7-72D8-44E0-A14D-1166D7ACE1C7}">
      <dgm:prSet/>
      <dgm:spPr/>
      <dgm:t>
        <a:bodyPr/>
        <a:lstStyle/>
        <a:p>
          <a:endParaRPr lang="es-SV"/>
        </a:p>
      </dgm:t>
    </dgm:pt>
    <dgm:pt modelId="{5C8A0184-8604-43FC-90FB-C5C782F43DB8}" type="sibTrans" cxnId="{B67DFBA7-72D8-44E0-A14D-1166D7ACE1C7}">
      <dgm:prSet/>
      <dgm:spPr/>
      <dgm:t>
        <a:bodyPr/>
        <a:lstStyle/>
        <a:p>
          <a:endParaRPr lang="es-SV"/>
        </a:p>
      </dgm:t>
    </dgm:pt>
    <dgm:pt modelId="{CC162A6E-D2CB-449D-96CE-B27346070C86}" type="pres">
      <dgm:prSet presAssocID="{76F83BA6-CD4F-4137-B97B-1B21C5CD53E2}" presName="Name0" presStyleCnt="0">
        <dgm:presLayoutVars>
          <dgm:dir/>
          <dgm:resizeHandles val="exact"/>
        </dgm:presLayoutVars>
      </dgm:prSet>
      <dgm:spPr/>
    </dgm:pt>
    <dgm:pt modelId="{50CFDE67-A162-4FC4-9FA4-238133C49515}" type="pres">
      <dgm:prSet presAssocID="{76F83BA6-CD4F-4137-B97B-1B21C5CD53E2}" presName="vNodes" presStyleCnt="0"/>
      <dgm:spPr/>
    </dgm:pt>
    <dgm:pt modelId="{B434B5AD-BE4E-4135-BB27-71D18E41277D}" type="pres">
      <dgm:prSet presAssocID="{E3D1A66E-01F0-48A3-95A7-E82A5AFD6858}" presName="node" presStyleLbl="node1" presStyleIdx="0" presStyleCnt="3">
        <dgm:presLayoutVars>
          <dgm:bulletEnabled val="1"/>
        </dgm:presLayoutVars>
      </dgm:prSet>
      <dgm:spPr/>
      <dgm:t>
        <a:bodyPr/>
        <a:lstStyle/>
        <a:p>
          <a:endParaRPr lang="es-ES"/>
        </a:p>
      </dgm:t>
    </dgm:pt>
    <dgm:pt modelId="{FB8F397E-61C9-4319-B99E-8522D8A199C2}" type="pres">
      <dgm:prSet presAssocID="{5EF49F3F-E534-4CA6-8CAD-D5D7978AE521}" presName="spacerT" presStyleCnt="0"/>
      <dgm:spPr/>
    </dgm:pt>
    <dgm:pt modelId="{BC2DC882-31B4-4703-8297-948E45AC4375}" type="pres">
      <dgm:prSet presAssocID="{5EF49F3F-E534-4CA6-8CAD-D5D7978AE521}" presName="sibTrans" presStyleLbl="sibTrans2D1" presStyleIdx="0" presStyleCnt="2"/>
      <dgm:spPr/>
      <dgm:t>
        <a:bodyPr/>
        <a:lstStyle/>
        <a:p>
          <a:endParaRPr lang="es-ES"/>
        </a:p>
      </dgm:t>
    </dgm:pt>
    <dgm:pt modelId="{2CDF8788-73FE-496B-A7F5-FC0DF718ACF4}" type="pres">
      <dgm:prSet presAssocID="{5EF49F3F-E534-4CA6-8CAD-D5D7978AE521}" presName="spacerB" presStyleCnt="0"/>
      <dgm:spPr/>
    </dgm:pt>
    <dgm:pt modelId="{DA0C3196-967A-4D87-BB3D-9113A638F883}" type="pres">
      <dgm:prSet presAssocID="{627D9106-31D7-4CC1-AF2D-38F553F50057}" presName="node" presStyleLbl="node1" presStyleIdx="1" presStyleCnt="3">
        <dgm:presLayoutVars>
          <dgm:bulletEnabled val="1"/>
        </dgm:presLayoutVars>
      </dgm:prSet>
      <dgm:spPr/>
      <dgm:t>
        <a:bodyPr/>
        <a:lstStyle/>
        <a:p>
          <a:endParaRPr lang="es-ES"/>
        </a:p>
      </dgm:t>
    </dgm:pt>
    <dgm:pt modelId="{65D6A9AA-F13A-4C1C-B0FC-DB7B5BAD5AF4}" type="pres">
      <dgm:prSet presAssocID="{76F83BA6-CD4F-4137-B97B-1B21C5CD53E2}" presName="sibTransLast" presStyleLbl="sibTrans2D1" presStyleIdx="1" presStyleCnt="2"/>
      <dgm:spPr/>
      <dgm:t>
        <a:bodyPr/>
        <a:lstStyle/>
        <a:p>
          <a:endParaRPr lang="es-ES"/>
        </a:p>
      </dgm:t>
    </dgm:pt>
    <dgm:pt modelId="{88C8D430-CFD1-4193-ACFB-38AE48E2709D}" type="pres">
      <dgm:prSet presAssocID="{76F83BA6-CD4F-4137-B97B-1B21C5CD53E2}" presName="connectorText" presStyleLbl="sibTrans2D1" presStyleIdx="1" presStyleCnt="2"/>
      <dgm:spPr/>
      <dgm:t>
        <a:bodyPr/>
        <a:lstStyle/>
        <a:p>
          <a:endParaRPr lang="es-ES"/>
        </a:p>
      </dgm:t>
    </dgm:pt>
    <dgm:pt modelId="{D0F0E469-2D1A-4679-8A00-A5A6DA7BD0AF}" type="pres">
      <dgm:prSet presAssocID="{76F83BA6-CD4F-4137-B97B-1B21C5CD53E2}" presName="lastNode" presStyleLbl="node1" presStyleIdx="2" presStyleCnt="3">
        <dgm:presLayoutVars>
          <dgm:bulletEnabled val="1"/>
        </dgm:presLayoutVars>
      </dgm:prSet>
      <dgm:spPr/>
      <dgm:t>
        <a:bodyPr/>
        <a:lstStyle/>
        <a:p>
          <a:endParaRPr lang="es-SV"/>
        </a:p>
      </dgm:t>
    </dgm:pt>
  </dgm:ptLst>
  <dgm:cxnLst>
    <dgm:cxn modelId="{C3A24264-2E87-4406-88FE-6D346B2BCF2A}" type="presOf" srcId="{FD5A2D6F-5A8C-4C3F-BDB4-5E76FCCB1DEA}" destId="{88C8D430-CFD1-4193-ACFB-38AE48E2709D}" srcOrd="1" destOrd="0" presId="urn:microsoft.com/office/officeart/2005/8/layout/equation2"/>
    <dgm:cxn modelId="{7FB7F1A8-9288-4E3F-A764-71F251A9B69D}" type="presOf" srcId="{5EF49F3F-E534-4CA6-8CAD-D5D7978AE521}" destId="{BC2DC882-31B4-4703-8297-948E45AC4375}" srcOrd="0" destOrd="0" presId="urn:microsoft.com/office/officeart/2005/8/layout/equation2"/>
    <dgm:cxn modelId="{CA6BF6BC-2BEA-4A3C-955C-16EF79FDBA42}" type="presOf" srcId="{76F83BA6-CD4F-4137-B97B-1B21C5CD53E2}" destId="{CC162A6E-D2CB-449D-96CE-B27346070C86}" srcOrd="0" destOrd="0" presId="urn:microsoft.com/office/officeart/2005/8/layout/equation2"/>
    <dgm:cxn modelId="{C14CED0F-44EA-4163-93D2-3C89CE79855F}" type="presOf" srcId="{FD5A2D6F-5A8C-4C3F-BDB4-5E76FCCB1DEA}" destId="{65D6A9AA-F13A-4C1C-B0FC-DB7B5BAD5AF4}" srcOrd="0" destOrd="0" presId="urn:microsoft.com/office/officeart/2005/8/layout/equation2"/>
    <dgm:cxn modelId="{98E07B4C-0B72-4EEB-8982-906804470157}" type="presOf" srcId="{F7FA36ED-51E4-48A3-95DF-27AC7C519577}" destId="{D0F0E469-2D1A-4679-8A00-A5A6DA7BD0AF}" srcOrd="0" destOrd="0" presId="urn:microsoft.com/office/officeart/2005/8/layout/equation2"/>
    <dgm:cxn modelId="{45AD6FF2-A332-4BFD-A4C5-CF6AFDCAF8B1}" srcId="{76F83BA6-CD4F-4137-B97B-1B21C5CD53E2}" destId="{E3D1A66E-01F0-48A3-95A7-E82A5AFD6858}" srcOrd="0" destOrd="0" parTransId="{2BBE4270-036A-4BCE-B829-9F88B8803959}" sibTransId="{5EF49F3F-E534-4CA6-8CAD-D5D7978AE521}"/>
    <dgm:cxn modelId="{EF02BB78-6B1A-420D-B896-DA2CF79E7604}" type="presOf" srcId="{E3D1A66E-01F0-48A3-95A7-E82A5AFD6858}" destId="{B434B5AD-BE4E-4135-BB27-71D18E41277D}" srcOrd="0" destOrd="0" presId="urn:microsoft.com/office/officeart/2005/8/layout/equation2"/>
    <dgm:cxn modelId="{62E695C5-7780-488A-A085-C5FEB1BE03C5}" type="presOf" srcId="{627D9106-31D7-4CC1-AF2D-38F553F50057}" destId="{DA0C3196-967A-4D87-BB3D-9113A638F883}" srcOrd="0" destOrd="0" presId="urn:microsoft.com/office/officeart/2005/8/layout/equation2"/>
    <dgm:cxn modelId="{EFEF7068-0391-4B28-AA94-EA9D825AF5AE}" srcId="{76F83BA6-CD4F-4137-B97B-1B21C5CD53E2}" destId="{627D9106-31D7-4CC1-AF2D-38F553F50057}" srcOrd="1" destOrd="0" parTransId="{A80316AE-C6C8-4437-9319-354F7183E765}" sibTransId="{FD5A2D6F-5A8C-4C3F-BDB4-5E76FCCB1DEA}"/>
    <dgm:cxn modelId="{B67DFBA7-72D8-44E0-A14D-1166D7ACE1C7}" srcId="{76F83BA6-CD4F-4137-B97B-1B21C5CD53E2}" destId="{F7FA36ED-51E4-48A3-95DF-27AC7C519577}" srcOrd="2" destOrd="0" parTransId="{01716062-745C-4CC6-B4B6-A7174F7DE141}" sibTransId="{5C8A0184-8604-43FC-90FB-C5C782F43DB8}"/>
    <dgm:cxn modelId="{2D96B4A7-51A1-4F2B-9392-83C4500FA631}" type="presParOf" srcId="{CC162A6E-D2CB-449D-96CE-B27346070C86}" destId="{50CFDE67-A162-4FC4-9FA4-238133C49515}" srcOrd="0" destOrd="0" presId="urn:microsoft.com/office/officeart/2005/8/layout/equation2"/>
    <dgm:cxn modelId="{886D4954-5847-4407-A798-556FA9DABF07}" type="presParOf" srcId="{50CFDE67-A162-4FC4-9FA4-238133C49515}" destId="{B434B5AD-BE4E-4135-BB27-71D18E41277D}" srcOrd="0" destOrd="0" presId="urn:microsoft.com/office/officeart/2005/8/layout/equation2"/>
    <dgm:cxn modelId="{CAFD23D8-A68C-497F-AFD0-2C2269082121}" type="presParOf" srcId="{50CFDE67-A162-4FC4-9FA4-238133C49515}" destId="{FB8F397E-61C9-4319-B99E-8522D8A199C2}" srcOrd="1" destOrd="0" presId="urn:microsoft.com/office/officeart/2005/8/layout/equation2"/>
    <dgm:cxn modelId="{9F5F5954-35A9-4246-8FC3-9264EC7E1526}" type="presParOf" srcId="{50CFDE67-A162-4FC4-9FA4-238133C49515}" destId="{BC2DC882-31B4-4703-8297-948E45AC4375}" srcOrd="2" destOrd="0" presId="urn:microsoft.com/office/officeart/2005/8/layout/equation2"/>
    <dgm:cxn modelId="{5363612D-7671-40CD-B3EE-DFC7FED3BF01}" type="presParOf" srcId="{50CFDE67-A162-4FC4-9FA4-238133C49515}" destId="{2CDF8788-73FE-496B-A7F5-FC0DF718ACF4}" srcOrd="3" destOrd="0" presId="urn:microsoft.com/office/officeart/2005/8/layout/equation2"/>
    <dgm:cxn modelId="{3CBC153E-87BF-45F5-800B-5D80E80781D0}" type="presParOf" srcId="{50CFDE67-A162-4FC4-9FA4-238133C49515}" destId="{DA0C3196-967A-4D87-BB3D-9113A638F883}" srcOrd="4" destOrd="0" presId="urn:microsoft.com/office/officeart/2005/8/layout/equation2"/>
    <dgm:cxn modelId="{135F150C-C248-41BB-AFE2-8FF135058A69}" type="presParOf" srcId="{CC162A6E-D2CB-449D-96CE-B27346070C86}" destId="{65D6A9AA-F13A-4C1C-B0FC-DB7B5BAD5AF4}" srcOrd="1" destOrd="0" presId="urn:microsoft.com/office/officeart/2005/8/layout/equation2"/>
    <dgm:cxn modelId="{1308E81B-F4DF-4604-B08D-55711B1CD59A}" type="presParOf" srcId="{65D6A9AA-F13A-4C1C-B0FC-DB7B5BAD5AF4}" destId="{88C8D430-CFD1-4193-ACFB-38AE48E2709D}" srcOrd="0" destOrd="0" presId="urn:microsoft.com/office/officeart/2005/8/layout/equation2"/>
    <dgm:cxn modelId="{68CCE64E-07E4-49A1-B37C-213CE48CECF8}" type="presParOf" srcId="{CC162A6E-D2CB-449D-96CE-B27346070C86}" destId="{D0F0E469-2D1A-4679-8A00-A5A6DA7BD0AF}" srcOrd="2" destOrd="0" presId="urn:microsoft.com/office/officeart/2005/8/layout/equation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B53C6E-FCDC-40C1-B936-3F21E52DF22D}">
      <dsp:nvSpPr>
        <dsp:cNvPr id="0" name=""/>
        <dsp:cNvSpPr/>
      </dsp:nvSpPr>
      <dsp:spPr>
        <a:xfrm>
          <a:off x="0" y="48573"/>
          <a:ext cx="11029950" cy="52767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s-ES" sz="2200" kern="1200" dirty="0" smtClean="0"/>
            <a:t>Nivel de Administración Superior</a:t>
          </a:r>
          <a:endParaRPr lang="es-ES" sz="2200" kern="1200" dirty="0"/>
        </a:p>
      </dsp:txBody>
      <dsp:txXfrm>
        <a:off x="25759" y="74332"/>
        <a:ext cx="10978432" cy="476152"/>
      </dsp:txXfrm>
    </dsp:sp>
    <dsp:sp modelId="{D66DE289-A163-4D36-B244-59C132CC76C3}">
      <dsp:nvSpPr>
        <dsp:cNvPr id="0" name=""/>
        <dsp:cNvSpPr/>
      </dsp:nvSpPr>
      <dsp:spPr>
        <a:xfrm>
          <a:off x="0" y="576243"/>
          <a:ext cx="11029950" cy="10246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0201" tIns="27940" rIns="156464" bIns="27940" numCol="1" spcCol="1270" anchor="t" anchorCtr="0">
          <a:noAutofit/>
        </a:bodyPr>
        <a:lstStyle/>
        <a:p>
          <a:pPr marL="171450" lvl="1" indent="-171450" algn="just" defTabSz="755650">
            <a:lnSpc>
              <a:spcPct val="90000"/>
            </a:lnSpc>
            <a:spcBef>
              <a:spcPct val="0"/>
            </a:spcBef>
            <a:spcAft>
              <a:spcPct val="20000"/>
            </a:spcAft>
            <a:buChar char="••"/>
          </a:pPr>
          <a:r>
            <a:rPr lang="es-SV" sz="1700" kern="1200" dirty="0" smtClean="0"/>
            <a:t>Ejerce las atribuciones y facultades establecidas que le confiere el Reglamento del Órgano Ejecutivo y está conformado por el Despacho del Ministro y Despacho del Viceministro, quienes tienen la responsabilidad de la conducción del Sector Turismo dentro de una perspectiva que permita avanzar hacia el futuro con base en la política   turística.</a:t>
          </a:r>
          <a:endParaRPr lang="es-ES" sz="1700" kern="1200" dirty="0"/>
        </a:p>
      </dsp:txBody>
      <dsp:txXfrm>
        <a:off x="0" y="576243"/>
        <a:ext cx="11029950" cy="1024650"/>
      </dsp:txXfrm>
    </dsp:sp>
    <dsp:sp modelId="{F058E432-AC52-4276-ADC6-6ED19BF85417}">
      <dsp:nvSpPr>
        <dsp:cNvPr id="0" name=""/>
        <dsp:cNvSpPr/>
      </dsp:nvSpPr>
      <dsp:spPr>
        <a:xfrm>
          <a:off x="0" y="1600893"/>
          <a:ext cx="11029950" cy="527670"/>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s-ES" sz="2200" kern="1200" dirty="0" smtClean="0"/>
            <a:t>Nivel Asesor</a:t>
          </a:r>
          <a:endParaRPr lang="es-ES" sz="2200" kern="1200" dirty="0"/>
        </a:p>
      </dsp:txBody>
      <dsp:txXfrm>
        <a:off x="25759" y="1626652"/>
        <a:ext cx="10978432" cy="476152"/>
      </dsp:txXfrm>
    </dsp:sp>
    <dsp:sp modelId="{49BBE6FE-DCAE-4D76-88D0-160ECD5DE8D9}">
      <dsp:nvSpPr>
        <dsp:cNvPr id="0" name=""/>
        <dsp:cNvSpPr/>
      </dsp:nvSpPr>
      <dsp:spPr>
        <a:xfrm>
          <a:off x="0" y="2128564"/>
          <a:ext cx="11029950" cy="5350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0201" tIns="27940" rIns="156464" bIns="27940" numCol="1" spcCol="1270" anchor="t" anchorCtr="0">
          <a:noAutofit/>
        </a:bodyPr>
        <a:lstStyle/>
        <a:p>
          <a:pPr marL="171450" lvl="1" indent="-171450" algn="just" defTabSz="755650">
            <a:lnSpc>
              <a:spcPct val="90000"/>
            </a:lnSpc>
            <a:spcBef>
              <a:spcPct val="0"/>
            </a:spcBef>
            <a:spcAft>
              <a:spcPct val="20000"/>
            </a:spcAft>
            <a:buChar char="••"/>
          </a:pPr>
          <a:r>
            <a:rPr lang="es-SV" sz="1700" kern="1200" dirty="0" smtClean="0"/>
            <a:t>Representado por  las unidades asesoras, siendo este nivel al  que le corresponde la asesoría   en la toma de decisiones  institucionales.</a:t>
          </a:r>
          <a:endParaRPr lang="es-ES" sz="1700" kern="1200" dirty="0"/>
        </a:p>
      </dsp:txBody>
      <dsp:txXfrm>
        <a:off x="0" y="2128564"/>
        <a:ext cx="11029950" cy="535095"/>
      </dsp:txXfrm>
    </dsp:sp>
    <dsp:sp modelId="{C4D1F759-B6B2-45E6-907C-3C30FD435A6D}">
      <dsp:nvSpPr>
        <dsp:cNvPr id="0" name=""/>
        <dsp:cNvSpPr/>
      </dsp:nvSpPr>
      <dsp:spPr>
        <a:xfrm>
          <a:off x="0" y="2663658"/>
          <a:ext cx="11029950" cy="527670"/>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s-ES" sz="2200" kern="1200" dirty="0" smtClean="0"/>
            <a:t>Nivel Estratégico</a:t>
          </a:r>
          <a:endParaRPr lang="es-ES" sz="2200" kern="1200" dirty="0"/>
        </a:p>
      </dsp:txBody>
      <dsp:txXfrm>
        <a:off x="25759" y="2689417"/>
        <a:ext cx="10978432" cy="476152"/>
      </dsp:txXfrm>
    </dsp:sp>
    <dsp:sp modelId="{2978C127-2530-4903-BFE6-06921EC9925C}">
      <dsp:nvSpPr>
        <dsp:cNvPr id="0" name=""/>
        <dsp:cNvSpPr/>
      </dsp:nvSpPr>
      <dsp:spPr>
        <a:xfrm>
          <a:off x="0" y="3191328"/>
          <a:ext cx="11029950" cy="5350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0201" tIns="27940" rIns="156464" bIns="27940" numCol="1" spcCol="1270" anchor="t" anchorCtr="0">
          <a:noAutofit/>
        </a:bodyPr>
        <a:lstStyle/>
        <a:p>
          <a:pPr marL="171450" lvl="1" indent="-171450" algn="just" defTabSz="755650">
            <a:lnSpc>
              <a:spcPct val="90000"/>
            </a:lnSpc>
            <a:spcBef>
              <a:spcPct val="0"/>
            </a:spcBef>
            <a:spcAft>
              <a:spcPct val="20000"/>
            </a:spcAft>
            <a:buChar char="••"/>
          </a:pPr>
          <a:r>
            <a:rPr lang="es-SV" sz="1700" kern="1200" dirty="0" smtClean="0"/>
            <a:t>Representado por las Direcciones de Planificación y Política Sectorial y de Contraloría Sectorial, encargándose de la ejecución de las competencias del  Ministerio.</a:t>
          </a:r>
          <a:endParaRPr lang="es-ES" sz="1700" kern="1200" dirty="0"/>
        </a:p>
      </dsp:txBody>
      <dsp:txXfrm>
        <a:off x="0" y="3191328"/>
        <a:ext cx="11029950" cy="535095"/>
      </dsp:txXfrm>
    </dsp:sp>
    <dsp:sp modelId="{51DA1C51-09F5-4BE3-AEF8-7C2A0A5D5DF9}">
      <dsp:nvSpPr>
        <dsp:cNvPr id="0" name=""/>
        <dsp:cNvSpPr/>
      </dsp:nvSpPr>
      <dsp:spPr>
        <a:xfrm>
          <a:off x="0" y="3726424"/>
          <a:ext cx="11029950" cy="527670"/>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s-ES" sz="2200" kern="1200" dirty="0" smtClean="0"/>
            <a:t>Nivel Táctico Operativo</a:t>
          </a:r>
          <a:endParaRPr lang="es-ES" sz="2200" kern="1200" dirty="0"/>
        </a:p>
      </dsp:txBody>
      <dsp:txXfrm>
        <a:off x="25759" y="3752183"/>
        <a:ext cx="10978432" cy="476152"/>
      </dsp:txXfrm>
    </dsp:sp>
    <dsp:sp modelId="{1A1033A4-D059-4004-AF0D-8BD614058211}">
      <dsp:nvSpPr>
        <dsp:cNvPr id="0" name=""/>
        <dsp:cNvSpPr/>
      </dsp:nvSpPr>
      <dsp:spPr>
        <a:xfrm>
          <a:off x="0" y="4254094"/>
          <a:ext cx="11029950" cy="5350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0201" tIns="27940" rIns="156464" bIns="27940" numCol="1" spcCol="1270" anchor="t" anchorCtr="0">
          <a:noAutofit/>
        </a:bodyPr>
        <a:lstStyle/>
        <a:p>
          <a:pPr marL="171450" lvl="1" indent="-171450" algn="just" defTabSz="755650">
            <a:lnSpc>
              <a:spcPct val="90000"/>
            </a:lnSpc>
            <a:spcBef>
              <a:spcPct val="0"/>
            </a:spcBef>
            <a:spcAft>
              <a:spcPct val="20000"/>
            </a:spcAft>
            <a:buChar char="••"/>
          </a:pPr>
          <a:r>
            <a:rPr lang="es-SV" sz="1700" kern="1200" dirty="0" smtClean="0"/>
            <a:t>Representado por las  unidades administrativas y financieras que coordinarán la ejecución de   las actividades diarias del Ministerio.</a:t>
          </a:r>
          <a:endParaRPr lang="es-ES" sz="1700" kern="1200" dirty="0"/>
        </a:p>
      </dsp:txBody>
      <dsp:txXfrm>
        <a:off x="0" y="4254094"/>
        <a:ext cx="11029950" cy="53509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34B5AD-BE4E-4135-BB27-71D18E41277D}">
      <dsp:nvSpPr>
        <dsp:cNvPr id="0" name=""/>
        <dsp:cNvSpPr/>
      </dsp:nvSpPr>
      <dsp:spPr>
        <a:xfrm>
          <a:off x="229763" y="641"/>
          <a:ext cx="816789" cy="816789"/>
        </a:xfrm>
        <a:prstGeom prst="ellipse">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s-SV" sz="1100" kern="1200" dirty="0" smtClean="0"/>
            <a:t>15 mujeres</a:t>
          </a:r>
          <a:endParaRPr lang="es-SV" sz="1100" kern="1200" dirty="0"/>
        </a:p>
      </dsp:txBody>
      <dsp:txXfrm>
        <a:off x="349379" y="120257"/>
        <a:ext cx="577557" cy="577557"/>
      </dsp:txXfrm>
    </dsp:sp>
    <dsp:sp modelId="{BC2DC882-31B4-4703-8297-948E45AC4375}">
      <dsp:nvSpPr>
        <dsp:cNvPr id="0" name=""/>
        <dsp:cNvSpPr/>
      </dsp:nvSpPr>
      <dsp:spPr>
        <a:xfrm>
          <a:off x="401289" y="883754"/>
          <a:ext cx="473738" cy="473738"/>
        </a:xfrm>
        <a:prstGeom prst="mathPlus">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s-SV" sz="700" kern="1200"/>
        </a:p>
      </dsp:txBody>
      <dsp:txXfrm>
        <a:off x="464083" y="1064911"/>
        <a:ext cx="348150" cy="111424"/>
      </dsp:txXfrm>
    </dsp:sp>
    <dsp:sp modelId="{DA0C3196-967A-4D87-BB3D-9113A638F883}">
      <dsp:nvSpPr>
        <dsp:cNvPr id="0" name=""/>
        <dsp:cNvSpPr/>
      </dsp:nvSpPr>
      <dsp:spPr>
        <a:xfrm>
          <a:off x="229763" y="1423815"/>
          <a:ext cx="816789" cy="816789"/>
        </a:xfrm>
        <a:prstGeom prst="ellipse">
          <a:avLst/>
        </a:prstGeom>
        <a:solidFill>
          <a:schemeClr val="accent2">
            <a:hueOff val="-665912"/>
            <a:satOff val="-293"/>
            <a:lumOff val="78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s-SV" sz="1100" kern="1200" smtClean="0"/>
            <a:t>14 hombres</a:t>
          </a:r>
          <a:endParaRPr lang="es-SV" sz="1100" kern="1200"/>
        </a:p>
      </dsp:txBody>
      <dsp:txXfrm>
        <a:off x="349379" y="1543431"/>
        <a:ext cx="577557" cy="577557"/>
      </dsp:txXfrm>
    </dsp:sp>
    <dsp:sp modelId="{65D6A9AA-F13A-4C1C-B0FC-DB7B5BAD5AF4}">
      <dsp:nvSpPr>
        <dsp:cNvPr id="0" name=""/>
        <dsp:cNvSpPr/>
      </dsp:nvSpPr>
      <dsp:spPr>
        <a:xfrm>
          <a:off x="1169072" y="968700"/>
          <a:ext cx="259739" cy="303845"/>
        </a:xfrm>
        <a:prstGeom prst="rightArrow">
          <a:avLst>
            <a:gd name="adj1" fmla="val 60000"/>
            <a:gd name="adj2" fmla="val 50000"/>
          </a:avLst>
        </a:prstGeom>
        <a:solidFill>
          <a:schemeClr val="accent2">
            <a:hueOff val="-1331824"/>
            <a:satOff val="-586"/>
            <a:lumOff val="156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SV" sz="900" kern="1200"/>
        </a:p>
      </dsp:txBody>
      <dsp:txXfrm>
        <a:off x="1169072" y="1029469"/>
        <a:ext cx="181817" cy="182307"/>
      </dsp:txXfrm>
    </dsp:sp>
    <dsp:sp modelId="{D0F0E469-2D1A-4679-8A00-A5A6DA7BD0AF}">
      <dsp:nvSpPr>
        <dsp:cNvPr id="0" name=""/>
        <dsp:cNvSpPr/>
      </dsp:nvSpPr>
      <dsp:spPr>
        <a:xfrm>
          <a:off x="1536627" y="303833"/>
          <a:ext cx="1633579" cy="1633579"/>
        </a:xfrm>
        <a:prstGeom prst="ellipse">
          <a:avLst/>
        </a:prstGeom>
        <a:solidFill>
          <a:schemeClr val="accent2">
            <a:hueOff val="-1331824"/>
            <a:satOff val="-586"/>
            <a:lumOff val="156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s-SV" sz="1700" kern="1200" dirty="0" smtClean="0"/>
            <a:t>TOTAL DE EMPLEADOS = 29</a:t>
          </a:r>
          <a:endParaRPr lang="es-SV" sz="1700" kern="1200" dirty="0"/>
        </a:p>
      </dsp:txBody>
      <dsp:txXfrm>
        <a:off x="1775859" y="543065"/>
        <a:ext cx="1155115" cy="115511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5447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1257213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3645394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2727147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5286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1/12/2018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2926015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97280" y="2582335"/>
            <a:ext cx="4937760" cy="32867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217920" y="2582334"/>
            <a:ext cx="4937760" cy="32867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1/12/2018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1209008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1/12/2018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184687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8A87A34-81AB-432B-8DAE-1953F412C126}" type="datetimeFigureOut">
              <a:rPr lang="en-US" smtClean="0"/>
              <a:pPr/>
              <a:t>1/12/2018</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1458171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8A87A34-81AB-432B-8DAE-1953F412C126}" type="datetimeFigureOut">
              <a:rPr lang="en-US" smtClean="0"/>
              <a:pPr/>
              <a:t>1/12/2018</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1797851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pPr/>
              <a:t>1/12/2018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1748142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8A87A34-81AB-432B-8DAE-1953F412C126}" type="datetimeFigureOut">
              <a:rPr lang="en-US" smtClean="0"/>
              <a:pPr/>
              <a:t>1/12/2018</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D22F896-40B5-4ADD-8801-0D06FADFA095}" type="slidenum">
              <a:rPr lang="en-US" smtClean="0"/>
              <a:pPr/>
              <a:t>‹Nº›</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8428881"/>
      </p:ext>
    </p:extLst>
  </p:cSld>
  <p:clrMap bg1="lt1" tx1="dk1" bg2="lt2" tx2="dk2" accent1="accent1" accent2="accent2" accent3="accent3" accent4="accent4" accent5="accent5" accent6="accent6" hlink="hlink" folHlink="folHlink"/>
  <p:sldLayoutIdLst>
    <p:sldLayoutId id="2147484084" r:id="rId1"/>
    <p:sldLayoutId id="2147484085" r:id="rId2"/>
    <p:sldLayoutId id="2147484086" r:id="rId3"/>
    <p:sldLayoutId id="2147484087" r:id="rId4"/>
    <p:sldLayoutId id="2147484088" r:id="rId5"/>
    <p:sldLayoutId id="2147484089" r:id="rId6"/>
    <p:sldLayoutId id="2147484090" r:id="rId7"/>
    <p:sldLayoutId id="2147484091" r:id="rId8"/>
    <p:sldLayoutId id="2147484092" r:id="rId9"/>
    <p:sldLayoutId id="2147484093" r:id="rId10"/>
    <p:sldLayoutId id="2147484094"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oleObject" Target="../embeddings/oleObject1.bin"/><Relationship Id="rId7" Type="http://schemas.openxmlformats.org/officeDocument/2006/relationships/diagramQuickStyle" Target="../diagrams/quickStyle2.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2.emf"/><Relationship Id="rId9" Type="http://schemas.microsoft.com/office/2007/relationships/diagramDrawing" Target="../diagrams/drawing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1100051" y="1932709"/>
            <a:ext cx="10058400" cy="2126077"/>
          </a:xfrm>
        </p:spPr>
        <p:txBody>
          <a:bodyPr>
            <a:normAutofit/>
          </a:bodyPr>
          <a:lstStyle/>
          <a:p>
            <a:pPr algn="ctr"/>
            <a:r>
              <a:rPr lang="es-SV" sz="6000" b="1" dirty="0" smtClean="0">
                <a:solidFill>
                  <a:srgbClr val="0070C0"/>
                </a:solidFill>
              </a:rPr>
              <a:t>ESTRUCTURA ORGANIZATIVA MITUR</a:t>
            </a:r>
            <a:endParaRPr lang="es-SV" sz="6000" b="1" dirty="0">
              <a:solidFill>
                <a:srgbClr val="0070C0"/>
              </a:solidFill>
            </a:endParaRPr>
          </a:p>
        </p:txBody>
      </p:sp>
      <p:sp>
        <p:nvSpPr>
          <p:cNvPr id="3" name="Subtítulo 2"/>
          <p:cNvSpPr>
            <a:spLocks noGrp="1"/>
          </p:cNvSpPr>
          <p:nvPr>
            <p:ph type="subTitle" idx="1"/>
          </p:nvPr>
        </p:nvSpPr>
        <p:spPr/>
        <p:txBody>
          <a:bodyPr/>
          <a:lstStyle/>
          <a:p>
            <a:r>
              <a:rPr lang="es-SV" dirty="0" smtClean="0"/>
              <a:t>AGOSTO 2017</a:t>
            </a:r>
            <a:endParaRPr lang="es-SV" dirty="0"/>
          </a:p>
        </p:txBody>
      </p:sp>
      <p:pic>
        <p:nvPicPr>
          <p:cNvPr id="4" name="Imagen 3" descr="C:\Users\gdcaceres\Pictures\LOGO MITUR JUL.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45017" y="731691"/>
            <a:ext cx="1541780" cy="804183"/>
          </a:xfrm>
          <a:prstGeom prst="rect">
            <a:avLst/>
          </a:prstGeom>
          <a:noFill/>
          <a:ln>
            <a:noFill/>
          </a:ln>
        </p:spPr>
      </p:pic>
    </p:spTree>
    <p:extLst>
      <p:ext uri="{BB962C8B-B14F-4D97-AF65-F5344CB8AC3E}">
        <p14:creationId xmlns:p14="http://schemas.microsoft.com/office/powerpoint/2010/main" val="946499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330"/>
            <a:ext cx="10364451" cy="973448"/>
          </a:xfrm>
        </p:spPr>
        <p:txBody>
          <a:bodyPr/>
          <a:lstStyle/>
          <a:p>
            <a:r>
              <a:rPr lang="es-SV" b="1" dirty="0" smtClean="0">
                <a:solidFill>
                  <a:srgbClr val="0070C0"/>
                </a:solidFill>
              </a:rPr>
              <a:t>Despacho Viceministro</a:t>
            </a:r>
            <a:endParaRPr lang="es-SV" b="1" dirty="0">
              <a:solidFill>
                <a:srgbClr val="0070C0"/>
              </a:solidFill>
            </a:endParaRPr>
          </a:p>
        </p:txBody>
      </p:sp>
      <p:sp>
        <p:nvSpPr>
          <p:cNvPr id="6" name="CuadroTexto 5"/>
          <p:cNvSpPr txBox="1"/>
          <p:nvPr/>
        </p:nvSpPr>
        <p:spPr>
          <a:xfrm>
            <a:off x="678180" y="973778"/>
            <a:ext cx="10835640" cy="4770537"/>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smtClean="0"/>
              <a:t>2 Hombres</a:t>
            </a:r>
          </a:p>
          <a:p>
            <a:pPr marL="285750" indent="-285750">
              <a:buFont typeface="Arial" panose="020B0604020202020204" pitchFamily="34" charset="0"/>
              <a:buChar char="•"/>
            </a:pPr>
            <a:r>
              <a:rPr lang="es-SV" sz="1600" dirty="0" smtClean="0"/>
              <a:t>1 Mujer</a:t>
            </a:r>
          </a:p>
          <a:p>
            <a:endParaRPr lang="es-SV" sz="1600" dirty="0" smtClean="0"/>
          </a:p>
          <a:p>
            <a:r>
              <a:rPr lang="es-SV" sz="1600" b="1" dirty="0" smtClean="0"/>
              <a:t>Competencia:</a:t>
            </a:r>
          </a:p>
          <a:p>
            <a:pPr algn="just"/>
            <a:r>
              <a:rPr lang="es-SV" sz="1600" dirty="0"/>
              <a:t>Apoyar al Despacho Ministerial en el cumplimiento de las competencias de la </a:t>
            </a:r>
            <a:r>
              <a:rPr lang="es-SV" sz="1600" dirty="0" smtClean="0"/>
              <a:t>Secretaria </a:t>
            </a:r>
            <a:r>
              <a:rPr lang="es-SV" sz="1600" dirty="0"/>
              <a:t>de Estado, a través de la coordinación del nivel estratégico institucional y las áreas de apoyo</a:t>
            </a:r>
            <a:r>
              <a:rPr lang="es-SV" sz="1600" dirty="0" smtClean="0"/>
              <a:t>.</a:t>
            </a:r>
          </a:p>
          <a:p>
            <a:pPr algn="just"/>
            <a:endParaRPr lang="es-SV" sz="1600" b="1" dirty="0" smtClean="0"/>
          </a:p>
          <a:p>
            <a:pPr algn="just"/>
            <a:r>
              <a:rPr lang="es-SV" sz="1600" b="1" dirty="0" smtClean="0"/>
              <a:t>Funciones:</a:t>
            </a:r>
          </a:p>
          <a:p>
            <a:pPr marL="285750" lvl="0" indent="-285750" algn="just">
              <a:buFont typeface="Arial" panose="020B0604020202020204" pitchFamily="34" charset="0"/>
              <a:buChar char="•"/>
            </a:pPr>
            <a:r>
              <a:rPr lang="es-SV" sz="1600" dirty="0"/>
              <a:t>Representar al Despacho Ministerial en actividades institucionales  e interinstitucionales.</a:t>
            </a:r>
          </a:p>
          <a:p>
            <a:pPr marL="285750" lvl="0" indent="-285750" algn="just">
              <a:buFont typeface="Arial" panose="020B0604020202020204" pitchFamily="34" charset="0"/>
              <a:buChar char="•"/>
            </a:pPr>
            <a:r>
              <a:rPr lang="es-SV" sz="1600" dirty="0"/>
              <a:t>Velar por el cumplimiento del marco normativo vigente y acuerdos para el buen funcionamiento del MITUR.</a:t>
            </a:r>
          </a:p>
          <a:p>
            <a:pPr marL="285750" lvl="0" indent="-285750" algn="just">
              <a:buFont typeface="Arial" panose="020B0604020202020204" pitchFamily="34" charset="0"/>
              <a:buChar char="•"/>
            </a:pPr>
            <a:r>
              <a:rPr lang="es-SV" sz="1600" dirty="0"/>
              <a:t>Dar orientaciones para la formulación de los planes sectoriales de turismo, así como para el ejercicio de la contraloría del sector.</a:t>
            </a:r>
          </a:p>
          <a:p>
            <a:pPr marL="285750" lvl="0" indent="-285750" algn="just">
              <a:buFont typeface="Arial" panose="020B0604020202020204" pitchFamily="34" charset="0"/>
              <a:buChar char="•"/>
            </a:pPr>
            <a:r>
              <a:rPr lang="es-SV" sz="1600" dirty="0"/>
              <a:t>Proporcionar directrices que aseguren el cumplimiento de la disciplina institucional y en general todo lo relacionado a la administración del recurso humano.</a:t>
            </a:r>
          </a:p>
          <a:p>
            <a:pPr marL="285750" lvl="0" indent="-285750" algn="just">
              <a:buFont typeface="Arial" panose="020B0604020202020204" pitchFamily="34" charset="0"/>
              <a:buChar char="•"/>
            </a:pPr>
            <a:r>
              <a:rPr lang="es-SV" sz="1600" dirty="0"/>
              <a:t>Dar lineamientos para la formulación del Plan Anual de Compras.</a:t>
            </a:r>
          </a:p>
          <a:p>
            <a:pPr marL="285750" lvl="0" indent="-285750" algn="just">
              <a:buFont typeface="Arial" panose="020B0604020202020204" pitchFamily="34" charset="0"/>
              <a:buChar char="•"/>
            </a:pPr>
            <a:r>
              <a:rPr lang="es-SV" sz="1600" dirty="0"/>
              <a:t>Proveer de información al Ministro, para facilitar la toma de decisiones y acciones pertinentes a las situaciones que se presenten.</a:t>
            </a:r>
          </a:p>
          <a:p>
            <a:pPr marL="285750" lvl="0" indent="-285750" algn="just">
              <a:buFont typeface="Arial" panose="020B0604020202020204" pitchFamily="34" charset="0"/>
              <a:buChar char="•"/>
            </a:pPr>
            <a:r>
              <a:rPr lang="es-SV" sz="1600" dirty="0"/>
              <a:t>Apoyar en la gestión de recursos para la implementación de proyectos a favor del desarrollo turístico del país.</a:t>
            </a:r>
          </a:p>
        </p:txBody>
      </p:sp>
    </p:spTree>
    <p:extLst>
      <p:ext uri="{BB962C8B-B14F-4D97-AF65-F5344CB8AC3E}">
        <p14:creationId xmlns:p14="http://schemas.microsoft.com/office/powerpoint/2010/main" val="433046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330"/>
            <a:ext cx="10364451" cy="1080326"/>
          </a:xfrm>
        </p:spPr>
        <p:txBody>
          <a:bodyPr/>
          <a:lstStyle/>
          <a:p>
            <a:r>
              <a:rPr lang="es-SV" b="1" dirty="0">
                <a:solidFill>
                  <a:srgbClr val="0070C0"/>
                </a:solidFill>
              </a:rPr>
              <a:t>U</a:t>
            </a:r>
            <a:r>
              <a:rPr lang="es-SV" b="1" dirty="0" smtClean="0">
                <a:solidFill>
                  <a:srgbClr val="0070C0"/>
                </a:solidFill>
              </a:rPr>
              <a:t>nidad </a:t>
            </a:r>
            <a:r>
              <a:rPr lang="es-SV" b="1" dirty="0">
                <a:solidFill>
                  <a:srgbClr val="0070C0"/>
                </a:solidFill>
              </a:rPr>
              <a:t>A</a:t>
            </a:r>
            <a:r>
              <a:rPr lang="es-SV" b="1" dirty="0" smtClean="0">
                <a:solidFill>
                  <a:srgbClr val="0070C0"/>
                </a:solidFill>
              </a:rPr>
              <a:t>mbiental</a:t>
            </a:r>
            <a:endParaRPr lang="es-SV" b="1" dirty="0">
              <a:solidFill>
                <a:srgbClr val="0070C0"/>
              </a:solidFill>
            </a:endParaRPr>
          </a:p>
        </p:txBody>
      </p:sp>
      <p:sp>
        <p:nvSpPr>
          <p:cNvPr id="6" name="CuadroTexto 5"/>
          <p:cNvSpPr txBox="1"/>
          <p:nvPr/>
        </p:nvSpPr>
        <p:spPr>
          <a:xfrm>
            <a:off x="678180" y="1080656"/>
            <a:ext cx="10835640" cy="4801314"/>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smtClean="0"/>
              <a:t>Cargo Ad-honorem</a:t>
            </a:r>
          </a:p>
          <a:p>
            <a:endParaRPr lang="es-SV" sz="1600" dirty="0" smtClean="0"/>
          </a:p>
          <a:p>
            <a:r>
              <a:rPr lang="es-SV" sz="1600" b="1" dirty="0" smtClean="0"/>
              <a:t>Competencia:</a:t>
            </a:r>
          </a:p>
          <a:p>
            <a:pPr algn="just"/>
            <a:r>
              <a:rPr lang="es-SV" sz="1600" dirty="0"/>
              <a:t>Realizar análisis y verificar los impactos ambientales propios o provenientes de cualquier actividad relacionada con el desarrollo turístico del país que implemente el Ministerio de Turismo, de acuerdo a la Ley y Política Nacional de Medio Ambiente</a:t>
            </a:r>
            <a:r>
              <a:rPr lang="es-SV" sz="1600" dirty="0" smtClean="0"/>
              <a:t>.</a:t>
            </a:r>
          </a:p>
          <a:p>
            <a:pPr algn="just"/>
            <a:endParaRPr lang="es-SV" sz="1600" b="1" dirty="0" smtClean="0"/>
          </a:p>
          <a:p>
            <a:pPr algn="just"/>
            <a:r>
              <a:rPr lang="es-SV" sz="1600" b="1" dirty="0" smtClean="0"/>
              <a:t>Funciones:</a:t>
            </a:r>
          </a:p>
          <a:p>
            <a:pPr marL="285750" lvl="0" indent="-285750" algn="just">
              <a:buFont typeface="Arial" panose="020B0604020202020204" pitchFamily="34" charset="0"/>
              <a:buChar char="•"/>
            </a:pPr>
            <a:r>
              <a:rPr lang="es-SV" sz="1600" dirty="0"/>
              <a:t>Asesorar y apoyar a las diferentes Direcciones y Unidades de MITUR en la realización de proyectos en materia ambiental,  conforme a objetivos estratégicos.</a:t>
            </a:r>
          </a:p>
          <a:p>
            <a:pPr marL="285750" lvl="0" indent="-285750" algn="just">
              <a:buFont typeface="Arial" panose="020B0604020202020204" pitchFamily="34" charset="0"/>
              <a:buChar char="•"/>
            </a:pPr>
            <a:r>
              <a:rPr lang="es-SV" sz="1600" dirty="0"/>
              <a:t>Formar parte activa del SINAMA (Sistema Nacional de Gestión Ambiental) con el objetivo de mantenerse actualizado en cuanto a leyes, normas y políticas medioambientales, llevar a cabo un intercambio de experiencias entre unidades ambientales y aunar esfuerzos para el logro de un desarrollo sostenible en el país.</a:t>
            </a:r>
          </a:p>
          <a:p>
            <a:pPr marL="285750" lvl="0" indent="-285750" algn="just">
              <a:buFont typeface="Arial" panose="020B0604020202020204" pitchFamily="34" charset="0"/>
              <a:buChar char="•"/>
            </a:pPr>
            <a:r>
              <a:rPr lang="es-SV" sz="1600" dirty="0"/>
              <a:t>Ser el enlace oficial entre MITUR y MARN (Ministerio de Medio Ambiente y Recursos Naturales</a:t>
            </a:r>
            <a:r>
              <a:rPr lang="es-SV" sz="1600" dirty="0" smtClean="0"/>
              <a:t>).</a:t>
            </a:r>
            <a:endParaRPr lang="es-SV" sz="1600" b="1" dirty="0"/>
          </a:p>
          <a:p>
            <a:pPr marL="285750" lvl="0" indent="-285750" algn="just">
              <a:buFont typeface="Arial" panose="020B0604020202020204" pitchFamily="34" charset="0"/>
              <a:buChar char="•"/>
            </a:pPr>
            <a:r>
              <a:rPr lang="es-SV" sz="1600" dirty="0"/>
              <a:t>Desarrollar un programa educativo institucional que fomente la conciencia ambiental y la conservación de los recursos naturales, conforme a objetivos estratégicos.</a:t>
            </a:r>
          </a:p>
          <a:p>
            <a:pPr marL="285750" lvl="0" indent="-285750" algn="just">
              <a:buFont typeface="Arial" panose="020B0604020202020204" pitchFamily="34" charset="0"/>
              <a:buChar char="•"/>
            </a:pPr>
            <a:r>
              <a:rPr lang="es-SV" sz="1600" dirty="0"/>
              <a:t>Gestionar lazos de cooperación (otras entidades gubernamentales y no-gubernamentales relacionadas con el turismo y el medio ambiente) con el fin de impulsar el desarrollo sostenible.</a:t>
            </a:r>
          </a:p>
          <a:p>
            <a:pPr lvl="0"/>
            <a:endParaRPr lang="es-SV" dirty="0"/>
          </a:p>
        </p:txBody>
      </p:sp>
    </p:spTree>
    <p:extLst>
      <p:ext uri="{BB962C8B-B14F-4D97-AF65-F5344CB8AC3E}">
        <p14:creationId xmlns:p14="http://schemas.microsoft.com/office/powerpoint/2010/main" val="13326710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330"/>
            <a:ext cx="10364451" cy="830943"/>
          </a:xfrm>
        </p:spPr>
        <p:txBody>
          <a:bodyPr>
            <a:normAutofit/>
          </a:bodyPr>
          <a:lstStyle/>
          <a:p>
            <a:r>
              <a:rPr lang="es-SV" b="1" dirty="0" smtClean="0">
                <a:solidFill>
                  <a:srgbClr val="0070C0"/>
                </a:solidFill>
              </a:rPr>
              <a:t>Unidad de Adquisiciones y Contrataciones</a:t>
            </a:r>
            <a:endParaRPr lang="es-SV" b="1" dirty="0">
              <a:solidFill>
                <a:srgbClr val="0070C0"/>
              </a:solidFill>
            </a:endParaRPr>
          </a:p>
        </p:txBody>
      </p:sp>
      <p:sp>
        <p:nvSpPr>
          <p:cNvPr id="6" name="CuadroTexto 5"/>
          <p:cNvSpPr txBox="1"/>
          <p:nvPr/>
        </p:nvSpPr>
        <p:spPr>
          <a:xfrm>
            <a:off x="678180" y="1070758"/>
            <a:ext cx="10835640" cy="4770537"/>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smtClean="0"/>
              <a:t>1 Hombre</a:t>
            </a:r>
          </a:p>
          <a:p>
            <a:endParaRPr lang="es-SV" sz="1600" dirty="0" smtClean="0"/>
          </a:p>
          <a:p>
            <a:r>
              <a:rPr lang="es-SV" sz="1600" b="1" dirty="0" smtClean="0"/>
              <a:t>Competencia:</a:t>
            </a:r>
          </a:p>
          <a:p>
            <a:pPr algn="just"/>
            <a:r>
              <a:rPr lang="es-SV" sz="1600" dirty="0"/>
              <a:t>Contribuir al funcionamiento del Ministerio de Turismo, mediante la implementación y desarrollo de los Sistemas de gestión, administración y control de los recursos humanos, materiales y logísticos</a:t>
            </a:r>
            <a:r>
              <a:rPr lang="es-SV" sz="1600" dirty="0" smtClean="0"/>
              <a:t>.</a:t>
            </a:r>
          </a:p>
          <a:p>
            <a:pPr algn="just"/>
            <a:endParaRPr lang="es-SV" sz="1600" b="1" dirty="0" smtClean="0"/>
          </a:p>
          <a:p>
            <a:pPr algn="just"/>
            <a:r>
              <a:rPr lang="es-SV" sz="1600" b="1" dirty="0" smtClean="0"/>
              <a:t>Funciones:</a:t>
            </a:r>
          </a:p>
          <a:p>
            <a:pPr marL="285750" lvl="0" indent="-285750" algn="just">
              <a:buFont typeface="Arial" panose="020B0604020202020204" pitchFamily="34" charset="0"/>
              <a:buChar char="•"/>
            </a:pPr>
            <a:r>
              <a:rPr lang="es-SV" sz="1600" dirty="0"/>
              <a:t>Cumplir las políticas, lineamientos y disposiciones técnicas que sean establecidas por la UNAC, y ejecutar todos los procesos de adquisiciones y contrataciones objeto de la Ley de Contrataciones de   la Administración Pública.</a:t>
            </a:r>
          </a:p>
          <a:p>
            <a:pPr marL="285750" lvl="0" indent="-285750" algn="just">
              <a:buFont typeface="Arial" panose="020B0604020202020204" pitchFamily="34" charset="0"/>
              <a:buChar char="•"/>
            </a:pPr>
            <a:r>
              <a:rPr lang="es-SV" sz="1600" dirty="0"/>
              <a:t>Constituir el enlace entre la UNAC y las dependencias de la institución, en cuanto a las actividades técnicas, flujos y registros de información y otros aspectos que se deriven de la gestión de adquisiciones y contrataciones.</a:t>
            </a:r>
          </a:p>
          <a:p>
            <a:pPr marL="285750" indent="-285750" algn="just">
              <a:buFont typeface="Arial" panose="020B0604020202020204" pitchFamily="34" charset="0"/>
              <a:buChar char="•"/>
            </a:pPr>
            <a:r>
              <a:rPr lang="es-SV" sz="1600" dirty="0"/>
              <a:t>Elaborar en coordinación con la Unidad Financiera Institucional UFI, la programación anual de las compras, las adquisiciones y contrataciones de obras, bienes y servicios. </a:t>
            </a:r>
            <a:endParaRPr lang="es-SV" sz="1600" dirty="0" smtClean="0"/>
          </a:p>
          <a:p>
            <a:pPr marL="285750" lvl="0" indent="-285750" algn="just">
              <a:buFont typeface="Arial" panose="020B0604020202020204" pitchFamily="34" charset="0"/>
              <a:buChar char="•"/>
            </a:pPr>
            <a:r>
              <a:rPr lang="es-SV" sz="1600" dirty="0"/>
              <a:t>Verificar la asignación presupuestaria, previo a la iniciación de todo proceso de concurso o licitación para la contratación de obras, bienes y servicios.</a:t>
            </a:r>
          </a:p>
          <a:p>
            <a:pPr marL="285750" lvl="0" indent="-285750" algn="just">
              <a:buFont typeface="Arial" panose="020B0604020202020204" pitchFamily="34" charset="0"/>
              <a:buChar char="•"/>
            </a:pPr>
            <a:r>
              <a:rPr lang="es-SV" sz="1600" dirty="0"/>
              <a:t>Supervisar, vigilar y establecer controles de inventarios, de conformidad a los mecanismos establecidos en el Reglamento de la LACAP.</a:t>
            </a:r>
          </a:p>
          <a:p>
            <a:pPr marL="285750" lvl="0" indent="-285750" algn="just">
              <a:buFont typeface="Arial" panose="020B0604020202020204" pitchFamily="34" charset="0"/>
              <a:buChar char="•"/>
            </a:pPr>
            <a:r>
              <a:rPr lang="es-SV" sz="1600" dirty="0"/>
              <a:t>Proporcionar a la UNAC pronta y oportunamente toda la información requerida por ésta</a:t>
            </a:r>
            <a:r>
              <a:rPr lang="es-SV" sz="1600" dirty="0" smtClean="0"/>
              <a:t>.</a:t>
            </a:r>
            <a:endParaRPr lang="es-SV" sz="1600" dirty="0"/>
          </a:p>
        </p:txBody>
      </p:sp>
    </p:spTree>
    <p:extLst>
      <p:ext uri="{BB962C8B-B14F-4D97-AF65-F5344CB8AC3E}">
        <p14:creationId xmlns:p14="http://schemas.microsoft.com/office/powerpoint/2010/main" val="3434386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 y="330"/>
            <a:ext cx="11278226" cy="1404926"/>
          </a:xfrm>
        </p:spPr>
        <p:txBody>
          <a:bodyPr/>
          <a:lstStyle/>
          <a:p>
            <a:pPr algn="ctr"/>
            <a:r>
              <a:rPr lang="es-SV" b="1" dirty="0">
                <a:solidFill>
                  <a:srgbClr val="0070C0"/>
                </a:solidFill>
              </a:rPr>
              <a:t>U</a:t>
            </a:r>
            <a:r>
              <a:rPr lang="es-SV" b="1" dirty="0" smtClean="0">
                <a:solidFill>
                  <a:srgbClr val="0070C0"/>
                </a:solidFill>
              </a:rPr>
              <a:t>nidad de Acceso a la </a:t>
            </a:r>
            <a:br>
              <a:rPr lang="es-SV" b="1" dirty="0" smtClean="0">
                <a:solidFill>
                  <a:srgbClr val="0070C0"/>
                </a:solidFill>
              </a:rPr>
            </a:br>
            <a:r>
              <a:rPr lang="es-SV" b="1" dirty="0" smtClean="0">
                <a:solidFill>
                  <a:srgbClr val="0070C0"/>
                </a:solidFill>
              </a:rPr>
              <a:t>Información </a:t>
            </a:r>
            <a:r>
              <a:rPr lang="es-SV" b="1" dirty="0">
                <a:solidFill>
                  <a:srgbClr val="0070C0"/>
                </a:solidFill>
              </a:rPr>
              <a:t>P</a:t>
            </a:r>
            <a:r>
              <a:rPr lang="es-SV" b="1" dirty="0" smtClean="0">
                <a:solidFill>
                  <a:srgbClr val="0070C0"/>
                </a:solidFill>
              </a:rPr>
              <a:t>ública</a:t>
            </a:r>
            <a:endParaRPr lang="es-SV" b="1" dirty="0">
              <a:solidFill>
                <a:srgbClr val="0070C0"/>
              </a:solidFill>
            </a:endParaRPr>
          </a:p>
        </p:txBody>
      </p:sp>
      <p:sp>
        <p:nvSpPr>
          <p:cNvPr id="6" name="CuadroTexto 5"/>
          <p:cNvSpPr txBox="1"/>
          <p:nvPr/>
        </p:nvSpPr>
        <p:spPr>
          <a:xfrm>
            <a:off x="772886" y="1772401"/>
            <a:ext cx="10221685" cy="4278094"/>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smtClean="0"/>
              <a:t>Cargo Ad-honorem</a:t>
            </a:r>
          </a:p>
          <a:p>
            <a:endParaRPr lang="es-SV" sz="1600" dirty="0" smtClean="0"/>
          </a:p>
          <a:p>
            <a:r>
              <a:rPr lang="es-SV" sz="1600" b="1" dirty="0" smtClean="0"/>
              <a:t>Competencia:</a:t>
            </a:r>
          </a:p>
          <a:p>
            <a:pPr algn="just"/>
            <a:r>
              <a:rPr lang="es-SV" sz="1600" dirty="0"/>
              <a:t>Recabar, recibir, coordinar y difundir, la información que periódicamente genera el Ministerio de  Turismo, aplicable al cumplimiento de la Ley de Acceso a la Información Pública (LAIP</a:t>
            </a:r>
            <a:r>
              <a:rPr lang="es-SV" sz="1600" dirty="0" smtClean="0"/>
              <a:t>).</a:t>
            </a:r>
          </a:p>
          <a:p>
            <a:pPr algn="just"/>
            <a:endParaRPr lang="es-SV" sz="1600" b="1" dirty="0" smtClean="0"/>
          </a:p>
          <a:p>
            <a:pPr algn="just"/>
            <a:r>
              <a:rPr lang="es-SV" sz="1600" b="1" dirty="0" smtClean="0"/>
              <a:t>Funciones:</a:t>
            </a:r>
          </a:p>
          <a:p>
            <a:pPr marL="285750" lvl="0" indent="-285750" algn="just">
              <a:buFont typeface="Arial" panose="020B0604020202020204" pitchFamily="34" charset="0"/>
              <a:buChar char="•"/>
            </a:pPr>
            <a:r>
              <a:rPr lang="es-SV" sz="1600" dirty="0"/>
              <a:t>Solicitar a las Direcciones y Jefaturas, la información oficiosa de acuerdo a la Ley de Acceso a la Información Pública (LAIP).</a:t>
            </a:r>
          </a:p>
          <a:p>
            <a:pPr marL="285750" lvl="0" indent="-285750" algn="just">
              <a:buFont typeface="Arial" panose="020B0604020202020204" pitchFamily="34" charset="0"/>
              <a:buChar char="•"/>
            </a:pPr>
            <a:r>
              <a:rPr lang="es-SV" sz="1600" dirty="0"/>
              <a:t>Recibir, evaluar, clasificar, seleccionar y canalizar, solicitudes de información,  consultas,  sugerencias y propuestas ciudadanas.</a:t>
            </a:r>
          </a:p>
          <a:p>
            <a:pPr marL="285750" lvl="0" indent="-285750" algn="just">
              <a:buFont typeface="Arial" panose="020B0604020202020204" pitchFamily="34" charset="0"/>
              <a:buChar char="•"/>
            </a:pPr>
            <a:r>
              <a:rPr lang="es-SV" sz="1600" dirty="0"/>
              <a:t>Llevar un registro de solicitudes de información, consultas, sugerencias y propuestas ciudadanas atendidos y resueltos.</a:t>
            </a:r>
          </a:p>
          <a:p>
            <a:pPr marL="285750" lvl="0" indent="-285750" algn="just">
              <a:buFont typeface="Arial" panose="020B0604020202020204" pitchFamily="34" charset="0"/>
              <a:buChar char="•"/>
            </a:pPr>
            <a:r>
              <a:rPr lang="es-SV" sz="1600" dirty="0" smtClean="0"/>
              <a:t>Trasladar </a:t>
            </a:r>
            <a:r>
              <a:rPr lang="es-SV" sz="1600" dirty="0"/>
              <a:t>a la instancia institucional correspondiente los avisos, quejas o reclamos ciudadanos que posiblemente sean constitutivos de infracciones o violaciones a disposiciones legales o a las políticas institucionales y enviarlos a la instancia competente, esto en el caso que tenga implicaciones legales.</a:t>
            </a:r>
          </a:p>
          <a:p>
            <a:pPr marL="285750" lvl="0" indent="-285750" algn="just">
              <a:buFont typeface="Arial" panose="020B0604020202020204" pitchFamily="34" charset="0"/>
              <a:buChar char="•"/>
            </a:pPr>
            <a:r>
              <a:rPr lang="es-SV" sz="1600" dirty="0" smtClean="0"/>
              <a:t>Manejo </a:t>
            </a:r>
            <a:r>
              <a:rPr lang="es-SV" sz="1600" dirty="0"/>
              <a:t>del Sistema de Gestión de Solicitudes de Acceso a la Información Pública.</a:t>
            </a:r>
          </a:p>
        </p:txBody>
      </p:sp>
    </p:spTree>
    <p:extLst>
      <p:ext uri="{BB962C8B-B14F-4D97-AF65-F5344CB8AC3E}">
        <p14:creationId xmlns:p14="http://schemas.microsoft.com/office/powerpoint/2010/main" val="25494142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 y="-411797"/>
            <a:ext cx="11278226" cy="1404926"/>
          </a:xfrm>
        </p:spPr>
        <p:txBody>
          <a:bodyPr/>
          <a:lstStyle/>
          <a:p>
            <a:pPr algn="ctr"/>
            <a:r>
              <a:rPr lang="es-SV" b="1" smtClean="0">
                <a:solidFill>
                  <a:srgbClr val="0070C0"/>
                </a:solidFill>
              </a:rPr>
              <a:t>Unidad de Relaciones </a:t>
            </a:r>
            <a:r>
              <a:rPr lang="es-SV" b="1" dirty="0" smtClean="0">
                <a:solidFill>
                  <a:srgbClr val="0070C0"/>
                </a:solidFill>
              </a:rPr>
              <a:t>Públicas</a:t>
            </a:r>
            <a:endParaRPr lang="es-SV" b="1" dirty="0">
              <a:solidFill>
                <a:srgbClr val="0070C0"/>
              </a:solidFill>
            </a:endParaRPr>
          </a:p>
        </p:txBody>
      </p:sp>
      <p:sp>
        <p:nvSpPr>
          <p:cNvPr id="6" name="CuadroTexto 5"/>
          <p:cNvSpPr txBox="1"/>
          <p:nvPr/>
        </p:nvSpPr>
        <p:spPr>
          <a:xfrm>
            <a:off x="762000" y="993129"/>
            <a:ext cx="10221685" cy="5293757"/>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smtClean="0"/>
              <a:t>1 Hombre</a:t>
            </a:r>
          </a:p>
          <a:p>
            <a:endParaRPr lang="es-SV" sz="1600" dirty="0" smtClean="0"/>
          </a:p>
          <a:p>
            <a:r>
              <a:rPr lang="es-SV" sz="1600" b="1" dirty="0" smtClean="0"/>
              <a:t>Competencia:</a:t>
            </a:r>
          </a:p>
          <a:p>
            <a:pPr algn="just"/>
            <a:r>
              <a:rPr lang="es-SV" sz="1600" dirty="0" smtClean="0"/>
              <a:t>Asistir </a:t>
            </a:r>
            <a:r>
              <a:rPr lang="es-SV" sz="1600" dirty="0"/>
              <a:t>y dar seguimiento a las actividades del Despacho del Señor Ministro en aspectos de Relaciones Públicas y Protocolo.</a:t>
            </a:r>
            <a:endParaRPr lang="es-SV" sz="1600" b="1" dirty="0" smtClean="0"/>
          </a:p>
          <a:p>
            <a:pPr algn="just"/>
            <a:endParaRPr lang="es-SV" sz="1600" b="1" dirty="0" smtClean="0"/>
          </a:p>
          <a:p>
            <a:pPr algn="just"/>
            <a:r>
              <a:rPr lang="es-SV" sz="1600" b="1" dirty="0" smtClean="0"/>
              <a:t>Funciones:</a:t>
            </a:r>
          </a:p>
          <a:p>
            <a:pPr marL="285750" lvl="0" indent="-285750" algn="just">
              <a:buFont typeface="Arial" panose="020B0604020202020204" pitchFamily="34" charset="0"/>
              <a:buChar char="•"/>
            </a:pPr>
            <a:r>
              <a:rPr lang="es-SV" sz="1600" dirty="0"/>
              <a:t>Asesorar y apoyar a los titulares y las Direcciones del Ministerio de Turismo en la difusión de información institucional y el manejo de la Relaciones Publicas del despacho, con los diferentes actores públicos, diplomáticos y privados del sector turístico.</a:t>
            </a:r>
          </a:p>
          <a:p>
            <a:pPr marL="285750" lvl="0" indent="-285750" algn="just">
              <a:buFont typeface="Arial" panose="020B0604020202020204" pitchFamily="34" charset="0"/>
              <a:buChar char="•"/>
            </a:pPr>
            <a:r>
              <a:rPr lang="es-SV" sz="1600" dirty="0"/>
              <a:t>Coordinar y dar seguimiento a los eventos especiales con organismos internacionales y gremiales turísticas de conformidad a la Agenda Ministerial.</a:t>
            </a:r>
          </a:p>
          <a:p>
            <a:pPr marL="285750" lvl="0" indent="-285750" algn="just">
              <a:buFont typeface="Arial" panose="020B0604020202020204" pitchFamily="34" charset="0"/>
              <a:buChar char="•"/>
            </a:pPr>
            <a:r>
              <a:rPr lang="es-SV" sz="1600" dirty="0"/>
              <a:t>Ejecutar estrategias de Relaciones Públicas con los medios de comunicación masiva tanto de carácter nacional e internacional.</a:t>
            </a:r>
          </a:p>
          <a:p>
            <a:pPr marL="285750" lvl="0" indent="-285750" algn="just">
              <a:buFont typeface="Arial" panose="020B0604020202020204" pitchFamily="34" charset="0"/>
              <a:buChar char="•"/>
            </a:pPr>
            <a:r>
              <a:rPr lang="es-SV" sz="1600" dirty="0"/>
              <a:t>Dictar normas y procedimientos a observar por el personal del ministerio que tiene contactos con medios de comunicación en el manejo de la imagen institucional.</a:t>
            </a:r>
          </a:p>
          <a:p>
            <a:pPr marL="285750" lvl="0" indent="-285750" algn="just">
              <a:buFont typeface="Arial" panose="020B0604020202020204" pitchFamily="34" charset="0"/>
              <a:buChar char="•"/>
            </a:pPr>
            <a:r>
              <a:rPr lang="es-SV" sz="1600" dirty="0"/>
              <a:t>Organizar, supervisar y apoyar el desarrollo de eventos de carácter público a fin de asegurar el cumplimiento del protocolo oficial y la buena imagen de este ministerio.</a:t>
            </a:r>
          </a:p>
          <a:p>
            <a:pPr marL="285750" lvl="0" indent="-285750" algn="just">
              <a:buFont typeface="Arial" panose="020B0604020202020204" pitchFamily="34" charset="0"/>
              <a:buChar char="•"/>
            </a:pPr>
            <a:r>
              <a:rPr lang="es-SV" sz="1600" dirty="0"/>
              <a:t>Acompañar al Ministro en todos los eventos oficiales que participe, tanto a nivel nacional como internacional.</a:t>
            </a:r>
          </a:p>
          <a:p>
            <a:pPr marL="285750" lvl="0" indent="-285750" algn="just">
              <a:buFont typeface="Arial" panose="020B0604020202020204" pitchFamily="34" charset="0"/>
              <a:buChar char="•"/>
            </a:pPr>
            <a:r>
              <a:rPr lang="es-SV" sz="1600" dirty="0"/>
              <a:t>Coordinar la Relaciones Públicas del Despacho con los diferentes actores del sector turismo.</a:t>
            </a:r>
          </a:p>
        </p:txBody>
      </p:sp>
    </p:spTree>
    <p:extLst>
      <p:ext uri="{BB962C8B-B14F-4D97-AF65-F5344CB8AC3E}">
        <p14:creationId xmlns:p14="http://schemas.microsoft.com/office/powerpoint/2010/main" val="7684926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329"/>
            <a:ext cx="10364451" cy="1596177"/>
          </a:xfrm>
        </p:spPr>
        <p:txBody>
          <a:bodyPr>
            <a:normAutofit/>
          </a:bodyPr>
          <a:lstStyle/>
          <a:p>
            <a:r>
              <a:rPr lang="es-SV" b="1" dirty="0" smtClean="0">
                <a:solidFill>
                  <a:srgbClr val="0070C0"/>
                </a:solidFill>
              </a:rPr>
              <a:t>Dirección de </a:t>
            </a:r>
            <a:r>
              <a:rPr lang="es-SV" b="1" dirty="0">
                <a:solidFill>
                  <a:srgbClr val="0070C0"/>
                </a:solidFill>
              </a:rPr>
              <a:t>P</a:t>
            </a:r>
            <a:r>
              <a:rPr lang="es-SV" b="1" dirty="0" smtClean="0">
                <a:solidFill>
                  <a:srgbClr val="0070C0"/>
                </a:solidFill>
              </a:rPr>
              <a:t>lanificación, Política </a:t>
            </a:r>
            <a:r>
              <a:rPr lang="es-SV" b="1" dirty="0">
                <a:solidFill>
                  <a:srgbClr val="0070C0"/>
                </a:solidFill>
              </a:rPr>
              <a:t>S</a:t>
            </a:r>
            <a:r>
              <a:rPr lang="es-SV" b="1" dirty="0" smtClean="0">
                <a:solidFill>
                  <a:srgbClr val="0070C0"/>
                </a:solidFill>
              </a:rPr>
              <a:t>ectorial y Administración</a:t>
            </a:r>
            <a:endParaRPr lang="es-SV" b="1" dirty="0">
              <a:solidFill>
                <a:srgbClr val="0070C0"/>
              </a:solidFill>
            </a:endParaRPr>
          </a:p>
        </p:txBody>
      </p:sp>
      <p:sp>
        <p:nvSpPr>
          <p:cNvPr id="6" name="CuadroTexto 5"/>
          <p:cNvSpPr txBox="1"/>
          <p:nvPr/>
        </p:nvSpPr>
        <p:spPr>
          <a:xfrm>
            <a:off x="524147" y="1785716"/>
            <a:ext cx="11143706" cy="4278094"/>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smtClean="0"/>
              <a:t>1 Hombre</a:t>
            </a:r>
          </a:p>
          <a:p>
            <a:pPr marL="285750" indent="-285750">
              <a:buFont typeface="Arial" panose="020B0604020202020204" pitchFamily="34" charset="0"/>
              <a:buChar char="•"/>
            </a:pPr>
            <a:r>
              <a:rPr lang="es-SV" sz="1600" dirty="0" smtClean="0"/>
              <a:t>1 Mujer</a:t>
            </a:r>
          </a:p>
          <a:p>
            <a:endParaRPr lang="es-SV" sz="1600" dirty="0" smtClean="0"/>
          </a:p>
          <a:p>
            <a:r>
              <a:rPr lang="es-SV" sz="1600" b="1" dirty="0" smtClean="0"/>
              <a:t>Competencia:</a:t>
            </a:r>
          </a:p>
          <a:p>
            <a:pPr algn="just"/>
            <a:r>
              <a:rPr lang="es-SV" sz="1600" dirty="0"/>
              <a:t>Formular las políticas y estrategias sectoriales, planificando a nivel estratégico los programas sectoriales a ejecutar y la organización institucional para su implementación, así como realizar la coordinación a alto nivel con las instituciones nacionales y regionales</a:t>
            </a:r>
            <a:r>
              <a:rPr lang="es-SV" sz="1600" dirty="0" smtClean="0"/>
              <a:t>.</a:t>
            </a:r>
          </a:p>
          <a:p>
            <a:pPr algn="just"/>
            <a:endParaRPr lang="es-SV" sz="1600" b="1" dirty="0" smtClean="0"/>
          </a:p>
          <a:p>
            <a:pPr algn="just"/>
            <a:r>
              <a:rPr lang="es-SV" sz="1600" b="1" dirty="0" smtClean="0"/>
              <a:t>Funciones:</a:t>
            </a:r>
          </a:p>
          <a:p>
            <a:pPr marL="285750" lvl="0" indent="-285750" algn="just">
              <a:buFont typeface="Arial" panose="020B0604020202020204" pitchFamily="34" charset="0"/>
              <a:buChar char="•"/>
            </a:pPr>
            <a:r>
              <a:rPr lang="es-SV" sz="1600" dirty="0"/>
              <a:t>Realizar los análisis y los diagnósticos situacionales del sector turístico que sean necesarios para la toma de decisiones políticas y estratégicas.</a:t>
            </a:r>
          </a:p>
          <a:p>
            <a:pPr marL="285750" lvl="0" indent="-285750" algn="just">
              <a:buFont typeface="Arial" panose="020B0604020202020204" pitchFamily="34" charset="0"/>
              <a:buChar char="•"/>
            </a:pPr>
            <a:r>
              <a:rPr lang="es-SV" sz="1600" dirty="0"/>
              <a:t>Formular y proponer las políticas a adoptar para el sector turístico nacional en el marco de las políticas generales del Gobierno.</a:t>
            </a:r>
          </a:p>
          <a:p>
            <a:pPr marL="285750" lvl="0" indent="-285750" algn="just">
              <a:buFont typeface="Arial" panose="020B0604020202020204" pitchFamily="34" charset="0"/>
              <a:buChar char="•"/>
            </a:pPr>
            <a:r>
              <a:rPr lang="es-SV" sz="1600" dirty="0"/>
              <a:t>Formular y proponer una planificación estratégica de los programas sectoriales.</a:t>
            </a:r>
          </a:p>
          <a:p>
            <a:pPr marL="285750" lvl="0" indent="-285750" algn="just">
              <a:buFont typeface="Arial" panose="020B0604020202020204" pitchFamily="34" charset="0"/>
              <a:buChar char="•"/>
            </a:pPr>
            <a:r>
              <a:rPr lang="es-SV" sz="1600" dirty="0"/>
              <a:t>Monitorear y evaluar la gestión operacional de los programas sectoriales por las instancias responsables.</a:t>
            </a:r>
          </a:p>
          <a:p>
            <a:pPr marL="285750" lvl="0" indent="-285750" algn="just">
              <a:buFont typeface="Arial" panose="020B0604020202020204" pitchFamily="34" charset="0"/>
              <a:buChar char="•"/>
            </a:pPr>
            <a:r>
              <a:rPr lang="es-SV" sz="1600" dirty="0"/>
              <a:t>Formular la planificación institucional de corto y largo plazo así como su seguimiento.</a:t>
            </a:r>
          </a:p>
          <a:p>
            <a:pPr marL="285750" lvl="0" indent="-285750" algn="just">
              <a:buFont typeface="Arial" panose="020B0604020202020204" pitchFamily="34" charset="0"/>
              <a:buChar char="•"/>
            </a:pPr>
            <a:r>
              <a:rPr lang="es-SV" sz="1600" dirty="0" smtClean="0"/>
              <a:t>Evaluar </a:t>
            </a:r>
            <a:r>
              <a:rPr lang="es-SV" sz="1600" dirty="0"/>
              <a:t>y retroalimentar la implementación del Plan Nacional de Turismo.</a:t>
            </a:r>
          </a:p>
          <a:p>
            <a:pPr marL="285750" indent="-285750" algn="just">
              <a:buFont typeface="Arial" panose="020B0604020202020204" pitchFamily="34" charset="0"/>
              <a:buChar char="•"/>
            </a:pPr>
            <a:r>
              <a:rPr lang="es-SV" sz="1600" dirty="0"/>
              <a:t>Coordinar el proceso de formulación del Presupuesto de Funcionamiento Institucional</a:t>
            </a:r>
          </a:p>
        </p:txBody>
      </p:sp>
      <p:sp>
        <p:nvSpPr>
          <p:cNvPr id="3" name="Llamada rectangular 2"/>
          <p:cNvSpPr/>
          <p:nvPr/>
        </p:nvSpPr>
        <p:spPr>
          <a:xfrm>
            <a:off x="8710246" y="1193700"/>
            <a:ext cx="2321169" cy="1184031"/>
          </a:xfrm>
          <a:prstGeom prst="wedgeRectCallou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SV" sz="1000" dirty="0" smtClean="0"/>
              <a:t>Coordinador de Planificación y Política Sectorial funciona dentro de la Dirección de Planificación, Política Sectorial y Administración, no es una unidad organizativa</a:t>
            </a:r>
            <a:r>
              <a:rPr lang="es-SV" sz="1100" dirty="0" smtClean="0"/>
              <a:t>.</a:t>
            </a:r>
            <a:endParaRPr lang="es-SV" sz="1100" dirty="0"/>
          </a:p>
        </p:txBody>
      </p:sp>
    </p:spTree>
    <p:extLst>
      <p:ext uri="{BB962C8B-B14F-4D97-AF65-F5344CB8AC3E}">
        <p14:creationId xmlns:p14="http://schemas.microsoft.com/office/powerpoint/2010/main" val="23668399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96687" y="0"/>
            <a:ext cx="8382000" cy="1030449"/>
          </a:xfrm>
        </p:spPr>
        <p:txBody>
          <a:bodyPr/>
          <a:lstStyle/>
          <a:p>
            <a:r>
              <a:rPr lang="es-SV" b="1" dirty="0" smtClean="0">
                <a:solidFill>
                  <a:srgbClr val="0070C0"/>
                </a:solidFill>
              </a:rPr>
              <a:t>Unidad </a:t>
            </a:r>
            <a:r>
              <a:rPr lang="es-SV" b="1" dirty="0">
                <a:solidFill>
                  <a:srgbClr val="0070C0"/>
                </a:solidFill>
              </a:rPr>
              <a:t>A</a:t>
            </a:r>
            <a:r>
              <a:rPr lang="es-SV" b="1" dirty="0" smtClean="0">
                <a:solidFill>
                  <a:srgbClr val="0070C0"/>
                </a:solidFill>
              </a:rPr>
              <a:t>dministrativa</a:t>
            </a:r>
            <a:endParaRPr lang="es-SV" b="1" dirty="0">
              <a:solidFill>
                <a:srgbClr val="0070C0"/>
              </a:solidFill>
            </a:endParaRPr>
          </a:p>
        </p:txBody>
      </p:sp>
      <p:sp>
        <p:nvSpPr>
          <p:cNvPr id="6" name="CuadroTexto 5"/>
          <p:cNvSpPr txBox="1"/>
          <p:nvPr/>
        </p:nvSpPr>
        <p:spPr>
          <a:xfrm>
            <a:off x="696687" y="1215844"/>
            <a:ext cx="10297884" cy="5016758"/>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smtClean="0"/>
              <a:t>2 Hombres</a:t>
            </a:r>
          </a:p>
          <a:p>
            <a:pPr marL="285750" indent="-285750">
              <a:buFont typeface="Arial" panose="020B0604020202020204" pitchFamily="34" charset="0"/>
              <a:buChar char="•"/>
            </a:pPr>
            <a:r>
              <a:rPr lang="es-SV" sz="1600" dirty="0" smtClean="0"/>
              <a:t>2 Mujeres</a:t>
            </a:r>
          </a:p>
          <a:p>
            <a:endParaRPr lang="es-SV" sz="1600" dirty="0" smtClean="0"/>
          </a:p>
          <a:p>
            <a:r>
              <a:rPr lang="es-SV" sz="1600" b="1" dirty="0" smtClean="0"/>
              <a:t>Competencia:</a:t>
            </a:r>
          </a:p>
          <a:p>
            <a:pPr algn="just"/>
            <a:r>
              <a:rPr lang="es-SV" sz="1600" dirty="0"/>
              <a:t>P</a:t>
            </a:r>
            <a:r>
              <a:rPr lang="es-SV" sz="1600" dirty="0" smtClean="0"/>
              <a:t>roporcionar </a:t>
            </a:r>
            <a:r>
              <a:rPr lang="es-SV" sz="1600" dirty="0"/>
              <a:t>apoyo logístico y administrativo a las dependencias de MITUR, otorgando de manera oportuna los bienes y servicios internos y externos; verificando que la dotación, desarrollo y mantenimiento de recursos humanos, tecnológicos así como de mantenimiento, se haga en forma eficiente. </a:t>
            </a:r>
            <a:endParaRPr lang="es-SV" sz="1600" dirty="0" smtClean="0"/>
          </a:p>
          <a:p>
            <a:pPr algn="just"/>
            <a:endParaRPr lang="es-SV" sz="1600" b="1" dirty="0" smtClean="0"/>
          </a:p>
          <a:p>
            <a:pPr algn="just"/>
            <a:r>
              <a:rPr lang="es-SV" sz="1600" b="1" dirty="0" smtClean="0"/>
              <a:t>Funciones:</a:t>
            </a:r>
          </a:p>
          <a:p>
            <a:pPr marL="285750" lvl="0" indent="-285750" algn="just">
              <a:buFont typeface="Arial" panose="020B0604020202020204" pitchFamily="34" charset="0"/>
              <a:buChar char="•"/>
            </a:pPr>
            <a:r>
              <a:rPr lang="es-SV" sz="1600" dirty="0"/>
              <a:t>Planificar, dirigir y controlar las actividades del personal bajo su mando, estableciendo los mecanismos adecuados de comunicación y coordinación con las diferentes dependencias de la Institución, relacionadas con el desempeño de las funciones de la Unidad.</a:t>
            </a:r>
          </a:p>
          <a:p>
            <a:pPr marL="285750" lvl="0" indent="-285750" algn="just">
              <a:buFont typeface="Arial" panose="020B0604020202020204" pitchFamily="34" charset="0"/>
              <a:buChar char="•"/>
            </a:pPr>
            <a:r>
              <a:rPr lang="es-SV" sz="1600" dirty="0"/>
              <a:t>Mantener un sistema de información y control que permita evaluar el resultado de las actividades desarrolladas.</a:t>
            </a:r>
          </a:p>
          <a:p>
            <a:pPr marL="285750" lvl="0" indent="-285750" algn="just">
              <a:buFont typeface="Arial" panose="020B0604020202020204" pitchFamily="34" charset="0"/>
              <a:buChar char="•"/>
            </a:pPr>
            <a:r>
              <a:rPr lang="es-SV" sz="1600" dirty="0"/>
              <a:t>Llevar el control del activo fijo de MITUR, así como establecer los procedimientos e instructivo para su debido registro, conforme a los requerimientos de control interno.</a:t>
            </a:r>
          </a:p>
          <a:p>
            <a:pPr marL="285750" lvl="0" indent="-285750" algn="just">
              <a:buFont typeface="Arial" panose="020B0604020202020204" pitchFamily="34" charset="0"/>
              <a:buChar char="•"/>
            </a:pPr>
            <a:r>
              <a:rPr lang="es-SV" sz="1600" dirty="0" smtClean="0"/>
              <a:t>Dar </a:t>
            </a:r>
            <a:r>
              <a:rPr lang="es-SV" sz="1600" dirty="0"/>
              <a:t>seguimiento a las políticas, normativas y disposiciones establecidas para la administración del recurso humano de la institución</a:t>
            </a:r>
            <a:r>
              <a:rPr lang="es-SV" sz="1600" dirty="0" smtClean="0"/>
              <a:t>.</a:t>
            </a:r>
          </a:p>
          <a:p>
            <a:pPr marL="285750" lvl="0" indent="-285750" algn="just">
              <a:buFont typeface="Arial" panose="020B0604020202020204" pitchFamily="34" charset="0"/>
              <a:buChar char="•"/>
            </a:pPr>
            <a:r>
              <a:rPr lang="es-SV" sz="1600" dirty="0"/>
              <a:t>Proporcionar y controlar la prestación de los servicios administrativos, a fin de que las dependencias cuenten con los medios y recursos logísticos para su normal funcionamiento</a:t>
            </a:r>
          </a:p>
        </p:txBody>
      </p:sp>
    </p:spTree>
    <p:extLst>
      <p:ext uri="{BB962C8B-B14F-4D97-AF65-F5344CB8AC3E}">
        <p14:creationId xmlns:p14="http://schemas.microsoft.com/office/powerpoint/2010/main" val="2537466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15142" y="0"/>
            <a:ext cx="9765112" cy="1237277"/>
          </a:xfrm>
        </p:spPr>
        <p:txBody>
          <a:bodyPr/>
          <a:lstStyle/>
          <a:p>
            <a:r>
              <a:rPr lang="es-SV" b="1" dirty="0" smtClean="0">
                <a:solidFill>
                  <a:srgbClr val="0070C0"/>
                </a:solidFill>
              </a:rPr>
              <a:t>Unidad de Informática</a:t>
            </a:r>
            <a:endParaRPr lang="es-SV" b="1" dirty="0">
              <a:solidFill>
                <a:srgbClr val="0070C0"/>
              </a:solidFill>
            </a:endParaRPr>
          </a:p>
        </p:txBody>
      </p:sp>
      <p:sp>
        <p:nvSpPr>
          <p:cNvPr id="6" name="CuadroTexto 5"/>
          <p:cNvSpPr txBox="1"/>
          <p:nvPr/>
        </p:nvSpPr>
        <p:spPr>
          <a:xfrm>
            <a:off x="536978" y="1237277"/>
            <a:ext cx="11521440" cy="4524315"/>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smtClean="0"/>
              <a:t>1 Hombre</a:t>
            </a:r>
          </a:p>
          <a:p>
            <a:endParaRPr lang="es-SV" sz="1600" dirty="0" smtClean="0"/>
          </a:p>
          <a:p>
            <a:r>
              <a:rPr lang="es-SV" sz="1600" b="1" dirty="0" smtClean="0"/>
              <a:t>Competencia:</a:t>
            </a:r>
          </a:p>
          <a:p>
            <a:pPr algn="just"/>
            <a:r>
              <a:rPr lang="es-SV" sz="1600" dirty="0" smtClean="0"/>
              <a:t>Asesorar</a:t>
            </a:r>
            <a:r>
              <a:rPr lang="es-SV" sz="1600" dirty="0"/>
              <a:t>, planificar, y proporcionar el soporte técnico necesario para respaldar el desarrollo de los sistemas informáticos y administrativos del Ministerio</a:t>
            </a:r>
            <a:r>
              <a:rPr lang="es-SV" sz="1600" dirty="0" smtClean="0"/>
              <a:t>.</a:t>
            </a:r>
          </a:p>
          <a:p>
            <a:pPr algn="just"/>
            <a:endParaRPr lang="es-SV" sz="1600" b="1" dirty="0" smtClean="0"/>
          </a:p>
          <a:p>
            <a:pPr algn="just"/>
            <a:r>
              <a:rPr lang="es-SV" sz="1600" b="1" dirty="0" smtClean="0"/>
              <a:t>Funciones:</a:t>
            </a:r>
          </a:p>
          <a:p>
            <a:pPr marL="285750" lvl="0" indent="-285750" algn="just">
              <a:buFont typeface="Arial" panose="020B0604020202020204" pitchFamily="34" charset="0"/>
              <a:buChar char="•"/>
            </a:pPr>
            <a:r>
              <a:rPr lang="es-SV" sz="1600" dirty="0"/>
              <a:t>Mantener un sistema de información y control que permita evaluar el resultado de las actividades desarrolladas.</a:t>
            </a:r>
          </a:p>
          <a:p>
            <a:pPr marL="285750" lvl="0" indent="-285750" algn="just">
              <a:buFont typeface="Arial" panose="020B0604020202020204" pitchFamily="34" charset="0"/>
              <a:buChar char="•"/>
            </a:pPr>
            <a:r>
              <a:rPr lang="es-SV" sz="1600" dirty="0"/>
              <a:t>Investigar sobre las innovaciones tecnológicas en materia informática y evaluar su aplicación en la Institución.</a:t>
            </a:r>
          </a:p>
          <a:p>
            <a:pPr marL="285750" lvl="0" indent="-285750" algn="just">
              <a:buFont typeface="Arial" panose="020B0604020202020204" pitchFamily="34" charset="0"/>
              <a:buChar char="•"/>
            </a:pPr>
            <a:r>
              <a:rPr lang="es-SV" sz="1600" dirty="0"/>
              <a:t>Elaborar diagnósticos respecto de las necesidades informáticas en las diferentes áreas de trabajo de la Institución.</a:t>
            </a:r>
          </a:p>
          <a:p>
            <a:pPr marL="285750" lvl="0" indent="-285750" algn="just">
              <a:buFont typeface="Arial" panose="020B0604020202020204" pitchFamily="34" charset="0"/>
              <a:buChar char="•"/>
            </a:pPr>
            <a:r>
              <a:rPr lang="es-SV" sz="1600" dirty="0"/>
              <a:t>Elaborar las propuestas de desarrollo informático y dirigir su ejecución.</a:t>
            </a:r>
          </a:p>
          <a:p>
            <a:pPr marL="285750" lvl="0" indent="-285750" algn="just">
              <a:buFont typeface="Arial" panose="020B0604020202020204" pitchFamily="34" charset="0"/>
              <a:buChar char="•"/>
            </a:pPr>
            <a:r>
              <a:rPr lang="es-SV" sz="1600" dirty="0" smtClean="0"/>
              <a:t>Implementar </a:t>
            </a:r>
            <a:r>
              <a:rPr lang="es-SV" sz="1600" dirty="0"/>
              <a:t>los sistemas informáticos y administrativos de carácter institucional.</a:t>
            </a:r>
          </a:p>
          <a:p>
            <a:pPr marL="285750" lvl="0" indent="-285750" algn="just">
              <a:buFont typeface="Arial" panose="020B0604020202020204" pitchFamily="34" charset="0"/>
              <a:buChar char="•"/>
            </a:pPr>
            <a:r>
              <a:rPr lang="es-SV" sz="1600" dirty="0"/>
              <a:t>Promover la capacitación informática para usuarios de los sistemas.</a:t>
            </a:r>
          </a:p>
          <a:p>
            <a:pPr marL="285750" lvl="0" indent="-285750" algn="just">
              <a:buFont typeface="Arial" panose="020B0604020202020204" pitchFamily="34" charset="0"/>
              <a:buChar char="•"/>
            </a:pPr>
            <a:r>
              <a:rPr lang="es-SV" sz="1600" dirty="0"/>
              <a:t>Representar a la Institución en los aspectos de informática, ante los organismos externos.</a:t>
            </a:r>
          </a:p>
          <a:p>
            <a:pPr marL="285750" lvl="0" indent="-285750" algn="just">
              <a:buFont typeface="Arial" panose="020B0604020202020204" pitchFamily="34" charset="0"/>
              <a:buChar char="•"/>
            </a:pPr>
            <a:r>
              <a:rPr lang="es-SV" sz="1600" dirty="0"/>
              <a:t>Formular y aplicar políticas para lograr el buen funcionamiento de equipos informáticos instalados en la institución, mediante la suscripción de contratos de mantenimiento.</a:t>
            </a:r>
          </a:p>
          <a:p>
            <a:pPr marL="285750" lvl="0" indent="-285750" algn="just">
              <a:buFont typeface="Arial" panose="020B0604020202020204" pitchFamily="34" charset="0"/>
              <a:buChar char="•"/>
            </a:pPr>
            <a:r>
              <a:rPr lang="es-SV" sz="1600" dirty="0"/>
              <a:t>Regular la utilización de los programas informáticos para evitar el uso de programas no autorizados</a:t>
            </a:r>
            <a:r>
              <a:rPr lang="es-SV" sz="1600" dirty="0" smtClean="0"/>
              <a:t>.</a:t>
            </a:r>
            <a:endParaRPr lang="es-SV" sz="1600" dirty="0"/>
          </a:p>
        </p:txBody>
      </p:sp>
    </p:spTree>
    <p:extLst>
      <p:ext uri="{BB962C8B-B14F-4D97-AF65-F5344CB8AC3E}">
        <p14:creationId xmlns:p14="http://schemas.microsoft.com/office/powerpoint/2010/main" val="28202613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1415142" y="1"/>
            <a:ext cx="9765112" cy="1162594"/>
          </a:xfrm>
        </p:spPr>
        <p:txBody>
          <a:bodyPr/>
          <a:lstStyle/>
          <a:p>
            <a:r>
              <a:rPr lang="es-SV" b="1" dirty="0" smtClean="0">
                <a:solidFill>
                  <a:srgbClr val="0070C0"/>
                </a:solidFill>
              </a:rPr>
              <a:t>Unidad de Género </a:t>
            </a:r>
            <a:endParaRPr lang="es-SV" b="1" dirty="0">
              <a:solidFill>
                <a:srgbClr val="0070C0"/>
              </a:solidFill>
            </a:endParaRPr>
          </a:p>
        </p:txBody>
      </p:sp>
      <p:sp>
        <p:nvSpPr>
          <p:cNvPr id="5" name="CuadroTexto 5"/>
          <p:cNvSpPr txBox="1"/>
          <p:nvPr/>
        </p:nvSpPr>
        <p:spPr>
          <a:xfrm>
            <a:off x="670560" y="1145837"/>
            <a:ext cx="11521440" cy="5262979"/>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smtClean="0"/>
              <a:t>Cargo Ad-honorem</a:t>
            </a:r>
          </a:p>
          <a:p>
            <a:endParaRPr lang="es-SV" sz="1600" dirty="0" smtClean="0"/>
          </a:p>
          <a:p>
            <a:r>
              <a:rPr lang="es-SV" sz="1600" b="1" dirty="0" smtClean="0"/>
              <a:t>Competencia:</a:t>
            </a:r>
          </a:p>
          <a:p>
            <a:pPr algn="just"/>
            <a:r>
              <a:rPr lang="es-ES_tradnl" sz="1600" dirty="0" smtClean="0"/>
              <a:t>Planificar, organizar, dirigir y controlar las estrategias operativas y acciones necesarias para lograr la transversalidad del principio de igualdad y no discriminación en las intervenciones de la institución, en el marco de su misión y visión. Recopilar, analizar y evaluar la información necesaria para retroalimentar a la institución sobre el avance en su esfuerzo por </a:t>
            </a:r>
            <a:r>
              <a:rPr lang="es-ES_tradnl" sz="1600" dirty="0" err="1" smtClean="0"/>
              <a:t>transversalizar</a:t>
            </a:r>
            <a:r>
              <a:rPr lang="es-ES_tradnl" sz="1600" dirty="0" smtClean="0"/>
              <a:t> el principio de igualdad y no discriminación, con el fin de tomar medidas de mejora continua.</a:t>
            </a:r>
            <a:endParaRPr lang="es-ES" sz="1600" dirty="0" smtClean="0"/>
          </a:p>
          <a:p>
            <a:pPr algn="just"/>
            <a:endParaRPr lang="es-SV" sz="1600" b="1" dirty="0" smtClean="0"/>
          </a:p>
          <a:p>
            <a:pPr algn="just"/>
            <a:r>
              <a:rPr lang="es-SV" sz="1600" b="1" dirty="0" smtClean="0"/>
              <a:t>Funciones:</a:t>
            </a:r>
          </a:p>
          <a:p>
            <a:pPr lvl="0" algn="just">
              <a:buFont typeface="Arial" pitchFamily="34" charset="0"/>
              <a:buChar char="•"/>
            </a:pPr>
            <a:r>
              <a:rPr lang="es-ES" sz="1600" dirty="0" smtClean="0"/>
              <a:t>Facilitar y asesorar a la institución en el cumplimiento de las funciones establecidas para garantizar la incorporación del principio de    igualdad y no discriminación.</a:t>
            </a:r>
          </a:p>
          <a:p>
            <a:pPr lvl="0" algn="just">
              <a:buFont typeface="Arial" pitchFamily="34" charset="0"/>
              <a:buChar char="•"/>
            </a:pPr>
            <a:r>
              <a:rPr lang="es-ES" sz="1600" dirty="0" smtClean="0"/>
              <a:t>Monitorear el cumplimiento de los compromisos institucionales establecidos en las funciones de la Unidad.</a:t>
            </a:r>
          </a:p>
          <a:p>
            <a:pPr lvl="0" algn="just">
              <a:buFont typeface="Arial" pitchFamily="34" charset="0"/>
              <a:buChar char="•"/>
            </a:pPr>
            <a:r>
              <a:rPr lang="es-ES" sz="1600" dirty="0" smtClean="0"/>
              <a:t>Facilitar la revisión y actualización de los instrumentos internos para que sean coherentes con la Ley de igualdad, equidad y no discriminación contra las mujeres y la Ley Especial Integral para una Vida Libre de Violencia para las Mujeres.</a:t>
            </a:r>
          </a:p>
          <a:p>
            <a:pPr lvl="0" algn="just">
              <a:buFont typeface="Arial" pitchFamily="34" charset="0"/>
              <a:buChar char="•"/>
            </a:pPr>
            <a:r>
              <a:rPr lang="es-ES" sz="1600" dirty="0" smtClean="0"/>
              <a:t>Facilitar procesos de sensibilización, capacitación y formación del personal institucional en temas relacionados.</a:t>
            </a:r>
          </a:p>
          <a:p>
            <a:pPr lvl="0" algn="just">
              <a:buFont typeface="Arial" pitchFamily="34" charset="0"/>
              <a:buChar char="•"/>
            </a:pPr>
            <a:r>
              <a:rPr lang="es-ES" sz="1600" dirty="0" smtClean="0"/>
              <a:t>Monitorear las relaciones con la cooperación  externa, con socios y aliados, y con prestadores de servicios.</a:t>
            </a:r>
          </a:p>
          <a:p>
            <a:pPr lvl="0" algn="just">
              <a:buFont typeface="Arial" pitchFamily="34" charset="0"/>
              <a:buChar char="•"/>
            </a:pPr>
            <a:r>
              <a:rPr lang="es-ES" sz="1600" dirty="0" smtClean="0"/>
              <a:t>Coordinar las actividades necesarias con las Direcciones y Unidades de la institución, para la difusión e implementación de los lineamientos institucionales sobre igualdad sustantiva y no discriminación.</a:t>
            </a:r>
          </a:p>
          <a:p>
            <a:pPr lvl="0" algn="just">
              <a:buFont typeface="Arial" pitchFamily="34" charset="0"/>
              <a:buChar char="•"/>
            </a:pPr>
            <a:r>
              <a:rPr lang="es-ES" sz="1600" dirty="0" smtClean="0"/>
              <a:t>Atender y participar en actividades y reuniones con organismos de cooperación, instituciones del gobierno central, gobiernos locales y otros relacionados, en representación de la institución cuando sea requerido.</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55750" y="0"/>
            <a:ext cx="9895740" cy="1084877"/>
          </a:xfrm>
        </p:spPr>
        <p:txBody>
          <a:bodyPr/>
          <a:lstStyle/>
          <a:p>
            <a:r>
              <a:rPr lang="es-SV" b="1" dirty="0" smtClean="0">
                <a:solidFill>
                  <a:srgbClr val="0070C0"/>
                </a:solidFill>
              </a:rPr>
              <a:t>Unidad de Gestión </a:t>
            </a:r>
            <a:r>
              <a:rPr lang="es-SV" b="1" dirty="0">
                <a:solidFill>
                  <a:srgbClr val="0070C0"/>
                </a:solidFill>
              </a:rPr>
              <a:t>D</a:t>
            </a:r>
            <a:r>
              <a:rPr lang="es-SV" b="1" dirty="0" smtClean="0">
                <a:solidFill>
                  <a:srgbClr val="0070C0"/>
                </a:solidFill>
              </a:rPr>
              <a:t>ocumental y Archivo</a:t>
            </a:r>
            <a:endParaRPr lang="es-SV" b="1" dirty="0">
              <a:solidFill>
                <a:srgbClr val="0070C0"/>
              </a:solidFill>
            </a:endParaRPr>
          </a:p>
        </p:txBody>
      </p:sp>
      <p:sp>
        <p:nvSpPr>
          <p:cNvPr id="6" name="CuadroTexto 5"/>
          <p:cNvSpPr txBox="1"/>
          <p:nvPr/>
        </p:nvSpPr>
        <p:spPr>
          <a:xfrm>
            <a:off x="685800" y="1221287"/>
            <a:ext cx="10835640" cy="4031873"/>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smtClean="0"/>
              <a:t>Cargo Ad-honorem</a:t>
            </a:r>
          </a:p>
          <a:p>
            <a:endParaRPr lang="es-SV" sz="1600" dirty="0" smtClean="0"/>
          </a:p>
          <a:p>
            <a:r>
              <a:rPr lang="es-SV" sz="1600" b="1" dirty="0" smtClean="0"/>
              <a:t>Competencia:</a:t>
            </a:r>
          </a:p>
          <a:p>
            <a:pPr algn="just"/>
            <a:r>
              <a:rPr lang="es-SV" sz="1600" dirty="0"/>
              <a:t>Encargado de la organización, conservación, catalogación y administración de documentación de toda la </a:t>
            </a:r>
            <a:r>
              <a:rPr lang="es-SV" sz="1600" dirty="0" smtClean="0"/>
              <a:t>institución.</a:t>
            </a:r>
          </a:p>
          <a:p>
            <a:pPr algn="just"/>
            <a:endParaRPr lang="es-SV" sz="1600" b="1" dirty="0" smtClean="0"/>
          </a:p>
          <a:p>
            <a:pPr algn="just"/>
            <a:r>
              <a:rPr lang="es-SV" sz="1600" b="1" dirty="0" smtClean="0"/>
              <a:t>Funciones:</a:t>
            </a:r>
          </a:p>
          <a:p>
            <a:pPr marL="285750" lvl="0" indent="-285750" algn="just">
              <a:buFont typeface="Arial" panose="020B0604020202020204" pitchFamily="34" charset="0"/>
              <a:buChar char="•"/>
            </a:pPr>
            <a:r>
              <a:rPr lang="es-SV" sz="1600" dirty="0"/>
              <a:t>Elaborar y poner a disposición del público una guía de la organización del archivo y de los sistemas de clasificación y catalogación.</a:t>
            </a:r>
          </a:p>
          <a:p>
            <a:pPr marL="285750" lvl="0" indent="-285750" algn="just">
              <a:buFont typeface="Arial" panose="020B0604020202020204" pitchFamily="34" charset="0"/>
              <a:buChar char="•"/>
            </a:pPr>
            <a:r>
              <a:rPr lang="es-SV" sz="1600" dirty="0"/>
              <a:t>Generar, coordinar y velar por el cumplimiento de las políticas y normativas de la institución en materia archivística.</a:t>
            </a:r>
          </a:p>
          <a:p>
            <a:pPr marL="285750" lvl="0" indent="-285750" algn="just">
              <a:buFont typeface="Arial" panose="020B0604020202020204" pitchFamily="34" charset="0"/>
              <a:buChar char="•"/>
            </a:pPr>
            <a:r>
              <a:rPr lang="es-SV" sz="1600" dirty="0"/>
              <a:t>Realizar las diferentes técnicas y procesos de acuerdo a los principios de la archivística. En sus distintas fases: de gestión (Activos), </a:t>
            </a:r>
            <a:r>
              <a:rPr lang="es-SV" sz="1600" dirty="0" err="1"/>
              <a:t>semiactiva</a:t>
            </a:r>
            <a:r>
              <a:rPr lang="es-SV" sz="1600" dirty="0"/>
              <a:t> (Pasivos) e históricos.</a:t>
            </a:r>
          </a:p>
          <a:p>
            <a:pPr marL="285750" lvl="0" indent="-285750" algn="just">
              <a:buFont typeface="Arial" panose="020B0604020202020204" pitchFamily="34" charset="0"/>
              <a:buChar char="•"/>
            </a:pPr>
            <a:r>
              <a:rPr lang="es-SV" sz="1600" dirty="0" smtClean="0"/>
              <a:t>Normar </a:t>
            </a:r>
            <a:r>
              <a:rPr lang="es-SV" sz="1600" dirty="0"/>
              <a:t>y</a:t>
            </a:r>
            <a:r>
              <a:rPr lang="es-SV" sz="1600" dirty="0" smtClean="0"/>
              <a:t> </a:t>
            </a:r>
            <a:r>
              <a:rPr lang="es-SV" sz="1600" dirty="0"/>
              <a:t>difundir los procesos e instrumentos de gestión documental en la Institución. Promover la creación de normas específicas para instrumentar, legitimar y hacer funcionar los mecanismos necesarios del Sistema Institucional de Archivos.</a:t>
            </a:r>
          </a:p>
          <a:p>
            <a:pPr marL="285750" lvl="0" indent="-285750" algn="just">
              <a:buFont typeface="Arial" panose="020B0604020202020204" pitchFamily="34" charset="0"/>
              <a:buChar char="•"/>
            </a:pPr>
            <a:r>
              <a:rPr lang="es-SV" sz="1600" dirty="0" smtClean="0"/>
              <a:t>Coordinar </a:t>
            </a:r>
            <a:r>
              <a:rPr lang="es-SV" sz="1600" dirty="0"/>
              <a:t>el Comité Institucional para la Selección y Eliminación de la Documentación de la Institución.</a:t>
            </a:r>
          </a:p>
          <a:p>
            <a:pPr marL="285750" indent="-285750" algn="just">
              <a:buFont typeface="Arial" panose="020B0604020202020204" pitchFamily="34" charset="0"/>
              <a:buChar char="•"/>
            </a:pPr>
            <a:r>
              <a:rPr lang="es-SV" sz="1600" dirty="0"/>
              <a:t>Desarrollar de forma correcta los procesos de eliminación en el Archivo Central de la Institución.</a:t>
            </a:r>
          </a:p>
        </p:txBody>
      </p:sp>
    </p:spTree>
    <p:extLst>
      <p:ext uri="{BB962C8B-B14F-4D97-AF65-F5344CB8AC3E}">
        <p14:creationId xmlns:p14="http://schemas.microsoft.com/office/powerpoint/2010/main" val="1749606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4144" y="697947"/>
            <a:ext cx="9905998" cy="1197735"/>
          </a:xfrm>
        </p:spPr>
        <p:txBody>
          <a:bodyPr>
            <a:normAutofit fontScale="90000"/>
          </a:bodyPr>
          <a:lstStyle/>
          <a:p>
            <a:pPr algn="ctr"/>
            <a:r>
              <a:rPr lang="es-SV" b="1" dirty="0" smtClean="0">
                <a:solidFill>
                  <a:srgbClr val="0070C0"/>
                </a:solidFill>
              </a:rPr>
              <a:t>Pensamiento estratégico del Ministerio de Turismo</a:t>
            </a:r>
            <a:endParaRPr lang="es-SV" b="1" dirty="0">
              <a:solidFill>
                <a:srgbClr val="0070C0"/>
              </a:solidFill>
            </a:endParaRPr>
          </a:p>
        </p:txBody>
      </p:sp>
      <p:graphicFrame>
        <p:nvGraphicFramePr>
          <p:cNvPr id="4" name="Tabla 3"/>
          <p:cNvGraphicFramePr>
            <a:graphicFrameLocks noGrp="1"/>
          </p:cNvGraphicFramePr>
          <p:nvPr>
            <p:extLst>
              <p:ext uri="{D42A27DB-BD31-4B8C-83A1-F6EECF244321}">
                <p14:modId xmlns:p14="http://schemas.microsoft.com/office/powerpoint/2010/main" val="2661302349"/>
              </p:ext>
            </p:extLst>
          </p:nvPr>
        </p:nvGraphicFramePr>
        <p:xfrm>
          <a:off x="1064144" y="2396274"/>
          <a:ext cx="9905999" cy="1858836"/>
        </p:xfrm>
        <a:graphic>
          <a:graphicData uri="http://schemas.openxmlformats.org/drawingml/2006/table">
            <a:tbl>
              <a:tblPr firstRow="1" firstCol="1" bandRow="1">
                <a:tableStyleId>{F2DE63D5-997A-4646-A377-4702673A728D}</a:tableStyleId>
              </a:tblPr>
              <a:tblGrid>
                <a:gridCol w="9905999">
                  <a:extLst>
                    <a:ext uri="{9D8B030D-6E8A-4147-A177-3AD203B41FA5}">
                      <a16:colId xmlns:a16="http://schemas.microsoft.com/office/drawing/2014/main" xmlns="" val="996395325"/>
                    </a:ext>
                  </a:extLst>
                </a:gridCol>
              </a:tblGrid>
              <a:tr h="347094">
                <a:tc>
                  <a:txBody>
                    <a:bodyPr/>
                    <a:lstStyle/>
                    <a:p>
                      <a:pPr algn="ctr">
                        <a:lnSpc>
                          <a:spcPct val="107000"/>
                        </a:lnSpc>
                        <a:spcAft>
                          <a:spcPts val="0"/>
                        </a:spcAft>
                      </a:pPr>
                      <a:r>
                        <a:rPr lang="es-SV" sz="2400" dirty="0">
                          <a:effectLst/>
                        </a:rPr>
                        <a:t>MISIÓN</a:t>
                      </a:r>
                      <a:endParaRPr lang="es-SV" sz="2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207660322"/>
                  </a:ext>
                </a:extLst>
              </a:tr>
              <a:tr h="961957">
                <a:tc>
                  <a:txBody>
                    <a:bodyPr/>
                    <a:lstStyle/>
                    <a:p>
                      <a:pPr algn="just">
                        <a:lnSpc>
                          <a:spcPct val="107000"/>
                        </a:lnSpc>
                        <a:spcAft>
                          <a:spcPts val="0"/>
                        </a:spcAft>
                      </a:pPr>
                      <a:r>
                        <a:rPr lang="es-SV" sz="1800" dirty="0" smtClean="0">
                          <a:effectLst/>
                        </a:rPr>
                        <a:t>Ser </a:t>
                      </a:r>
                      <a:r>
                        <a:rPr lang="es-SV" sz="1800" dirty="0">
                          <a:effectLst/>
                        </a:rPr>
                        <a:t>organismo rector en materia turística y velar por  el  cumplimiento de la Política y el Plan Nacional  de Turismo, a través de la inclusión de todos los sectores involucrados, mediante mecanismos que conlleven al desarrollo sostenible y competitivo de la industria turística, impulsando el desarrollo económico y social, que permita generar empleos dignos y que mejore la calidad de vida de la población.</a:t>
                      </a:r>
                      <a:endParaRPr lang="es-SV" sz="1800" b="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065759150"/>
                  </a:ext>
                </a:extLst>
              </a:tr>
            </a:tbl>
          </a:graphicData>
        </a:graphic>
      </p:graphicFrame>
      <p:graphicFrame>
        <p:nvGraphicFramePr>
          <p:cNvPr id="5" name="Tabla 4"/>
          <p:cNvGraphicFramePr>
            <a:graphicFrameLocks noGrp="1"/>
          </p:cNvGraphicFramePr>
          <p:nvPr>
            <p:extLst>
              <p:ext uri="{D42A27DB-BD31-4B8C-83A1-F6EECF244321}">
                <p14:modId xmlns:p14="http://schemas.microsoft.com/office/powerpoint/2010/main" val="1504413582"/>
              </p:ext>
            </p:extLst>
          </p:nvPr>
        </p:nvGraphicFramePr>
        <p:xfrm>
          <a:off x="1064145" y="4500842"/>
          <a:ext cx="9905998" cy="1271842"/>
        </p:xfrm>
        <a:graphic>
          <a:graphicData uri="http://schemas.openxmlformats.org/drawingml/2006/table">
            <a:tbl>
              <a:tblPr firstRow="1" firstCol="1" bandRow="1">
                <a:tableStyleId>{72833802-FEF1-4C79-8D5D-14CF1EAF98D9}</a:tableStyleId>
              </a:tblPr>
              <a:tblGrid>
                <a:gridCol w="9905998">
                  <a:extLst>
                    <a:ext uri="{9D8B030D-6E8A-4147-A177-3AD203B41FA5}">
                      <a16:colId xmlns:a16="http://schemas.microsoft.com/office/drawing/2014/main" xmlns="" val="3991424463"/>
                    </a:ext>
                  </a:extLst>
                </a:gridCol>
              </a:tblGrid>
              <a:tr h="361315">
                <a:tc>
                  <a:txBody>
                    <a:bodyPr/>
                    <a:lstStyle/>
                    <a:p>
                      <a:pPr algn="ctr">
                        <a:lnSpc>
                          <a:spcPct val="107000"/>
                        </a:lnSpc>
                        <a:spcAft>
                          <a:spcPts val="0"/>
                        </a:spcAft>
                      </a:pPr>
                      <a:r>
                        <a:rPr lang="es-SV" sz="2400" dirty="0">
                          <a:effectLst/>
                        </a:rPr>
                        <a:t>VISIÓN</a:t>
                      </a:r>
                      <a:endParaRPr lang="es-SV" sz="2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690567472"/>
                  </a:ext>
                </a:extLst>
              </a:tr>
              <a:tr h="0">
                <a:tc>
                  <a:txBody>
                    <a:bodyPr/>
                    <a:lstStyle/>
                    <a:p>
                      <a:pPr algn="just">
                        <a:lnSpc>
                          <a:spcPct val="107000"/>
                        </a:lnSpc>
                        <a:spcAft>
                          <a:spcPts val="0"/>
                        </a:spcAft>
                      </a:pPr>
                      <a:r>
                        <a:rPr lang="es-SV" sz="1800" dirty="0" smtClean="0">
                          <a:effectLst/>
                        </a:rPr>
                        <a:t>Convertir </a:t>
                      </a:r>
                      <a:r>
                        <a:rPr lang="es-SV" sz="1800" dirty="0">
                          <a:effectLst/>
                        </a:rPr>
                        <a:t>a El Salvador en punto de encuentro para el turismo nacional e internacional en donde los mercados emisores se identifiquen con la cultura, las costumbres, los pueblos vivos y las tradiciones salvadoreñas.</a:t>
                      </a:r>
                      <a:endParaRPr lang="es-SV" sz="1800" b="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74615400"/>
                  </a:ext>
                </a:extLst>
              </a:tr>
            </a:tbl>
          </a:graphicData>
        </a:graphic>
      </p:graphicFrame>
    </p:spTree>
    <p:extLst>
      <p:ext uri="{BB962C8B-B14F-4D97-AF65-F5344CB8AC3E}">
        <p14:creationId xmlns:p14="http://schemas.microsoft.com/office/powerpoint/2010/main" val="2535624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21394" y="0"/>
            <a:ext cx="10364451" cy="1019563"/>
          </a:xfrm>
        </p:spPr>
        <p:txBody>
          <a:bodyPr/>
          <a:lstStyle/>
          <a:p>
            <a:r>
              <a:rPr lang="es-SV" b="1" dirty="0" smtClean="0">
                <a:solidFill>
                  <a:srgbClr val="0070C0"/>
                </a:solidFill>
              </a:rPr>
              <a:t>Dirección de Contraloría </a:t>
            </a:r>
            <a:r>
              <a:rPr lang="es-SV" b="1" dirty="0">
                <a:solidFill>
                  <a:srgbClr val="0070C0"/>
                </a:solidFill>
              </a:rPr>
              <a:t>S</a:t>
            </a:r>
            <a:r>
              <a:rPr lang="es-SV" b="1" dirty="0" smtClean="0">
                <a:solidFill>
                  <a:srgbClr val="0070C0"/>
                </a:solidFill>
              </a:rPr>
              <a:t>ectorial</a:t>
            </a:r>
            <a:endParaRPr lang="es-SV" b="1" dirty="0">
              <a:solidFill>
                <a:srgbClr val="0070C0"/>
              </a:solidFill>
            </a:endParaRPr>
          </a:p>
        </p:txBody>
      </p:sp>
      <p:sp>
        <p:nvSpPr>
          <p:cNvPr id="6" name="CuadroTexto 5"/>
          <p:cNvSpPr txBox="1"/>
          <p:nvPr/>
        </p:nvSpPr>
        <p:spPr>
          <a:xfrm>
            <a:off x="464819" y="1202781"/>
            <a:ext cx="11125200" cy="4524315"/>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smtClean="0"/>
              <a:t>1 Hombre</a:t>
            </a:r>
          </a:p>
          <a:p>
            <a:pPr marL="285750" indent="-285750">
              <a:buFont typeface="Arial" panose="020B0604020202020204" pitchFamily="34" charset="0"/>
              <a:buChar char="•"/>
            </a:pPr>
            <a:r>
              <a:rPr lang="es-SV" sz="1600" dirty="0" smtClean="0"/>
              <a:t>2 Mujeres</a:t>
            </a:r>
          </a:p>
          <a:p>
            <a:endParaRPr lang="es-SV" sz="1600" dirty="0" smtClean="0"/>
          </a:p>
          <a:p>
            <a:r>
              <a:rPr lang="es-SV" sz="1600" b="1" dirty="0" smtClean="0"/>
              <a:t>Competencia:</a:t>
            </a:r>
          </a:p>
          <a:p>
            <a:pPr algn="just"/>
            <a:r>
              <a:rPr lang="es-SV" sz="1600" dirty="0"/>
              <a:t>Controlar la calidad de los prestadores de servicios turísticos de acuerdo a las normas establecidas, mediante el monitoreo, la evaluación e inspección de sus actividades</a:t>
            </a:r>
            <a:r>
              <a:rPr lang="es-SV" sz="1600" dirty="0" smtClean="0"/>
              <a:t>.</a:t>
            </a:r>
          </a:p>
          <a:p>
            <a:pPr algn="just"/>
            <a:endParaRPr lang="es-SV" sz="1600" b="1" dirty="0" smtClean="0"/>
          </a:p>
          <a:p>
            <a:pPr algn="just"/>
            <a:r>
              <a:rPr lang="es-SV" sz="1600" b="1" dirty="0" smtClean="0"/>
              <a:t>Funciones:</a:t>
            </a:r>
          </a:p>
          <a:p>
            <a:pPr marL="285750" lvl="0" indent="-285750" algn="just">
              <a:buFont typeface="Arial" panose="020B0604020202020204" pitchFamily="34" charset="0"/>
              <a:buChar char="•"/>
            </a:pPr>
            <a:r>
              <a:rPr lang="es-SV" sz="1600" dirty="0"/>
              <a:t>Realizar inspecciones para la inscripción en el registro nacional de turismo, emitiendo el correspondiente informe.</a:t>
            </a:r>
          </a:p>
          <a:p>
            <a:pPr marL="285750" lvl="0" indent="-285750" algn="just">
              <a:buFont typeface="Arial" panose="020B0604020202020204" pitchFamily="34" charset="0"/>
              <a:buChar char="•"/>
            </a:pPr>
            <a:r>
              <a:rPr lang="es-SV" sz="1600" dirty="0"/>
              <a:t>Realizar el monitoreo de cumplimiento de estándares establecidos a los establecimientos turísticos.</a:t>
            </a:r>
          </a:p>
          <a:p>
            <a:pPr marL="285750" lvl="0" indent="-285750" algn="just">
              <a:buFont typeface="Arial" panose="020B0604020202020204" pitchFamily="34" charset="0"/>
              <a:buChar char="•"/>
            </a:pPr>
            <a:r>
              <a:rPr lang="es-SV" sz="1600" dirty="0"/>
              <a:t>Realizar inspecciones y evaluaciones para otorgar incentivos a la inversión en proyectos de interés turístico.</a:t>
            </a:r>
          </a:p>
          <a:p>
            <a:pPr marL="285750" lvl="0" indent="-285750" algn="just">
              <a:buFont typeface="Arial" panose="020B0604020202020204" pitchFamily="34" charset="0"/>
              <a:buChar char="•"/>
            </a:pPr>
            <a:r>
              <a:rPr lang="es-SV" sz="1600" dirty="0"/>
              <a:t>Realizar el monitoreo de los proyectos de interés turístico  a los que se haya otorgado incentivos.</a:t>
            </a:r>
          </a:p>
          <a:p>
            <a:pPr marL="285750" lvl="0" indent="-285750" algn="just">
              <a:buFont typeface="Arial" panose="020B0604020202020204" pitchFamily="34" charset="0"/>
              <a:buChar char="•"/>
            </a:pPr>
            <a:r>
              <a:rPr lang="es-SV" sz="1600" dirty="0"/>
              <a:t>Realizar inspecciones de oficio y por denuncias recibidas respecto a los establecimientos y  actividades turísticas, así como las investigaciones y las notificaciones correspondientes.</a:t>
            </a:r>
          </a:p>
          <a:p>
            <a:pPr marL="285750" lvl="0" indent="-285750" algn="just">
              <a:buFont typeface="Arial" panose="020B0604020202020204" pitchFamily="34" charset="0"/>
              <a:buChar char="•"/>
            </a:pPr>
            <a:r>
              <a:rPr lang="es-SV" sz="1600" dirty="0"/>
              <a:t>Coordinar  el proceso de audiencia para la  presentación de  pruebas de descargo en su caso.</a:t>
            </a:r>
          </a:p>
          <a:p>
            <a:pPr marL="285750" lvl="0" indent="-285750" algn="just">
              <a:buFont typeface="Arial" panose="020B0604020202020204" pitchFamily="34" charset="0"/>
              <a:buChar char="•"/>
            </a:pPr>
            <a:r>
              <a:rPr lang="es-SV" sz="1600" dirty="0"/>
              <a:t>Recibir los recursos de revocatoria de resoluciones de sanción emitidas y canalizarlos a las instancias correspondientes para resolver lo que corresponda.</a:t>
            </a:r>
          </a:p>
        </p:txBody>
      </p:sp>
      <p:sp>
        <p:nvSpPr>
          <p:cNvPr id="3" name="Llamada rectangular 2"/>
          <p:cNvSpPr/>
          <p:nvPr/>
        </p:nvSpPr>
        <p:spPr>
          <a:xfrm>
            <a:off x="9085385" y="140677"/>
            <a:ext cx="1910861" cy="1312985"/>
          </a:xfrm>
          <a:prstGeom prst="wedgeRectCallou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SV" sz="1000" dirty="0"/>
              <a:t>Especialista en Monitoreo y </a:t>
            </a:r>
            <a:r>
              <a:rPr lang="es-SV" sz="1000" dirty="0" smtClean="0"/>
              <a:t>Evaluación y Especialista en Inspecciones funcionan </a:t>
            </a:r>
            <a:r>
              <a:rPr lang="es-SV" sz="1000" dirty="0"/>
              <a:t>en la misma Dirección de Contraloría Sectorial, no son unidades organizativas.</a:t>
            </a:r>
          </a:p>
        </p:txBody>
      </p:sp>
    </p:spTree>
    <p:extLst>
      <p:ext uri="{BB962C8B-B14F-4D97-AF65-F5344CB8AC3E}">
        <p14:creationId xmlns:p14="http://schemas.microsoft.com/office/powerpoint/2010/main" val="25847157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55915" y="0"/>
            <a:ext cx="9928397" cy="867163"/>
          </a:xfrm>
        </p:spPr>
        <p:txBody>
          <a:bodyPr/>
          <a:lstStyle/>
          <a:p>
            <a:r>
              <a:rPr lang="es-SV" b="1" dirty="0" smtClean="0">
                <a:solidFill>
                  <a:srgbClr val="0070C0"/>
                </a:solidFill>
              </a:rPr>
              <a:t>Dirección de Relaciones </a:t>
            </a:r>
            <a:r>
              <a:rPr lang="es-SV" b="1" dirty="0">
                <a:solidFill>
                  <a:srgbClr val="0070C0"/>
                </a:solidFill>
              </a:rPr>
              <a:t>I</a:t>
            </a:r>
            <a:r>
              <a:rPr lang="es-SV" b="1" dirty="0" smtClean="0">
                <a:solidFill>
                  <a:srgbClr val="0070C0"/>
                </a:solidFill>
              </a:rPr>
              <a:t>nternacionales</a:t>
            </a:r>
            <a:endParaRPr lang="es-SV" b="1" dirty="0">
              <a:solidFill>
                <a:srgbClr val="0070C0"/>
              </a:solidFill>
            </a:endParaRPr>
          </a:p>
        </p:txBody>
      </p:sp>
      <p:sp>
        <p:nvSpPr>
          <p:cNvPr id="6" name="CuadroTexto 5"/>
          <p:cNvSpPr txBox="1"/>
          <p:nvPr/>
        </p:nvSpPr>
        <p:spPr>
          <a:xfrm>
            <a:off x="707571" y="976020"/>
            <a:ext cx="10835640" cy="4770537"/>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smtClean="0"/>
              <a:t>1 Hombre</a:t>
            </a:r>
          </a:p>
          <a:p>
            <a:pPr marL="285750" indent="-285750">
              <a:buFont typeface="Arial" panose="020B0604020202020204" pitchFamily="34" charset="0"/>
              <a:buChar char="•"/>
            </a:pPr>
            <a:r>
              <a:rPr lang="es-SV" sz="1600" dirty="0" smtClean="0"/>
              <a:t>2 Mujeres</a:t>
            </a:r>
          </a:p>
          <a:p>
            <a:endParaRPr lang="es-SV" sz="1600" dirty="0" smtClean="0"/>
          </a:p>
          <a:p>
            <a:r>
              <a:rPr lang="es-SV" sz="1600" b="1" dirty="0" smtClean="0"/>
              <a:t>Competencia:</a:t>
            </a:r>
          </a:p>
          <a:p>
            <a:pPr algn="just"/>
            <a:r>
              <a:rPr lang="es-SV" sz="1600" dirty="0"/>
              <a:t>Relacionar el Ministerio de Turismo con organismos multilaterales de cooperación internacional, donantes extranjeros, Ministerio de Relaciones Exteriores de El Salvador y demás instituciones de índole internacional con las que esta Cartera de Estado esté asociada</a:t>
            </a:r>
            <a:r>
              <a:rPr lang="es-SV" sz="1600" dirty="0" smtClean="0"/>
              <a:t>.</a:t>
            </a:r>
          </a:p>
          <a:p>
            <a:pPr algn="just"/>
            <a:endParaRPr lang="es-SV" sz="1600" b="1" dirty="0" smtClean="0"/>
          </a:p>
          <a:p>
            <a:pPr algn="just"/>
            <a:r>
              <a:rPr lang="es-SV" sz="1600" b="1" dirty="0" smtClean="0"/>
              <a:t>Funciones:</a:t>
            </a:r>
          </a:p>
          <a:p>
            <a:pPr marL="285750" lvl="0" indent="-285750" algn="just">
              <a:buFont typeface="Arial" panose="020B0604020202020204" pitchFamily="34" charset="0"/>
              <a:buChar char="•"/>
            </a:pPr>
            <a:r>
              <a:rPr lang="es-GT" sz="1600" dirty="0"/>
              <a:t>Asesorar a los Titulares  en materia de asuntos internacionales relativos al sector, que faciliten la ejecución de programas y proyectos que fortalezcan el cumplimiento de los objetivos estratégicos del Ministerio de Turismo, con especial énfasis en la agenda internacional de la institución.</a:t>
            </a:r>
            <a:endParaRPr lang="es-SV" sz="1600" dirty="0"/>
          </a:p>
          <a:p>
            <a:pPr marL="285750" lvl="0" indent="-285750" algn="just">
              <a:buFont typeface="Arial" panose="020B0604020202020204" pitchFamily="34" charset="0"/>
              <a:buChar char="•"/>
            </a:pPr>
            <a:r>
              <a:rPr lang="es-GT" sz="1600" dirty="0"/>
              <a:t>Seguir las agendas de trabajo de los organismos internacionales de turismo públicos y privados, analizar y hacer recomendaciones sobre la posición de la institución para procurar el fortalecimiento de las políticas nacionales mediante el estudio de políticas reconocidas internacionalmente.</a:t>
            </a:r>
            <a:endParaRPr lang="es-SV" sz="1600" dirty="0"/>
          </a:p>
          <a:p>
            <a:pPr marL="285750" lvl="0" indent="-285750" algn="just">
              <a:buFont typeface="Arial" panose="020B0604020202020204" pitchFamily="34" charset="0"/>
              <a:buChar char="•"/>
            </a:pPr>
            <a:r>
              <a:rPr lang="es-GT" sz="1600" dirty="0"/>
              <a:t>Potenciar e incrementar las relaciones de cooperación de esta cartera de Estado con redes, países, organismos y demás instituciones de índole nacional e internacional, vinculados al campo del turismo, con miras a fortalecer y estimular el desarrollo e identidad cultural del país</a:t>
            </a:r>
            <a:r>
              <a:rPr lang="es-GT" sz="1600" dirty="0" smtClean="0"/>
              <a:t>.</a:t>
            </a:r>
            <a:endParaRPr lang="es-SV" sz="1600" dirty="0"/>
          </a:p>
        </p:txBody>
      </p:sp>
      <p:sp>
        <p:nvSpPr>
          <p:cNvPr id="3" name="Llamada rectangular 2"/>
          <p:cNvSpPr/>
          <p:nvPr/>
        </p:nvSpPr>
        <p:spPr>
          <a:xfrm>
            <a:off x="8925070" y="976020"/>
            <a:ext cx="2059242" cy="981389"/>
          </a:xfrm>
          <a:prstGeom prst="wedgeRectCallou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SV" sz="1000" dirty="0" smtClean="0"/>
              <a:t>Coordinador de Cooperación funciona dentro de la misma Dirección de Relaciones Internacionales, no es unidad organizativa.</a:t>
            </a:r>
            <a:endParaRPr lang="es-SV" sz="1000" dirty="0"/>
          </a:p>
        </p:txBody>
      </p:sp>
    </p:spTree>
    <p:extLst>
      <p:ext uri="{BB962C8B-B14F-4D97-AF65-F5344CB8AC3E}">
        <p14:creationId xmlns:p14="http://schemas.microsoft.com/office/powerpoint/2010/main" val="3140680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128074842"/>
              </p:ext>
            </p:extLst>
          </p:nvPr>
        </p:nvGraphicFramePr>
        <p:xfrm>
          <a:off x="137192" y="332509"/>
          <a:ext cx="11746049" cy="5859144"/>
        </p:xfrm>
        <a:graphic>
          <a:graphicData uri="http://schemas.openxmlformats.org/drawingml/2006/table">
            <a:tbl>
              <a:tblPr firstRow="1" firstCol="1" bandRow="1">
                <a:tableStyleId>{F2DE63D5-997A-4646-A377-4702673A728D}</a:tableStyleId>
              </a:tblPr>
              <a:tblGrid>
                <a:gridCol w="11746049">
                  <a:extLst>
                    <a:ext uri="{9D8B030D-6E8A-4147-A177-3AD203B41FA5}">
                      <a16:colId xmlns:a16="http://schemas.microsoft.com/office/drawing/2014/main" xmlns="" val="2153810848"/>
                    </a:ext>
                  </a:extLst>
                </a:gridCol>
              </a:tblGrid>
              <a:tr h="725886">
                <a:tc>
                  <a:txBody>
                    <a:bodyPr/>
                    <a:lstStyle/>
                    <a:p>
                      <a:pPr algn="ctr">
                        <a:lnSpc>
                          <a:spcPct val="107000"/>
                        </a:lnSpc>
                        <a:spcAft>
                          <a:spcPts val="0"/>
                        </a:spcAft>
                      </a:pPr>
                      <a:r>
                        <a:rPr lang="es-SV" sz="4000" dirty="0" smtClean="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Objetivos</a:t>
                      </a:r>
                      <a:r>
                        <a:rPr lang="es-SV" sz="4000" baseline="0" dirty="0" smtClean="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 Estratégicos</a:t>
                      </a:r>
                      <a:endParaRPr lang="es-SV" sz="40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endParaRPr>
                    </a:p>
                  </a:txBody>
                  <a:tcPr marL="31488" marR="31488" marT="0" marB="0" anchor="ctr"/>
                </a:tc>
                <a:extLst>
                  <a:ext uri="{0D108BD9-81ED-4DB2-BD59-A6C34878D82A}">
                    <a16:rowId xmlns:a16="http://schemas.microsoft.com/office/drawing/2014/main" xmlns="" val="2607944559"/>
                  </a:ext>
                </a:extLst>
              </a:tr>
              <a:tr h="5133258">
                <a:tc>
                  <a:txBody>
                    <a:bodyPr/>
                    <a:lstStyle/>
                    <a:p>
                      <a:pPr marL="342900" lvl="0" indent="-342900" algn="just">
                        <a:lnSpc>
                          <a:spcPct val="107000"/>
                        </a:lnSpc>
                        <a:spcAft>
                          <a:spcPts val="0"/>
                        </a:spcAft>
                        <a:buFont typeface="Symbol" panose="05050102010706020507" pitchFamily="18" charset="2"/>
                        <a:buChar char=""/>
                      </a:pPr>
                      <a:r>
                        <a:rPr lang="es-SV" sz="1600" b="0" dirty="0" smtClean="0">
                          <a:effectLst/>
                        </a:rPr>
                        <a:t>Fomentar </a:t>
                      </a:r>
                      <a:r>
                        <a:rPr lang="es-SV" sz="1600" b="0" dirty="0">
                          <a:effectLst/>
                        </a:rPr>
                        <a:t>e incentivar progresivamente el desarrollo del turismo interno, fortaleciendo los mecanismos y proyectos especializados para impulsar la oferta turística salvadoreña.</a:t>
                      </a:r>
                    </a:p>
                    <a:p>
                      <a:pPr algn="just">
                        <a:lnSpc>
                          <a:spcPct val="107000"/>
                        </a:lnSpc>
                        <a:spcAft>
                          <a:spcPts val="0"/>
                        </a:spcAft>
                      </a:pPr>
                      <a:r>
                        <a:rPr lang="es-SV" sz="1600" b="0" dirty="0">
                          <a:effectLst/>
                        </a:rPr>
                        <a:t> </a:t>
                      </a:r>
                    </a:p>
                    <a:p>
                      <a:pPr marL="342900" lvl="0" indent="-342900" algn="just">
                        <a:lnSpc>
                          <a:spcPct val="107000"/>
                        </a:lnSpc>
                        <a:spcAft>
                          <a:spcPts val="0"/>
                        </a:spcAft>
                        <a:buFont typeface="Symbol" panose="05050102010706020507" pitchFamily="18" charset="2"/>
                        <a:buChar char=""/>
                      </a:pPr>
                      <a:r>
                        <a:rPr lang="es-SV" sz="1600" b="0" dirty="0">
                          <a:effectLst/>
                        </a:rPr>
                        <a:t>Identificación, captación y profundización de los mercados regionales centroamericanos, especialmente  en los países del triángulo del norte.</a:t>
                      </a:r>
                    </a:p>
                    <a:p>
                      <a:pPr algn="just">
                        <a:lnSpc>
                          <a:spcPct val="107000"/>
                        </a:lnSpc>
                        <a:spcAft>
                          <a:spcPts val="0"/>
                        </a:spcAft>
                      </a:pPr>
                      <a:r>
                        <a:rPr lang="es-SV" sz="1600" b="0" dirty="0">
                          <a:effectLst/>
                        </a:rPr>
                        <a:t> </a:t>
                      </a:r>
                    </a:p>
                    <a:p>
                      <a:pPr marL="342900" lvl="0" indent="-342900" algn="just">
                        <a:lnSpc>
                          <a:spcPct val="107000"/>
                        </a:lnSpc>
                        <a:spcAft>
                          <a:spcPts val="0"/>
                        </a:spcAft>
                        <a:buFont typeface="Symbol" panose="05050102010706020507" pitchFamily="18" charset="2"/>
                        <a:buChar char=""/>
                      </a:pPr>
                      <a:r>
                        <a:rPr lang="es-SV" sz="1600" b="0" dirty="0">
                          <a:effectLst/>
                        </a:rPr>
                        <a:t>Focalizar recursos humanos y financieros para promocionar eficazmente la captación de los mercados de los salvadoreños en el exterior, como parte de la estrategia de los circuitos especializados de turismo focalizados en los mercados de los Estados Unidos de América y Canadá.</a:t>
                      </a:r>
                    </a:p>
                    <a:p>
                      <a:pPr algn="just">
                        <a:lnSpc>
                          <a:spcPct val="107000"/>
                        </a:lnSpc>
                        <a:spcAft>
                          <a:spcPts val="0"/>
                        </a:spcAft>
                      </a:pPr>
                      <a:r>
                        <a:rPr lang="es-SV" sz="1600" b="0" dirty="0">
                          <a:effectLst/>
                        </a:rPr>
                        <a:t> </a:t>
                      </a:r>
                    </a:p>
                    <a:p>
                      <a:pPr marL="342900" lvl="0" indent="-342900" algn="just">
                        <a:lnSpc>
                          <a:spcPct val="107000"/>
                        </a:lnSpc>
                        <a:spcAft>
                          <a:spcPts val="0"/>
                        </a:spcAft>
                        <a:buFont typeface="Symbol" panose="05050102010706020507" pitchFamily="18" charset="2"/>
                        <a:buChar char=""/>
                      </a:pPr>
                      <a:r>
                        <a:rPr lang="es-SV" sz="1600" b="0" dirty="0">
                          <a:effectLst/>
                        </a:rPr>
                        <a:t>Desarrollar a la micro, pequeña y mediana empresa turísticas (MIPYMES) como sector estratégico generador de empleo masivo e ingresos, como fuente de oportunidades de progreso, de participación de la mujer y dinamizador del mercado interno.</a:t>
                      </a:r>
                    </a:p>
                    <a:p>
                      <a:pPr algn="just">
                        <a:lnSpc>
                          <a:spcPct val="107000"/>
                        </a:lnSpc>
                        <a:spcAft>
                          <a:spcPts val="0"/>
                        </a:spcAft>
                      </a:pPr>
                      <a:r>
                        <a:rPr lang="es-SV" sz="1600" b="0" dirty="0">
                          <a:effectLst/>
                        </a:rPr>
                        <a:t> </a:t>
                      </a:r>
                    </a:p>
                    <a:p>
                      <a:pPr marL="342900" lvl="0" indent="-342900" algn="just">
                        <a:lnSpc>
                          <a:spcPct val="107000"/>
                        </a:lnSpc>
                        <a:spcAft>
                          <a:spcPts val="0"/>
                        </a:spcAft>
                        <a:buFont typeface="Symbol" panose="05050102010706020507" pitchFamily="18" charset="2"/>
                        <a:buChar char=""/>
                      </a:pPr>
                      <a:r>
                        <a:rPr lang="es-SV" sz="1600" b="0" dirty="0">
                          <a:effectLst/>
                        </a:rPr>
                        <a:t>Empoderar, facultar en capacidades para la gestión empresarial y fomentar la competencia de las familias y personas individuales que trabajen en el sector de microempresas turísticas formalizadas, mejorando el funcionamiento de sus negocios en tal forma que el sector avance hacia su capitalización, crecimiento y desarrollo económico y las familias experimenten una movilidad social positiva incorporándolas a PUEBLOS </a:t>
                      </a:r>
                      <a:r>
                        <a:rPr lang="es-SV" sz="1600" b="0" dirty="0" smtClean="0">
                          <a:effectLst/>
                        </a:rPr>
                        <a:t>VIVOS.</a:t>
                      </a:r>
                      <a:endParaRPr lang="es-SV" sz="1600" b="0" dirty="0">
                        <a:effectLst/>
                      </a:endParaRPr>
                    </a:p>
                  </a:txBody>
                  <a:tcPr marL="31488" marR="31488" marT="0" marB="0"/>
                </a:tc>
                <a:extLst>
                  <a:ext uri="{0D108BD9-81ED-4DB2-BD59-A6C34878D82A}">
                    <a16:rowId xmlns:a16="http://schemas.microsoft.com/office/drawing/2014/main" xmlns="" val="4172999113"/>
                  </a:ext>
                </a:extLst>
              </a:tr>
            </a:tbl>
          </a:graphicData>
        </a:graphic>
      </p:graphicFrame>
    </p:spTree>
    <p:extLst>
      <p:ext uri="{BB962C8B-B14F-4D97-AF65-F5344CB8AC3E}">
        <p14:creationId xmlns:p14="http://schemas.microsoft.com/office/powerpoint/2010/main" val="36756110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88016" y="0"/>
            <a:ext cx="10364451" cy="1099457"/>
          </a:xfrm>
        </p:spPr>
        <p:txBody>
          <a:bodyPr/>
          <a:lstStyle/>
          <a:p>
            <a:r>
              <a:rPr lang="es-SV" b="1" dirty="0" smtClean="0">
                <a:solidFill>
                  <a:srgbClr val="0070C0"/>
                </a:solidFill>
              </a:rPr>
              <a:t>Descripción</a:t>
            </a:r>
            <a:r>
              <a:rPr lang="es-SV" dirty="0" smtClean="0">
                <a:solidFill>
                  <a:srgbClr val="0070C0"/>
                </a:solidFill>
              </a:rPr>
              <a:t> </a:t>
            </a:r>
            <a:r>
              <a:rPr lang="es-SV" b="1" dirty="0" smtClean="0">
                <a:solidFill>
                  <a:srgbClr val="0070C0"/>
                </a:solidFill>
              </a:rPr>
              <a:t>de la Estructura </a:t>
            </a:r>
            <a:r>
              <a:rPr lang="es-SV" b="1" dirty="0">
                <a:solidFill>
                  <a:srgbClr val="0070C0"/>
                </a:solidFill>
              </a:rPr>
              <a:t>O</a:t>
            </a:r>
            <a:r>
              <a:rPr lang="es-SV" b="1" dirty="0" smtClean="0">
                <a:solidFill>
                  <a:srgbClr val="0070C0"/>
                </a:solidFill>
              </a:rPr>
              <a:t>rganizativa</a:t>
            </a:r>
            <a:endParaRPr lang="es-SV" b="1" dirty="0">
              <a:solidFill>
                <a:srgbClr val="0070C0"/>
              </a:solidFill>
            </a:endParaRPr>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1812681428"/>
              </p:ext>
            </p:extLst>
          </p:nvPr>
        </p:nvGraphicFramePr>
        <p:xfrm>
          <a:off x="555266" y="1213928"/>
          <a:ext cx="11029950" cy="48377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004420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59651" y="195943"/>
            <a:ext cx="10364451" cy="979714"/>
          </a:xfrm>
        </p:spPr>
        <p:txBody>
          <a:bodyPr>
            <a:normAutofit/>
          </a:bodyPr>
          <a:lstStyle/>
          <a:p>
            <a:r>
              <a:rPr lang="es-SV" b="1" dirty="0" smtClean="0">
                <a:solidFill>
                  <a:srgbClr val="0070C0"/>
                </a:solidFill>
              </a:rPr>
              <a:t>Organigrama</a:t>
            </a:r>
            <a:endParaRPr lang="es-SV" b="1" dirty="0">
              <a:solidFill>
                <a:srgbClr val="0070C0"/>
              </a:solidFill>
            </a:endParaRPr>
          </a:p>
        </p:txBody>
      </p:sp>
      <p:graphicFrame>
        <p:nvGraphicFramePr>
          <p:cNvPr id="4" name="Objeto 3"/>
          <p:cNvGraphicFramePr>
            <a:graphicFrameLocks noChangeAspect="1"/>
          </p:cNvGraphicFramePr>
          <p:nvPr>
            <p:extLst>
              <p:ext uri="{D42A27DB-BD31-4B8C-83A1-F6EECF244321}">
                <p14:modId xmlns:p14="http://schemas.microsoft.com/office/powerpoint/2010/main" val="3380720729"/>
              </p:ext>
            </p:extLst>
          </p:nvPr>
        </p:nvGraphicFramePr>
        <p:xfrm>
          <a:off x="2936381" y="827774"/>
          <a:ext cx="5666703" cy="5467081"/>
        </p:xfrm>
        <a:graphic>
          <a:graphicData uri="http://schemas.openxmlformats.org/presentationml/2006/ole">
            <mc:AlternateContent xmlns:mc="http://schemas.openxmlformats.org/markup-compatibility/2006">
              <mc:Choice xmlns:v="urn:schemas-microsoft-com:vml" Requires="v">
                <p:oleObj spid="_x0000_s2071" r:id="rId3" imgW="4562308" imgH="5772311" progId="">
                  <p:embed/>
                </p:oleObj>
              </mc:Choice>
              <mc:Fallback>
                <p:oleObj r:id="rId3" imgW="4562308" imgH="5772311" progId="">
                  <p:embed/>
                  <p:pic>
                    <p:nvPicPr>
                      <p:cNvPr id="0" name="Picture 2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36381" y="827774"/>
                        <a:ext cx="5666703" cy="546708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Diagrama 7"/>
          <p:cNvGraphicFramePr/>
          <p:nvPr>
            <p:extLst>
              <p:ext uri="{D42A27DB-BD31-4B8C-83A1-F6EECF244321}">
                <p14:modId xmlns:p14="http://schemas.microsoft.com/office/powerpoint/2010/main" val="696051127"/>
              </p:ext>
            </p:extLst>
          </p:nvPr>
        </p:nvGraphicFramePr>
        <p:xfrm>
          <a:off x="8700340" y="3852482"/>
          <a:ext cx="3399971" cy="2241247"/>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597559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330"/>
            <a:ext cx="10364451" cy="1022928"/>
          </a:xfrm>
        </p:spPr>
        <p:txBody>
          <a:bodyPr/>
          <a:lstStyle/>
          <a:p>
            <a:r>
              <a:rPr lang="es-SV" b="1" dirty="0" smtClean="0">
                <a:solidFill>
                  <a:srgbClr val="0070C0"/>
                </a:solidFill>
              </a:rPr>
              <a:t>Despacho</a:t>
            </a:r>
            <a:r>
              <a:rPr lang="es-SV" b="1" dirty="0" smtClean="0">
                <a:solidFill>
                  <a:schemeClr val="accent2">
                    <a:lumMod val="75000"/>
                  </a:schemeClr>
                </a:solidFill>
              </a:rPr>
              <a:t> </a:t>
            </a:r>
            <a:r>
              <a:rPr lang="es-SV" b="1" dirty="0" smtClean="0">
                <a:solidFill>
                  <a:srgbClr val="0070C0"/>
                </a:solidFill>
              </a:rPr>
              <a:t>Ministerial</a:t>
            </a:r>
            <a:endParaRPr lang="es-SV" b="1" dirty="0">
              <a:solidFill>
                <a:srgbClr val="0070C0"/>
              </a:solidFill>
            </a:endParaRPr>
          </a:p>
        </p:txBody>
      </p:sp>
      <p:sp>
        <p:nvSpPr>
          <p:cNvPr id="6" name="CuadroTexto 5"/>
          <p:cNvSpPr txBox="1"/>
          <p:nvPr/>
        </p:nvSpPr>
        <p:spPr>
          <a:xfrm>
            <a:off x="652519" y="1225318"/>
            <a:ext cx="10364450" cy="4524315"/>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smtClean="0"/>
              <a:t>2 Hombres</a:t>
            </a:r>
          </a:p>
          <a:p>
            <a:pPr marL="285750" indent="-285750">
              <a:buFont typeface="Arial" panose="020B0604020202020204" pitchFamily="34" charset="0"/>
              <a:buChar char="•"/>
            </a:pPr>
            <a:r>
              <a:rPr lang="es-SV" sz="1600" dirty="0" smtClean="0"/>
              <a:t>1 Mujer</a:t>
            </a:r>
          </a:p>
          <a:p>
            <a:endParaRPr lang="es-SV" sz="1600" dirty="0" smtClean="0"/>
          </a:p>
          <a:p>
            <a:r>
              <a:rPr lang="es-SV" sz="1600" b="1" dirty="0" smtClean="0"/>
              <a:t>Competencia:</a:t>
            </a:r>
          </a:p>
          <a:p>
            <a:pPr algn="just"/>
            <a:r>
              <a:rPr lang="es-SV" sz="1600" dirty="0"/>
              <a:t>Dirigir el funcionamiento de las dependencias que conforman el Ministerio, en función de la promoción   y el desarrollo del turismo nacional, a partir del cumplimiento de las disposiciones y proyecciones de la legislación correspondiente, Políticas, estrategias, planes, programas y proyectos.</a:t>
            </a:r>
            <a:endParaRPr lang="es-SV" sz="1600" b="1" dirty="0"/>
          </a:p>
          <a:p>
            <a:endParaRPr lang="es-SV" sz="1600" b="1" dirty="0" smtClean="0"/>
          </a:p>
          <a:p>
            <a:r>
              <a:rPr lang="es-SV" sz="1600" b="1" dirty="0" smtClean="0"/>
              <a:t>Funciones:</a:t>
            </a:r>
          </a:p>
          <a:p>
            <a:pPr marL="285750" lvl="0" indent="-285750" algn="just">
              <a:buFont typeface="Arial" panose="020B0604020202020204" pitchFamily="34" charset="0"/>
              <a:buChar char="•"/>
            </a:pPr>
            <a:r>
              <a:rPr lang="es-SV" sz="1600" dirty="0"/>
              <a:t>Elaborar, formular, planificar y ejecutar la política y el plan nacional del turismo, así como aprobar los proyectos </a:t>
            </a:r>
            <a:r>
              <a:rPr lang="es-SV" sz="1600" dirty="0" smtClean="0"/>
              <a:t>normativos.</a:t>
            </a:r>
            <a:endParaRPr lang="es-SV" sz="1600" dirty="0"/>
          </a:p>
          <a:p>
            <a:pPr marL="285750" lvl="0" indent="-285750" algn="just">
              <a:buFont typeface="Arial" panose="020B0604020202020204" pitchFamily="34" charset="0"/>
              <a:buChar char="•"/>
            </a:pPr>
            <a:r>
              <a:rPr lang="es-SV" sz="1600" dirty="0"/>
              <a:t>Atender las cuestiones atinentes al turismo y lo que se relaciona con ello en materias atribuidas a  otros </a:t>
            </a:r>
            <a:r>
              <a:rPr lang="es-SV" sz="1600" dirty="0" smtClean="0"/>
              <a:t>Ministerios.</a:t>
            </a:r>
            <a:endParaRPr lang="es-SV" sz="1600" dirty="0"/>
          </a:p>
          <a:p>
            <a:pPr marL="285750" lvl="0" indent="-285750" algn="just">
              <a:buFont typeface="Arial" panose="020B0604020202020204" pitchFamily="34" charset="0"/>
              <a:buChar char="•"/>
            </a:pPr>
            <a:r>
              <a:rPr lang="es-SV" sz="1600" dirty="0"/>
              <a:t>Fomentar las industrias del </a:t>
            </a:r>
            <a:r>
              <a:rPr lang="es-SV" sz="1600" dirty="0" smtClean="0"/>
              <a:t>turismo.</a:t>
            </a:r>
            <a:endParaRPr lang="es-SV" sz="1600" dirty="0"/>
          </a:p>
          <a:p>
            <a:pPr marL="285750" lvl="0" indent="-285750" algn="just">
              <a:buFont typeface="Arial" panose="020B0604020202020204" pitchFamily="34" charset="0"/>
              <a:buChar char="•"/>
            </a:pPr>
            <a:r>
              <a:rPr lang="es-SV" sz="1600" dirty="0"/>
              <a:t>Actuar como el ente coordinador y contralor del </a:t>
            </a:r>
            <a:r>
              <a:rPr lang="es-SV" sz="1600" dirty="0" smtClean="0"/>
              <a:t>turismo.</a:t>
            </a:r>
            <a:endParaRPr lang="es-SV" sz="1600" dirty="0"/>
          </a:p>
          <a:p>
            <a:pPr marL="285750" lvl="0" indent="-285750" algn="just">
              <a:buFont typeface="Arial" panose="020B0604020202020204" pitchFamily="34" charset="0"/>
              <a:buChar char="•"/>
            </a:pPr>
            <a:r>
              <a:rPr lang="es-SV" sz="1600" dirty="0"/>
              <a:t>Fomentar el turismo interno hacia el </a:t>
            </a:r>
            <a:r>
              <a:rPr lang="es-SV" sz="1600" dirty="0" smtClean="0"/>
              <a:t>país.</a:t>
            </a:r>
            <a:endParaRPr lang="es-SV" sz="1600" dirty="0"/>
          </a:p>
          <a:p>
            <a:pPr marL="285750" lvl="0" indent="-285750" algn="just">
              <a:buFont typeface="Arial" panose="020B0604020202020204" pitchFamily="34" charset="0"/>
              <a:buChar char="•"/>
            </a:pPr>
            <a:r>
              <a:rPr lang="es-SV" sz="1600" dirty="0"/>
              <a:t>Gestionar en coordinación con el Ministerio de Relaciones Exteriores la cooperación internacional relativa al mantenimiento de la Infraestructura y las zonas </a:t>
            </a:r>
            <a:r>
              <a:rPr lang="es-SV" sz="1600" dirty="0" smtClean="0"/>
              <a:t>turísticas.</a:t>
            </a:r>
            <a:endParaRPr lang="es-SV" sz="1600" dirty="0"/>
          </a:p>
        </p:txBody>
      </p:sp>
    </p:spTree>
    <p:extLst>
      <p:ext uri="{BB962C8B-B14F-4D97-AF65-F5344CB8AC3E}">
        <p14:creationId xmlns:p14="http://schemas.microsoft.com/office/powerpoint/2010/main" val="15107426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329"/>
            <a:ext cx="10364451" cy="924957"/>
          </a:xfrm>
        </p:spPr>
        <p:txBody>
          <a:bodyPr/>
          <a:lstStyle/>
          <a:p>
            <a:r>
              <a:rPr lang="es-SV" b="1" dirty="0" smtClean="0">
                <a:solidFill>
                  <a:srgbClr val="0070C0"/>
                </a:solidFill>
              </a:rPr>
              <a:t>Unidad de Auditoría Interna</a:t>
            </a:r>
            <a:endParaRPr lang="es-SV" b="1" dirty="0">
              <a:solidFill>
                <a:srgbClr val="0070C0"/>
              </a:solidFill>
            </a:endParaRPr>
          </a:p>
        </p:txBody>
      </p:sp>
      <p:sp>
        <p:nvSpPr>
          <p:cNvPr id="6" name="CuadroTexto 5"/>
          <p:cNvSpPr txBox="1"/>
          <p:nvPr/>
        </p:nvSpPr>
        <p:spPr>
          <a:xfrm>
            <a:off x="913775" y="1132115"/>
            <a:ext cx="10364450" cy="4524315"/>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smtClean="0"/>
              <a:t>1 Mujer</a:t>
            </a:r>
          </a:p>
          <a:p>
            <a:endParaRPr lang="es-SV" sz="1600" dirty="0" smtClean="0"/>
          </a:p>
          <a:p>
            <a:r>
              <a:rPr lang="es-SV" sz="1600" b="1" dirty="0" smtClean="0"/>
              <a:t>Competencia:</a:t>
            </a:r>
          </a:p>
          <a:p>
            <a:pPr algn="just"/>
            <a:r>
              <a:rPr lang="es-SV" sz="1600" dirty="0"/>
              <a:t>Verificar el cumplimiento a la normativa interna y legislación aplicable a los procesos de trabajo del Ministerio de Turismo, con la finalidad de promover la transparencia, eficiencia, efectividad y economía en la gestión institucional</a:t>
            </a:r>
            <a:r>
              <a:rPr lang="es-SV" sz="1600" dirty="0" smtClean="0"/>
              <a:t>.</a:t>
            </a:r>
          </a:p>
          <a:p>
            <a:pPr algn="just"/>
            <a:endParaRPr lang="es-SV" sz="1600" b="1" dirty="0" smtClean="0"/>
          </a:p>
          <a:p>
            <a:r>
              <a:rPr lang="es-SV" sz="1600" b="1" dirty="0" smtClean="0"/>
              <a:t>Funciones:</a:t>
            </a:r>
          </a:p>
          <a:p>
            <a:pPr marL="285750" lvl="0" indent="-285750" algn="just">
              <a:buFont typeface="Arial" panose="020B0604020202020204" pitchFamily="34" charset="0"/>
              <a:buChar char="•"/>
            </a:pPr>
            <a:r>
              <a:rPr lang="es-SV" sz="1600" dirty="0"/>
              <a:t>Realizar auditorías operacionales, de actividades y de los programas del Ministerio, conforme a lo establecido en la Ley de la Corte de Cuentas.</a:t>
            </a:r>
          </a:p>
          <a:p>
            <a:pPr marL="285750" lvl="0" indent="-285750" algn="just">
              <a:buFont typeface="Arial" panose="020B0604020202020204" pitchFamily="34" charset="0"/>
              <a:buChar char="•"/>
            </a:pPr>
            <a:r>
              <a:rPr lang="es-SV" sz="1600" dirty="0"/>
              <a:t>Verificar el cumplimiento de  políticas institucionales emanadas de la máxima Autoridad.</a:t>
            </a:r>
          </a:p>
          <a:p>
            <a:pPr marL="285750" lvl="0" indent="-285750" algn="just">
              <a:buFont typeface="Arial" panose="020B0604020202020204" pitchFamily="34" charset="0"/>
              <a:buChar char="•"/>
            </a:pPr>
            <a:r>
              <a:rPr lang="es-SV" sz="1600" dirty="0" smtClean="0"/>
              <a:t>Fomentar </a:t>
            </a:r>
            <a:r>
              <a:rPr lang="es-SV" sz="1600" dirty="0"/>
              <a:t>la buena administración de los recursos humanos, tecnológicos, materiales y/o financieros de la institución, a través de la evaluación de cumplimiento del sistema de control interno y la verificación de la aplicación de normativa interna y externa, emitiendo recomendaciones  para  mejorar su efectividad.</a:t>
            </a:r>
          </a:p>
          <a:p>
            <a:pPr marL="285750" lvl="0" indent="-285750" algn="just">
              <a:buFont typeface="Arial" panose="020B0604020202020204" pitchFamily="34" charset="0"/>
              <a:buChar char="•"/>
            </a:pPr>
            <a:r>
              <a:rPr lang="es-SV" sz="1600" dirty="0"/>
              <a:t>Contribuir  a que se alcancen los objetivos institucionales y del sistema de control interno, mediante  la práctica de un enfoque sistémico y profesional para evaluar y mejorar la efectividad de la administración del riesgo, del control y de los procesos de dirección en la Institución, mediante la realización de una actividad independiente, objetiva, asesora y que proporcione una seguridad razonable a la misma</a:t>
            </a:r>
            <a:r>
              <a:rPr lang="es-SV" sz="1600" dirty="0" smtClean="0"/>
              <a:t>.</a:t>
            </a:r>
            <a:endParaRPr lang="es-SV" sz="1600" dirty="0"/>
          </a:p>
        </p:txBody>
      </p:sp>
    </p:spTree>
    <p:extLst>
      <p:ext uri="{BB962C8B-B14F-4D97-AF65-F5344CB8AC3E}">
        <p14:creationId xmlns:p14="http://schemas.microsoft.com/office/powerpoint/2010/main" val="40845397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329"/>
            <a:ext cx="10364451" cy="1020949"/>
          </a:xfrm>
        </p:spPr>
        <p:txBody>
          <a:bodyPr/>
          <a:lstStyle/>
          <a:p>
            <a:r>
              <a:rPr lang="es-SV" b="1" dirty="0" smtClean="0">
                <a:solidFill>
                  <a:srgbClr val="0070C0"/>
                </a:solidFill>
              </a:rPr>
              <a:t>Unidad de Asesoría </a:t>
            </a:r>
            <a:r>
              <a:rPr lang="es-SV" b="1" dirty="0">
                <a:solidFill>
                  <a:srgbClr val="0070C0"/>
                </a:solidFill>
              </a:rPr>
              <a:t>J</a:t>
            </a:r>
            <a:r>
              <a:rPr lang="es-SV" b="1" dirty="0" smtClean="0">
                <a:solidFill>
                  <a:srgbClr val="0070C0"/>
                </a:solidFill>
              </a:rPr>
              <a:t>urídica</a:t>
            </a:r>
            <a:endParaRPr lang="es-SV" b="1" dirty="0">
              <a:solidFill>
                <a:srgbClr val="0070C0"/>
              </a:solidFill>
            </a:endParaRPr>
          </a:p>
        </p:txBody>
      </p:sp>
      <p:sp>
        <p:nvSpPr>
          <p:cNvPr id="6" name="CuadroTexto 5"/>
          <p:cNvSpPr txBox="1"/>
          <p:nvPr/>
        </p:nvSpPr>
        <p:spPr>
          <a:xfrm>
            <a:off x="913775" y="1162792"/>
            <a:ext cx="10700293" cy="4278094"/>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a:t>3</a:t>
            </a:r>
            <a:r>
              <a:rPr lang="es-SV" sz="1600" dirty="0" smtClean="0"/>
              <a:t> Mujeres</a:t>
            </a:r>
          </a:p>
          <a:p>
            <a:endParaRPr lang="es-SV" sz="1600" dirty="0" smtClean="0"/>
          </a:p>
          <a:p>
            <a:r>
              <a:rPr lang="es-SV" sz="1600" b="1" dirty="0" smtClean="0"/>
              <a:t>Competencia:</a:t>
            </a:r>
          </a:p>
          <a:p>
            <a:pPr algn="just"/>
            <a:r>
              <a:rPr lang="es-SV" sz="1600" dirty="0"/>
              <a:t>P</a:t>
            </a:r>
            <a:r>
              <a:rPr lang="es-SV" sz="1600" dirty="0" smtClean="0"/>
              <a:t>roporcionar </a:t>
            </a:r>
            <a:r>
              <a:rPr lang="es-SV" sz="1600" dirty="0"/>
              <a:t>asesoría jurídica al Ministro, Viceministro y al Presidente de CORSATUR como apoyo interinstitucional, así como realizar estudios jurídicos y emitir opiniones de casos   especiales</a:t>
            </a:r>
            <a:r>
              <a:rPr lang="es-SV" sz="1600" dirty="0" smtClean="0"/>
              <a:t>.</a:t>
            </a:r>
          </a:p>
          <a:p>
            <a:pPr algn="just"/>
            <a:endParaRPr lang="es-SV" sz="1600" b="1" dirty="0" smtClean="0"/>
          </a:p>
          <a:p>
            <a:r>
              <a:rPr lang="es-SV" sz="1600" b="1" dirty="0" smtClean="0"/>
              <a:t>Funciones:</a:t>
            </a:r>
          </a:p>
          <a:p>
            <a:pPr marL="285750" lvl="0" indent="-285750" algn="just">
              <a:buFont typeface="Arial" panose="020B0604020202020204" pitchFamily="34" charset="0"/>
              <a:buChar char="•"/>
            </a:pPr>
            <a:r>
              <a:rPr lang="es-SV" sz="1600" dirty="0"/>
              <a:t>Proporcionar asesoría y asistencia legal directamente al Despacho Ministerial y por ende al Presidente de CORSATUR, como apoyo interinstitucional en materia jurídico – legal.</a:t>
            </a:r>
          </a:p>
          <a:p>
            <a:pPr marL="285750" lvl="0" indent="-285750" algn="just">
              <a:buFont typeface="Arial" panose="020B0604020202020204" pitchFamily="34" charset="0"/>
              <a:buChar char="•"/>
            </a:pPr>
            <a:r>
              <a:rPr lang="es-SV" sz="1600" dirty="0"/>
              <a:t>Representar al Ministro en los actos que éste le delegue.</a:t>
            </a:r>
          </a:p>
          <a:p>
            <a:pPr marL="285750" lvl="0" indent="-285750" algn="just">
              <a:buFont typeface="Arial" panose="020B0604020202020204" pitchFamily="34" charset="0"/>
              <a:buChar char="•"/>
            </a:pPr>
            <a:r>
              <a:rPr lang="es-SV" sz="1600" dirty="0"/>
              <a:t>Intervenir en la elaboración, modificación y formulación de las normas legales y reglamentarias de carácter turístico, así como también, en las disposiciones administrativas que consideren cuestiones legales.</a:t>
            </a:r>
          </a:p>
          <a:p>
            <a:pPr marL="285750" lvl="0" indent="-285750" algn="just">
              <a:buFont typeface="Arial" panose="020B0604020202020204" pitchFamily="34" charset="0"/>
              <a:buChar char="•"/>
            </a:pPr>
            <a:r>
              <a:rPr lang="es-SV" sz="1600" dirty="0"/>
              <a:t>Preparar, tramita y ejecuta toda clase de actuaciones legales ante las autoridades judiciales y administrativas, y demás entidades públicas o privadas y con los particulares.</a:t>
            </a:r>
          </a:p>
          <a:p>
            <a:pPr marL="285750" lvl="0" indent="-285750" algn="just">
              <a:buFont typeface="Arial" panose="020B0604020202020204" pitchFamily="34" charset="0"/>
              <a:buChar char="•"/>
            </a:pPr>
            <a:r>
              <a:rPr lang="es-SV" sz="1600" dirty="0"/>
              <a:t>Evacuar toda clase de consultas de carácter jurídico que, en materia turística o administrativa, le formulen las distintas dependencias del Ministerio, en apoyo a la agenda </a:t>
            </a:r>
            <a:r>
              <a:rPr lang="es-SV" sz="1600" dirty="0" smtClean="0"/>
              <a:t>del Ministro</a:t>
            </a:r>
            <a:r>
              <a:rPr lang="es-SV" sz="1600" dirty="0"/>
              <a:t>.</a:t>
            </a:r>
          </a:p>
        </p:txBody>
      </p:sp>
    </p:spTree>
    <p:extLst>
      <p:ext uri="{BB962C8B-B14F-4D97-AF65-F5344CB8AC3E}">
        <p14:creationId xmlns:p14="http://schemas.microsoft.com/office/powerpoint/2010/main" val="8767890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330"/>
            <a:ext cx="10364451" cy="795318"/>
          </a:xfrm>
        </p:spPr>
        <p:txBody>
          <a:bodyPr/>
          <a:lstStyle/>
          <a:p>
            <a:r>
              <a:rPr lang="es-SV" b="1" dirty="0" smtClean="0">
                <a:solidFill>
                  <a:srgbClr val="0070C0"/>
                </a:solidFill>
              </a:rPr>
              <a:t>Unidad Financiera Institucional</a:t>
            </a:r>
            <a:endParaRPr lang="es-SV" b="1" dirty="0">
              <a:solidFill>
                <a:srgbClr val="0070C0"/>
              </a:solidFill>
            </a:endParaRPr>
          </a:p>
        </p:txBody>
      </p:sp>
      <p:sp>
        <p:nvSpPr>
          <p:cNvPr id="6" name="CuadroTexto 5"/>
          <p:cNvSpPr txBox="1"/>
          <p:nvPr/>
        </p:nvSpPr>
        <p:spPr>
          <a:xfrm>
            <a:off x="913775" y="795648"/>
            <a:ext cx="10835640" cy="4524315"/>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smtClean="0"/>
              <a:t>2 Hombres</a:t>
            </a:r>
          </a:p>
          <a:p>
            <a:pPr marL="285750" indent="-285750">
              <a:buFont typeface="Arial" panose="020B0604020202020204" pitchFamily="34" charset="0"/>
              <a:buChar char="•"/>
            </a:pPr>
            <a:r>
              <a:rPr lang="es-SV" sz="1600" dirty="0" smtClean="0"/>
              <a:t>2 Mujeres</a:t>
            </a:r>
          </a:p>
          <a:p>
            <a:endParaRPr lang="es-SV" sz="1600" dirty="0" smtClean="0"/>
          </a:p>
          <a:p>
            <a:r>
              <a:rPr lang="es-SV" sz="1600" b="1" dirty="0" smtClean="0"/>
              <a:t>Competencia:</a:t>
            </a:r>
          </a:p>
          <a:p>
            <a:pPr algn="just"/>
            <a:r>
              <a:rPr lang="es-SV" sz="1600" dirty="0"/>
              <a:t>Lograr eficiencia en la gestión financiera institucional a través del desarrollo de todas las actividades relacionadas a las áreas de Presupuesto, Tesorería y Contabilidad Gubernamental, de acuerdo a lo dispuesto en la Ley Orgánica de Administración Financiera del Estado</a:t>
            </a:r>
            <a:r>
              <a:rPr lang="es-SV" sz="1600" dirty="0" smtClean="0"/>
              <a:t>.</a:t>
            </a:r>
          </a:p>
          <a:p>
            <a:pPr algn="just"/>
            <a:endParaRPr lang="es-SV" sz="1600" b="1" dirty="0" smtClean="0"/>
          </a:p>
          <a:p>
            <a:pPr marL="285750" indent="-285750" algn="just">
              <a:buFont typeface="Arial" panose="020B0604020202020204" pitchFamily="34" charset="0"/>
              <a:buChar char="•"/>
            </a:pPr>
            <a:r>
              <a:rPr lang="es-SV" sz="1600" b="1" dirty="0" smtClean="0"/>
              <a:t>Funciones:</a:t>
            </a:r>
          </a:p>
          <a:p>
            <a:pPr marL="285750" lvl="0" indent="-285750" algn="just">
              <a:buFont typeface="Arial" panose="020B0604020202020204" pitchFamily="34" charset="0"/>
              <a:buChar char="•"/>
            </a:pPr>
            <a:r>
              <a:rPr lang="es-SV" sz="1600" dirty="0"/>
              <a:t>Difundir y supervisar el cumplimiento de las políticas y disposiciones normativas referentes al SAFI (Sistema de Administración Financiera Integrado).</a:t>
            </a:r>
          </a:p>
          <a:p>
            <a:pPr marL="285750" lvl="0" indent="-285750" algn="just">
              <a:buFont typeface="Arial" panose="020B0604020202020204" pitchFamily="34" charset="0"/>
              <a:buChar char="•"/>
            </a:pPr>
            <a:r>
              <a:rPr lang="es-SV" sz="1600" dirty="0"/>
              <a:t>Asesorar a las unidades en la aplicación de las normas y procedimientos que emita el órgano  rector del SAFI.</a:t>
            </a:r>
          </a:p>
          <a:p>
            <a:pPr marL="285750" lvl="0" indent="-285750" algn="just">
              <a:buFont typeface="Arial" panose="020B0604020202020204" pitchFamily="34" charset="0"/>
              <a:buChar char="•"/>
            </a:pPr>
            <a:r>
              <a:rPr lang="es-SV" sz="1600" dirty="0"/>
              <a:t>Constituir el enlace con las direcciones generales de los subsistemas del SAFI y las entidades públicas en cuanto a las actividades técnicas, flujos de registros de información y otros aspectos que se deriven en la ejecución de la gestión financiera.</a:t>
            </a:r>
          </a:p>
          <a:p>
            <a:pPr marL="285750" lvl="0" indent="-285750" algn="just">
              <a:buFont typeface="Arial" panose="020B0604020202020204" pitchFamily="34" charset="0"/>
              <a:buChar char="•"/>
            </a:pPr>
            <a:r>
              <a:rPr lang="es-SV" sz="1600" dirty="0"/>
              <a:t>Presentar oportunamente los Estados Financieros mensuales y semestrales requeridos por el Ministerio de Hacienda</a:t>
            </a:r>
            <a:r>
              <a:rPr lang="es-SV" sz="1600" dirty="0" smtClean="0"/>
              <a:t>.</a:t>
            </a:r>
          </a:p>
          <a:p>
            <a:pPr marL="285750" indent="-285750" algn="just">
              <a:buFont typeface="Arial" panose="020B0604020202020204" pitchFamily="34" charset="0"/>
              <a:buChar char="•"/>
            </a:pPr>
            <a:r>
              <a:rPr lang="es-SV" sz="1600" dirty="0"/>
              <a:t>Evaluar el proceso de ejecución presupuestaria</a:t>
            </a:r>
            <a:r>
              <a:rPr lang="es-SV" sz="1600" dirty="0" smtClean="0"/>
              <a:t>.</a:t>
            </a:r>
            <a:endParaRPr lang="es-SV" sz="1600" dirty="0"/>
          </a:p>
        </p:txBody>
      </p:sp>
    </p:spTree>
    <p:extLst>
      <p:ext uri="{BB962C8B-B14F-4D97-AF65-F5344CB8AC3E}">
        <p14:creationId xmlns:p14="http://schemas.microsoft.com/office/powerpoint/2010/main" val="839860253"/>
      </p:ext>
    </p:extLst>
  </p:cSld>
  <p:clrMapOvr>
    <a:masterClrMapping/>
  </p:clrMapOvr>
</p:sld>
</file>

<file path=ppt/theme/theme1.xml><?xml version="1.0" encoding="utf-8"?>
<a:theme xmlns:a="http://schemas.openxmlformats.org/drawingml/2006/main" name="Retrospección">
  <a:themeElements>
    <a:clrScheme name="Retrospección">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ción">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414</TotalTime>
  <Words>3324</Words>
  <Application>Microsoft Office PowerPoint</Application>
  <PresentationFormat>Panorámica</PresentationFormat>
  <Paragraphs>262</Paragraphs>
  <Slides>21</Slides>
  <Notes>0</Notes>
  <HiddenSlides>0</HiddenSlides>
  <MMClips>0</MMClips>
  <ScaleCrop>false</ScaleCrop>
  <HeadingPairs>
    <vt:vector size="8" baseType="variant">
      <vt:variant>
        <vt:lpstr>Fuentes usadas</vt:lpstr>
      </vt:variant>
      <vt:variant>
        <vt:i4>5</vt:i4>
      </vt:variant>
      <vt:variant>
        <vt:lpstr>Tema</vt:lpstr>
      </vt:variant>
      <vt:variant>
        <vt:i4>1</vt:i4>
      </vt:variant>
      <vt:variant>
        <vt:lpstr>Servidores OLE incrustados</vt:lpstr>
      </vt:variant>
      <vt:variant>
        <vt:i4>0</vt:i4>
      </vt:variant>
      <vt:variant>
        <vt:lpstr>Títulos de diapositiva</vt:lpstr>
      </vt:variant>
      <vt:variant>
        <vt:i4>21</vt:i4>
      </vt:variant>
    </vt:vector>
  </HeadingPairs>
  <TitlesOfParts>
    <vt:vector size="27" baseType="lpstr">
      <vt:lpstr>Arial</vt:lpstr>
      <vt:lpstr>Calibri</vt:lpstr>
      <vt:lpstr>Calibri Light</vt:lpstr>
      <vt:lpstr>Symbol</vt:lpstr>
      <vt:lpstr>Times New Roman</vt:lpstr>
      <vt:lpstr>Retrospección</vt:lpstr>
      <vt:lpstr>ESTRUCTURA ORGANIZATIVA MITUR</vt:lpstr>
      <vt:lpstr>Pensamiento estratégico del Ministerio de Turismo</vt:lpstr>
      <vt:lpstr>Presentación de PowerPoint</vt:lpstr>
      <vt:lpstr>Descripción de la Estructura Organizativa</vt:lpstr>
      <vt:lpstr>Organigrama</vt:lpstr>
      <vt:lpstr>Despacho Ministerial</vt:lpstr>
      <vt:lpstr>Unidad de Auditoría Interna</vt:lpstr>
      <vt:lpstr>Unidad de Asesoría Jurídica</vt:lpstr>
      <vt:lpstr>Unidad Financiera Institucional</vt:lpstr>
      <vt:lpstr>Despacho Viceministro</vt:lpstr>
      <vt:lpstr>Unidad Ambiental</vt:lpstr>
      <vt:lpstr>Unidad de Adquisiciones y Contrataciones</vt:lpstr>
      <vt:lpstr>Unidad de Acceso a la  Información Pública</vt:lpstr>
      <vt:lpstr>Unidad de Relaciones Públicas</vt:lpstr>
      <vt:lpstr>Dirección de Planificación, Política Sectorial y Administración</vt:lpstr>
      <vt:lpstr>Unidad Administrativa</vt:lpstr>
      <vt:lpstr>Unidad de Informática</vt:lpstr>
      <vt:lpstr>Unidad de Género </vt:lpstr>
      <vt:lpstr>Unidad de Gestión Documental y Archivo</vt:lpstr>
      <vt:lpstr>Dirección de Contraloría Sectorial</vt:lpstr>
      <vt:lpstr>Dirección de Relaciones Internacionales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ESTRUCTURA ORGANIZATIVA MITUR</dc:title>
  <dc:creator>Patricia Carolina Méndez de López</dc:creator>
  <cp:lastModifiedBy>Glenda Marisol Campos de Cáceres</cp:lastModifiedBy>
  <cp:revision>27</cp:revision>
  <dcterms:created xsi:type="dcterms:W3CDTF">2017-08-29T15:12:45Z</dcterms:created>
  <dcterms:modified xsi:type="dcterms:W3CDTF">2018-01-12T15:13:34Z</dcterms:modified>
</cp:coreProperties>
</file>