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2" r:id="rId4"/>
    <p:sldId id="263" r:id="rId5"/>
    <p:sldId id="264" r:id="rId6"/>
    <p:sldId id="265" r:id="rId7"/>
    <p:sldId id="283" r:id="rId8"/>
    <p:sldId id="268" r:id="rId9"/>
    <p:sldId id="269" r:id="rId10"/>
    <p:sldId id="271" r:id="rId11"/>
    <p:sldId id="272" r:id="rId12"/>
    <p:sldId id="273" r:id="rId13"/>
    <p:sldId id="274" r:id="rId14"/>
    <p:sldId id="275" r:id="rId15"/>
    <p:sldId id="276" r:id="rId16"/>
    <p:sldId id="280" r:id="rId17"/>
    <p:sldId id="277" r:id="rId18"/>
    <p:sldId id="278" r:id="rId19"/>
    <p:sldId id="279" r:id="rId20"/>
    <p:sldId id="281" r:id="rId21"/>
    <p:sldId id="282" r:id="rId22"/>
    <p:sldId id="266" r:id="rId23"/>
    <p:sldId id="26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7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p:restoredTop sz="94694"/>
  </p:normalViewPr>
  <p:slideViewPr>
    <p:cSldViewPr snapToGrid="0" snapToObjects="1">
      <p:cViewPr varScale="1">
        <p:scale>
          <a:sx n="110" d="100"/>
          <a:sy n="110" d="100"/>
        </p:scale>
        <p:origin x="55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30CA61-2971-4B04-941E-6ADEFA1823D7}"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s-ES"/>
        </a:p>
      </dgm:t>
    </dgm:pt>
    <dgm:pt modelId="{D4A13A33-5180-499C-8912-8A9DA5FA0479}">
      <dgm:prSet phldrT="[Texto]" custT="1"/>
      <dgm:spPr/>
      <dgm:t>
        <a:bodyPr/>
        <a:lstStyle/>
        <a:p>
          <a:r>
            <a:rPr lang="es-ES" sz="1800" dirty="0" smtClean="0">
              <a:latin typeface="Bembo Std" panose="02020605060306020A03" pitchFamily="18" charset="0"/>
            </a:rPr>
            <a:t>Nivel de Administración Superior</a:t>
          </a:r>
          <a:endParaRPr lang="es-ES" sz="1800" dirty="0">
            <a:latin typeface="Bembo Std" panose="02020605060306020A03" pitchFamily="18" charset="0"/>
          </a:endParaRPr>
        </a:p>
      </dgm:t>
    </dgm:pt>
    <dgm:pt modelId="{5776AFB7-9B24-4B72-9F8F-3EE6137ACF78}" type="parTrans" cxnId="{124E23A5-1BF1-4205-BC1A-8A141925E07D}">
      <dgm:prSet/>
      <dgm:spPr/>
      <dgm:t>
        <a:bodyPr/>
        <a:lstStyle/>
        <a:p>
          <a:endParaRPr lang="es-ES" sz="1400">
            <a:latin typeface="Bembo Std" panose="02020605060306020A03" pitchFamily="18" charset="0"/>
          </a:endParaRPr>
        </a:p>
      </dgm:t>
    </dgm:pt>
    <dgm:pt modelId="{47F98E77-A3FB-4C0E-806C-150061D336FC}" type="sibTrans" cxnId="{124E23A5-1BF1-4205-BC1A-8A141925E07D}">
      <dgm:prSet/>
      <dgm:spPr/>
      <dgm:t>
        <a:bodyPr/>
        <a:lstStyle/>
        <a:p>
          <a:endParaRPr lang="es-ES" sz="1400">
            <a:latin typeface="Bembo Std" panose="02020605060306020A03" pitchFamily="18" charset="0"/>
          </a:endParaRPr>
        </a:p>
      </dgm:t>
    </dgm:pt>
    <dgm:pt modelId="{6C37A235-54A2-4550-B89B-3094ED35C416}">
      <dgm:prSet phldrT="[Texto]" custT="1"/>
      <dgm:spPr/>
      <dgm:t>
        <a:bodyPr/>
        <a:lstStyle/>
        <a:p>
          <a:pPr algn="just"/>
          <a:r>
            <a:rPr lang="es-SV" sz="1400" dirty="0" smtClean="0">
              <a:latin typeface="Bembo Std" panose="02020605060306020A03" pitchFamily="18" charset="0"/>
            </a:rPr>
            <a:t>Ejerce las atribuciones y facultades establecidas que le confiere el Reglamento del Órgano Ejecutivo y está conformado por el Despacho del Ministro y Despacho del Viceministro, quienes tienen la responsabilidad de la conducción del Sector Turismo dentro de una perspectiva que permita avanzar hacia el futuro con base en la política turística.</a:t>
          </a:r>
          <a:endParaRPr lang="es-ES" sz="1400" dirty="0">
            <a:latin typeface="Bembo Std" panose="02020605060306020A03" pitchFamily="18" charset="0"/>
          </a:endParaRPr>
        </a:p>
      </dgm:t>
    </dgm:pt>
    <dgm:pt modelId="{05591AED-7CDF-4C00-8CE5-D20B550A43C0}" type="parTrans" cxnId="{EDF8BF3D-5D96-47A1-B59D-4F72C50949B3}">
      <dgm:prSet/>
      <dgm:spPr/>
      <dgm:t>
        <a:bodyPr/>
        <a:lstStyle/>
        <a:p>
          <a:endParaRPr lang="es-ES" sz="1400">
            <a:latin typeface="Bembo Std" panose="02020605060306020A03" pitchFamily="18" charset="0"/>
          </a:endParaRPr>
        </a:p>
      </dgm:t>
    </dgm:pt>
    <dgm:pt modelId="{FA227A92-362A-4D5F-AC77-E9465B67680F}" type="sibTrans" cxnId="{EDF8BF3D-5D96-47A1-B59D-4F72C50949B3}">
      <dgm:prSet/>
      <dgm:spPr/>
      <dgm:t>
        <a:bodyPr/>
        <a:lstStyle/>
        <a:p>
          <a:endParaRPr lang="es-ES" sz="1400">
            <a:latin typeface="Bembo Std" panose="02020605060306020A03" pitchFamily="18" charset="0"/>
          </a:endParaRPr>
        </a:p>
      </dgm:t>
    </dgm:pt>
    <dgm:pt modelId="{27AF3549-048A-4173-8732-E4B739445AF6}">
      <dgm:prSet phldrT="[Texto]" custT="1"/>
      <dgm:spPr/>
      <dgm:t>
        <a:bodyPr/>
        <a:lstStyle/>
        <a:p>
          <a:r>
            <a:rPr lang="es-ES" sz="1800" dirty="0" smtClean="0">
              <a:latin typeface="Bembo Std" panose="02020605060306020A03" pitchFamily="18" charset="0"/>
            </a:rPr>
            <a:t>Nivel Asesor</a:t>
          </a:r>
          <a:endParaRPr lang="es-ES" sz="1800" dirty="0">
            <a:latin typeface="Bembo Std" panose="02020605060306020A03" pitchFamily="18" charset="0"/>
          </a:endParaRPr>
        </a:p>
      </dgm:t>
    </dgm:pt>
    <dgm:pt modelId="{211326E3-3891-419E-AA83-D28AA0CA188E}" type="parTrans" cxnId="{61350AAB-24CA-490A-A9A5-6A4B26DDD7F0}">
      <dgm:prSet/>
      <dgm:spPr/>
      <dgm:t>
        <a:bodyPr/>
        <a:lstStyle/>
        <a:p>
          <a:endParaRPr lang="es-ES" sz="1400">
            <a:latin typeface="Bembo Std" panose="02020605060306020A03" pitchFamily="18" charset="0"/>
          </a:endParaRPr>
        </a:p>
      </dgm:t>
    </dgm:pt>
    <dgm:pt modelId="{449C54DC-D309-42B8-B532-E42633C08B84}" type="sibTrans" cxnId="{61350AAB-24CA-490A-A9A5-6A4B26DDD7F0}">
      <dgm:prSet/>
      <dgm:spPr/>
      <dgm:t>
        <a:bodyPr/>
        <a:lstStyle/>
        <a:p>
          <a:endParaRPr lang="es-ES" sz="1400">
            <a:latin typeface="Bembo Std" panose="02020605060306020A03" pitchFamily="18" charset="0"/>
          </a:endParaRPr>
        </a:p>
      </dgm:t>
    </dgm:pt>
    <dgm:pt modelId="{2E31E1C8-3DCB-4F27-81BE-9C9C282ED121}">
      <dgm:prSet phldrT="[Texto]" custT="1"/>
      <dgm:spPr/>
      <dgm:t>
        <a:bodyPr/>
        <a:lstStyle/>
        <a:p>
          <a:pPr algn="just"/>
          <a:r>
            <a:rPr lang="es-SV" sz="1400" dirty="0" smtClean="0">
              <a:latin typeface="Bembo Std" panose="02020605060306020A03" pitchFamily="18" charset="0"/>
            </a:rPr>
            <a:t>Representado por  las unidades asesoras, siendo este nivel al  que le corresponde la asesoría   en la toma de decisiones  institucionales.</a:t>
          </a:r>
          <a:endParaRPr lang="es-ES" sz="1400" dirty="0">
            <a:latin typeface="Bembo Std" panose="02020605060306020A03" pitchFamily="18" charset="0"/>
          </a:endParaRPr>
        </a:p>
      </dgm:t>
    </dgm:pt>
    <dgm:pt modelId="{96CB0FD2-068B-4BBD-A650-C7C95E949569}" type="parTrans" cxnId="{0372A0F5-31F3-4B82-B145-0FA648BAA7F9}">
      <dgm:prSet/>
      <dgm:spPr/>
      <dgm:t>
        <a:bodyPr/>
        <a:lstStyle/>
        <a:p>
          <a:endParaRPr lang="es-ES" sz="1400">
            <a:latin typeface="Bembo Std" panose="02020605060306020A03" pitchFamily="18" charset="0"/>
          </a:endParaRPr>
        </a:p>
      </dgm:t>
    </dgm:pt>
    <dgm:pt modelId="{CF35D50B-8D00-47AB-8991-4F5529F3D08D}" type="sibTrans" cxnId="{0372A0F5-31F3-4B82-B145-0FA648BAA7F9}">
      <dgm:prSet/>
      <dgm:spPr/>
      <dgm:t>
        <a:bodyPr/>
        <a:lstStyle/>
        <a:p>
          <a:endParaRPr lang="es-ES" sz="1400">
            <a:latin typeface="Bembo Std" panose="02020605060306020A03" pitchFamily="18" charset="0"/>
          </a:endParaRPr>
        </a:p>
      </dgm:t>
    </dgm:pt>
    <dgm:pt modelId="{6592F2E5-DEB7-4F23-B1BF-2E531BD0F890}">
      <dgm:prSet phldrT="[Texto]" custT="1"/>
      <dgm:spPr/>
      <dgm:t>
        <a:bodyPr/>
        <a:lstStyle/>
        <a:p>
          <a:r>
            <a:rPr lang="es-ES" sz="1800" dirty="0" smtClean="0">
              <a:latin typeface="Bembo Std" panose="02020605060306020A03" pitchFamily="18" charset="0"/>
            </a:rPr>
            <a:t>Nivel Estratégico</a:t>
          </a:r>
          <a:endParaRPr lang="es-ES" sz="1800" dirty="0">
            <a:latin typeface="Bembo Std" panose="02020605060306020A03" pitchFamily="18" charset="0"/>
          </a:endParaRPr>
        </a:p>
      </dgm:t>
    </dgm:pt>
    <dgm:pt modelId="{8180BDE1-3EB9-40D2-A8A6-7F6A10C99261}" type="parTrans" cxnId="{111527A7-5AFC-4BA6-B89A-DCD70E41984C}">
      <dgm:prSet/>
      <dgm:spPr/>
      <dgm:t>
        <a:bodyPr/>
        <a:lstStyle/>
        <a:p>
          <a:endParaRPr lang="es-ES" sz="1400">
            <a:latin typeface="Bembo Std" panose="02020605060306020A03" pitchFamily="18" charset="0"/>
          </a:endParaRPr>
        </a:p>
      </dgm:t>
    </dgm:pt>
    <dgm:pt modelId="{FFEC20BD-17EF-4B07-9CA6-030214B2353D}" type="sibTrans" cxnId="{111527A7-5AFC-4BA6-B89A-DCD70E41984C}">
      <dgm:prSet/>
      <dgm:spPr/>
      <dgm:t>
        <a:bodyPr/>
        <a:lstStyle/>
        <a:p>
          <a:endParaRPr lang="es-ES" sz="1400">
            <a:latin typeface="Bembo Std" panose="02020605060306020A03" pitchFamily="18" charset="0"/>
          </a:endParaRPr>
        </a:p>
      </dgm:t>
    </dgm:pt>
    <dgm:pt modelId="{3C5E0A17-052A-480F-98BF-939FD27F4349}">
      <dgm:prSet phldrT="[Texto]" custT="1"/>
      <dgm:spPr/>
      <dgm:t>
        <a:bodyPr/>
        <a:lstStyle/>
        <a:p>
          <a:pPr algn="just"/>
          <a:r>
            <a:rPr lang="es-SV" sz="1400" dirty="0" smtClean="0">
              <a:latin typeface="Bembo Std" panose="02020605060306020A03" pitchFamily="18" charset="0"/>
            </a:rPr>
            <a:t>Representado por las Direcciones de Planificación y Política Sectorial y de Contraloría Sectorial, encargándose de la ejecución de las competencias del  Ministerio.</a:t>
          </a:r>
          <a:endParaRPr lang="es-ES" sz="1400" dirty="0">
            <a:latin typeface="Bembo Std" panose="02020605060306020A03" pitchFamily="18" charset="0"/>
          </a:endParaRPr>
        </a:p>
      </dgm:t>
    </dgm:pt>
    <dgm:pt modelId="{658708C7-EC2A-43D6-886D-D4741D1E6C09}" type="parTrans" cxnId="{96943109-4094-4D06-9301-051A4A67C4F2}">
      <dgm:prSet/>
      <dgm:spPr/>
      <dgm:t>
        <a:bodyPr/>
        <a:lstStyle/>
        <a:p>
          <a:endParaRPr lang="es-ES" sz="1400">
            <a:latin typeface="Bembo Std" panose="02020605060306020A03" pitchFamily="18" charset="0"/>
          </a:endParaRPr>
        </a:p>
      </dgm:t>
    </dgm:pt>
    <dgm:pt modelId="{681CBC30-966D-4705-9BA2-AF4748D8DECA}" type="sibTrans" cxnId="{96943109-4094-4D06-9301-051A4A67C4F2}">
      <dgm:prSet/>
      <dgm:spPr/>
      <dgm:t>
        <a:bodyPr/>
        <a:lstStyle/>
        <a:p>
          <a:endParaRPr lang="es-ES" sz="1400">
            <a:latin typeface="Bembo Std" panose="02020605060306020A03" pitchFamily="18" charset="0"/>
          </a:endParaRPr>
        </a:p>
      </dgm:t>
    </dgm:pt>
    <dgm:pt modelId="{0FA3B323-BF5A-4CF0-8FF8-DA69BC999438}">
      <dgm:prSet phldrT="[Texto]" custT="1"/>
      <dgm:spPr/>
      <dgm:t>
        <a:bodyPr/>
        <a:lstStyle/>
        <a:p>
          <a:r>
            <a:rPr lang="es-ES" sz="1800" dirty="0" smtClean="0">
              <a:latin typeface="Bembo Std" panose="02020605060306020A03" pitchFamily="18" charset="0"/>
            </a:rPr>
            <a:t>Nivel Táctico Operativo</a:t>
          </a:r>
          <a:endParaRPr lang="es-ES" sz="1800" dirty="0">
            <a:latin typeface="Bembo Std" panose="02020605060306020A03" pitchFamily="18" charset="0"/>
          </a:endParaRPr>
        </a:p>
      </dgm:t>
    </dgm:pt>
    <dgm:pt modelId="{AB71C65A-4D73-4680-BEA2-0984FEEC9199}" type="parTrans" cxnId="{AA320D20-42CB-4E8A-B649-0A8D3641863B}">
      <dgm:prSet/>
      <dgm:spPr/>
      <dgm:t>
        <a:bodyPr/>
        <a:lstStyle/>
        <a:p>
          <a:endParaRPr lang="es-ES" sz="1400">
            <a:latin typeface="Bembo Std" panose="02020605060306020A03" pitchFamily="18" charset="0"/>
          </a:endParaRPr>
        </a:p>
      </dgm:t>
    </dgm:pt>
    <dgm:pt modelId="{F6973233-08F9-4878-B375-1E6B5A0F48A8}" type="sibTrans" cxnId="{AA320D20-42CB-4E8A-B649-0A8D3641863B}">
      <dgm:prSet/>
      <dgm:spPr/>
      <dgm:t>
        <a:bodyPr/>
        <a:lstStyle/>
        <a:p>
          <a:endParaRPr lang="es-ES" sz="1400">
            <a:latin typeface="Bembo Std" panose="02020605060306020A03" pitchFamily="18" charset="0"/>
          </a:endParaRPr>
        </a:p>
      </dgm:t>
    </dgm:pt>
    <dgm:pt modelId="{0CA55157-269E-42C8-94D8-5E9584E4416D}">
      <dgm:prSet phldrT="[Texto]" custT="1"/>
      <dgm:spPr/>
      <dgm:t>
        <a:bodyPr/>
        <a:lstStyle/>
        <a:p>
          <a:pPr algn="just"/>
          <a:r>
            <a:rPr lang="es-SV" sz="1400" dirty="0" smtClean="0">
              <a:latin typeface="Bembo Std" panose="02020605060306020A03" pitchFamily="18" charset="0"/>
            </a:rPr>
            <a:t>Representado por las  unidades administrativas y financieras que coordinarán la ejecución de las actividades diarias del Ministerio.</a:t>
          </a:r>
          <a:endParaRPr lang="es-ES" sz="1400" dirty="0">
            <a:latin typeface="Bembo Std" panose="02020605060306020A03" pitchFamily="18" charset="0"/>
          </a:endParaRPr>
        </a:p>
      </dgm:t>
    </dgm:pt>
    <dgm:pt modelId="{311A9E46-21BD-4D23-ADA2-93147B62DA0B}" type="parTrans" cxnId="{535722AC-AEEA-456D-AC50-6F1B3AF7D9BA}">
      <dgm:prSet/>
      <dgm:spPr/>
      <dgm:t>
        <a:bodyPr/>
        <a:lstStyle/>
        <a:p>
          <a:endParaRPr lang="es-ES" sz="1400">
            <a:latin typeface="Bembo Std" panose="02020605060306020A03" pitchFamily="18" charset="0"/>
          </a:endParaRPr>
        </a:p>
      </dgm:t>
    </dgm:pt>
    <dgm:pt modelId="{0E8D40F7-3EAA-4369-A123-6D6233B48C48}" type="sibTrans" cxnId="{535722AC-AEEA-456D-AC50-6F1B3AF7D9BA}">
      <dgm:prSet/>
      <dgm:spPr/>
      <dgm:t>
        <a:bodyPr/>
        <a:lstStyle/>
        <a:p>
          <a:endParaRPr lang="es-ES" sz="1400">
            <a:latin typeface="Bembo Std" panose="02020605060306020A03" pitchFamily="18" charset="0"/>
          </a:endParaRPr>
        </a:p>
      </dgm:t>
    </dgm:pt>
    <dgm:pt modelId="{8A8A6607-A9F6-47C0-A720-93694775579E}" type="pres">
      <dgm:prSet presAssocID="{3530CA61-2971-4B04-941E-6ADEFA1823D7}" presName="linear" presStyleCnt="0">
        <dgm:presLayoutVars>
          <dgm:animLvl val="lvl"/>
          <dgm:resizeHandles val="exact"/>
        </dgm:presLayoutVars>
      </dgm:prSet>
      <dgm:spPr/>
      <dgm:t>
        <a:bodyPr/>
        <a:lstStyle/>
        <a:p>
          <a:endParaRPr lang="es-SV"/>
        </a:p>
      </dgm:t>
    </dgm:pt>
    <dgm:pt modelId="{02B53C6E-FCDC-40C1-B936-3F21E52DF22D}" type="pres">
      <dgm:prSet presAssocID="{D4A13A33-5180-499C-8912-8A9DA5FA0479}" presName="parentText" presStyleLbl="node1" presStyleIdx="0" presStyleCnt="4">
        <dgm:presLayoutVars>
          <dgm:chMax val="0"/>
          <dgm:bulletEnabled val="1"/>
        </dgm:presLayoutVars>
      </dgm:prSet>
      <dgm:spPr/>
      <dgm:t>
        <a:bodyPr/>
        <a:lstStyle/>
        <a:p>
          <a:endParaRPr lang="es-ES"/>
        </a:p>
      </dgm:t>
    </dgm:pt>
    <dgm:pt modelId="{D66DE289-A163-4D36-B244-59C132CC76C3}" type="pres">
      <dgm:prSet presAssocID="{D4A13A33-5180-499C-8912-8A9DA5FA0479}" presName="childText" presStyleLbl="revTx" presStyleIdx="0" presStyleCnt="4">
        <dgm:presLayoutVars>
          <dgm:bulletEnabled val="1"/>
        </dgm:presLayoutVars>
      </dgm:prSet>
      <dgm:spPr/>
      <dgm:t>
        <a:bodyPr/>
        <a:lstStyle/>
        <a:p>
          <a:endParaRPr lang="es-ES"/>
        </a:p>
      </dgm:t>
    </dgm:pt>
    <dgm:pt modelId="{F058E432-AC52-4276-ADC6-6ED19BF85417}" type="pres">
      <dgm:prSet presAssocID="{27AF3549-048A-4173-8732-E4B739445AF6}" presName="parentText" presStyleLbl="node1" presStyleIdx="1" presStyleCnt="4">
        <dgm:presLayoutVars>
          <dgm:chMax val="0"/>
          <dgm:bulletEnabled val="1"/>
        </dgm:presLayoutVars>
      </dgm:prSet>
      <dgm:spPr/>
      <dgm:t>
        <a:bodyPr/>
        <a:lstStyle/>
        <a:p>
          <a:endParaRPr lang="es-SV"/>
        </a:p>
      </dgm:t>
    </dgm:pt>
    <dgm:pt modelId="{49BBE6FE-DCAE-4D76-88D0-160ECD5DE8D9}" type="pres">
      <dgm:prSet presAssocID="{27AF3549-048A-4173-8732-E4B739445AF6}" presName="childText" presStyleLbl="revTx" presStyleIdx="1" presStyleCnt="4">
        <dgm:presLayoutVars>
          <dgm:bulletEnabled val="1"/>
        </dgm:presLayoutVars>
      </dgm:prSet>
      <dgm:spPr/>
      <dgm:t>
        <a:bodyPr/>
        <a:lstStyle/>
        <a:p>
          <a:endParaRPr lang="es-ES"/>
        </a:p>
      </dgm:t>
    </dgm:pt>
    <dgm:pt modelId="{C4D1F759-B6B2-45E6-907C-3C30FD435A6D}" type="pres">
      <dgm:prSet presAssocID="{6592F2E5-DEB7-4F23-B1BF-2E531BD0F890}" presName="parentText" presStyleLbl="node1" presStyleIdx="2" presStyleCnt="4" custLinFactNeighborY="-31992">
        <dgm:presLayoutVars>
          <dgm:chMax val="0"/>
          <dgm:bulletEnabled val="1"/>
        </dgm:presLayoutVars>
      </dgm:prSet>
      <dgm:spPr/>
      <dgm:t>
        <a:bodyPr/>
        <a:lstStyle/>
        <a:p>
          <a:endParaRPr lang="es-SV"/>
        </a:p>
      </dgm:t>
    </dgm:pt>
    <dgm:pt modelId="{2978C127-2530-4903-BFE6-06921EC9925C}" type="pres">
      <dgm:prSet presAssocID="{6592F2E5-DEB7-4F23-B1BF-2E531BD0F890}" presName="childText" presStyleLbl="revTx" presStyleIdx="2" presStyleCnt="4" custLinFactNeighborY="-26123">
        <dgm:presLayoutVars>
          <dgm:bulletEnabled val="1"/>
        </dgm:presLayoutVars>
      </dgm:prSet>
      <dgm:spPr/>
      <dgm:t>
        <a:bodyPr/>
        <a:lstStyle/>
        <a:p>
          <a:endParaRPr lang="es-ES"/>
        </a:p>
      </dgm:t>
    </dgm:pt>
    <dgm:pt modelId="{51DA1C51-09F5-4BE3-AEF8-7C2A0A5D5DF9}" type="pres">
      <dgm:prSet presAssocID="{0FA3B323-BF5A-4CF0-8FF8-DA69BC999438}" presName="parentText" presStyleLbl="node1" presStyleIdx="3" presStyleCnt="4" custLinFactNeighborY="-22149">
        <dgm:presLayoutVars>
          <dgm:chMax val="0"/>
          <dgm:bulletEnabled val="1"/>
        </dgm:presLayoutVars>
      </dgm:prSet>
      <dgm:spPr/>
      <dgm:t>
        <a:bodyPr/>
        <a:lstStyle/>
        <a:p>
          <a:endParaRPr lang="es-ES"/>
        </a:p>
      </dgm:t>
    </dgm:pt>
    <dgm:pt modelId="{1A1033A4-D059-4004-AF0D-8BD614058211}" type="pres">
      <dgm:prSet presAssocID="{0FA3B323-BF5A-4CF0-8FF8-DA69BC999438}" presName="childText" presStyleLbl="revTx" presStyleIdx="3" presStyleCnt="4" custLinFactNeighborY="-17416">
        <dgm:presLayoutVars>
          <dgm:bulletEnabled val="1"/>
        </dgm:presLayoutVars>
      </dgm:prSet>
      <dgm:spPr/>
      <dgm:t>
        <a:bodyPr/>
        <a:lstStyle/>
        <a:p>
          <a:endParaRPr lang="es-ES"/>
        </a:p>
      </dgm:t>
    </dgm:pt>
  </dgm:ptLst>
  <dgm:cxnLst>
    <dgm:cxn modelId="{535722AC-AEEA-456D-AC50-6F1B3AF7D9BA}" srcId="{0FA3B323-BF5A-4CF0-8FF8-DA69BC999438}" destId="{0CA55157-269E-42C8-94D8-5E9584E4416D}" srcOrd="0" destOrd="0" parTransId="{311A9E46-21BD-4D23-ADA2-93147B62DA0B}" sibTransId="{0E8D40F7-3EAA-4369-A123-6D6233B48C48}"/>
    <dgm:cxn modelId="{124E23A5-1BF1-4205-BC1A-8A141925E07D}" srcId="{3530CA61-2971-4B04-941E-6ADEFA1823D7}" destId="{D4A13A33-5180-499C-8912-8A9DA5FA0479}" srcOrd="0" destOrd="0" parTransId="{5776AFB7-9B24-4B72-9F8F-3EE6137ACF78}" sibTransId="{47F98E77-A3FB-4C0E-806C-150061D336FC}"/>
    <dgm:cxn modelId="{AA320D20-42CB-4E8A-B649-0A8D3641863B}" srcId="{3530CA61-2971-4B04-941E-6ADEFA1823D7}" destId="{0FA3B323-BF5A-4CF0-8FF8-DA69BC999438}" srcOrd="3" destOrd="0" parTransId="{AB71C65A-4D73-4680-BEA2-0984FEEC9199}" sibTransId="{F6973233-08F9-4878-B375-1E6B5A0F48A8}"/>
    <dgm:cxn modelId="{AAA20784-8482-4A33-ACC3-7C65D93B544C}" type="presOf" srcId="{6C37A235-54A2-4550-B89B-3094ED35C416}" destId="{D66DE289-A163-4D36-B244-59C132CC76C3}" srcOrd="0" destOrd="0" presId="urn:microsoft.com/office/officeart/2005/8/layout/vList2"/>
    <dgm:cxn modelId="{46D96349-C0B7-402E-99C1-FB5FA71A392F}" type="presOf" srcId="{D4A13A33-5180-499C-8912-8A9DA5FA0479}" destId="{02B53C6E-FCDC-40C1-B936-3F21E52DF22D}" srcOrd="0" destOrd="0" presId="urn:microsoft.com/office/officeart/2005/8/layout/vList2"/>
    <dgm:cxn modelId="{0372A0F5-31F3-4B82-B145-0FA648BAA7F9}" srcId="{27AF3549-048A-4173-8732-E4B739445AF6}" destId="{2E31E1C8-3DCB-4F27-81BE-9C9C282ED121}" srcOrd="0" destOrd="0" parTransId="{96CB0FD2-068B-4BBD-A650-C7C95E949569}" sibTransId="{CF35D50B-8D00-47AB-8991-4F5529F3D08D}"/>
    <dgm:cxn modelId="{9C3C51EF-864F-44BF-AAA1-9BB31784D29D}" type="presOf" srcId="{0FA3B323-BF5A-4CF0-8FF8-DA69BC999438}" destId="{51DA1C51-09F5-4BE3-AEF8-7C2A0A5D5DF9}" srcOrd="0" destOrd="0" presId="urn:microsoft.com/office/officeart/2005/8/layout/vList2"/>
    <dgm:cxn modelId="{2F2A2F3C-7F01-49F7-A350-E68A156B36EF}" type="presOf" srcId="{27AF3549-048A-4173-8732-E4B739445AF6}" destId="{F058E432-AC52-4276-ADC6-6ED19BF85417}" srcOrd="0" destOrd="0" presId="urn:microsoft.com/office/officeart/2005/8/layout/vList2"/>
    <dgm:cxn modelId="{61350AAB-24CA-490A-A9A5-6A4B26DDD7F0}" srcId="{3530CA61-2971-4B04-941E-6ADEFA1823D7}" destId="{27AF3549-048A-4173-8732-E4B739445AF6}" srcOrd="1" destOrd="0" parTransId="{211326E3-3891-419E-AA83-D28AA0CA188E}" sibTransId="{449C54DC-D309-42B8-B532-E42633C08B84}"/>
    <dgm:cxn modelId="{996B6FDB-F10A-46B4-92AB-B1832B64B528}" type="presOf" srcId="{3C5E0A17-052A-480F-98BF-939FD27F4349}" destId="{2978C127-2530-4903-BFE6-06921EC9925C}" srcOrd="0" destOrd="0" presId="urn:microsoft.com/office/officeart/2005/8/layout/vList2"/>
    <dgm:cxn modelId="{EDF8BF3D-5D96-47A1-B59D-4F72C50949B3}" srcId="{D4A13A33-5180-499C-8912-8A9DA5FA0479}" destId="{6C37A235-54A2-4550-B89B-3094ED35C416}" srcOrd="0" destOrd="0" parTransId="{05591AED-7CDF-4C00-8CE5-D20B550A43C0}" sibTransId="{FA227A92-362A-4D5F-AC77-E9465B67680F}"/>
    <dgm:cxn modelId="{098DD836-79E1-4997-B2B0-B4DFA9115C4B}" type="presOf" srcId="{2E31E1C8-3DCB-4F27-81BE-9C9C282ED121}" destId="{49BBE6FE-DCAE-4D76-88D0-160ECD5DE8D9}" srcOrd="0" destOrd="0" presId="urn:microsoft.com/office/officeart/2005/8/layout/vList2"/>
    <dgm:cxn modelId="{CB2D5BF1-0DDF-4D66-AA02-1D8E23AC371A}" type="presOf" srcId="{3530CA61-2971-4B04-941E-6ADEFA1823D7}" destId="{8A8A6607-A9F6-47C0-A720-93694775579E}" srcOrd="0" destOrd="0" presId="urn:microsoft.com/office/officeart/2005/8/layout/vList2"/>
    <dgm:cxn modelId="{96943109-4094-4D06-9301-051A4A67C4F2}" srcId="{6592F2E5-DEB7-4F23-B1BF-2E531BD0F890}" destId="{3C5E0A17-052A-480F-98BF-939FD27F4349}" srcOrd="0" destOrd="0" parTransId="{658708C7-EC2A-43D6-886D-D4741D1E6C09}" sibTransId="{681CBC30-966D-4705-9BA2-AF4748D8DECA}"/>
    <dgm:cxn modelId="{5E98B090-D2BE-418C-94B6-B4399FF47220}" type="presOf" srcId="{6592F2E5-DEB7-4F23-B1BF-2E531BD0F890}" destId="{C4D1F759-B6B2-45E6-907C-3C30FD435A6D}" srcOrd="0" destOrd="0" presId="urn:microsoft.com/office/officeart/2005/8/layout/vList2"/>
    <dgm:cxn modelId="{111527A7-5AFC-4BA6-B89A-DCD70E41984C}" srcId="{3530CA61-2971-4B04-941E-6ADEFA1823D7}" destId="{6592F2E5-DEB7-4F23-B1BF-2E531BD0F890}" srcOrd="2" destOrd="0" parTransId="{8180BDE1-3EB9-40D2-A8A6-7F6A10C99261}" sibTransId="{FFEC20BD-17EF-4B07-9CA6-030214B2353D}"/>
    <dgm:cxn modelId="{906C6361-82EB-414A-86AC-78406F1519C6}" type="presOf" srcId="{0CA55157-269E-42C8-94D8-5E9584E4416D}" destId="{1A1033A4-D059-4004-AF0D-8BD614058211}" srcOrd="0" destOrd="0" presId="urn:microsoft.com/office/officeart/2005/8/layout/vList2"/>
    <dgm:cxn modelId="{BCA3B4C3-A4BA-41B8-ADF8-ECC8A321B5CA}" type="presParOf" srcId="{8A8A6607-A9F6-47C0-A720-93694775579E}" destId="{02B53C6E-FCDC-40C1-B936-3F21E52DF22D}" srcOrd="0" destOrd="0" presId="urn:microsoft.com/office/officeart/2005/8/layout/vList2"/>
    <dgm:cxn modelId="{8C9682EA-A85F-4257-841C-E13F0D7F60BC}" type="presParOf" srcId="{8A8A6607-A9F6-47C0-A720-93694775579E}" destId="{D66DE289-A163-4D36-B244-59C132CC76C3}" srcOrd="1" destOrd="0" presId="urn:microsoft.com/office/officeart/2005/8/layout/vList2"/>
    <dgm:cxn modelId="{C1F97D51-B472-4DA2-8665-FA8BB3D8B287}" type="presParOf" srcId="{8A8A6607-A9F6-47C0-A720-93694775579E}" destId="{F058E432-AC52-4276-ADC6-6ED19BF85417}" srcOrd="2" destOrd="0" presId="urn:microsoft.com/office/officeart/2005/8/layout/vList2"/>
    <dgm:cxn modelId="{4259C713-15E8-4DD3-817A-0A15790FDB98}" type="presParOf" srcId="{8A8A6607-A9F6-47C0-A720-93694775579E}" destId="{49BBE6FE-DCAE-4D76-88D0-160ECD5DE8D9}" srcOrd="3" destOrd="0" presId="urn:microsoft.com/office/officeart/2005/8/layout/vList2"/>
    <dgm:cxn modelId="{828B48ED-4F5E-49F7-B50D-3658AF9A5C0B}" type="presParOf" srcId="{8A8A6607-A9F6-47C0-A720-93694775579E}" destId="{C4D1F759-B6B2-45E6-907C-3C30FD435A6D}" srcOrd="4" destOrd="0" presId="urn:microsoft.com/office/officeart/2005/8/layout/vList2"/>
    <dgm:cxn modelId="{72F83A58-7CB3-40CD-99D8-CC2692A123C9}" type="presParOf" srcId="{8A8A6607-A9F6-47C0-A720-93694775579E}" destId="{2978C127-2530-4903-BFE6-06921EC9925C}" srcOrd="5" destOrd="0" presId="urn:microsoft.com/office/officeart/2005/8/layout/vList2"/>
    <dgm:cxn modelId="{41FA1BC0-3C23-406D-9BF0-9A6EE46F15EF}" type="presParOf" srcId="{8A8A6607-A9F6-47C0-A720-93694775579E}" destId="{51DA1C51-09F5-4BE3-AEF8-7C2A0A5D5DF9}" srcOrd="6" destOrd="0" presId="urn:microsoft.com/office/officeart/2005/8/layout/vList2"/>
    <dgm:cxn modelId="{24FA74C8-1C83-4C21-82F0-35D7EB8FE269}" type="presParOf" srcId="{8A8A6607-A9F6-47C0-A720-93694775579E}" destId="{1A1033A4-D059-4004-AF0D-8BD614058211}"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F83BA6-CD4F-4137-B97B-1B21C5CD53E2}" type="doc">
      <dgm:prSet loTypeId="urn:microsoft.com/office/officeart/2005/8/layout/equation2" loCatId="relationship" qsTypeId="urn:microsoft.com/office/officeart/2005/8/quickstyle/simple1" qsCatId="simple" csTypeId="urn:microsoft.com/office/officeart/2005/8/colors/colorful2" csCatId="colorful" phldr="1"/>
      <dgm:spPr/>
    </dgm:pt>
    <dgm:pt modelId="{E3D1A66E-01F0-48A3-95A7-E82A5AFD6858}">
      <dgm:prSet phldrT="[Texto]"/>
      <dgm:spPr/>
      <dgm:t>
        <a:bodyPr/>
        <a:lstStyle/>
        <a:p>
          <a:r>
            <a:rPr lang="es-SV" dirty="0" smtClean="0"/>
            <a:t>15 mujeres</a:t>
          </a:r>
          <a:endParaRPr lang="es-SV" dirty="0"/>
        </a:p>
      </dgm:t>
    </dgm:pt>
    <dgm:pt modelId="{2BBE4270-036A-4BCE-B829-9F88B8803959}" type="parTrans" cxnId="{45AD6FF2-A332-4BFD-A4C5-CF6AFDCAF8B1}">
      <dgm:prSet/>
      <dgm:spPr/>
      <dgm:t>
        <a:bodyPr/>
        <a:lstStyle/>
        <a:p>
          <a:endParaRPr lang="es-SV"/>
        </a:p>
      </dgm:t>
    </dgm:pt>
    <dgm:pt modelId="{5EF49F3F-E534-4CA6-8CAD-D5D7978AE521}" type="sibTrans" cxnId="{45AD6FF2-A332-4BFD-A4C5-CF6AFDCAF8B1}">
      <dgm:prSet/>
      <dgm:spPr/>
      <dgm:t>
        <a:bodyPr/>
        <a:lstStyle/>
        <a:p>
          <a:endParaRPr lang="es-SV"/>
        </a:p>
      </dgm:t>
    </dgm:pt>
    <dgm:pt modelId="{627D9106-31D7-4CC1-AF2D-38F553F50057}">
      <dgm:prSet phldrT="[Texto]"/>
      <dgm:spPr/>
      <dgm:t>
        <a:bodyPr/>
        <a:lstStyle/>
        <a:p>
          <a:r>
            <a:rPr lang="es-SV" dirty="0" smtClean="0"/>
            <a:t>12 hombres</a:t>
          </a:r>
          <a:endParaRPr lang="es-SV" dirty="0"/>
        </a:p>
      </dgm:t>
    </dgm:pt>
    <dgm:pt modelId="{A80316AE-C6C8-4437-9319-354F7183E765}" type="parTrans" cxnId="{EFEF7068-0391-4B28-AA94-EA9D825AF5AE}">
      <dgm:prSet/>
      <dgm:spPr/>
      <dgm:t>
        <a:bodyPr/>
        <a:lstStyle/>
        <a:p>
          <a:endParaRPr lang="es-SV"/>
        </a:p>
      </dgm:t>
    </dgm:pt>
    <dgm:pt modelId="{FD5A2D6F-5A8C-4C3F-BDB4-5E76FCCB1DEA}" type="sibTrans" cxnId="{EFEF7068-0391-4B28-AA94-EA9D825AF5AE}">
      <dgm:prSet/>
      <dgm:spPr/>
      <dgm:t>
        <a:bodyPr/>
        <a:lstStyle/>
        <a:p>
          <a:endParaRPr lang="es-SV"/>
        </a:p>
      </dgm:t>
    </dgm:pt>
    <dgm:pt modelId="{F7FA36ED-51E4-48A3-95DF-27AC7C519577}">
      <dgm:prSet phldrT="[Texto]"/>
      <dgm:spPr/>
      <dgm:t>
        <a:bodyPr/>
        <a:lstStyle/>
        <a:p>
          <a:r>
            <a:rPr lang="es-SV" dirty="0" smtClean="0"/>
            <a:t>TOTAL DE EMPLEADOS = 31</a:t>
          </a:r>
          <a:endParaRPr lang="es-SV" dirty="0"/>
        </a:p>
      </dgm:t>
    </dgm:pt>
    <dgm:pt modelId="{01716062-745C-4CC6-B4B6-A7174F7DE141}" type="parTrans" cxnId="{B67DFBA7-72D8-44E0-A14D-1166D7ACE1C7}">
      <dgm:prSet/>
      <dgm:spPr/>
      <dgm:t>
        <a:bodyPr/>
        <a:lstStyle/>
        <a:p>
          <a:endParaRPr lang="es-SV"/>
        </a:p>
      </dgm:t>
    </dgm:pt>
    <dgm:pt modelId="{5C8A0184-8604-43FC-90FB-C5C782F43DB8}" type="sibTrans" cxnId="{B67DFBA7-72D8-44E0-A14D-1166D7ACE1C7}">
      <dgm:prSet/>
      <dgm:spPr/>
      <dgm:t>
        <a:bodyPr/>
        <a:lstStyle/>
        <a:p>
          <a:endParaRPr lang="es-SV"/>
        </a:p>
      </dgm:t>
    </dgm:pt>
    <dgm:pt modelId="{CC162A6E-D2CB-449D-96CE-B27346070C86}" type="pres">
      <dgm:prSet presAssocID="{76F83BA6-CD4F-4137-B97B-1B21C5CD53E2}" presName="Name0" presStyleCnt="0">
        <dgm:presLayoutVars>
          <dgm:dir/>
          <dgm:resizeHandles val="exact"/>
        </dgm:presLayoutVars>
      </dgm:prSet>
      <dgm:spPr/>
    </dgm:pt>
    <dgm:pt modelId="{50CFDE67-A162-4FC4-9FA4-238133C49515}" type="pres">
      <dgm:prSet presAssocID="{76F83BA6-CD4F-4137-B97B-1B21C5CD53E2}" presName="vNodes" presStyleCnt="0"/>
      <dgm:spPr/>
    </dgm:pt>
    <dgm:pt modelId="{B434B5AD-BE4E-4135-BB27-71D18E41277D}" type="pres">
      <dgm:prSet presAssocID="{E3D1A66E-01F0-48A3-95A7-E82A5AFD6858}" presName="node" presStyleLbl="node1" presStyleIdx="0" presStyleCnt="3">
        <dgm:presLayoutVars>
          <dgm:bulletEnabled val="1"/>
        </dgm:presLayoutVars>
      </dgm:prSet>
      <dgm:spPr/>
      <dgm:t>
        <a:bodyPr/>
        <a:lstStyle/>
        <a:p>
          <a:endParaRPr lang="es-ES"/>
        </a:p>
      </dgm:t>
    </dgm:pt>
    <dgm:pt modelId="{FB8F397E-61C9-4319-B99E-8522D8A199C2}" type="pres">
      <dgm:prSet presAssocID="{5EF49F3F-E534-4CA6-8CAD-D5D7978AE521}" presName="spacerT" presStyleCnt="0"/>
      <dgm:spPr/>
    </dgm:pt>
    <dgm:pt modelId="{BC2DC882-31B4-4703-8297-948E45AC4375}" type="pres">
      <dgm:prSet presAssocID="{5EF49F3F-E534-4CA6-8CAD-D5D7978AE521}" presName="sibTrans" presStyleLbl="sibTrans2D1" presStyleIdx="0" presStyleCnt="2"/>
      <dgm:spPr/>
      <dgm:t>
        <a:bodyPr/>
        <a:lstStyle/>
        <a:p>
          <a:endParaRPr lang="es-ES"/>
        </a:p>
      </dgm:t>
    </dgm:pt>
    <dgm:pt modelId="{2CDF8788-73FE-496B-A7F5-FC0DF718ACF4}" type="pres">
      <dgm:prSet presAssocID="{5EF49F3F-E534-4CA6-8CAD-D5D7978AE521}" presName="spacerB" presStyleCnt="0"/>
      <dgm:spPr/>
    </dgm:pt>
    <dgm:pt modelId="{DA0C3196-967A-4D87-BB3D-9113A638F883}" type="pres">
      <dgm:prSet presAssocID="{627D9106-31D7-4CC1-AF2D-38F553F50057}" presName="node" presStyleLbl="node1" presStyleIdx="1" presStyleCnt="3">
        <dgm:presLayoutVars>
          <dgm:bulletEnabled val="1"/>
        </dgm:presLayoutVars>
      </dgm:prSet>
      <dgm:spPr/>
      <dgm:t>
        <a:bodyPr/>
        <a:lstStyle/>
        <a:p>
          <a:endParaRPr lang="es-ES"/>
        </a:p>
      </dgm:t>
    </dgm:pt>
    <dgm:pt modelId="{65D6A9AA-F13A-4C1C-B0FC-DB7B5BAD5AF4}" type="pres">
      <dgm:prSet presAssocID="{76F83BA6-CD4F-4137-B97B-1B21C5CD53E2}" presName="sibTransLast" presStyleLbl="sibTrans2D1" presStyleIdx="1" presStyleCnt="2"/>
      <dgm:spPr/>
      <dgm:t>
        <a:bodyPr/>
        <a:lstStyle/>
        <a:p>
          <a:endParaRPr lang="es-ES"/>
        </a:p>
      </dgm:t>
    </dgm:pt>
    <dgm:pt modelId="{88C8D430-CFD1-4193-ACFB-38AE48E2709D}" type="pres">
      <dgm:prSet presAssocID="{76F83BA6-CD4F-4137-B97B-1B21C5CD53E2}" presName="connectorText" presStyleLbl="sibTrans2D1" presStyleIdx="1" presStyleCnt="2"/>
      <dgm:spPr/>
      <dgm:t>
        <a:bodyPr/>
        <a:lstStyle/>
        <a:p>
          <a:endParaRPr lang="es-ES"/>
        </a:p>
      </dgm:t>
    </dgm:pt>
    <dgm:pt modelId="{D0F0E469-2D1A-4679-8A00-A5A6DA7BD0AF}" type="pres">
      <dgm:prSet presAssocID="{76F83BA6-CD4F-4137-B97B-1B21C5CD53E2}" presName="lastNode" presStyleLbl="node1" presStyleIdx="2" presStyleCnt="3">
        <dgm:presLayoutVars>
          <dgm:bulletEnabled val="1"/>
        </dgm:presLayoutVars>
      </dgm:prSet>
      <dgm:spPr/>
      <dgm:t>
        <a:bodyPr/>
        <a:lstStyle/>
        <a:p>
          <a:endParaRPr lang="es-SV"/>
        </a:p>
      </dgm:t>
    </dgm:pt>
  </dgm:ptLst>
  <dgm:cxnLst>
    <dgm:cxn modelId="{C3A24264-2E87-4406-88FE-6D346B2BCF2A}" type="presOf" srcId="{FD5A2D6F-5A8C-4C3F-BDB4-5E76FCCB1DEA}" destId="{88C8D430-CFD1-4193-ACFB-38AE48E2709D}" srcOrd="1" destOrd="0" presId="urn:microsoft.com/office/officeart/2005/8/layout/equation2"/>
    <dgm:cxn modelId="{7FB7F1A8-9288-4E3F-A764-71F251A9B69D}" type="presOf" srcId="{5EF49F3F-E534-4CA6-8CAD-D5D7978AE521}" destId="{BC2DC882-31B4-4703-8297-948E45AC4375}" srcOrd="0" destOrd="0" presId="urn:microsoft.com/office/officeart/2005/8/layout/equation2"/>
    <dgm:cxn modelId="{CA6BF6BC-2BEA-4A3C-955C-16EF79FDBA42}" type="presOf" srcId="{76F83BA6-CD4F-4137-B97B-1B21C5CD53E2}" destId="{CC162A6E-D2CB-449D-96CE-B27346070C86}" srcOrd="0" destOrd="0" presId="urn:microsoft.com/office/officeart/2005/8/layout/equation2"/>
    <dgm:cxn modelId="{C14CED0F-44EA-4163-93D2-3C89CE79855F}" type="presOf" srcId="{FD5A2D6F-5A8C-4C3F-BDB4-5E76FCCB1DEA}" destId="{65D6A9AA-F13A-4C1C-B0FC-DB7B5BAD5AF4}" srcOrd="0" destOrd="0" presId="urn:microsoft.com/office/officeart/2005/8/layout/equation2"/>
    <dgm:cxn modelId="{98E07B4C-0B72-4EEB-8982-906804470157}" type="presOf" srcId="{F7FA36ED-51E4-48A3-95DF-27AC7C519577}" destId="{D0F0E469-2D1A-4679-8A00-A5A6DA7BD0AF}" srcOrd="0" destOrd="0" presId="urn:microsoft.com/office/officeart/2005/8/layout/equation2"/>
    <dgm:cxn modelId="{45AD6FF2-A332-4BFD-A4C5-CF6AFDCAF8B1}" srcId="{76F83BA6-CD4F-4137-B97B-1B21C5CD53E2}" destId="{E3D1A66E-01F0-48A3-95A7-E82A5AFD6858}" srcOrd="0" destOrd="0" parTransId="{2BBE4270-036A-4BCE-B829-9F88B8803959}" sibTransId="{5EF49F3F-E534-4CA6-8CAD-D5D7978AE521}"/>
    <dgm:cxn modelId="{EF02BB78-6B1A-420D-B896-DA2CF79E7604}" type="presOf" srcId="{E3D1A66E-01F0-48A3-95A7-E82A5AFD6858}" destId="{B434B5AD-BE4E-4135-BB27-71D18E41277D}" srcOrd="0" destOrd="0" presId="urn:microsoft.com/office/officeart/2005/8/layout/equation2"/>
    <dgm:cxn modelId="{62E695C5-7780-488A-A085-C5FEB1BE03C5}" type="presOf" srcId="{627D9106-31D7-4CC1-AF2D-38F553F50057}" destId="{DA0C3196-967A-4D87-BB3D-9113A638F883}" srcOrd="0" destOrd="0" presId="urn:microsoft.com/office/officeart/2005/8/layout/equation2"/>
    <dgm:cxn modelId="{EFEF7068-0391-4B28-AA94-EA9D825AF5AE}" srcId="{76F83BA6-CD4F-4137-B97B-1B21C5CD53E2}" destId="{627D9106-31D7-4CC1-AF2D-38F553F50057}" srcOrd="1" destOrd="0" parTransId="{A80316AE-C6C8-4437-9319-354F7183E765}" sibTransId="{FD5A2D6F-5A8C-4C3F-BDB4-5E76FCCB1DEA}"/>
    <dgm:cxn modelId="{B67DFBA7-72D8-44E0-A14D-1166D7ACE1C7}" srcId="{76F83BA6-CD4F-4137-B97B-1B21C5CD53E2}" destId="{F7FA36ED-51E4-48A3-95DF-27AC7C519577}" srcOrd="2" destOrd="0" parTransId="{01716062-745C-4CC6-B4B6-A7174F7DE141}" sibTransId="{5C8A0184-8604-43FC-90FB-C5C782F43DB8}"/>
    <dgm:cxn modelId="{2D96B4A7-51A1-4F2B-9392-83C4500FA631}" type="presParOf" srcId="{CC162A6E-D2CB-449D-96CE-B27346070C86}" destId="{50CFDE67-A162-4FC4-9FA4-238133C49515}" srcOrd="0" destOrd="0" presId="urn:microsoft.com/office/officeart/2005/8/layout/equation2"/>
    <dgm:cxn modelId="{886D4954-5847-4407-A798-556FA9DABF07}" type="presParOf" srcId="{50CFDE67-A162-4FC4-9FA4-238133C49515}" destId="{B434B5AD-BE4E-4135-BB27-71D18E41277D}" srcOrd="0" destOrd="0" presId="urn:microsoft.com/office/officeart/2005/8/layout/equation2"/>
    <dgm:cxn modelId="{CAFD23D8-A68C-497F-AFD0-2C2269082121}" type="presParOf" srcId="{50CFDE67-A162-4FC4-9FA4-238133C49515}" destId="{FB8F397E-61C9-4319-B99E-8522D8A199C2}" srcOrd="1" destOrd="0" presId="urn:microsoft.com/office/officeart/2005/8/layout/equation2"/>
    <dgm:cxn modelId="{9F5F5954-35A9-4246-8FC3-9264EC7E1526}" type="presParOf" srcId="{50CFDE67-A162-4FC4-9FA4-238133C49515}" destId="{BC2DC882-31B4-4703-8297-948E45AC4375}" srcOrd="2" destOrd="0" presId="urn:microsoft.com/office/officeart/2005/8/layout/equation2"/>
    <dgm:cxn modelId="{5363612D-7671-40CD-B3EE-DFC7FED3BF01}" type="presParOf" srcId="{50CFDE67-A162-4FC4-9FA4-238133C49515}" destId="{2CDF8788-73FE-496B-A7F5-FC0DF718ACF4}" srcOrd="3" destOrd="0" presId="urn:microsoft.com/office/officeart/2005/8/layout/equation2"/>
    <dgm:cxn modelId="{3CBC153E-87BF-45F5-800B-5D80E80781D0}" type="presParOf" srcId="{50CFDE67-A162-4FC4-9FA4-238133C49515}" destId="{DA0C3196-967A-4D87-BB3D-9113A638F883}" srcOrd="4" destOrd="0" presId="urn:microsoft.com/office/officeart/2005/8/layout/equation2"/>
    <dgm:cxn modelId="{135F150C-C248-41BB-AFE2-8FF135058A69}" type="presParOf" srcId="{CC162A6E-D2CB-449D-96CE-B27346070C86}" destId="{65D6A9AA-F13A-4C1C-B0FC-DB7B5BAD5AF4}" srcOrd="1" destOrd="0" presId="urn:microsoft.com/office/officeart/2005/8/layout/equation2"/>
    <dgm:cxn modelId="{1308E81B-F4DF-4604-B08D-55711B1CD59A}" type="presParOf" srcId="{65D6A9AA-F13A-4C1C-B0FC-DB7B5BAD5AF4}" destId="{88C8D430-CFD1-4193-ACFB-38AE48E2709D}" srcOrd="0" destOrd="0" presId="urn:microsoft.com/office/officeart/2005/8/layout/equation2"/>
    <dgm:cxn modelId="{68CCE64E-07E4-49A1-B37C-213CE48CECF8}" type="presParOf" srcId="{CC162A6E-D2CB-449D-96CE-B27346070C86}" destId="{D0F0E469-2D1A-4679-8A00-A5A6DA7BD0AF}"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6AB0E0F2-7736-2845-A73B-E4100435C3FF}"/>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572304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97D661C4-2844-C742-8320-6F0C81DD0B95}"/>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5436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8326888-6483-6B46-B826-5AD0D7DE6493}"/>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2198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5027B6D9-64F9-E041-8CFA-D8424F39C813}"/>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030235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5027B6D9-64F9-E041-8CFA-D8424F39C813}"/>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448867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B0042FB6-A909-DD47-9ADB-ED376CC97530}"/>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8580210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600491"/>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9" r:id="rId3"/>
    <p:sldLayoutId id="2147483656" r:id="rId4"/>
    <p:sldLayoutId id="2147483660" r:id="rId5"/>
    <p:sldLayoutId id="2147483658"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8">
            <a:extLst>
              <a:ext uri="{FF2B5EF4-FFF2-40B4-BE49-F238E27FC236}">
                <a16:creationId xmlns:a16="http://schemas.microsoft.com/office/drawing/2014/main" xmlns="" id="{F63DEF0B-8E1B-5F44-BDBD-3165764170D9}"/>
              </a:ext>
            </a:extLst>
          </p:cNvPr>
          <p:cNvSpPr txBox="1"/>
          <p:nvPr/>
        </p:nvSpPr>
        <p:spPr>
          <a:xfrm>
            <a:off x="1634690" y="2613392"/>
            <a:ext cx="5771950" cy="14465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dirty="0" smtClean="0">
                <a:solidFill>
                  <a:schemeClr val="bg1"/>
                </a:solidFill>
                <a:latin typeface="Palatino" pitchFamily="2" charset="77"/>
                <a:ea typeface="Palatino" pitchFamily="2" charset="77"/>
              </a:rPr>
              <a:t>ESTRUCTURA ORGANIZATIVA </a:t>
            </a:r>
          </a:p>
          <a:p>
            <a:r>
              <a:rPr lang="en-US" sz="4400" dirty="0" smtClean="0">
                <a:solidFill>
                  <a:schemeClr val="bg1"/>
                </a:solidFill>
                <a:latin typeface="Palatino" pitchFamily="2" charset="77"/>
                <a:ea typeface="Palatino" pitchFamily="2" charset="77"/>
              </a:rPr>
              <a:t>MITUR</a:t>
            </a:r>
            <a:endParaRPr lang="en-US" sz="4400" dirty="0">
              <a:solidFill>
                <a:schemeClr val="bg1"/>
              </a:solidFill>
              <a:latin typeface="Palatino" pitchFamily="2" charset="77"/>
              <a:ea typeface="Palatino" pitchFamily="2" charset="77"/>
            </a:endParaRPr>
          </a:p>
        </p:txBody>
      </p:sp>
      <p:sp>
        <p:nvSpPr>
          <p:cNvPr id="2" name="Rectángulo 1"/>
          <p:cNvSpPr/>
          <p:nvPr/>
        </p:nvSpPr>
        <p:spPr>
          <a:xfrm>
            <a:off x="3976255" y="4793673"/>
            <a:ext cx="1177636" cy="1205345"/>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4034772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Financiera Institucional</a:t>
            </a:r>
            <a:endParaRPr lang="es-SV" b="1" dirty="0">
              <a:solidFill>
                <a:srgbClr val="313748"/>
              </a:solidFill>
              <a:latin typeface="Bembo Std" panose="02020605060306020A03" pitchFamily="18" charset="0"/>
            </a:endParaRPr>
          </a:p>
        </p:txBody>
      </p:sp>
      <p:sp>
        <p:nvSpPr>
          <p:cNvPr id="4" name="CuadroTexto 3"/>
          <p:cNvSpPr txBox="1"/>
          <p:nvPr/>
        </p:nvSpPr>
        <p:spPr>
          <a:xfrm>
            <a:off x="410854" y="1435728"/>
            <a:ext cx="11531763" cy="4031873"/>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1 Hombre</a:t>
            </a:r>
          </a:p>
          <a:p>
            <a:pPr marL="285750" indent="-285750">
              <a:buFont typeface="Arial" panose="020B0604020202020204" pitchFamily="34" charset="0"/>
              <a:buChar char="•"/>
            </a:pPr>
            <a:r>
              <a:rPr lang="es-SV" sz="1600" dirty="0" smtClean="0">
                <a:latin typeface="Bembo Std" panose="02020605060306020A03" pitchFamily="18" charset="0"/>
              </a:rPr>
              <a:t>3 Mujeres</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Lograr eficiencia en la gestión financiera institucional a través del desarrollo de todas las actividades relacionadas a las áreas de Presupuesto, Tesorería y Contabilidad Gubernamental, de acuerdo a lo dispuesto en la Ley Orgánica de Administración Financiera del Estado</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pPr marL="285750" indent="-285750" algn="just">
              <a:buFont typeface="Arial" panose="020B0604020202020204" pitchFamily="34" charset="0"/>
              <a:buChar char="•"/>
            </a:pPr>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Difundir y supervisar el cumplimiento de las políticas y disposiciones normativas referentes al SAFI (Sistema de Administración Financiera Integrado).</a:t>
            </a:r>
          </a:p>
          <a:p>
            <a:pPr marL="285750" lvl="0" indent="-285750" algn="just">
              <a:buFont typeface="Arial" panose="020B0604020202020204" pitchFamily="34" charset="0"/>
              <a:buChar char="•"/>
            </a:pPr>
            <a:r>
              <a:rPr lang="es-SV" sz="1600" dirty="0">
                <a:latin typeface="Bembo Std" panose="02020605060306020A03" pitchFamily="18" charset="0"/>
              </a:rPr>
              <a:t>Asesorar a las unidades en la aplicación de las normas y procedimientos que emita el órgano  rector del SAFI.</a:t>
            </a:r>
          </a:p>
          <a:p>
            <a:pPr marL="285750" lvl="0" indent="-285750" algn="just">
              <a:buFont typeface="Arial" panose="020B0604020202020204" pitchFamily="34" charset="0"/>
              <a:buChar char="•"/>
            </a:pPr>
            <a:r>
              <a:rPr lang="es-SV" sz="1600" dirty="0">
                <a:latin typeface="Bembo Std" panose="02020605060306020A03" pitchFamily="18" charset="0"/>
              </a:rPr>
              <a:t>Constituir el enlace con las direcciones generales de los subsistemas del SAFI y las entidades públicas en cuanto a las actividades técnicas, flujos de registros de información y otros aspectos que se deriven en la ejecución de la gestión financiera.</a:t>
            </a:r>
          </a:p>
          <a:p>
            <a:pPr marL="285750" lvl="0" indent="-285750" algn="just">
              <a:buFont typeface="Arial" panose="020B0604020202020204" pitchFamily="34" charset="0"/>
              <a:buChar char="•"/>
            </a:pPr>
            <a:r>
              <a:rPr lang="es-SV" sz="1600" dirty="0">
                <a:latin typeface="Bembo Std" panose="02020605060306020A03" pitchFamily="18" charset="0"/>
              </a:rPr>
              <a:t>Presentar oportunamente los Estados Financieros mensuales y semestrales requeridos por el Ministerio de Hacienda</a:t>
            </a:r>
            <a:r>
              <a:rPr lang="es-SV" sz="1600" dirty="0" smtClean="0">
                <a:latin typeface="Bembo Std" panose="02020605060306020A03" pitchFamily="18" charset="0"/>
              </a:rPr>
              <a:t>.</a:t>
            </a:r>
          </a:p>
          <a:p>
            <a:pPr marL="285750" indent="-285750" algn="just">
              <a:buFont typeface="Arial" panose="020B0604020202020204" pitchFamily="34" charset="0"/>
              <a:buChar char="•"/>
            </a:pPr>
            <a:r>
              <a:rPr lang="es-SV" sz="1600" dirty="0">
                <a:latin typeface="Bembo Std" panose="02020605060306020A03" pitchFamily="18" charset="0"/>
              </a:rPr>
              <a:t>Evaluar el proceso de ejecución presupuestaria</a:t>
            </a:r>
            <a:r>
              <a:rPr lang="es-SV" sz="1600" dirty="0" smtClean="0">
                <a:latin typeface="Bembo Std" panose="02020605060306020A03" pitchFamily="18" charset="0"/>
              </a:rPr>
              <a:t>.</a:t>
            </a:r>
            <a:endParaRPr lang="es-SV" sz="1600" dirty="0">
              <a:latin typeface="Bembo Std" panose="02020605060306020A03" pitchFamily="18" charset="0"/>
            </a:endParaRPr>
          </a:p>
        </p:txBody>
      </p:sp>
    </p:spTree>
    <p:extLst>
      <p:ext uri="{BB962C8B-B14F-4D97-AF65-F5344CB8AC3E}">
        <p14:creationId xmlns:p14="http://schemas.microsoft.com/office/powerpoint/2010/main" val="2719830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Despacho Viceministro</a:t>
            </a:r>
            <a:endParaRPr lang="es-SV" b="1" dirty="0">
              <a:solidFill>
                <a:srgbClr val="313748"/>
              </a:solidFill>
              <a:latin typeface="Bembo Std" panose="02020605060306020A03" pitchFamily="18" charset="0"/>
            </a:endParaRPr>
          </a:p>
        </p:txBody>
      </p:sp>
      <p:sp>
        <p:nvSpPr>
          <p:cNvPr id="4" name="CuadroTexto 3"/>
          <p:cNvSpPr txBox="1"/>
          <p:nvPr/>
        </p:nvSpPr>
        <p:spPr>
          <a:xfrm>
            <a:off x="381000" y="1408118"/>
            <a:ext cx="11561618" cy="4031873"/>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1 Vacante</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Apoyar al Despacho Ministerial en el cumplimiento de las competencias de la </a:t>
            </a:r>
            <a:r>
              <a:rPr lang="es-SV" sz="1600" dirty="0" smtClean="0">
                <a:latin typeface="Bembo Std" panose="02020605060306020A03" pitchFamily="18" charset="0"/>
              </a:rPr>
              <a:t>Secretaria </a:t>
            </a:r>
            <a:r>
              <a:rPr lang="es-SV" sz="1600" dirty="0">
                <a:latin typeface="Bembo Std" panose="02020605060306020A03" pitchFamily="18" charset="0"/>
              </a:rPr>
              <a:t>de Estado, a través de la coordinación del nivel estratégico institucional y las áreas de apoyo</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Representar al Despacho Ministerial en actividades institucionales  e interinstitucionales.</a:t>
            </a:r>
          </a:p>
          <a:p>
            <a:pPr marL="285750" lvl="0" indent="-285750" algn="just">
              <a:buFont typeface="Arial" panose="020B0604020202020204" pitchFamily="34" charset="0"/>
              <a:buChar char="•"/>
            </a:pPr>
            <a:r>
              <a:rPr lang="es-SV" sz="1600" dirty="0">
                <a:latin typeface="Bembo Std" panose="02020605060306020A03" pitchFamily="18" charset="0"/>
              </a:rPr>
              <a:t>Velar por el cumplimiento del marco normativo vigente y acuerdos para el buen funcionamiento del MITUR.</a:t>
            </a:r>
          </a:p>
          <a:p>
            <a:pPr marL="285750" lvl="0" indent="-285750" algn="just">
              <a:buFont typeface="Arial" panose="020B0604020202020204" pitchFamily="34" charset="0"/>
              <a:buChar char="•"/>
            </a:pPr>
            <a:r>
              <a:rPr lang="es-SV" sz="1600" dirty="0">
                <a:latin typeface="Bembo Std" panose="02020605060306020A03" pitchFamily="18" charset="0"/>
              </a:rPr>
              <a:t>Dar orientaciones para la formulación de los planes sectoriales de turismo, así como para el ejercicio de la contraloría del sector.</a:t>
            </a:r>
          </a:p>
          <a:p>
            <a:pPr marL="285750" lvl="0" indent="-285750" algn="just">
              <a:buFont typeface="Arial" panose="020B0604020202020204" pitchFamily="34" charset="0"/>
              <a:buChar char="•"/>
            </a:pPr>
            <a:r>
              <a:rPr lang="es-SV" sz="1600" dirty="0">
                <a:latin typeface="Bembo Std" panose="02020605060306020A03" pitchFamily="18" charset="0"/>
              </a:rPr>
              <a:t>Proporcionar directrices que aseguren el cumplimiento de la disciplina institucional y en general todo lo relacionado a la administración del recurso humano.</a:t>
            </a:r>
          </a:p>
          <a:p>
            <a:pPr marL="285750" lvl="0" indent="-285750" algn="just">
              <a:buFont typeface="Arial" panose="020B0604020202020204" pitchFamily="34" charset="0"/>
              <a:buChar char="•"/>
            </a:pPr>
            <a:r>
              <a:rPr lang="es-SV" sz="1600" dirty="0">
                <a:latin typeface="Bembo Std" panose="02020605060306020A03" pitchFamily="18" charset="0"/>
              </a:rPr>
              <a:t>Dar lineamientos para la formulación del Plan Anual de Compras.</a:t>
            </a:r>
          </a:p>
          <a:p>
            <a:pPr marL="285750" lvl="0" indent="-285750" algn="just">
              <a:buFont typeface="Arial" panose="020B0604020202020204" pitchFamily="34" charset="0"/>
              <a:buChar char="•"/>
            </a:pPr>
            <a:r>
              <a:rPr lang="es-SV" sz="1600" dirty="0">
                <a:latin typeface="Bembo Std" panose="02020605060306020A03" pitchFamily="18" charset="0"/>
              </a:rPr>
              <a:t>Proveer de información al Ministro, para facilitar la toma de decisiones y acciones pertinentes a las situaciones que se presenten.</a:t>
            </a:r>
          </a:p>
          <a:p>
            <a:pPr marL="285750" lvl="0" indent="-285750" algn="just">
              <a:buFont typeface="Arial" panose="020B0604020202020204" pitchFamily="34" charset="0"/>
              <a:buChar char="•"/>
            </a:pPr>
            <a:r>
              <a:rPr lang="es-SV" sz="1600" dirty="0">
                <a:latin typeface="Bembo Std" panose="02020605060306020A03" pitchFamily="18" charset="0"/>
              </a:rPr>
              <a:t>Apoyar en la gestión de recursos para la implementación de proyectos a favor del desarrollo turístico del país.</a:t>
            </a:r>
          </a:p>
        </p:txBody>
      </p:sp>
    </p:spTree>
    <p:extLst>
      <p:ext uri="{BB962C8B-B14F-4D97-AF65-F5344CB8AC3E}">
        <p14:creationId xmlns:p14="http://schemas.microsoft.com/office/powerpoint/2010/main" val="2368697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Ambiental</a:t>
            </a:r>
            <a:endParaRPr lang="es-SV" b="1" dirty="0">
              <a:solidFill>
                <a:srgbClr val="313748"/>
              </a:solidFill>
              <a:latin typeface="Bembo Std" panose="02020605060306020A03" pitchFamily="18" charset="0"/>
            </a:endParaRPr>
          </a:p>
        </p:txBody>
      </p:sp>
      <p:sp>
        <p:nvSpPr>
          <p:cNvPr id="4" name="CuadroTexto 3"/>
          <p:cNvSpPr txBox="1"/>
          <p:nvPr/>
        </p:nvSpPr>
        <p:spPr>
          <a:xfrm>
            <a:off x="381000" y="1194956"/>
            <a:ext cx="11515898" cy="4801314"/>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Cargo Ad-honorem</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Realizar análisis y verificar los impactos ambientales propios o provenientes de cualquier actividad relacionada con el desarrollo turístico del país que implemente el Ministerio de Turismo, de acuerdo a la Ley y Política Nacional de Medio Ambiente</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Asesorar y apoyar a las diferentes Direcciones y Unidades de MITUR en la realización de proyectos en materia ambiental,  conforme a objetivos estratégicos.</a:t>
            </a:r>
          </a:p>
          <a:p>
            <a:pPr marL="285750" lvl="0" indent="-285750" algn="just">
              <a:buFont typeface="Arial" panose="020B0604020202020204" pitchFamily="34" charset="0"/>
              <a:buChar char="•"/>
            </a:pPr>
            <a:r>
              <a:rPr lang="es-SV" sz="1600" dirty="0">
                <a:latin typeface="Bembo Std" panose="02020605060306020A03" pitchFamily="18" charset="0"/>
              </a:rPr>
              <a:t>Formar parte activa del SINAMA (Sistema Nacional de Gestión Ambiental) con el objetivo de mantenerse actualizado en cuanto a leyes, normas y políticas medioambientales, llevar a cabo un intercambio de experiencias entre unidades ambientales y aunar esfuerzos para el logro de un desarrollo sostenible en el país.</a:t>
            </a:r>
          </a:p>
          <a:p>
            <a:pPr marL="285750" lvl="0" indent="-285750" algn="just">
              <a:buFont typeface="Arial" panose="020B0604020202020204" pitchFamily="34" charset="0"/>
              <a:buChar char="•"/>
            </a:pPr>
            <a:r>
              <a:rPr lang="es-SV" sz="1600" dirty="0">
                <a:latin typeface="Bembo Std" panose="02020605060306020A03" pitchFamily="18" charset="0"/>
              </a:rPr>
              <a:t>Ser el enlace oficial entre MITUR y MARN (Ministerio de Medio Ambiente y Recursos Naturales</a:t>
            </a:r>
            <a:r>
              <a:rPr lang="es-SV" sz="1600" dirty="0" smtClean="0">
                <a:latin typeface="Bembo Std" panose="02020605060306020A03" pitchFamily="18" charset="0"/>
              </a:rPr>
              <a:t>).</a:t>
            </a:r>
            <a:endParaRPr lang="es-SV" sz="1600" b="1" dirty="0">
              <a:latin typeface="Bembo Std" panose="02020605060306020A03" pitchFamily="18" charset="0"/>
            </a:endParaRPr>
          </a:p>
          <a:p>
            <a:pPr marL="285750" lvl="0" indent="-285750" algn="just">
              <a:buFont typeface="Arial" panose="020B0604020202020204" pitchFamily="34" charset="0"/>
              <a:buChar char="•"/>
            </a:pPr>
            <a:r>
              <a:rPr lang="es-SV" sz="1600" dirty="0">
                <a:latin typeface="Bembo Std" panose="02020605060306020A03" pitchFamily="18" charset="0"/>
              </a:rPr>
              <a:t>Desarrollar un programa educativo institucional que fomente la conciencia ambiental y la conservación de los recursos naturales, conforme a objetivos estratégicos.</a:t>
            </a:r>
          </a:p>
          <a:p>
            <a:pPr marL="285750" lvl="0" indent="-285750" algn="just">
              <a:buFont typeface="Arial" panose="020B0604020202020204" pitchFamily="34" charset="0"/>
              <a:buChar char="•"/>
            </a:pPr>
            <a:r>
              <a:rPr lang="es-SV" sz="1600" dirty="0">
                <a:latin typeface="Bembo Std" panose="02020605060306020A03" pitchFamily="18" charset="0"/>
              </a:rPr>
              <a:t>Gestionar lazos de cooperación (otras entidades gubernamentales y no-gubernamentales relacionadas con el turismo y el medio ambiente) con el fin de impulsar el desarrollo sostenible.</a:t>
            </a:r>
          </a:p>
          <a:p>
            <a:pPr lvl="0"/>
            <a:endParaRPr lang="es-SV" dirty="0">
              <a:latin typeface="Bembo Std" panose="02020605060306020A03" pitchFamily="18" charset="0"/>
            </a:endParaRPr>
          </a:p>
        </p:txBody>
      </p:sp>
    </p:spTree>
    <p:extLst>
      <p:ext uri="{BB962C8B-B14F-4D97-AF65-F5344CB8AC3E}">
        <p14:creationId xmlns:p14="http://schemas.microsoft.com/office/powerpoint/2010/main" val="1720360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de Adquisiciones y Contrataciones</a:t>
            </a:r>
            <a:endParaRPr lang="es-SV" b="1" dirty="0">
              <a:solidFill>
                <a:srgbClr val="313748"/>
              </a:solidFill>
              <a:latin typeface="Bembo Std" panose="02020605060306020A03" pitchFamily="18" charset="0"/>
            </a:endParaRPr>
          </a:p>
        </p:txBody>
      </p:sp>
      <p:sp>
        <p:nvSpPr>
          <p:cNvPr id="4" name="CuadroTexto 3"/>
          <p:cNvSpPr txBox="1"/>
          <p:nvPr/>
        </p:nvSpPr>
        <p:spPr>
          <a:xfrm>
            <a:off x="312420" y="1162198"/>
            <a:ext cx="11630198" cy="4524315"/>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1 Mujer</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Contribuir al funcionamiento del Ministerio de Turismo, mediante la implementación y desarrollo de los Sistemas de gestión, administración y control de los recursos humanos, materiales y logísticos</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Cumplir las políticas, lineamientos y disposiciones técnicas que sean establecidas por la UNAC, y ejecutar todos los procesos de adquisiciones y contrataciones objeto de la Ley de Contrataciones de   la Administración Pública.</a:t>
            </a:r>
          </a:p>
          <a:p>
            <a:pPr marL="285750" lvl="0" indent="-285750" algn="just">
              <a:buFont typeface="Arial" panose="020B0604020202020204" pitchFamily="34" charset="0"/>
              <a:buChar char="•"/>
            </a:pPr>
            <a:r>
              <a:rPr lang="es-SV" sz="1600" dirty="0">
                <a:latin typeface="Bembo Std" panose="02020605060306020A03" pitchFamily="18" charset="0"/>
              </a:rPr>
              <a:t>Constituir el enlace entre la UNAC y las dependencias de la institución, en cuanto a las actividades técnicas, flujos y registros de información y otros aspectos que se deriven de la gestión de adquisiciones y contrataciones.</a:t>
            </a:r>
          </a:p>
          <a:p>
            <a:pPr marL="285750" indent="-285750" algn="just">
              <a:buFont typeface="Arial" panose="020B0604020202020204" pitchFamily="34" charset="0"/>
              <a:buChar char="•"/>
            </a:pPr>
            <a:r>
              <a:rPr lang="es-SV" sz="1600" dirty="0">
                <a:latin typeface="Bembo Std" panose="02020605060306020A03" pitchFamily="18" charset="0"/>
              </a:rPr>
              <a:t>Elaborar en coordinación con la Unidad Financiera Institucional UFI, la programación anual de las compras, las adquisiciones y contrataciones de obras, bienes y servicios. </a:t>
            </a:r>
            <a:endParaRPr lang="es-SV" sz="1600" dirty="0" smtClean="0">
              <a:latin typeface="Bembo Std" panose="02020605060306020A03" pitchFamily="18" charset="0"/>
            </a:endParaRPr>
          </a:p>
          <a:p>
            <a:pPr marL="285750" lvl="0" indent="-285750" algn="just">
              <a:buFont typeface="Arial" panose="020B0604020202020204" pitchFamily="34" charset="0"/>
              <a:buChar char="•"/>
            </a:pPr>
            <a:r>
              <a:rPr lang="es-SV" sz="1600" dirty="0">
                <a:latin typeface="Bembo Std" panose="02020605060306020A03" pitchFamily="18" charset="0"/>
              </a:rPr>
              <a:t>Verificar la asignación presupuestaria, previo a la iniciación de todo proceso de concurso o licitación para la contratación de obras, bienes y servicios.</a:t>
            </a:r>
          </a:p>
          <a:p>
            <a:pPr marL="285750" lvl="0" indent="-285750" algn="just">
              <a:buFont typeface="Arial" panose="020B0604020202020204" pitchFamily="34" charset="0"/>
              <a:buChar char="•"/>
            </a:pPr>
            <a:r>
              <a:rPr lang="es-SV" sz="1600" dirty="0">
                <a:latin typeface="Bembo Std" panose="02020605060306020A03" pitchFamily="18" charset="0"/>
              </a:rPr>
              <a:t>Supervisar, vigilar y establecer controles de inventarios, de conformidad a los mecanismos establecidos en el Reglamento de la LACAP.</a:t>
            </a:r>
          </a:p>
          <a:p>
            <a:pPr marL="285750" lvl="0" indent="-285750" algn="just">
              <a:buFont typeface="Arial" panose="020B0604020202020204" pitchFamily="34" charset="0"/>
              <a:buChar char="•"/>
            </a:pPr>
            <a:r>
              <a:rPr lang="es-SV" sz="1600" dirty="0">
                <a:latin typeface="Bembo Std" panose="02020605060306020A03" pitchFamily="18" charset="0"/>
              </a:rPr>
              <a:t>Proporcionar a la UNAC pronta y oportunamente toda la información requerida por ésta</a:t>
            </a:r>
            <a:r>
              <a:rPr lang="es-SV" sz="1600" dirty="0" smtClean="0">
                <a:latin typeface="Bembo Std" panose="02020605060306020A03" pitchFamily="18" charset="0"/>
              </a:rPr>
              <a:t>.</a:t>
            </a:r>
            <a:endParaRPr lang="es-SV" sz="1600" dirty="0">
              <a:latin typeface="Bembo Std" panose="02020605060306020A03" pitchFamily="18" charset="0"/>
            </a:endParaRPr>
          </a:p>
        </p:txBody>
      </p:sp>
    </p:spTree>
    <p:extLst>
      <p:ext uri="{BB962C8B-B14F-4D97-AF65-F5344CB8AC3E}">
        <p14:creationId xmlns:p14="http://schemas.microsoft.com/office/powerpoint/2010/main" val="258539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de Acceso a la Información Pública</a:t>
            </a:r>
            <a:endParaRPr lang="es-SV" b="1" dirty="0">
              <a:solidFill>
                <a:srgbClr val="313748"/>
              </a:solidFill>
              <a:latin typeface="Bembo Std" panose="02020605060306020A03" pitchFamily="18" charset="0"/>
            </a:endParaRPr>
          </a:p>
        </p:txBody>
      </p:sp>
      <p:sp>
        <p:nvSpPr>
          <p:cNvPr id="4" name="CuadroTexto 3"/>
          <p:cNvSpPr txBox="1"/>
          <p:nvPr/>
        </p:nvSpPr>
        <p:spPr>
          <a:xfrm>
            <a:off x="315686" y="1863841"/>
            <a:ext cx="11604072" cy="3785652"/>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Cargo Ad-honorem</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Recabar, recibir, coordinar y difundir, la información que periódicamente genera el Ministerio de  Turismo, aplicable al cumplimiento de la Ley de Acceso a la Información Pública (LAIP</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Solicitar a las Direcciones y Jefaturas, la información oficiosa de acuerdo a la Ley de Acceso a la Información Pública (LAIP).</a:t>
            </a:r>
          </a:p>
          <a:p>
            <a:pPr marL="285750" lvl="0" indent="-285750" algn="just">
              <a:buFont typeface="Arial" panose="020B0604020202020204" pitchFamily="34" charset="0"/>
              <a:buChar char="•"/>
            </a:pPr>
            <a:r>
              <a:rPr lang="es-SV" sz="1600" dirty="0">
                <a:latin typeface="Bembo Std" panose="02020605060306020A03" pitchFamily="18" charset="0"/>
              </a:rPr>
              <a:t>Recibir, evaluar, clasificar, seleccionar y canalizar, solicitudes de información,  consultas,  sugerencias y propuestas ciudadanas.</a:t>
            </a:r>
          </a:p>
          <a:p>
            <a:pPr marL="285750" lvl="0" indent="-285750" algn="just">
              <a:buFont typeface="Arial" panose="020B0604020202020204" pitchFamily="34" charset="0"/>
              <a:buChar char="•"/>
            </a:pPr>
            <a:r>
              <a:rPr lang="es-SV" sz="1600" dirty="0">
                <a:latin typeface="Bembo Std" panose="02020605060306020A03" pitchFamily="18" charset="0"/>
              </a:rPr>
              <a:t>Llevar un registro de solicitudes de información, consultas, sugerencias y propuestas ciudadanas atendidos y resueltos.</a:t>
            </a:r>
          </a:p>
          <a:p>
            <a:pPr marL="285750" lvl="0" indent="-285750" algn="just">
              <a:buFont typeface="Arial" panose="020B0604020202020204" pitchFamily="34" charset="0"/>
              <a:buChar char="•"/>
            </a:pPr>
            <a:r>
              <a:rPr lang="es-SV" sz="1600" dirty="0" smtClean="0">
                <a:latin typeface="Bembo Std" panose="02020605060306020A03" pitchFamily="18" charset="0"/>
              </a:rPr>
              <a:t>Trasladar </a:t>
            </a:r>
            <a:r>
              <a:rPr lang="es-SV" sz="1600" dirty="0">
                <a:latin typeface="Bembo Std" panose="02020605060306020A03" pitchFamily="18" charset="0"/>
              </a:rPr>
              <a:t>a la instancia institucional correspondiente los avisos, quejas o reclamos ciudadanos que posiblemente sean constitutivos de infracciones o violaciones a disposiciones legales o a las políticas institucionales y enviarlos a la instancia competente, esto en el caso que tenga implicaciones legales.</a:t>
            </a:r>
          </a:p>
          <a:p>
            <a:pPr marL="285750" lvl="0" indent="-285750" algn="just">
              <a:buFont typeface="Arial" panose="020B0604020202020204" pitchFamily="34" charset="0"/>
              <a:buChar char="•"/>
            </a:pPr>
            <a:r>
              <a:rPr lang="es-SV" sz="1600" dirty="0" smtClean="0">
                <a:latin typeface="Bembo Std" panose="02020605060306020A03" pitchFamily="18" charset="0"/>
              </a:rPr>
              <a:t>Manejo </a:t>
            </a:r>
            <a:r>
              <a:rPr lang="es-SV" sz="1600" dirty="0">
                <a:latin typeface="Bembo Std" panose="02020605060306020A03" pitchFamily="18" charset="0"/>
              </a:rPr>
              <a:t>del Sistema de Gestión de Solicitudes de Acceso a la Información Pública.</a:t>
            </a:r>
          </a:p>
        </p:txBody>
      </p:sp>
    </p:spTree>
    <p:extLst>
      <p:ext uri="{BB962C8B-B14F-4D97-AF65-F5344CB8AC3E}">
        <p14:creationId xmlns:p14="http://schemas.microsoft.com/office/powerpoint/2010/main" val="652896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Dirección de Planificación y Política Sectorial</a:t>
            </a:r>
            <a:endParaRPr lang="es-SV" b="1" dirty="0">
              <a:solidFill>
                <a:srgbClr val="313748"/>
              </a:solidFill>
              <a:latin typeface="Bembo Std" panose="02020605060306020A03" pitchFamily="18" charset="0"/>
            </a:endParaRPr>
          </a:p>
        </p:txBody>
      </p:sp>
      <p:sp>
        <p:nvSpPr>
          <p:cNvPr id="4" name="CuadroTexto 3"/>
          <p:cNvSpPr txBox="1"/>
          <p:nvPr/>
        </p:nvSpPr>
        <p:spPr>
          <a:xfrm>
            <a:off x="364126" y="1762856"/>
            <a:ext cx="11578491" cy="4031873"/>
          </a:xfrm>
          <a:prstGeom prst="rect">
            <a:avLst/>
          </a:prstGeom>
          <a:noFill/>
        </p:spPr>
        <p:txBody>
          <a:bodyPr wrap="square" rtlCol="0">
            <a:spAutoFit/>
          </a:bodyPr>
          <a:lstStyle/>
          <a:p>
            <a:pPr algn="just"/>
            <a:r>
              <a:rPr lang="es-SV" sz="1600" b="1" dirty="0" smtClean="0">
                <a:latin typeface="Bembo Std" panose="02020605060306020A03" pitchFamily="18" charset="0"/>
              </a:rPr>
              <a:t>Total de empleados:</a:t>
            </a:r>
          </a:p>
          <a:p>
            <a:pPr marL="285750" indent="-285750" algn="just">
              <a:buFont typeface="Arial" panose="020B0604020202020204" pitchFamily="34" charset="0"/>
              <a:buChar char="•"/>
            </a:pPr>
            <a:r>
              <a:rPr lang="es-SV" sz="1600" dirty="0" smtClean="0">
                <a:latin typeface="Bembo Std" panose="02020605060306020A03" pitchFamily="18" charset="0"/>
              </a:rPr>
              <a:t>3 Mujeres</a:t>
            </a:r>
          </a:p>
          <a:p>
            <a:pPr algn="just"/>
            <a:endParaRPr lang="es-SV" sz="1600" dirty="0" smtClean="0">
              <a:latin typeface="Bembo Std" panose="02020605060306020A03" pitchFamily="18" charset="0"/>
            </a:endParaRPr>
          </a:p>
          <a:p>
            <a:pPr algn="just"/>
            <a:r>
              <a:rPr lang="es-SV" sz="1600" b="1" dirty="0" smtClean="0">
                <a:latin typeface="Bembo Std" panose="02020605060306020A03" pitchFamily="18" charset="0"/>
              </a:rPr>
              <a:t>Competencia:</a:t>
            </a:r>
          </a:p>
          <a:p>
            <a:pPr algn="just"/>
            <a:r>
              <a:rPr lang="es-SV" sz="1600" dirty="0">
                <a:latin typeface="Bembo Std" panose="02020605060306020A03" pitchFamily="18" charset="0"/>
              </a:rPr>
              <a:t>Formular las políticas y estrategias sectoriales, planificando a nivel estratégico los programas sectoriales a ejecutar y la organización institucional para su implementación, así como realizar la coordinación a alto nivel con las instituciones nacionales y regionales</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Realizar los análisis y los diagnósticos situacionales del sector turístico que sean necesarios para la toma de decisiones políticas y estratégicas.</a:t>
            </a:r>
          </a:p>
          <a:p>
            <a:pPr marL="285750" lvl="0" indent="-285750" algn="just">
              <a:buFont typeface="Arial" panose="020B0604020202020204" pitchFamily="34" charset="0"/>
              <a:buChar char="•"/>
            </a:pPr>
            <a:r>
              <a:rPr lang="es-SV" sz="1600" dirty="0">
                <a:latin typeface="Bembo Std" panose="02020605060306020A03" pitchFamily="18" charset="0"/>
              </a:rPr>
              <a:t>Formular y proponer las políticas a adoptar para el sector turístico nacional en el marco de las políticas generales del Gobierno.</a:t>
            </a:r>
          </a:p>
          <a:p>
            <a:pPr marL="285750" lvl="0" indent="-285750" algn="just">
              <a:buFont typeface="Arial" panose="020B0604020202020204" pitchFamily="34" charset="0"/>
              <a:buChar char="•"/>
            </a:pPr>
            <a:r>
              <a:rPr lang="es-SV" sz="1600" dirty="0">
                <a:latin typeface="Bembo Std" panose="02020605060306020A03" pitchFamily="18" charset="0"/>
              </a:rPr>
              <a:t>Formular y proponer una planificación estratégica de los programas sectoriales.</a:t>
            </a:r>
          </a:p>
          <a:p>
            <a:pPr marL="285750" lvl="0" indent="-285750" algn="just">
              <a:buFont typeface="Arial" panose="020B0604020202020204" pitchFamily="34" charset="0"/>
              <a:buChar char="•"/>
            </a:pPr>
            <a:r>
              <a:rPr lang="es-SV" sz="1600" dirty="0">
                <a:latin typeface="Bembo Std" panose="02020605060306020A03" pitchFamily="18" charset="0"/>
              </a:rPr>
              <a:t>Monitorear y evaluar la gestión operacional de los programas sectoriales por las instancias responsables.</a:t>
            </a:r>
          </a:p>
          <a:p>
            <a:pPr marL="285750" lvl="0" indent="-285750" algn="just">
              <a:buFont typeface="Arial" panose="020B0604020202020204" pitchFamily="34" charset="0"/>
              <a:buChar char="•"/>
            </a:pPr>
            <a:r>
              <a:rPr lang="es-SV" sz="1600" dirty="0">
                <a:latin typeface="Bembo Std" panose="02020605060306020A03" pitchFamily="18" charset="0"/>
              </a:rPr>
              <a:t>Formular la planificación institucional de corto y largo plazo así como su seguimiento.</a:t>
            </a:r>
          </a:p>
          <a:p>
            <a:pPr marL="285750" lvl="0" indent="-285750" algn="just">
              <a:buFont typeface="Arial" panose="020B0604020202020204" pitchFamily="34" charset="0"/>
              <a:buChar char="•"/>
            </a:pPr>
            <a:r>
              <a:rPr lang="es-SV" sz="1600" dirty="0" smtClean="0">
                <a:latin typeface="Bembo Std" panose="02020605060306020A03" pitchFamily="18" charset="0"/>
              </a:rPr>
              <a:t>Evaluar </a:t>
            </a:r>
            <a:r>
              <a:rPr lang="es-SV" sz="1600" dirty="0">
                <a:latin typeface="Bembo Std" panose="02020605060306020A03" pitchFamily="18" charset="0"/>
              </a:rPr>
              <a:t>y retroalimentar la implementación del Plan Nacional de Turismo.</a:t>
            </a:r>
          </a:p>
          <a:p>
            <a:pPr marL="285750" indent="-285750" algn="just">
              <a:buFont typeface="Arial" panose="020B0604020202020204" pitchFamily="34" charset="0"/>
              <a:buChar char="•"/>
            </a:pPr>
            <a:r>
              <a:rPr lang="es-SV" sz="1600" dirty="0">
                <a:latin typeface="Bembo Std" panose="02020605060306020A03" pitchFamily="18" charset="0"/>
              </a:rPr>
              <a:t>Coordinar el proceso de formulación del Presupuesto de Funcionamiento Institucional</a:t>
            </a:r>
          </a:p>
        </p:txBody>
      </p:sp>
      <p:sp>
        <p:nvSpPr>
          <p:cNvPr id="5" name="Conector fuera de página 4"/>
          <p:cNvSpPr/>
          <p:nvPr/>
        </p:nvSpPr>
        <p:spPr>
          <a:xfrm>
            <a:off x="8779521" y="1470800"/>
            <a:ext cx="2321169" cy="1184031"/>
          </a:xfrm>
          <a:prstGeom prst="flowChartOffpageConnecto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200" dirty="0" smtClean="0">
                <a:latin typeface="Bembo Std" panose="02020605060306020A03" pitchFamily="18" charset="0"/>
              </a:rPr>
              <a:t>Coordinador de Planificación y Política Sectorial funciona dentro de la Dirección de Planificación y Política Sectorial, no es una unidad organizativa.</a:t>
            </a:r>
            <a:endParaRPr lang="es-SV" sz="1200" dirty="0">
              <a:latin typeface="Bembo Std" panose="02020605060306020A03" pitchFamily="18" charset="0"/>
            </a:endParaRPr>
          </a:p>
        </p:txBody>
      </p:sp>
    </p:spTree>
    <p:extLst>
      <p:ext uri="{BB962C8B-B14F-4D97-AF65-F5344CB8AC3E}">
        <p14:creationId xmlns:p14="http://schemas.microsoft.com/office/powerpoint/2010/main" val="966900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4"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de Género</a:t>
            </a:r>
            <a:endParaRPr lang="es-SV" b="1" dirty="0">
              <a:solidFill>
                <a:srgbClr val="313748"/>
              </a:solidFill>
              <a:latin typeface="Bembo Std" panose="02020605060306020A03" pitchFamily="18" charset="0"/>
            </a:endParaRPr>
          </a:p>
        </p:txBody>
      </p:sp>
      <p:sp>
        <p:nvSpPr>
          <p:cNvPr id="5" name="CuadroTexto 5"/>
          <p:cNvSpPr txBox="1"/>
          <p:nvPr/>
        </p:nvSpPr>
        <p:spPr>
          <a:xfrm>
            <a:off x="309521" y="1284386"/>
            <a:ext cx="11521440" cy="4401205"/>
          </a:xfrm>
          <a:prstGeom prst="rect">
            <a:avLst/>
          </a:prstGeom>
          <a:noFill/>
        </p:spPr>
        <p:txBody>
          <a:bodyPr wrap="square" rtlCol="0">
            <a:spAutoFit/>
          </a:bodyPr>
          <a:lstStyle/>
          <a:p>
            <a:r>
              <a:rPr lang="es-SV" sz="1400" b="1" dirty="0" smtClean="0">
                <a:latin typeface="Bembo Std" panose="02020605060306020A03" pitchFamily="18" charset="0"/>
              </a:rPr>
              <a:t>Total de empleados:</a:t>
            </a:r>
          </a:p>
          <a:p>
            <a:pPr marL="285750" indent="-285750">
              <a:buFont typeface="Arial" panose="020B0604020202020204" pitchFamily="34" charset="0"/>
              <a:buChar char="•"/>
            </a:pPr>
            <a:r>
              <a:rPr lang="es-SV" sz="1400" dirty="0" smtClean="0">
                <a:latin typeface="Bembo Std" panose="02020605060306020A03" pitchFamily="18" charset="0"/>
              </a:rPr>
              <a:t>Cargo Ad-honorem</a:t>
            </a:r>
          </a:p>
          <a:p>
            <a:endParaRPr lang="es-SV" sz="1400" dirty="0" smtClean="0">
              <a:latin typeface="Bembo Std" panose="02020605060306020A03" pitchFamily="18" charset="0"/>
            </a:endParaRPr>
          </a:p>
          <a:p>
            <a:r>
              <a:rPr lang="es-SV" sz="1400" b="1" dirty="0" smtClean="0">
                <a:latin typeface="Bembo Std" panose="02020605060306020A03" pitchFamily="18" charset="0"/>
              </a:rPr>
              <a:t>Competencia:</a:t>
            </a:r>
          </a:p>
          <a:p>
            <a:pPr algn="just"/>
            <a:r>
              <a:rPr lang="es-ES_tradnl" sz="1400" dirty="0" smtClean="0">
                <a:latin typeface="Bembo Std" panose="02020605060306020A03" pitchFamily="18" charset="0"/>
              </a:rPr>
              <a:t>Planificar, organizar, dirigir y controlar las estrategias operativas y acciones necesarias para lograr la transversalidad del principio de igualdad y no discriminación en las intervenciones de la institución, en el marco de su misión y visión. Recopilar, analizar y evaluar la información necesaria para retroalimentar a la institución sobre el avance en su esfuerzo por </a:t>
            </a:r>
            <a:r>
              <a:rPr lang="es-ES_tradnl" sz="1400" dirty="0" err="1" smtClean="0">
                <a:latin typeface="Bembo Std" panose="02020605060306020A03" pitchFamily="18" charset="0"/>
              </a:rPr>
              <a:t>transversalizar</a:t>
            </a:r>
            <a:r>
              <a:rPr lang="es-ES_tradnl" sz="1400" dirty="0" smtClean="0">
                <a:latin typeface="Bembo Std" panose="02020605060306020A03" pitchFamily="18" charset="0"/>
              </a:rPr>
              <a:t> el principio de igualdad y no discriminación, con el fin de tomar medidas de mejora continua.</a:t>
            </a:r>
            <a:endParaRPr lang="es-ES" sz="1400" dirty="0" smtClean="0">
              <a:latin typeface="Bembo Std" panose="02020605060306020A03" pitchFamily="18" charset="0"/>
            </a:endParaRPr>
          </a:p>
          <a:p>
            <a:pPr algn="just"/>
            <a:endParaRPr lang="es-SV" sz="1400" b="1" dirty="0" smtClean="0">
              <a:latin typeface="Bembo Std" panose="02020605060306020A03" pitchFamily="18" charset="0"/>
            </a:endParaRPr>
          </a:p>
          <a:p>
            <a:pPr algn="just"/>
            <a:r>
              <a:rPr lang="es-SV" sz="1400" b="1" dirty="0" smtClean="0">
                <a:latin typeface="Bembo Std" panose="02020605060306020A03" pitchFamily="18" charset="0"/>
              </a:rPr>
              <a:t>Funciones:</a:t>
            </a:r>
          </a:p>
          <a:p>
            <a:pPr lvl="0" algn="just">
              <a:buFont typeface="Arial" pitchFamily="34" charset="0"/>
              <a:buChar char="•"/>
            </a:pPr>
            <a:r>
              <a:rPr lang="es-ES" sz="1400" dirty="0" smtClean="0">
                <a:latin typeface="Bembo Std" panose="02020605060306020A03" pitchFamily="18" charset="0"/>
              </a:rPr>
              <a:t>Facilitar y asesorar a la institución en el cumplimiento de las funciones establecidas para garantizar la incorporación del principio de    igualdad y no discriminación.</a:t>
            </a:r>
          </a:p>
          <a:p>
            <a:pPr lvl="0" algn="just">
              <a:buFont typeface="Arial" pitchFamily="34" charset="0"/>
              <a:buChar char="•"/>
            </a:pPr>
            <a:r>
              <a:rPr lang="es-ES" sz="1400" dirty="0" smtClean="0">
                <a:latin typeface="Bembo Std" panose="02020605060306020A03" pitchFamily="18" charset="0"/>
              </a:rPr>
              <a:t>Monitorear el cumplimiento de los compromisos institucionales establecidos en las funciones de la Unidad.</a:t>
            </a:r>
          </a:p>
          <a:p>
            <a:pPr lvl="0" algn="just">
              <a:buFont typeface="Arial" pitchFamily="34" charset="0"/>
              <a:buChar char="•"/>
            </a:pPr>
            <a:r>
              <a:rPr lang="es-ES" sz="1400" dirty="0" smtClean="0">
                <a:latin typeface="Bembo Std" panose="02020605060306020A03" pitchFamily="18" charset="0"/>
              </a:rPr>
              <a:t>Facilitar la revisión y actualización de los instrumentos internos para que sean coherentes con la Ley de igualdad, equidad y no discriminación contra las mujeres y la Ley Especial Integral para una Vida Libre de Violencia para las Mujeres.</a:t>
            </a:r>
          </a:p>
          <a:p>
            <a:pPr lvl="0" algn="just">
              <a:buFont typeface="Arial" pitchFamily="34" charset="0"/>
              <a:buChar char="•"/>
            </a:pPr>
            <a:r>
              <a:rPr lang="es-ES" sz="1400" dirty="0" smtClean="0">
                <a:latin typeface="Bembo Std" panose="02020605060306020A03" pitchFamily="18" charset="0"/>
              </a:rPr>
              <a:t>Facilitar procesos de sensibilización, capacitación y formación del personal institucional en temas relacionados.</a:t>
            </a:r>
          </a:p>
          <a:p>
            <a:pPr lvl="0" algn="just">
              <a:buFont typeface="Arial" pitchFamily="34" charset="0"/>
              <a:buChar char="•"/>
            </a:pPr>
            <a:r>
              <a:rPr lang="es-ES" sz="1400" dirty="0" smtClean="0">
                <a:latin typeface="Bembo Std" panose="02020605060306020A03" pitchFamily="18" charset="0"/>
              </a:rPr>
              <a:t>Monitorear las relaciones con la cooperación  externa, con socios y aliados, y con prestadores de servicios.</a:t>
            </a:r>
          </a:p>
          <a:p>
            <a:pPr lvl="0" algn="just">
              <a:buFont typeface="Arial" pitchFamily="34" charset="0"/>
              <a:buChar char="•"/>
            </a:pPr>
            <a:r>
              <a:rPr lang="es-ES" sz="1400" dirty="0" smtClean="0">
                <a:latin typeface="Bembo Std" panose="02020605060306020A03" pitchFamily="18" charset="0"/>
              </a:rPr>
              <a:t>Coordinar las actividades necesarias con las Direcciones y Unidades de la institución, para la difusión e implementación de los lineamientos institucionales sobre igualdad sustantiva y no discriminación.</a:t>
            </a:r>
          </a:p>
          <a:p>
            <a:pPr lvl="0" algn="just">
              <a:buFont typeface="Arial" pitchFamily="34" charset="0"/>
              <a:buChar char="•"/>
            </a:pPr>
            <a:r>
              <a:rPr lang="es-ES" sz="1400" dirty="0" smtClean="0">
                <a:latin typeface="Bembo Std" panose="02020605060306020A03" pitchFamily="18" charset="0"/>
              </a:rPr>
              <a:t>Atender y participar en actividades y reuniones con organismos de cooperación, instituciones del gobierno central, gobiernos locales y otros relacionados, en representación de la institución cuando sea requerido.</a:t>
            </a:r>
          </a:p>
        </p:txBody>
      </p:sp>
    </p:spTree>
    <p:extLst>
      <p:ext uri="{BB962C8B-B14F-4D97-AF65-F5344CB8AC3E}">
        <p14:creationId xmlns:p14="http://schemas.microsoft.com/office/powerpoint/2010/main" val="4248555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Dirección Administrativa</a:t>
            </a:r>
            <a:endParaRPr lang="es-SV" b="1" dirty="0">
              <a:solidFill>
                <a:srgbClr val="313748"/>
              </a:solidFill>
              <a:latin typeface="Bembo Std" panose="02020605060306020A03" pitchFamily="18" charset="0"/>
            </a:endParaRPr>
          </a:p>
        </p:txBody>
      </p:sp>
      <p:sp>
        <p:nvSpPr>
          <p:cNvPr id="4" name="CuadroTexto 3"/>
          <p:cNvSpPr txBox="1"/>
          <p:nvPr/>
        </p:nvSpPr>
        <p:spPr>
          <a:xfrm>
            <a:off x="330926" y="1375864"/>
            <a:ext cx="11611691" cy="4278094"/>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4 Hombres</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P</a:t>
            </a:r>
            <a:r>
              <a:rPr lang="es-SV" sz="1600" dirty="0" smtClean="0">
                <a:latin typeface="Bembo Std" panose="02020605060306020A03" pitchFamily="18" charset="0"/>
              </a:rPr>
              <a:t>roporcionar </a:t>
            </a:r>
            <a:r>
              <a:rPr lang="es-SV" sz="1600" dirty="0">
                <a:latin typeface="Bembo Std" panose="02020605060306020A03" pitchFamily="18" charset="0"/>
              </a:rPr>
              <a:t>apoyo logístico y administrativo a las dependencias de MITUR, otorgando de manera oportuna los bienes y servicios internos y externos; verificando que la dotación, desarrollo y mantenimiento de recursos humanos, tecnológicos así como de mantenimiento, se haga en forma eficiente. </a:t>
            </a:r>
            <a:endParaRPr lang="es-SV" sz="1600" dirty="0" smtClean="0">
              <a:latin typeface="Bembo Std" panose="02020605060306020A03" pitchFamily="18" charset="0"/>
            </a:endParaRP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Planificar, dirigir y controlar las actividades del personal bajo su mando, estableciendo los mecanismos adecuados de comunicación y coordinación con las diferentes dependencias de la Institución, relacionadas con el desempeño de las funciones de la Unidad.</a:t>
            </a:r>
          </a:p>
          <a:p>
            <a:pPr marL="285750" lvl="0" indent="-285750" algn="just">
              <a:buFont typeface="Arial" panose="020B0604020202020204" pitchFamily="34" charset="0"/>
              <a:buChar char="•"/>
            </a:pPr>
            <a:r>
              <a:rPr lang="es-SV" sz="1600" dirty="0">
                <a:latin typeface="Bembo Std" panose="02020605060306020A03" pitchFamily="18" charset="0"/>
              </a:rPr>
              <a:t>Mantener un sistema de información y control que permita evaluar el resultado de las actividades desarrolladas.</a:t>
            </a:r>
          </a:p>
          <a:p>
            <a:pPr marL="285750" lvl="0" indent="-285750" algn="just">
              <a:buFont typeface="Arial" panose="020B0604020202020204" pitchFamily="34" charset="0"/>
              <a:buChar char="•"/>
            </a:pPr>
            <a:r>
              <a:rPr lang="es-SV" sz="1600" dirty="0">
                <a:latin typeface="Bembo Std" panose="02020605060306020A03" pitchFamily="18" charset="0"/>
              </a:rPr>
              <a:t>Llevar el control del activo fijo de MITUR, así como establecer los procedimientos e instructivo para su debido registro, conforme a los requerimientos de control interno.</a:t>
            </a:r>
          </a:p>
          <a:p>
            <a:pPr marL="285750" lvl="0" indent="-285750" algn="just">
              <a:buFont typeface="Arial" panose="020B0604020202020204" pitchFamily="34" charset="0"/>
              <a:buChar char="•"/>
            </a:pPr>
            <a:r>
              <a:rPr lang="es-SV" sz="1600" dirty="0" smtClean="0">
                <a:latin typeface="Bembo Std" panose="02020605060306020A03" pitchFamily="18" charset="0"/>
              </a:rPr>
              <a:t>Dar </a:t>
            </a:r>
            <a:r>
              <a:rPr lang="es-SV" sz="1600" dirty="0">
                <a:latin typeface="Bembo Std" panose="02020605060306020A03" pitchFamily="18" charset="0"/>
              </a:rPr>
              <a:t>seguimiento a las políticas, normativas y disposiciones establecidas para la administración del recurso humano de la institución</a:t>
            </a:r>
            <a:r>
              <a:rPr lang="es-SV" sz="1600" dirty="0" smtClean="0">
                <a:latin typeface="Bembo Std" panose="02020605060306020A03" pitchFamily="18" charset="0"/>
              </a:rPr>
              <a:t>.</a:t>
            </a:r>
          </a:p>
          <a:p>
            <a:pPr marL="285750" lvl="0" indent="-285750" algn="just">
              <a:buFont typeface="Arial" panose="020B0604020202020204" pitchFamily="34" charset="0"/>
              <a:buChar char="•"/>
            </a:pPr>
            <a:r>
              <a:rPr lang="es-SV" sz="1600" dirty="0">
                <a:latin typeface="Bembo Std" panose="02020605060306020A03" pitchFamily="18" charset="0"/>
              </a:rPr>
              <a:t>Proporcionar y controlar la prestación de los servicios administrativos, a fin de que las dependencias cuenten con los medios y recursos logísticos para su normal funcionamiento</a:t>
            </a:r>
          </a:p>
        </p:txBody>
      </p:sp>
    </p:spTree>
    <p:extLst>
      <p:ext uri="{BB962C8B-B14F-4D97-AF65-F5344CB8AC3E}">
        <p14:creationId xmlns:p14="http://schemas.microsoft.com/office/powerpoint/2010/main" val="3727844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de Talento Humano</a:t>
            </a:r>
            <a:endParaRPr lang="es-SV" b="1" dirty="0">
              <a:solidFill>
                <a:srgbClr val="313748"/>
              </a:solidFill>
              <a:latin typeface="Bembo Std" panose="02020605060306020A03" pitchFamily="18" charset="0"/>
            </a:endParaRPr>
          </a:p>
        </p:txBody>
      </p:sp>
      <p:sp>
        <p:nvSpPr>
          <p:cNvPr id="4" name="CuadroTexto 3"/>
          <p:cNvSpPr txBox="1"/>
          <p:nvPr/>
        </p:nvSpPr>
        <p:spPr>
          <a:xfrm>
            <a:off x="330926" y="1513024"/>
            <a:ext cx="11611691" cy="4031873"/>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2 Mujeres</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smtClean="0">
                <a:latin typeface="Bembo Std" panose="02020605060306020A03" pitchFamily="18" charset="0"/>
              </a:rPr>
              <a:t>Planificar</a:t>
            </a:r>
            <a:r>
              <a:rPr lang="es-SV" sz="1600" dirty="0">
                <a:latin typeface="Bembo Std" panose="02020605060306020A03" pitchFamily="18" charset="0"/>
              </a:rPr>
              <a:t>, organizar, dirigir y controlar los procesos y actividades de la administración de los recursos humanos de la institución, fomentar el desarrollo permanente del personal de la institución</a:t>
            </a:r>
            <a:r>
              <a:rPr lang="es-SV" sz="1600" dirty="0" smtClean="0">
                <a:latin typeface="Bembo Std" panose="02020605060306020A03" pitchFamily="18" charset="0"/>
              </a:rPr>
              <a:t>. </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smtClean="0">
                <a:latin typeface="Bembo Std" panose="02020605060306020A03" pitchFamily="18" charset="0"/>
              </a:rPr>
              <a:t>Coordinar </a:t>
            </a:r>
            <a:r>
              <a:rPr lang="es-SV" sz="1600" dirty="0">
                <a:latin typeface="Bembo Std" panose="02020605060306020A03" pitchFamily="18" charset="0"/>
              </a:rPr>
              <a:t>el proceso de reclutamiento, selección, contratación y capacitación de personal.</a:t>
            </a:r>
          </a:p>
          <a:p>
            <a:pPr marL="285750" lvl="0" indent="-285750" algn="just">
              <a:buFont typeface="Arial" panose="020B0604020202020204" pitchFamily="34" charset="0"/>
              <a:buChar char="•"/>
            </a:pPr>
            <a:r>
              <a:rPr lang="es-SV" sz="1600" dirty="0" smtClean="0">
                <a:latin typeface="Bembo Std" panose="02020605060306020A03" pitchFamily="18" charset="0"/>
              </a:rPr>
              <a:t>Generar </a:t>
            </a:r>
            <a:r>
              <a:rPr lang="es-SV" sz="1600" dirty="0">
                <a:latin typeface="Bembo Std" panose="02020605060306020A03" pitchFamily="18" charset="0"/>
              </a:rPr>
              <a:t>propuestas de políticas y procedimientos de Recursos Humanos y al estar aprobadas vigilar su aplicación y cumplimiento. </a:t>
            </a:r>
          </a:p>
          <a:p>
            <a:pPr marL="285750" lvl="0" indent="-285750" algn="just">
              <a:buFont typeface="Arial" panose="020B0604020202020204" pitchFamily="34" charset="0"/>
              <a:buChar char="•"/>
            </a:pPr>
            <a:r>
              <a:rPr lang="es-SV" sz="1600" dirty="0" smtClean="0">
                <a:latin typeface="Bembo Std" panose="02020605060306020A03" pitchFamily="18" charset="0"/>
              </a:rPr>
              <a:t>Proponer </a:t>
            </a:r>
            <a:r>
              <a:rPr lang="es-SV" sz="1600" dirty="0">
                <a:latin typeface="Bembo Std" panose="02020605060306020A03" pitchFamily="18" charset="0"/>
              </a:rPr>
              <a:t>y desarrollar en coordinación con las distintas jefaturas, programas de educación continua</a:t>
            </a:r>
            <a:r>
              <a:rPr lang="es-SV" sz="1600" dirty="0" smtClean="0">
                <a:latin typeface="Bembo Std" panose="02020605060306020A03" pitchFamily="18" charset="0"/>
              </a:rPr>
              <a:t>.</a:t>
            </a:r>
          </a:p>
          <a:p>
            <a:pPr marL="285750" lvl="0" indent="-285750" algn="just">
              <a:buFont typeface="Arial" panose="020B0604020202020204" pitchFamily="34" charset="0"/>
              <a:buChar char="•"/>
            </a:pPr>
            <a:r>
              <a:rPr lang="es-SV" sz="1600" dirty="0" smtClean="0">
                <a:latin typeface="Bembo Std" panose="02020605060306020A03" pitchFamily="18" charset="0"/>
              </a:rPr>
              <a:t>Elaborar </a:t>
            </a:r>
            <a:r>
              <a:rPr lang="es-SV" sz="1600" dirty="0">
                <a:latin typeface="Bembo Std" panose="02020605060306020A03" pitchFamily="18" charset="0"/>
              </a:rPr>
              <a:t>y ejecutar el Plan de Capacitaciones para el desarrollo profesional del personal, conforme a diagnóstico de necesidades de capacitación efectuado</a:t>
            </a:r>
            <a:r>
              <a:rPr lang="es-SV" sz="1600" dirty="0" smtClean="0">
                <a:latin typeface="Bembo Std" panose="02020605060306020A03" pitchFamily="18" charset="0"/>
              </a:rPr>
              <a:t>.</a:t>
            </a:r>
          </a:p>
          <a:p>
            <a:pPr marL="285750" lvl="0" indent="-285750" algn="just">
              <a:buFont typeface="Arial" panose="020B0604020202020204" pitchFamily="34" charset="0"/>
              <a:buChar char="•"/>
            </a:pPr>
            <a:r>
              <a:rPr lang="es-SV" sz="1600" dirty="0" smtClean="0">
                <a:latin typeface="Bembo Std" panose="02020605060306020A03" pitchFamily="18" charset="0"/>
              </a:rPr>
              <a:t>Monitorear </a:t>
            </a:r>
            <a:r>
              <a:rPr lang="es-SV" sz="1600" dirty="0">
                <a:latin typeface="Bembo Std" panose="02020605060306020A03" pitchFamily="18" charset="0"/>
              </a:rPr>
              <a:t>el clima organizacional de la institución e implementar programas que propicien la integración del personal</a:t>
            </a:r>
            <a:r>
              <a:rPr lang="es-SV" sz="1600" dirty="0" smtClean="0">
                <a:latin typeface="Bembo Std" panose="02020605060306020A03" pitchFamily="18" charset="0"/>
              </a:rPr>
              <a:t>.</a:t>
            </a:r>
          </a:p>
          <a:p>
            <a:pPr marL="285750" lvl="0" indent="-285750" algn="just">
              <a:buFont typeface="Arial" panose="020B0604020202020204" pitchFamily="34" charset="0"/>
              <a:buChar char="•"/>
            </a:pPr>
            <a:r>
              <a:rPr lang="es-SV" sz="1600" dirty="0" smtClean="0">
                <a:latin typeface="Bembo Std" panose="02020605060306020A03" pitchFamily="18" charset="0"/>
              </a:rPr>
              <a:t>Participar </a:t>
            </a:r>
            <a:r>
              <a:rPr lang="es-SV" sz="1600" dirty="0">
                <a:latin typeface="Bembo Std" panose="02020605060306020A03" pitchFamily="18" charset="0"/>
              </a:rPr>
              <a:t>en la resolución de conflictos laborales.</a:t>
            </a:r>
          </a:p>
          <a:p>
            <a:pPr marL="285750" lvl="0" indent="-285750" algn="just">
              <a:buFont typeface="Arial" panose="020B0604020202020204" pitchFamily="34" charset="0"/>
              <a:buChar char="•"/>
            </a:pPr>
            <a:r>
              <a:rPr lang="es-SV" sz="1600" dirty="0" smtClean="0">
                <a:latin typeface="Bembo Std" panose="02020605060306020A03" pitchFamily="18" charset="0"/>
              </a:rPr>
              <a:t>Proporcionar </a:t>
            </a:r>
            <a:r>
              <a:rPr lang="es-SV" sz="1600" dirty="0">
                <a:latin typeface="Bembo Std" panose="02020605060306020A03" pitchFamily="18" charset="0"/>
              </a:rPr>
              <a:t>asistencia técnica en materia de recursos humanos a todas las dependencias de la institución</a:t>
            </a:r>
            <a:r>
              <a:rPr lang="es-SV" sz="1600" dirty="0" smtClean="0">
                <a:latin typeface="Bembo Std" panose="02020605060306020A03" pitchFamily="18" charset="0"/>
              </a:rPr>
              <a:t>.</a:t>
            </a:r>
            <a:endParaRPr lang="es-SV" sz="1600" dirty="0">
              <a:latin typeface="Bembo Std" panose="02020605060306020A03" pitchFamily="18" charset="0"/>
            </a:endParaRPr>
          </a:p>
        </p:txBody>
      </p:sp>
    </p:spTree>
    <p:extLst>
      <p:ext uri="{BB962C8B-B14F-4D97-AF65-F5344CB8AC3E}">
        <p14:creationId xmlns:p14="http://schemas.microsoft.com/office/powerpoint/2010/main" val="1031974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de Informática</a:t>
            </a:r>
            <a:endParaRPr lang="es-SV" b="1" dirty="0">
              <a:solidFill>
                <a:srgbClr val="313748"/>
              </a:solidFill>
              <a:latin typeface="Bembo Std" panose="02020605060306020A03" pitchFamily="18" charset="0"/>
            </a:endParaRPr>
          </a:p>
        </p:txBody>
      </p:sp>
      <p:sp>
        <p:nvSpPr>
          <p:cNvPr id="4" name="CuadroTexto 3"/>
          <p:cNvSpPr txBox="1"/>
          <p:nvPr/>
        </p:nvSpPr>
        <p:spPr>
          <a:xfrm>
            <a:off x="376958" y="1191557"/>
            <a:ext cx="11521440" cy="4524315"/>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1 Hombre</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smtClean="0">
                <a:latin typeface="Bembo Std" panose="02020605060306020A03" pitchFamily="18" charset="0"/>
              </a:rPr>
              <a:t>Asesorar</a:t>
            </a:r>
            <a:r>
              <a:rPr lang="es-SV" sz="1600" dirty="0">
                <a:latin typeface="Bembo Std" panose="02020605060306020A03" pitchFamily="18" charset="0"/>
              </a:rPr>
              <a:t>, planificar, y proporcionar el soporte técnico necesario para respaldar el desarrollo de los sistemas informáticos y administrativos del Ministerio</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Mantener un sistema de información y control que permita evaluar el resultado de las actividades desarrolladas.</a:t>
            </a:r>
          </a:p>
          <a:p>
            <a:pPr marL="285750" lvl="0" indent="-285750" algn="just">
              <a:buFont typeface="Arial" panose="020B0604020202020204" pitchFamily="34" charset="0"/>
              <a:buChar char="•"/>
            </a:pPr>
            <a:r>
              <a:rPr lang="es-SV" sz="1600" dirty="0">
                <a:latin typeface="Bembo Std" panose="02020605060306020A03" pitchFamily="18" charset="0"/>
              </a:rPr>
              <a:t>Investigar sobre las innovaciones tecnológicas en materia informática y evaluar su aplicación en la Institución.</a:t>
            </a:r>
          </a:p>
          <a:p>
            <a:pPr marL="285750" lvl="0" indent="-285750" algn="just">
              <a:buFont typeface="Arial" panose="020B0604020202020204" pitchFamily="34" charset="0"/>
              <a:buChar char="•"/>
            </a:pPr>
            <a:r>
              <a:rPr lang="es-SV" sz="1600" dirty="0">
                <a:latin typeface="Bembo Std" panose="02020605060306020A03" pitchFamily="18" charset="0"/>
              </a:rPr>
              <a:t>Elaborar diagnósticos respecto de las necesidades informáticas en las diferentes áreas de trabajo de la Institución.</a:t>
            </a:r>
          </a:p>
          <a:p>
            <a:pPr marL="285750" lvl="0" indent="-285750" algn="just">
              <a:buFont typeface="Arial" panose="020B0604020202020204" pitchFamily="34" charset="0"/>
              <a:buChar char="•"/>
            </a:pPr>
            <a:r>
              <a:rPr lang="es-SV" sz="1600" dirty="0">
                <a:latin typeface="Bembo Std" panose="02020605060306020A03" pitchFamily="18" charset="0"/>
              </a:rPr>
              <a:t>Elaborar las propuestas de desarrollo informático y dirigir su ejecución.</a:t>
            </a:r>
          </a:p>
          <a:p>
            <a:pPr marL="285750" lvl="0" indent="-285750" algn="just">
              <a:buFont typeface="Arial" panose="020B0604020202020204" pitchFamily="34" charset="0"/>
              <a:buChar char="•"/>
            </a:pPr>
            <a:r>
              <a:rPr lang="es-SV" sz="1600" dirty="0" smtClean="0">
                <a:latin typeface="Bembo Std" panose="02020605060306020A03" pitchFamily="18" charset="0"/>
              </a:rPr>
              <a:t>Implementar </a:t>
            </a:r>
            <a:r>
              <a:rPr lang="es-SV" sz="1600" dirty="0">
                <a:latin typeface="Bembo Std" panose="02020605060306020A03" pitchFamily="18" charset="0"/>
              </a:rPr>
              <a:t>los sistemas informáticos y administrativos de carácter institucional.</a:t>
            </a:r>
          </a:p>
          <a:p>
            <a:pPr marL="285750" lvl="0" indent="-285750" algn="just">
              <a:buFont typeface="Arial" panose="020B0604020202020204" pitchFamily="34" charset="0"/>
              <a:buChar char="•"/>
            </a:pPr>
            <a:r>
              <a:rPr lang="es-SV" sz="1600" dirty="0">
                <a:latin typeface="Bembo Std" panose="02020605060306020A03" pitchFamily="18" charset="0"/>
              </a:rPr>
              <a:t>Promover la capacitación informática para usuarios de los sistemas.</a:t>
            </a:r>
          </a:p>
          <a:p>
            <a:pPr marL="285750" lvl="0" indent="-285750" algn="just">
              <a:buFont typeface="Arial" panose="020B0604020202020204" pitchFamily="34" charset="0"/>
              <a:buChar char="•"/>
            </a:pPr>
            <a:r>
              <a:rPr lang="es-SV" sz="1600" dirty="0">
                <a:latin typeface="Bembo Std" panose="02020605060306020A03" pitchFamily="18" charset="0"/>
              </a:rPr>
              <a:t>Representar a la Institución en los aspectos de informática, ante los organismos externos.</a:t>
            </a:r>
          </a:p>
          <a:p>
            <a:pPr marL="285750" lvl="0" indent="-285750" algn="just">
              <a:buFont typeface="Arial" panose="020B0604020202020204" pitchFamily="34" charset="0"/>
              <a:buChar char="•"/>
            </a:pPr>
            <a:r>
              <a:rPr lang="es-SV" sz="1600" dirty="0">
                <a:latin typeface="Bembo Std" panose="02020605060306020A03" pitchFamily="18" charset="0"/>
              </a:rPr>
              <a:t>Formular y aplicar políticas para lograr el buen funcionamiento de equipos informáticos instalados en la institución, mediante la suscripción de contratos de mantenimiento.</a:t>
            </a:r>
          </a:p>
          <a:p>
            <a:pPr marL="285750" lvl="0" indent="-285750" algn="just">
              <a:buFont typeface="Arial" panose="020B0604020202020204" pitchFamily="34" charset="0"/>
              <a:buChar char="•"/>
            </a:pPr>
            <a:r>
              <a:rPr lang="es-SV" sz="1600" dirty="0">
                <a:latin typeface="Bembo Std" panose="02020605060306020A03" pitchFamily="18" charset="0"/>
              </a:rPr>
              <a:t>Regular la utilización de los programas informáticos para evitar el uso de programas no autorizados</a:t>
            </a:r>
            <a:r>
              <a:rPr lang="es-SV" sz="1600" dirty="0" smtClean="0">
                <a:latin typeface="Bembo Std" panose="02020605060306020A03" pitchFamily="18" charset="0"/>
              </a:rPr>
              <a:t>.</a:t>
            </a:r>
            <a:endParaRPr lang="es-SV" sz="1600" dirty="0">
              <a:latin typeface="Bembo Std" panose="02020605060306020A03" pitchFamily="18" charset="0"/>
            </a:endParaRPr>
          </a:p>
        </p:txBody>
      </p:sp>
    </p:spTree>
    <p:extLst>
      <p:ext uri="{BB962C8B-B14F-4D97-AF65-F5344CB8AC3E}">
        <p14:creationId xmlns:p14="http://schemas.microsoft.com/office/powerpoint/2010/main" val="89754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1064144" y="492207"/>
            <a:ext cx="9905998" cy="1197735"/>
          </a:xfrm>
          <a:prstGeom prst="rect">
            <a:avLst/>
          </a:prstGeom>
        </p:spPr>
        <p:txBody>
          <a:bodyP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Pensamiento estratégico del Ministerio de Turismo</a:t>
            </a:r>
            <a:endParaRPr lang="es-SV" b="1" dirty="0">
              <a:solidFill>
                <a:srgbClr val="313748"/>
              </a:solidFill>
              <a:latin typeface="Bembo Std" panose="02020605060306020A03" pitchFamily="18"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985655282"/>
              </p:ext>
            </p:extLst>
          </p:nvPr>
        </p:nvGraphicFramePr>
        <p:xfrm>
          <a:off x="1064144" y="2138574"/>
          <a:ext cx="9905999" cy="1819784"/>
        </p:xfrm>
        <a:graphic>
          <a:graphicData uri="http://schemas.openxmlformats.org/drawingml/2006/table">
            <a:tbl>
              <a:tblPr firstRow="1" firstCol="1" bandRow="1">
                <a:tableStyleId>{F2DE63D5-997A-4646-A377-4702673A728D}</a:tableStyleId>
              </a:tblPr>
              <a:tblGrid>
                <a:gridCol w="9905999">
                  <a:extLst>
                    <a:ext uri="{9D8B030D-6E8A-4147-A177-3AD203B41FA5}">
                      <a16:colId xmlns:a16="http://schemas.microsoft.com/office/drawing/2014/main" xmlns="" val="996395325"/>
                    </a:ext>
                  </a:extLst>
                </a:gridCol>
              </a:tblGrid>
              <a:tr h="347094">
                <a:tc>
                  <a:txBody>
                    <a:bodyPr/>
                    <a:lstStyle/>
                    <a:p>
                      <a:pPr algn="ctr">
                        <a:lnSpc>
                          <a:spcPct val="107000"/>
                        </a:lnSpc>
                        <a:spcAft>
                          <a:spcPts val="0"/>
                        </a:spcAft>
                      </a:pPr>
                      <a:r>
                        <a:rPr lang="es-SV" sz="2400" dirty="0">
                          <a:effectLst/>
                          <a:latin typeface="Bembo Std" panose="02020605060306020A03" pitchFamily="18" charset="0"/>
                        </a:rPr>
                        <a:t>MISIÓN</a:t>
                      </a:r>
                      <a:endParaRPr lang="es-SV" sz="2400" dirty="0">
                        <a:solidFill>
                          <a:schemeClr val="tx1"/>
                        </a:solidFill>
                        <a:effectLst/>
                        <a:latin typeface="Bembo Std" panose="02020605060306020A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207660322"/>
                  </a:ext>
                </a:extLst>
              </a:tr>
              <a:tr h="961957">
                <a:tc>
                  <a:txBody>
                    <a:bodyPr/>
                    <a:lstStyle/>
                    <a:p>
                      <a:pPr algn="just">
                        <a:lnSpc>
                          <a:spcPct val="107000"/>
                        </a:lnSpc>
                        <a:spcAft>
                          <a:spcPts val="0"/>
                        </a:spcAft>
                      </a:pPr>
                      <a:r>
                        <a:rPr lang="es-SV" sz="1800" dirty="0" smtClean="0">
                          <a:effectLst/>
                          <a:latin typeface="Bembo Std" panose="02020605060306020A03" pitchFamily="18" charset="0"/>
                        </a:rPr>
                        <a:t>Ser </a:t>
                      </a:r>
                      <a:r>
                        <a:rPr lang="es-SV" sz="1800" dirty="0">
                          <a:effectLst/>
                          <a:latin typeface="Bembo Std" panose="02020605060306020A03" pitchFamily="18" charset="0"/>
                        </a:rPr>
                        <a:t>organismo rector en materia turística y velar por  el  cumplimiento de la Política y el Plan Nacional  de Turismo, a través de la inclusión de todos los sectores involucrados, mediante mecanismos que conlleven al desarrollo sostenible y competitivo de la industria turística, impulsando el desarrollo económico y social, que permita generar empleos dignos y que mejore la calidad de vida de la población.</a:t>
                      </a:r>
                      <a:endParaRPr lang="es-SV" sz="1800" b="0" dirty="0">
                        <a:effectLst/>
                        <a:latin typeface="Bembo Std" panose="02020605060306020A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65759150"/>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757823388"/>
              </p:ext>
            </p:extLst>
          </p:nvPr>
        </p:nvGraphicFramePr>
        <p:xfrm>
          <a:off x="1064145" y="4266698"/>
          <a:ext cx="9905998" cy="1232790"/>
        </p:xfrm>
        <a:graphic>
          <a:graphicData uri="http://schemas.openxmlformats.org/drawingml/2006/table">
            <a:tbl>
              <a:tblPr firstRow="1" firstCol="1" bandRow="1">
                <a:tableStyleId>{72833802-FEF1-4C79-8D5D-14CF1EAF98D9}</a:tableStyleId>
              </a:tblPr>
              <a:tblGrid>
                <a:gridCol w="9905998">
                  <a:extLst>
                    <a:ext uri="{9D8B030D-6E8A-4147-A177-3AD203B41FA5}">
                      <a16:colId xmlns:a16="http://schemas.microsoft.com/office/drawing/2014/main" xmlns="" val="3991424463"/>
                    </a:ext>
                  </a:extLst>
                </a:gridCol>
              </a:tblGrid>
              <a:tr h="361315">
                <a:tc>
                  <a:txBody>
                    <a:bodyPr/>
                    <a:lstStyle/>
                    <a:p>
                      <a:pPr algn="ctr">
                        <a:lnSpc>
                          <a:spcPct val="107000"/>
                        </a:lnSpc>
                        <a:spcAft>
                          <a:spcPts val="0"/>
                        </a:spcAft>
                      </a:pPr>
                      <a:r>
                        <a:rPr lang="es-SV" sz="2400" dirty="0">
                          <a:effectLst/>
                          <a:latin typeface="Bembo Std" panose="02020605060306020A03" pitchFamily="18" charset="0"/>
                        </a:rPr>
                        <a:t>VISIÓN</a:t>
                      </a:r>
                      <a:endParaRPr lang="es-SV" sz="2400" dirty="0">
                        <a:solidFill>
                          <a:schemeClr val="tx1"/>
                        </a:solidFill>
                        <a:effectLst/>
                        <a:latin typeface="Bembo Std" panose="02020605060306020A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690567472"/>
                  </a:ext>
                </a:extLst>
              </a:tr>
              <a:tr h="0">
                <a:tc>
                  <a:txBody>
                    <a:bodyPr/>
                    <a:lstStyle/>
                    <a:p>
                      <a:pPr algn="just">
                        <a:lnSpc>
                          <a:spcPct val="107000"/>
                        </a:lnSpc>
                        <a:spcAft>
                          <a:spcPts val="0"/>
                        </a:spcAft>
                      </a:pPr>
                      <a:r>
                        <a:rPr lang="es-SV" sz="1800" dirty="0" smtClean="0">
                          <a:effectLst/>
                          <a:latin typeface="Bembo Std" panose="02020605060306020A03" pitchFamily="18" charset="0"/>
                        </a:rPr>
                        <a:t>Convertir </a:t>
                      </a:r>
                      <a:r>
                        <a:rPr lang="es-SV" sz="1800" dirty="0">
                          <a:effectLst/>
                          <a:latin typeface="Bembo Std" panose="02020605060306020A03" pitchFamily="18" charset="0"/>
                        </a:rPr>
                        <a:t>a El Salvador en punto de encuentro para el turismo nacional e internacional en donde los mercados emisores se identifiquen con la cultura, las costumbres, los pueblos vivos y las tradiciones salvadoreñas.</a:t>
                      </a:r>
                      <a:endParaRPr lang="es-SV" sz="1800" b="0" dirty="0">
                        <a:effectLst/>
                        <a:latin typeface="Bembo Std" panose="02020605060306020A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74615400"/>
                  </a:ext>
                </a:extLst>
              </a:tr>
            </a:tbl>
          </a:graphicData>
        </a:graphic>
      </p:graphicFrame>
      <p:sp>
        <p:nvSpPr>
          <p:cNvPr id="5" name="Rectángulo 4"/>
          <p:cNvSpPr/>
          <p:nvPr/>
        </p:nvSpPr>
        <p:spPr>
          <a:xfrm>
            <a:off x="11011708" y="5832764"/>
            <a:ext cx="1111021" cy="928254"/>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22901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de Gestión Documental y Archivo</a:t>
            </a:r>
            <a:endParaRPr lang="es-SV" b="1" dirty="0">
              <a:solidFill>
                <a:srgbClr val="313748"/>
              </a:solidFill>
              <a:latin typeface="Bembo Std" panose="02020605060306020A03" pitchFamily="18" charset="0"/>
            </a:endParaRPr>
          </a:p>
        </p:txBody>
      </p:sp>
      <p:sp>
        <p:nvSpPr>
          <p:cNvPr id="4" name="CuadroTexto 3"/>
          <p:cNvSpPr txBox="1"/>
          <p:nvPr/>
        </p:nvSpPr>
        <p:spPr>
          <a:xfrm>
            <a:off x="457200" y="1632767"/>
            <a:ext cx="11416838" cy="3785652"/>
          </a:xfrm>
          <a:prstGeom prst="rect">
            <a:avLst/>
          </a:prstGeom>
          <a:noFill/>
        </p:spPr>
        <p:txBody>
          <a:bodyPr wrap="square" rtlCol="0">
            <a:spAutoFit/>
          </a:bodyPr>
          <a:lstStyle/>
          <a:p>
            <a:pPr algn="just"/>
            <a:r>
              <a:rPr lang="es-SV" sz="1600" b="1" dirty="0" smtClean="0">
                <a:latin typeface="Bembo Std" panose="02020605060306020A03" pitchFamily="18" charset="0"/>
              </a:rPr>
              <a:t>Total de empleados:</a:t>
            </a:r>
          </a:p>
          <a:p>
            <a:pPr marL="285750" indent="-285750" algn="just">
              <a:buFont typeface="Arial" panose="020B0604020202020204" pitchFamily="34" charset="0"/>
              <a:buChar char="•"/>
            </a:pPr>
            <a:r>
              <a:rPr lang="es-SV" sz="1600" dirty="0" smtClean="0">
                <a:latin typeface="Bembo Std" panose="02020605060306020A03" pitchFamily="18" charset="0"/>
              </a:rPr>
              <a:t>Cargo Ad-honorem</a:t>
            </a:r>
          </a:p>
          <a:p>
            <a:pPr algn="just"/>
            <a:endParaRPr lang="es-SV" sz="1600" dirty="0" smtClean="0">
              <a:latin typeface="Bembo Std" panose="02020605060306020A03" pitchFamily="18" charset="0"/>
            </a:endParaRPr>
          </a:p>
          <a:p>
            <a:pPr algn="just"/>
            <a:r>
              <a:rPr lang="es-SV" sz="1600" b="1" dirty="0" smtClean="0">
                <a:latin typeface="Bembo Std" panose="02020605060306020A03" pitchFamily="18" charset="0"/>
              </a:rPr>
              <a:t>Competencia:</a:t>
            </a:r>
          </a:p>
          <a:p>
            <a:pPr algn="just"/>
            <a:r>
              <a:rPr lang="es-SV" sz="1600" dirty="0">
                <a:latin typeface="Bembo Std" panose="02020605060306020A03" pitchFamily="18" charset="0"/>
              </a:rPr>
              <a:t>Encargado de la organización, conservación, catalogación y administración de documentación de toda la </a:t>
            </a:r>
            <a:r>
              <a:rPr lang="es-SV" sz="1600" dirty="0" smtClean="0">
                <a:latin typeface="Bembo Std" panose="02020605060306020A03" pitchFamily="18" charset="0"/>
              </a:rPr>
              <a:t>institución.</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Elaborar y poner a disposición del público una guía de la organización del archivo y de los sistemas de clasificación y catalogación.</a:t>
            </a:r>
          </a:p>
          <a:p>
            <a:pPr marL="285750" lvl="0" indent="-285750" algn="just">
              <a:buFont typeface="Arial" panose="020B0604020202020204" pitchFamily="34" charset="0"/>
              <a:buChar char="•"/>
            </a:pPr>
            <a:r>
              <a:rPr lang="es-SV" sz="1600" dirty="0">
                <a:latin typeface="Bembo Std" panose="02020605060306020A03" pitchFamily="18" charset="0"/>
              </a:rPr>
              <a:t>Generar, coordinar y velar por el cumplimiento de las políticas y normativas de la institución en materia archivística.</a:t>
            </a:r>
          </a:p>
          <a:p>
            <a:pPr marL="285750" lvl="0" indent="-285750" algn="just">
              <a:buFont typeface="Arial" panose="020B0604020202020204" pitchFamily="34" charset="0"/>
              <a:buChar char="•"/>
            </a:pPr>
            <a:r>
              <a:rPr lang="es-SV" sz="1600" dirty="0">
                <a:latin typeface="Bembo Std" panose="02020605060306020A03" pitchFamily="18" charset="0"/>
              </a:rPr>
              <a:t>Realizar las diferentes técnicas y procesos de acuerdo a los principios de la archivística. En sus distintas fases: de gestión (Activos), </a:t>
            </a:r>
            <a:r>
              <a:rPr lang="es-SV" sz="1600" dirty="0" err="1">
                <a:latin typeface="Bembo Std" panose="02020605060306020A03" pitchFamily="18" charset="0"/>
              </a:rPr>
              <a:t>semiactiva</a:t>
            </a:r>
            <a:r>
              <a:rPr lang="es-SV" sz="1600" dirty="0">
                <a:latin typeface="Bembo Std" panose="02020605060306020A03" pitchFamily="18" charset="0"/>
              </a:rPr>
              <a:t> (Pasivos) e históricos.</a:t>
            </a:r>
          </a:p>
          <a:p>
            <a:pPr marL="285750" lvl="0" indent="-285750" algn="just">
              <a:buFont typeface="Arial" panose="020B0604020202020204" pitchFamily="34" charset="0"/>
              <a:buChar char="•"/>
            </a:pPr>
            <a:r>
              <a:rPr lang="es-SV" sz="1600" dirty="0" smtClean="0">
                <a:latin typeface="Bembo Std" panose="02020605060306020A03" pitchFamily="18" charset="0"/>
              </a:rPr>
              <a:t>Normar </a:t>
            </a:r>
            <a:r>
              <a:rPr lang="es-SV" sz="1600" dirty="0">
                <a:latin typeface="Bembo Std" panose="02020605060306020A03" pitchFamily="18" charset="0"/>
              </a:rPr>
              <a:t>y</a:t>
            </a:r>
            <a:r>
              <a:rPr lang="es-SV" sz="1600" dirty="0" smtClean="0">
                <a:latin typeface="Bembo Std" panose="02020605060306020A03" pitchFamily="18" charset="0"/>
              </a:rPr>
              <a:t> </a:t>
            </a:r>
            <a:r>
              <a:rPr lang="es-SV" sz="1600" dirty="0">
                <a:latin typeface="Bembo Std" panose="02020605060306020A03" pitchFamily="18" charset="0"/>
              </a:rPr>
              <a:t>difundir los procesos e instrumentos de gestión documental en la Institución. Promover la creación de normas específicas para instrumentar, legitimar y hacer funcionar los mecanismos necesarios del Sistema Institucional de Archivos.</a:t>
            </a:r>
          </a:p>
          <a:p>
            <a:pPr marL="285750" lvl="0" indent="-285750" algn="just">
              <a:buFont typeface="Arial" panose="020B0604020202020204" pitchFamily="34" charset="0"/>
              <a:buChar char="•"/>
            </a:pPr>
            <a:r>
              <a:rPr lang="es-SV" sz="1600" dirty="0" smtClean="0">
                <a:latin typeface="Bembo Std" panose="02020605060306020A03" pitchFamily="18" charset="0"/>
              </a:rPr>
              <a:t>Coordinar </a:t>
            </a:r>
            <a:r>
              <a:rPr lang="es-SV" sz="1600" dirty="0">
                <a:latin typeface="Bembo Std" panose="02020605060306020A03" pitchFamily="18" charset="0"/>
              </a:rPr>
              <a:t>el Comité Institucional para la Selección y Eliminación de la Documentación de la Institución.</a:t>
            </a:r>
          </a:p>
          <a:p>
            <a:pPr marL="285750" indent="-285750" algn="just">
              <a:buFont typeface="Arial" panose="020B0604020202020204" pitchFamily="34" charset="0"/>
              <a:buChar char="•"/>
            </a:pPr>
            <a:r>
              <a:rPr lang="es-SV" sz="1600" dirty="0">
                <a:latin typeface="Bembo Std" panose="02020605060306020A03" pitchFamily="18" charset="0"/>
              </a:rPr>
              <a:t>Desarrollar de forma correcta los procesos de eliminación en el Archivo Central de la Institución.</a:t>
            </a:r>
          </a:p>
        </p:txBody>
      </p:sp>
    </p:spTree>
    <p:extLst>
      <p:ext uri="{BB962C8B-B14F-4D97-AF65-F5344CB8AC3E}">
        <p14:creationId xmlns:p14="http://schemas.microsoft.com/office/powerpoint/2010/main" val="2607259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Dirección de Contraloría Sectorial</a:t>
            </a:r>
            <a:endParaRPr lang="es-SV" b="1" dirty="0">
              <a:solidFill>
                <a:srgbClr val="313748"/>
              </a:solidFill>
              <a:latin typeface="Bembo Std" panose="02020605060306020A03" pitchFamily="18" charset="0"/>
            </a:endParaRPr>
          </a:p>
        </p:txBody>
      </p:sp>
      <p:sp>
        <p:nvSpPr>
          <p:cNvPr id="4" name="CuadroTexto 3"/>
          <p:cNvSpPr txBox="1"/>
          <p:nvPr/>
        </p:nvSpPr>
        <p:spPr>
          <a:xfrm>
            <a:off x="396238" y="1477101"/>
            <a:ext cx="11477799" cy="3970318"/>
          </a:xfrm>
          <a:prstGeom prst="rect">
            <a:avLst/>
          </a:prstGeom>
          <a:noFill/>
        </p:spPr>
        <p:txBody>
          <a:bodyPr wrap="square" rtlCol="0">
            <a:spAutoFit/>
          </a:bodyPr>
          <a:lstStyle/>
          <a:p>
            <a:pPr algn="just"/>
            <a:r>
              <a:rPr lang="es-SV" sz="1400" b="1" dirty="0" smtClean="0">
                <a:latin typeface="Bembo Std" panose="02020605060306020A03" pitchFamily="18" charset="0"/>
              </a:rPr>
              <a:t>Total de empleados:</a:t>
            </a:r>
          </a:p>
          <a:p>
            <a:pPr marL="285750" indent="-285750" algn="just">
              <a:buFont typeface="Arial" panose="020B0604020202020204" pitchFamily="34" charset="0"/>
              <a:buChar char="•"/>
            </a:pPr>
            <a:r>
              <a:rPr lang="es-SV" sz="1400" dirty="0" smtClean="0">
                <a:latin typeface="Bembo Std" panose="02020605060306020A03" pitchFamily="18" charset="0"/>
              </a:rPr>
              <a:t>1 Hombre</a:t>
            </a:r>
          </a:p>
          <a:p>
            <a:pPr marL="285750" indent="-285750" algn="just">
              <a:buFont typeface="Arial" panose="020B0604020202020204" pitchFamily="34" charset="0"/>
              <a:buChar char="•"/>
            </a:pPr>
            <a:r>
              <a:rPr lang="es-SV" sz="1400" dirty="0" smtClean="0">
                <a:latin typeface="Bembo Std" panose="02020605060306020A03" pitchFamily="18" charset="0"/>
              </a:rPr>
              <a:t>1 Mujer</a:t>
            </a:r>
          </a:p>
          <a:p>
            <a:pPr marL="285750" indent="-285750" algn="just">
              <a:buFont typeface="Arial" panose="020B0604020202020204" pitchFamily="34" charset="0"/>
              <a:buChar char="•"/>
            </a:pPr>
            <a:r>
              <a:rPr lang="es-SV" sz="1400" dirty="0" smtClean="0">
                <a:latin typeface="Bembo Std" panose="02020605060306020A03" pitchFamily="18" charset="0"/>
              </a:rPr>
              <a:t>1 Vacante</a:t>
            </a:r>
          </a:p>
          <a:p>
            <a:pPr algn="just"/>
            <a:endParaRPr lang="es-SV" sz="1400" dirty="0" smtClean="0">
              <a:latin typeface="Bembo Std" panose="02020605060306020A03" pitchFamily="18" charset="0"/>
            </a:endParaRPr>
          </a:p>
          <a:p>
            <a:pPr algn="just"/>
            <a:r>
              <a:rPr lang="es-SV" sz="1400" b="1" dirty="0" smtClean="0">
                <a:latin typeface="Bembo Std" panose="02020605060306020A03" pitchFamily="18" charset="0"/>
              </a:rPr>
              <a:t>Competencia:</a:t>
            </a:r>
          </a:p>
          <a:p>
            <a:pPr algn="just"/>
            <a:r>
              <a:rPr lang="es-SV" sz="1400" dirty="0">
                <a:latin typeface="Bembo Std" panose="02020605060306020A03" pitchFamily="18" charset="0"/>
              </a:rPr>
              <a:t>Controlar la calidad de los prestadores de servicios turísticos de acuerdo a las normas establecidas, mediante el monitoreo, la evaluación e inspección de sus actividades</a:t>
            </a:r>
            <a:r>
              <a:rPr lang="es-SV" sz="1400" dirty="0" smtClean="0">
                <a:latin typeface="Bembo Std" panose="02020605060306020A03" pitchFamily="18" charset="0"/>
              </a:rPr>
              <a:t>.</a:t>
            </a:r>
          </a:p>
          <a:p>
            <a:pPr algn="just"/>
            <a:endParaRPr lang="es-SV" sz="1400" b="1" dirty="0" smtClean="0">
              <a:latin typeface="Bembo Std" panose="02020605060306020A03" pitchFamily="18" charset="0"/>
            </a:endParaRPr>
          </a:p>
          <a:p>
            <a:pPr algn="just"/>
            <a:r>
              <a:rPr lang="es-SV" sz="1400" b="1" dirty="0" smtClean="0">
                <a:latin typeface="Bembo Std" panose="02020605060306020A03" pitchFamily="18" charset="0"/>
              </a:rPr>
              <a:t>Funciones:</a:t>
            </a:r>
          </a:p>
          <a:p>
            <a:pPr marL="285750" lvl="0" indent="-285750" algn="just">
              <a:buFont typeface="Arial" panose="020B0604020202020204" pitchFamily="34" charset="0"/>
              <a:buChar char="•"/>
            </a:pPr>
            <a:r>
              <a:rPr lang="es-SV" sz="1400" dirty="0">
                <a:latin typeface="Bembo Std" panose="02020605060306020A03" pitchFamily="18" charset="0"/>
              </a:rPr>
              <a:t>Realizar inspecciones para la inscripción en el registro nacional de turismo, emitiendo el correspondiente informe.</a:t>
            </a:r>
          </a:p>
          <a:p>
            <a:pPr marL="285750" lvl="0" indent="-285750" algn="just">
              <a:buFont typeface="Arial" panose="020B0604020202020204" pitchFamily="34" charset="0"/>
              <a:buChar char="•"/>
            </a:pPr>
            <a:r>
              <a:rPr lang="es-SV" sz="1400" dirty="0">
                <a:latin typeface="Bembo Std" panose="02020605060306020A03" pitchFamily="18" charset="0"/>
              </a:rPr>
              <a:t>Realizar el monitoreo de cumplimiento de estándares establecidos a los establecimientos turísticos.</a:t>
            </a:r>
          </a:p>
          <a:p>
            <a:pPr marL="285750" lvl="0" indent="-285750" algn="just">
              <a:buFont typeface="Arial" panose="020B0604020202020204" pitchFamily="34" charset="0"/>
              <a:buChar char="•"/>
            </a:pPr>
            <a:r>
              <a:rPr lang="es-SV" sz="1400" dirty="0">
                <a:latin typeface="Bembo Std" panose="02020605060306020A03" pitchFamily="18" charset="0"/>
              </a:rPr>
              <a:t>Realizar inspecciones y evaluaciones para otorgar incentivos a la inversión en proyectos de interés turístico.</a:t>
            </a:r>
          </a:p>
          <a:p>
            <a:pPr marL="285750" lvl="0" indent="-285750" algn="just">
              <a:buFont typeface="Arial" panose="020B0604020202020204" pitchFamily="34" charset="0"/>
              <a:buChar char="•"/>
            </a:pPr>
            <a:r>
              <a:rPr lang="es-SV" sz="1400" dirty="0">
                <a:latin typeface="Bembo Std" panose="02020605060306020A03" pitchFamily="18" charset="0"/>
              </a:rPr>
              <a:t>Realizar el monitoreo de los proyectos de interés turístico  a los que se haya otorgado incentivos.</a:t>
            </a:r>
          </a:p>
          <a:p>
            <a:pPr marL="285750" lvl="0" indent="-285750" algn="just">
              <a:buFont typeface="Arial" panose="020B0604020202020204" pitchFamily="34" charset="0"/>
              <a:buChar char="•"/>
            </a:pPr>
            <a:r>
              <a:rPr lang="es-SV" sz="1400" dirty="0">
                <a:latin typeface="Bembo Std" panose="02020605060306020A03" pitchFamily="18" charset="0"/>
              </a:rPr>
              <a:t>Realizar inspecciones de oficio y por denuncias recibidas respecto a los establecimientos y  actividades turísticas, así como las investigaciones y las notificaciones correspondientes.</a:t>
            </a:r>
          </a:p>
          <a:p>
            <a:pPr marL="285750" lvl="0" indent="-285750" algn="just">
              <a:buFont typeface="Arial" panose="020B0604020202020204" pitchFamily="34" charset="0"/>
              <a:buChar char="•"/>
            </a:pPr>
            <a:r>
              <a:rPr lang="es-SV" sz="1400" dirty="0">
                <a:latin typeface="Bembo Std" panose="02020605060306020A03" pitchFamily="18" charset="0"/>
              </a:rPr>
              <a:t>Coordinar  el proceso de audiencia para la  presentación de  pruebas de descargo en su caso.</a:t>
            </a:r>
          </a:p>
          <a:p>
            <a:pPr marL="285750" lvl="0" indent="-285750" algn="just">
              <a:buFont typeface="Arial" panose="020B0604020202020204" pitchFamily="34" charset="0"/>
              <a:buChar char="•"/>
            </a:pPr>
            <a:r>
              <a:rPr lang="es-SV" sz="1400" dirty="0">
                <a:latin typeface="Bembo Std" panose="02020605060306020A03" pitchFamily="18" charset="0"/>
              </a:rPr>
              <a:t>Recibir los recursos de revocatoria de resoluciones de sanción emitidas y canalizarlos a las instancias correspondientes para resolver lo que corresponda.</a:t>
            </a:r>
          </a:p>
        </p:txBody>
      </p:sp>
      <p:sp>
        <p:nvSpPr>
          <p:cNvPr id="5" name="Conector fuera de página 4"/>
          <p:cNvSpPr/>
          <p:nvPr/>
        </p:nvSpPr>
        <p:spPr>
          <a:xfrm>
            <a:off x="9794045" y="1212078"/>
            <a:ext cx="1910861" cy="1312985"/>
          </a:xfrm>
          <a:prstGeom prst="flowChartOffpageConnecto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a:t>Especialista en Monitoreo y </a:t>
            </a:r>
            <a:r>
              <a:rPr lang="es-SV" sz="1000" dirty="0" smtClean="0"/>
              <a:t>Evaluación y Especialista en Inspecciones funcionan </a:t>
            </a:r>
            <a:r>
              <a:rPr lang="es-SV" sz="1000" dirty="0"/>
              <a:t>en la misma Dirección de Contraloría Sectorial, no son unidades organizativas.</a:t>
            </a:r>
          </a:p>
        </p:txBody>
      </p:sp>
    </p:spTree>
    <p:extLst>
      <p:ext uri="{BB962C8B-B14F-4D97-AF65-F5344CB8AC3E}">
        <p14:creationId xmlns:p14="http://schemas.microsoft.com/office/powerpoint/2010/main" val="271721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Dirección de Relaciones Internacionales</a:t>
            </a:r>
            <a:endParaRPr lang="es-SV" b="1" dirty="0">
              <a:solidFill>
                <a:srgbClr val="313748"/>
              </a:solidFill>
              <a:latin typeface="Bembo Std" panose="02020605060306020A03" pitchFamily="18" charset="0"/>
            </a:endParaRPr>
          </a:p>
        </p:txBody>
      </p:sp>
      <p:sp>
        <p:nvSpPr>
          <p:cNvPr id="4" name="CuadroTexto 3"/>
          <p:cNvSpPr txBox="1"/>
          <p:nvPr/>
        </p:nvSpPr>
        <p:spPr>
          <a:xfrm>
            <a:off x="318950" y="1204620"/>
            <a:ext cx="11577947" cy="4524315"/>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1 Hombre</a:t>
            </a:r>
          </a:p>
          <a:p>
            <a:pPr marL="285750" indent="-285750">
              <a:buFont typeface="Arial" panose="020B0604020202020204" pitchFamily="34" charset="0"/>
              <a:buChar char="•"/>
            </a:pPr>
            <a:r>
              <a:rPr lang="es-SV" sz="1600" dirty="0" smtClean="0">
                <a:latin typeface="Bembo Std" panose="02020605060306020A03" pitchFamily="18" charset="0"/>
              </a:rPr>
              <a:t>1 Mujer</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Relacionar el Ministerio de Turismo con organismos multilaterales de cooperación internacional, donantes extranjeros, Ministerio de Relaciones Exteriores de El Salvador y demás instituciones de índole internacional con las que esta Cartera de Estado esté asociada</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pPr algn="just"/>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GT" sz="1600" dirty="0">
                <a:latin typeface="Bembo Std" panose="02020605060306020A03" pitchFamily="18" charset="0"/>
              </a:rPr>
              <a:t>Asesorar a los Titulares  en materia de asuntos internacionales relativos al sector, que faciliten la ejecución de programas y proyectos que fortalezcan el cumplimiento de los objetivos estratégicos del Ministerio de Turismo, con especial énfasis en la agenda internacional de la institución.</a:t>
            </a:r>
            <a:endParaRPr lang="es-SV" sz="1600" dirty="0">
              <a:latin typeface="Bembo Std" panose="02020605060306020A03" pitchFamily="18" charset="0"/>
            </a:endParaRPr>
          </a:p>
          <a:p>
            <a:pPr marL="285750" lvl="0" indent="-285750" algn="just">
              <a:buFont typeface="Arial" panose="020B0604020202020204" pitchFamily="34" charset="0"/>
              <a:buChar char="•"/>
            </a:pPr>
            <a:r>
              <a:rPr lang="es-GT" sz="1600" dirty="0">
                <a:latin typeface="Bembo Std" panose="02020605060306020A03" pitchFamily="18" charset="0"/>
              </a:rPr>
              <a:t>Seguir las agendas de trabajo de los organismos internacionales de turismo públicos y privados, analizar y hacer recomendaciones sobre la posición de la institución para procurar el fortalecimiento de las políticas nacionales mediante el estudio de políticas reconocidas internacionalmente.</a:t>
            </a:r>
            <a:endParaRPr lang="es-SV" sz="1600" dirty="0">
              <a:latin typeface="Bembo Std" panose="02020605060306020A03" pitchFamily="18" charset="0"/>
            </a:endParaRPr>
          </a:p>
          <a:p>
            <a:pPr marL="285750" lvl="0" indent="-285750" algn="just">
              <a:buFont typeface="Arial" panose="020B0604020202020204" pitchFamily="34" charset="0"/>
              <a:buChar char="•"/>
            </a:pPr>
            <a:r>
              <a:rPr lang="es-GT" sz="1600" dirty="0">
                <a:latin typeface="Bembo Std" panose="02020605060306020A03" pitchFamily="18" charset="0"/>
              </a:rPr>
              <a:t>Potenciar e incrementar las relaciones de cooperación de esta cartera de Estado con redes, países, organismos y demás instituciones de índole nacional e internacional, vinculados al campo del turismo, con miras a fortalecer y estimular el desarrollo e identidad cultural del país</a:t>
            </a:r>
            <a:r>
              <a:rPr lang="es-GT" sz="1600" dirty="0" smtClean="0">
                <a:latin typeface="Bembo Std" panose="02020605060306020A03" pitchFamily="18" charset="0"/>
              </a:rPr>
              <a:t>.</a:t>
            </a:r>
            <a:endParaRPr lang="es-SV" sz="1600" dirty="0">
              <a:latin typeface="Bembo Std" panose="02020605060306020A03" pitchFamily="18" charset="0"/>
            </a:endParaRPr>
          </a:p>
        </p:txBody>
      </p:sp>
      <p:sp>
        <p:nvSpPr>
          <p:cNvPr id="5" name="Conector fuera de página 4"/>
          <p:cNvSpPr/>
          <p:nvPr/>
        </p:nvSpPr>
        <p:spPr>
          <a:xfrm>
            <a:off x="9193225" y="1120852"/>
            <a:ext cx="2059242" cy="981389"/>
          </a:xfrm>
          <a:prstGeom prst="flowChartOffpageConnector">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SV" sz="1000" dirty="0" smtClean="0"/>
              <a:t>Coordinador de Cooperación funciona dentro de la misma Dirección de Relaciones Internacionales, no es unidad organizativa.</a:t>
            </a:r>
            <a:endParaRPr lang="es-SV" sz="1000" dirty="0"/>
          </a:p>
        </p:txBody>
      </p:sp>
    </p:spTree>
    <p:extLst>
      <p:ext uri="{BB962C8B-B14F-4D97-AF65-F5344CB8AC3E}">
        <p14:creationId xmlns:p14="http://schemas.microsoft.com/office/powerpoint/2010/main" val="2131444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0291" y="2604655"/>
            <a:ext cx="1316182" cy="1593272"/>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1315888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aphicFrame>
        <p:nvGraphicFramePr>
          <p:cNvPr id="4" name="Tabla 3"/>
          <p:cNvGraphicFramePr>
            <a:graphicFrameLocks noGrp="1"/>
          </p:cNvGraphicFramePr>
          <p:nvPr>
            <p:extLst>
              <p:ext uri="{D42A27DB-BD31-4B8C-83A1-F6EECF244321}">
                <p14:modId xmlns:p14="http://schemas.microsoft.com/office/powerpoint/2010/main" val="3217654113"/>
              </p:ext>
            </p:extLst>
          </p:nvPr>
        </p:nvGraphicFramePr>
        <p:xfrm>
          <a:off x="137192" y="351909"/>
          <a:ext cx="11746049" cy="5108171"/>
        </p:xfrm>
        <a:graphic>
          <a:graphicData uri="http://schemas.openxmlformats.org/drawingml/2006/table">
            <a:tbl>
              <a:tblPr firstRow="1" firstCol="1" bandRow="1">
                <a:tableStyleId>{F2DE63D5-997A-4646-A377-4702673A728D}</a:tableStyleId>
              </a:tblPr>
              <a:tblGrid>
                <a:gridCol w="11746049">
                  <a:extLst>
                    <a:ext uri="{9D8B030D-6E8A-4147-A177-3AD203B41FA5}">
                      <a16:colId xmlns:a16="http://schemas.microsoft.com/office/drawing/2014/main" xmlns="" val="2153810848"/>
                    </a:ext>
                  </a:extLst>
                </a:gridCol>
              </a:tblGrid>
              <a:tr h="632848">
                <a:tc>
                  <a:txBody>
                    <a:bodyPr/>
                    <a:lstStyle/>
                    <a:p>
                      <a:pPr algn="ctr">
                        <a:lnSpc>
                          <a:spcPct val="107000"/>
                        </a:lnSpc>
                        <a:spcAft>
                          <a:spcPts val="0"/>
                        </a:spcAft>
                      </a:pPr>
                      <a:r>
                        <a:rPr lang="es-SV" sz="3200" dirty="0" smtClean="0">
                          <a:solidFill>
                            <a:srgbClr val="313748"/>
                          </a:solidFill>
                          <a:effectLst/>
                          <a:latin typeface="Bembo Std" panose="02020605060306020A03" pitchFamily="18" charset="0"/>
                          <a:ea typeface="Calibri" panose="020F0502020204030204" pitchFamily="34" charset="0"/>
                          <a:cs typeface="Times New Roman" panose="02020603050405020304" pitchFamily="18" charset="0"/>
                        </a:rPr>
                        <a:t>Objetivos</a:t>
                      </a:r>
                      <a:r>
                        <a:rPr lang="es-SV" sz="3200" baseline="0" dirty="0" smtClean="0">
                          <a:solidFill>
                            <a:srgbClr val="313748"/>
                          </a:solidFill>
                          <a:effectLst/>
                          <a:latin typeface="Bembo Std" panose="02020605060306020A03" pitchFamily="18" charset="0"/>
                          <a:ea typeface="Calibri" panose="020F0502020204030204" pitchFamily="34" charset="0"/>
                          <a:cs typeface="Times New Roman" panose="02020603050405020304" pitchFamily="18" charset="0"/>
                        </a:rPr>
                        <a:t> Estratégicos</a:t>
                      </a:r>
                      <a:endParaRPr lang="es-SV" sz="3200" dirty="0">
                        <a:solidFill>
                          <a:srgbClr val="313748"/>
                        </a:solidFill>
                        <a:effectLst/>
                        <a:latin typeface="Bembo Std" panose="02020605060306020A03" pitchFamily="18" charset="0"/>
                        <a:ea typeface="Calibri" panose="020F0502020204030204" pitchFamily="34" charset="0"/>
                        <a:cs typeface="Times New Roman" panose="02020603050405020304" pitchFamily="18" charset="0"/>
                      </a:endParaRPr>
                    </a:p>
                  </a:txBody>
                  <a:tcPr marL="31488" marR="31488" marT="0" marB="0" anchor="ctr"/>
                </a:tc>
                <a:extLst>
                  <a:ext uri="{0D108BD9-81ED-4DB2-BD59-A6C34878D82A}">
                    <a16:rowId xmlns:a16="http://schemas.microsoft.com/office/drawing/2014/main" xmlns="" val="2607944559"/>
                  </a:ext>
                </a:extLst>
              </a:tr>
              <a:tr h="4475323">
                <a:tc>
                  <a:txBody>
                    <a:bodyPr/>
                    <a:lstStyle/>
                    <a:p>
                      <a:pPr marL="342900" lvl="0" indent="-342900" algn="just">
                        <a:lnSpc>
                          <a:spcPct val="107000"/>
                        </a:lnSpc>
                        <a:spcAft>
                          <a:spcPts val="0"/>
                        </a:spcAft>
                        <a:buFont typeface="Symbol" panose="05050102010706020507" pitchFamily="18" charset="2"/>
                        <a:buChar char=""/>
                      </a:pPr>
                      <a:r>
                        <a:rPr lang="es-SV" sz="1600" b="0" dirty="0" smtClean="0">
                          <a:effectLst/>
                          <a:latin typeface="Bembo Std" panose="02020605060306020A03" pitchFamily="18" charset="0"/>
                        </a:rPr>
                        <a:t>Fomentar </a:t>
                      </a:r>
                      <a:r>
                        <a:rPr lang="es-SV" sz="1600" b="0" dirty="0">
                          <a:effectLst/>
                          <a:latin typeface="Bembo Std" panose="02020605060306020A03" pitchFamily="18" charset="0"/>
                        </a:rPr>
                        <a:t>e incentivar progresivamente el desarrollo del turismo interno, fortaleciendo los mecanismos y proyectos especializados para impulsar la oferta turística salvadoreña.</a:t>
                      </a:r>
                    </a:p>
                    <a:p>
                      <a:pPr algn="just">
                        <a:lnSpc>
                          <a:spcPct val="107000"/>
                        </a:lnSpc>
                        <a:spcAft>
                          <a:spcPts val="0"/>
                        </a:spcAft>
                      </a:pPr>
                      <a:r>
                        <a:rPr lang="es-SV" sz="1600" b="0" dirty="0">
                          <a:effectLst/>
                          <a:latin typeface="Bembo Std" panose="02020605060306020A03" pitchFamily="18" charset="0"/>
                        </a:rPr>
                        <a:t> </a:t>
                      </a:r>
                    </a:p>
                    <a:p>
                      <a:pPr marL="342900" lvl="0" indent="-342900" algn="just">
                        <a:lnSpc>
                          <a:spcPct val="107000"/>
                        </a:lnSpc>
                        <a:spcAft>
                          <a:spcPts val="0"/>
                        </a:spcAft>
                        <a:buFont typeface="Symbol" panose="05050102010706020507" pitchFamily="18" charset="2"/>
                        <a:buChar char=""/>
                      </a:pPr>
                      <a:r>
                        <a:rPr lang="es-SV" sz="1600" b="0" dirty="0">
                          <a:effectLst/>
                          <a:latin typeface="Bembo Std" panose="02020605060306020A03" pitchFamily="18" charset="0"/>
                        </a:rPr>
                        <a:t>Identificación, captación y profundización de los mercados regionales centroamericanos, especialmente  en los países del triángulo del norte.</a:t>
                      </a:r>
                    </a:p>
                    <a:p>
                      <a:pPr algn="just">
                        <a:lnSpc>
                          <a:spcPct val="107000"/>
                        </a:lnSpc>
                        <a:spcAft>
                          <a:spcPts val="0"/>
                        </a:spcAft>
                      </a:pPr>
                      <a:r>
                        <a:rPr lang="es-SV" sz="1600" b="0" dirty="0">
                          <a:effectLst/>
                          <a:latin typeface="Bembo Std" panose="02020605060306020A03" pitchFamily="18" charset="0"/>
                        </a:rPr>
                        <a:t> </a:t>
                      </a:r>
                    </a:p>
                    <a:p>
                      <a:pPr marL="342900" lvl="0" indent="-342900" algn="just">
                        <a:lnSpc>
                          <a:spcPct val="107000"/>
                        </a:lnSpc>
                        <a:spcAft>
                          <a:spcPts val="0"/>
                        </a:spcAft>
                        <a:buFont typeface="Symbol" panose="05050102010706020507" pitchFamily="18" charset="2"/>
                        <a:buChar char=""/>
                      </a:pPr>
                      <a:r>
                        <a:rPr lang="es-SV" sz="1600" b="0" dirty="0">
                          <a:effectLst/>
                          <a:latin typeface="Bembo Std" panose="02020605060306020A03" pitchFamily="18" charset="0"/>
                        </a:rPr>
                        <a:t>Focalizar recursos humanos y financieros para promocionar eficazmente la captación de los mercados de los salvadoreños en el exterior, como parte de la estrategia de los circuitos especializados de turismo focalizados en los mercados de los Estados Unidos de América y Canadá.</a:t>
                      </a:r>
                    </a:p>
                    <a:p>
                      <a:pPr algn="just">
                        <a:lnSpc>
                          <a:spcPct val="107000"/>
                        </a:lnSpc>
                        <a:spcAft>
                          <a:spcPts val="0"/>
                        </a:spcAft>
                      </a:pPr>
                      <a:r>
                        <a:rPr lang="es-SV" sz="1600" b="0" dirty="0">
                          <a:effectLst/>
                          <a:latin typeface="Bembo Std" panose="02020605060306020A03" pitchFamily="18" charset="0"/>
                        </a:rPr>
                        <a:t> </a:t>
                      </a:r>
                    </a:p>
                    <a:p>
                      <a:pPr marL="342900" lvl="0" indent="-342900" algn="just">
                        <a:lnSpc>
                          <a:spcPct val="107000"/>
                        </a:lnSpc>
                        <a:spcAft>
                          <a:spcPts val="0"/>
                        </a:spcAft>
                        <a:buFont typeface="Symbol" panose="05050102010706020507" pitchFamily="18" charset="2"/>
                        <a:buChar char=""/>
                      </a:pPr>
                      <a:r>
                        <a:rPr lang="es-SV" sz="1600" b="0" dirty="0">
                          <a:effectLst/>
                          <a:latin typeface="Bembo Std" panose="02020605060306020A03" pitchFamily="18" charset="0"/>
                        </a:rPr>
                        <a:t>Desarrollar a la micro, pequeña y mediana empresa turísticas (MIPYMES) como sector estratégico generador de empleo masivo e ingresos, como fuente de oportunidades de progreso, de participación de la mujer y dinamizador del mercado interno.</a:t>
                      </a:r>
                    </a:p>
                    <a:p>
                      <a:pPr algn="just">
                        <a:lnSpc>
                          <a:spcPct val="107000"/>
                        </a:lnSpc>
                        <a:spcAft>
                          <a:spcPts val="0"/>
                        </a:spcAft>
                      </a:pPr>
                      <a:r>
                        <a:rPr lang="es-SV" sz="1600" b="0" dirty="0">
                          <a:effectLst/>
                          <a:latin typeface="Bembo Std" panose="02020605060306020A03" pitchFamily="18" charset="0"/>
                        </a:rPr>
                        <a:t> </a:t>
                      </a:r>
                    </a:p>
                    <a:p>
                      <a:pPr marL="342900" lvl="0" indent="-342900" algn="just">
                        <a:lnSpc>
                          <a:spcPct val="107000"/>
                        </a:lnSpc>
                        <a:spcAft>
                          <a:spcPts val="0"/>
                        </a:spcAft>
                        <a:buFont typeface="Symbol" panose="05050102010706020507" pitchFamily="18" charset="2"/>
                        <a:buChar char=""/>
                      </a:pPr>
                      <a:r>
                        <a:rPr lang="es-SV" sz="1600" b="0" dirty="0">
                          <a:effectLst/>
                          <a:latin typeface="Bembo Std" panose="02020605060306020A03" pitchFamily="18" charset="0"/>
                        </a:rPr>
                        <a:t>Empoderar, facultar en capacidades para la gestión empresarial y fomentar la competencia de las familias y personas individuales que trabajen en el sector de microempresas turísticas formalizadas, mejorando el funcionamiento de sus negocios en tal forma que el sector avance hacia su capitalización, crecimiento y desarrollo económico y las familias experimenten una movilidad social positiva incorporándolas a </a:t>
                      </a:r>
                      <a:r>
                        <a:rPr lang="es-SV" sz="1600" b="0" dirty="0" smtClean="0">
                          <a:effectLst/>
                          <a:latin typeface="Bembo Std" panose="02020605060306020A03" pitchFamily="18" charset="0"/>
                        </a:rPr>
                        <a:t>SURF CITY</a:t>
                      </a:r>
                      <a:endParaRPr lang="es-SV" sz="1600" b="0" dirty="0">
                        <a:effectLst/>
                        <a:latin typeface="Bembo Std" panose="02020605060306020A03" pitchFamily="18" charset="0"/>
                      </a:endParaRPr>
                    </a:p>
                  </a:txBody>
                  <a:tcPr marL="31488" marR="31488" marT="0" marB="0"/>
                </a:tc>
                <a:extLst>
                  <a:ext uri="{0D108BD9-81ED-4DB2-BD59-A6C34878D82A}">
                    <a16:rowId xmlns:a16="http://schemas.microsoft.com/office/drawing/2014/main" xmlns="" val="4172999113"/>
                  </a:ext>
                </a:extLst>
              </a:tr>
            </a:tbl>
          </a:graphicData>
        </a:graphic>
      </p:graphicFrame>
    </p:spTree>
    <p:extLst>
      <p:ext uri="{BB962C8B-B14F-4D97-AF65-F5344CB8AC3E}">
        <p14:creationId xmlns:p14="http://schemas.microsoft.com/office/powerpoint/2010/main" val="38989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Descripción</a:t>
            </a:r>
            <a:r>
              <a:rPr lang="es-SV" dirty="0" smtClean="0">
                <a:solidFill>
                  <a:srgbClr val="313748"/>
                </a:solidFill>
                <a:latin typeface="Bembo Std" panose="02020605060306020A03" pitchFamily="18" charset="0"/>
              </a:rPr>
              <a:t> </a:t>
            </a:r>
            <a:r>
              <a:rPr lang="es-SV" b="1" dirty="0" smtClean="0">
                <a:solidFill>
                  <a:srgbClr val="313748"/>
                </a:solidFill>
                <a:latin typeface="Bembo Std" panose="02020605060306020A03" pitchFamily="18" charset="0"/>
              </a:rPr>
              <a:t>de la Estructura Organizativa</a:t>
            </a:r>
            <a:endParaRPr lang="es-SV" b="1" dirty="0">
              <a:solidFill>
                <a:srgbClr val="313748"/>
              </a:solidFill>
              <a:latin typeface="Bembo Std" panose="02020605060306020A03" pitchFamily="18" charset="0"/>
            </a:endParaRPr>
          </a:p>
        </p:txBody>
      </p:sp>
      <p:graphicFrame>
        <p:nvGraphicFramePr>
          <p:cNvPr id="4" name="Marcador de contenido 3"/>
          <p:cNvGraphicFramePr>
            <a:graphicFrameLocks/>
          </p:cNvGraphicFramePr>
          <p:nvPr>
            <p:extLst>
              <p:ext uri="{D42A27DB-BD31-4B8C-83A1-F6EECF244321}">
                <p14:modId xmlns:p14="http://schemas.microsoft.com/office/powerpoint/2010/main" val="1791834131"/>
              </p:ext>
            </p:extLst>
          </p:nvPr>
        </p:nvGraphicFramePr>
        <p:xfrm>
          <a:off x="1109447" y="1269346"/>
          <a:ext cx="9904917" cy="4837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199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pic>
        <p:nvPicPr>
          <p:cNvPr id="4" name="Imagen 3"/>
          <p:cNvPicPr>
            <a:picLocks noChangeAspect="1"/>
          </p:cNvPicPr>
          <p:nvPr/>
        </p:nvPicPr>
        <p:blipFill rotWithShape="1">
          <a:blip r:embed="rId2"/>
          <a:srcRect l="27532" t="11837" r="27106" b="8428"/>
          <a:stretch/>
        </p:blipFill>
        <p:spPr>
          <a:xfrm>
            <a:off x="-18" y="1056207"/>
            <a:ext cx="5874346" cy="5805400"/>
          </a:xfrm>
          <a:prstGeom prst="rect">
            <a:avLst/>
          </a:prstGeom>
        </p:spPr>
      </p:pic>
      <p:graphicFrame>
        <p:nvGraphicFramePr>
          <p:cNvPr id="5" name="Diagrama 4"/>
          <p:cNvGraphicFramePr/>
          <p:nvPr>
            <p:extLst>
              <p:ext uri="{D42A27DB-BD31-4B8C-83A1-F6EECF244321}">
                <p14:modId xmlns:p14="http://schemas.microsoft.com/office/powerpoint/2010/main" val="1940727802"/>
              </p:ext>
            </p:extLst>
          </p:nvPr>
        </p:nvGraphicFramePr>
        <p:xfrm>
          <a:off x="7628247" y="704534"/>
          <a:ext cx="3399971" cy="22412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uadroTexto 5"/>
          <p:cNvSpPr txBox="1"/>
          <p:nvPr/>
        </p:nvSpPr>
        <p:spPr>
          <a:xfrm>
            <a:off x="7792297" y="3476247"/>
            <a:ext cx="4011776" cy="224676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es-SV" sz="1400" b="1" dirty="0" smtClean="0">
                <a:latin typeface="Bembo Std" panose="02020605060306020A03" pitchFamily="18" charset="0"/>
              </a:rPr>
              <a:t>NOTAS:</a:t>
            </a:r>
          </a:p>
          <a:p>
            <a:pPr algn="just"/>
            <a:endParaRPr lang="es-SV" sz="1400" b="1" dirty="0" smtClean="0">
              <a:latin typeface="Bembo Std" panose="02020605060306020A03" pitchFamily="18" charset="0"/>
            </a:endParaRPr>
          </a:p>
          <a:p>
            <a:pPr marL="342900" indent="-342900" algn="just">
              <a:buAutoNum type="arabicPeriod"/>
            </a:pPr>
            <a:r>
              <a:rPr lang="es-SV" sz="1400" dirty="0" smtClean="0">
                <a:latin typeface="Bembo Std" panose="02020605060306020A03" pitchFamily="18" charset="0"/>
              </a:rPr>
              <a:t>La Unidad de Acceso a la Información, Unidad Ambiental, Unidad de Género y Unidad de Gestión Documental y Archivo, cuentan con cargos Ad- honorem.</a:t>
            </a:r>
          </a:p>
          <a:p>
            <a:pPr marL="342900" indent="-342900" algn="just">
              <a:buAutoNum type="arabicPeriod"/>
            </a:pPr>
            <a:r>
              <a:rPr lang="es-SV" sz="1400" dirty="0" smtClean="0">
                <a:latin typeface="Bembo Std" panose="02020605060306020A03" pitchFamily="18" charset="0"/>
              </a:rPr>
              <a:t>Actualmente contamos con 4 plazas vacantes: Viceministro, Director General de Proyectos Estratégicos, Asesor Legal y Especialista en Área de Monitoreo de Actividades Turísticas</a:t>
            </a:r>
            <a:endParaRPr lang="es-SV" sz="1400" dirty="0">
              <a:latin typeface="Bembo Std" panose="02020605060306020A03" pitchFamily="18" charset="0"/>
            </a:endParaRPr>
          </a:p>
        </p:txBody>
      </p:sp>
      <p:sp>
        <p:nvSpPr>
          <p:cNvPr id="7" name="Título 1"/>
          <p:cNvSpPr txBox="1">
            <a:spLocks/>
          </p:cNvSpPr>
          <p:nvPr/>
        </p:nvSpPr>
        <p:spPr>
          <a:xfrm>
            <a:off x="1" y="132503"/>
            <a:ext cx="7038108"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Organigrama</a:t>
            </a:r>
            <a:endParaRPr lang="es-SV" b="1" dirty="0">
              <a:solidFill>
                <a:srgbClr val="313748"/>
              </a:solidFill>
              <a:latin typeface="Bembo Std" panose="02020605060306020A03" pitchFamily="18" charset="0"/>
            </a:endParaRPr>
          </a:p>
        </p:txBody>
      </p:sp>
    </p:spTree>
    <p:extLst>
      <p:ext uri="{BB962C8B-B14F-4D97-AF65-F5344CB8AC3E}">
        <p14:creationId xmlns:p14="http://schemas.microsoft.com/office/powerpoint/2010/main" val="201133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CuadroTexto 2"/>
          <p:cNvSpPr txBox="1"/>
          <p:nvPr/>
        </p:nvSpPr>
        <p:spPr>
          <a:xfrm>
            <a:off x="492498" y="1431058"/>
            <a:ext cx="11381539" cy="4031873"/>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2 Mujeres</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Dirigir el funcionamiento de las dependencias que conforman el Ministerio, en función de la promoción   y el desarrollo del turismo nacional, a partir del cumplimiento de las disposiciones y proyecciones de la legislación correspondiente, Políticas, estrategias, planes, programas y proyectos.</a:t>
            </a:r>
            <a:endParaRPr lang="es-SV" sz="1600" b="1" dirty="0">
              <a:latin typeface="Bembo Std" panose="02020605060306020A03" pitchFamily="18" charset="0"/>
            </a:endParaRPr>
          </a:p>
          <a:p>
            <a:endParaRPr lang="es-SV" sz="1600" b="1" dirty="0" smtClean="0">
              <a:latin typeface="Bembo Std" panose="02020605060306020A03" pitchFamily="18" charset="0"/>
            </a:endParaRPr>
          </a:p>
          <a:p>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Elaborar, formular, planificar y ejecutar la política y el plan nacional del turismo, así como aprobar los proyectos </a:t>
            </a:r>
            <a:r>
              <a:rPr lang="es-SV" sz="1600" dirty="0" smtClean="0">
                <a:latin typeface="Bembo Std" panose="02020605060306020A03" pitchFamily="18" charset="0"/>
              </a:rPr>
              <a:t>normativos.</a:t>
            </a:r>
            <a:endParaRPr lang="es-SV" sz="1600" dirty="0">
              <a:latin typeface="Bembo Std" panose="02020605060306020A03" pitchFamily="18" charset="0"/>
            </a:endParaRPr>
          </a:p>
          <a:p>
            <a:pPr marL="285750" lvl="0" indent="-285750" algn="just">
              <a:buFont typeface="Arial" panose="020B0604020202020204" pitchFamily="34" charset="0"/>
              <a:buChar char="•"/>
            </a:pPr>
            <a:r>
              <a:rPr lang="es-SV" sz="1600" dirty="0">
                <a:latin typeface="Bembo Std" panose="02020605060306020A03" pitchFamily="18" charset="0"/>
              </a:rPr>
              <a:t>Atender las cuestiones atinentes al turismo y lo que se relaciona con ello en materias atribuidas a  otros </a:t>
            </a:r>
            <a:r>
              <a:rPr lang="es-SV" sz="1600" dirty="0" smtClean="0">
                <a:latin typeface="Bembo Std" panose="02020605060306020A03" pitchFamily="18" charset="0"/>
              </a:rPr>
              <a:t>Ministerios.</a:t>
            </a:r>
            <a:endParaRPr lang="es-SV" sz="1600" dirty="0">
              <a:latin typeface="Bembo Std" panose="02020605060306020A03" pitchFamily="18" charset="0"/>
            </a:endParaRPr>
          </a:p>
          <a:p>
            <a:pPr marL="285750" lvl="0" indent="-285750" algn="just">
              <a:buFont typeface="Arial" panose="020B0604020202020204" pitchFamily="34" charset="0"/>
              <a:buChar char="•"/>
            </a:pPr>
            <a:r>
              <a:rPr lang="es-SV" sz="1600" dirty="0">
                <a:latin typeface="Bembo Std" panose="02020605060306020A03" pitchFamily="18" charset="0"/>
              </a:rPr>
              <a:t>Fomentar las industrias del </a:t>
            </a:r>
            <a:r>
              <a:rPr lang="es-SV" sz="1600" dirty="0" smtClean="0">
                <a:latin typeface="Bembo Std" panose="02020605060306020A03" pitchFamily="18" charset="0"/>
              </a:rPr>
              <a:t>turismo.</a:t>
            </a:r>
            <a:endParaRPr lang="es-SV" sz="1600" dirty="0">
              <a:latin typeface="Bembo Std" panose="02020605060306020A03" pitchFamily="18" charset="0"/>
            </a:endParaRPr>
          </a:p>
          <a:p>
            <a:pPr marL="285750" lvl="0" indent="-285750" algn="just">
              <a:buFont typeface="Arial" panose="020B0604020202020204" pitchFamily="34" charset="0"/>
              <a:buChar char="•"/>
            </a:pPr>
            <a:r>
              <a:rPr lang="es-SV" sz="1600" dirty="0">
                <a:latin typeface="Bembo Std" panose="02020605060306020A03" pitchFamily="18" charset="0"/>
              </a:rPr>
              <a:t>Actuar como el ente coordinador y contralor del </a:t>
            </a:r>
            <a:r>
              <a:rPr lang="es-SV" sz="1600" dirty="0" smtClean="0">
                <a:latin typeface="Bembo Std" panose="02020605060306020A03" pitchFamily="18" charset="0"/>
              </a:rPr>
              <a:t>turismo.</a:t>
            </a:r>
            <a:endParaRPr lang="es-SV" sz="1600" dirty="0">
              <a:latin typeface="Bembo Std" panose="02020605060306020A03" pitchFamily="18" charset="0"/>
            </a:endParaRPr>
          </a:p>
          <a:p>
            <a:pPr marL="285750" lvl="0" indent="-285750" algn="just">
              <a:buFont typeface="Arial" panose="020B0604020202020204" pitchFamily="34" charset="0"/>
              <a:buChar char="•"/>
            </a:pPr>
            <a:r>
              <a:rPr lang="es-SV" sz="1600" dirty="0">
                <a:latin typeface="Bembo Std" panose="02020605060306020A03" pitchFamily="18" charset="0"/>
              </a:rPr>
              <a:t>Fomentar el turismo interno hacia el </a:t>
            </a:r>
            <a:r>
              <a:rPr lang="es-SV" sz="1600" dirty="0" smtClean="0">
                <a:latin typeface="Bembo Std" panose="02020605060306020A03" pitchFamily="18" charset="0"/>
              </a:rPr>
              <a:t>país.</a:t>
            </a:r>
            <a:endParaRPr lang="es-SV" sz="1600" dirty="0">
              <a:latin typeface="Bembo Std" panose="02020605060306020A03" pitchFamily="18" charset="0"/>
            </a:endParaRPr>
          </a:p>
          <a:p>
            <a:pPr marL="285750" lvl="0" indent="-285750" algn="just">
              <a:buFont typeface="Arial" panose="020B0604020202020204" pitchFamily="34" charset="0"/>
              <a:buChar char="•"/>
            </a:pPr>
            <a:r>
              <a:rPr lang="es-SV" sz="1600" dirty="0">
                <a:latin typeface="Bembo Std" panose="02020605060306020A03" pitchFamily="18" charset="0"/>
              </a:rPr>
              <a:t>Gestionar en coordinación con el Ministerio de Relaciones Exteriores la cooperación internacional relativa al mantenimiento de la Infraestructura y las zonas </a:t>
            </a:r>
            <a:r>
              <a:rPr lang="es-SV" sz="1600" dirty="0" smtClean="0">
                <a:latin typeface="Bembo Std" panose="02020605060306020A03" pitchFamily="18" charset="0"/>
              </a:rPr>
              <a:t>turísticas.</a:t>
            </a:r>
            <a:endParaRPr lang="es-SV" sz="1600" dirty="0">
              <a:latin typeface="Bembo Std" panose="02020605060306020A03" pitchFamily="18" charset="0"/>
            </a:endParaRPr>
          </a:p>
        </p:txBody>
      </p:sp>
      <p:sp>
        <p:nvSpPr>
          <p:cNvPr id="4"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Despacho Ministerial</a:t>
            </a:r>
            <a:endParaRPr lang="es-SV" b="1" dirty="0">
              <a:solidFill>
                <a:srgbClr val="313748"/>
              </a:solidFill>
              <a:latin typeface="Bembo Std" panose="02020605060306020A03" pitchFamily="18" charset="0"/>
            </a:endParaRPr>
          </a:p>
        </p:txBody>
      </p:sp>
    </p:spTree>
    <p:extLst>
      <p:ext uri="{BB962C8B-B14F-4D97-AF65-F5344CB8AC3E}">
        <p14:creationId xmlns:p14="http://schemas.microsoft.com/office/powerpoint/2010/main" val="1322413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4"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Dirección General de Proyectos Estratégicos</a:t>
            </a:r>
            <a:endParaRPr lang="es-SV" b="1" dirty="0">
              <a:solidFill>
                <a:srgbClr val="313748"/>
              </a:solidFill>
              <a:latin typeface="Bembo Std" panose="02020605060306020A03" pitchFamily="18" charset="0"/>
            </a:endParaRPr>
          </a:p>
        </p:txBody>
      </p:sp>
      <p:sp>
        <p:nvSpPr>
          <p:cNvPr id="5" name="CuadroTexto 4"/>
          <p:cNvSpPr txBox="1"/>
          <p:nvPr/>
        </p:nvSpPr>
        <p:spPr>
          <a:xfrm>
            <a:off x="373380" y="1770369"/>
            <a:ext cx="11546378" cy="3754874"/>
          </a:xfrm>
          <a:prstGeom prst="rect">
            <a:avLst/>
          </a:prstGeom>
          <a:noFill/>
        </p:spPr>
        <p:txBody>
          <a:bodyPr wrap="square" rtlCol="0">
            <a:spAutoFit/>
          </a:bodyPr>
          <a:lstStyle/>
          <a:p>
            <a:pPr algn="just"/>
            <a:r>
              <a:rPr lang="es-SV" sz="1400" b="1" dirty="0" smtClean="0">
                <a:latin typeface="Bembo Std" panose="02020605060306020A03" pitchFamily="18" charset="0"/>
              </a:rPr>
              <a:t>Total de empleados:</a:t>
            </a:r>
          </a:p>
          <a:p>
            <a:pPr marL="285750" indent="-285750" algn="just">
              <a:buFont typeface="Arial" panose="020B0604020202020204" pitchFamily="34" charset="0"/>
              <a:buChar char="•"/>
            </a:pPr>
            <a:r>
              <a:rPr lang="es-SV" sz="1400" dirty="0" smtClean="0">
                <a:latin typeface="Bembo Std" panose="02020605060306020A03" pitchFamily="18" charset="0"/>
              </a:rPr>
              <a:t>4 Hombres</a:t>
            </a:r>
          </a:p>
          <a:p>
            <a:pPr algn="just"/>
            <a:endParaRPr lang="es-SV" sz="1400" dirty="0" smtClean="0">
              <a:latin typeface="Bembo Std" panose="02020605060306020A03" pitchFamily="18" charset="0"/>
            </a:endParaRPr>
          </a:p>
          <a:p>
            <a:pPr algn="just"/>
            <a:r>
              <a:rPr lang="es-SV" sz="1400" b="1" dirty="0" smtClean="0">
                <a:latin typeface="Bembo Std" panose="02020605060306020A03" pitchFamily="18" charset="0"/>
              </a:rPr>
              <a:t>Competencia:</a:t>
            </a:r>
          </a:p>
          <a:p>
            <a:pPr algn="just"/>
            <a:r>
              <a:rPr lang="es-SV" sz="1400" dirty="0" smtClean="0">
                <a:latin typeface="Bembo Std" panose="02020605060306020A03" pitchFamily="18" charset="0"/>
              </a:rPr>
              <a:t>Planificar</a:t>
            </a:r>
            <a:r>
              <a:rPr lang="es-SV" sz="1400" dirty="0">
                <a:latin typeface="Bembo Std" panose="02020605060306020A03" pitchFamily="18" charset="0"/>
              </a:rPr>
              <a:t>, dirigir, coordinar y controlar proyectos estratégicos de turismo desde su formulación, gestión de recursos y puesta en marcha de los mismos. Formula todos los proyectos en coordinación con el gabinete </a:t>
            </a:r>
            <a:r>
              <a:rPr lang="es-SV" sz="1400" dirty="0" smtClean="0">
                <a:latin typeface="Bembo Std" panose="02020605060306020A03" pitchFamily="18" charset="0"/>
              </a:rPr>
              <a:t>turístico</a:t>
            </a:r>
            <a:r>
              <a:rPr lang="es-SV" sz="1400" dirty="0">
                <a:latin typeface="Bembo Std" panose="02020605060306020A03" pitchFamily="18" charset="0"/>
              </a:rPr>
              <a:t>. Coordina reuniones estratégicas con otras instancias del Estado, organismos internacionales y sector privado vinculadas al turismo. </a:t>
            </a:r>
            <a:endParaRPr lang="es-SV" sz="1400" dirty="0" smtClean="0">
              <a:latin typeface="Bembo Std" panose="02020605060306020A03" pitchFamily="18" charset="0"/>
            </a:endParaRPr>
          </a:p>
          <a:p>
            <a:pPr algn="just"/>
            <a:endParaRPr lang="es-SV" sz="1400" b="1" dirty="0" smtClean="0">
              <a:latin typeface="Bembo Std" panose="02020605060306020A03" pitchFamily="18" charset="0"/>
            </a:endParaRPr>
          </a:p>
          <a:p>
            <a:pPr lvl="0" algn="just"/>
            <a:r>
              <a:rPr lang="es-SV" sz="1400" b="1" dirty="0" smtClean="0">
                <a:latin typeface="Bembo Std" panose="02020605060306020A03" pitchFamily="18" charset="0"/>
              </a:rPr>
              <a:t>Funciones:</a:t>
            </a:r>
            <a:endParaRPr lang="es-SV" sz="1400" b="1" dirty="0">
              <a:latin typeface="Bembo Std" panose="02020605060306020A03" pitchFamily="18" charset="0"/>
            </a:endParaRPr>
          </a:p>
          <a:p>
            <a:pPr marL="285750" lvl="0" indent="-285750" algn="just">
              <a:buFont typeface="Arial" panose="020B0604020202020204" pitchFamily="34" charset="0"/>
              <a:buChar char="•"/>
            </a:pPr>
            <a:r>
              <a:rPr lang="es-SV" sz="1400" dirty="0" smtClean="0">
                <a:latin typeface="Bembo Std" panose="02020605060306020A03" pitchFamily="18" charset="0"/>
              </a:rPr>
              <a:t>Apoyar </a:t>
            </a:r>
            <a:r>
              <a:rPr lang="es-SV" sz="1400" dirty="0">
                <a:latin typeface="Bembo Std" panose="02020605060306020A03" pitchFamily="18" charset="0"/>
              </a:rPr>
              <a:t>a los titulares en el análisis y opinión de documentos relacionados con su área de especialización.</a:t>
            </a:r>
          </a:p>
          <a:p>
            <a:pPr marL="285750" lvl="0" indent="-285750" algn="just">
              <a:buFont typeface="Arial" panose="020B0604020202020204" pitchFamily="34" charset="0"/>
              <a:buChar char="•"/>
            </a:pPr>
            <a:r>
              <a:rPr lang="es-SV" sz="1400" dirty="0">
                <a:latin typeface="Bembo Std" panose="02020605060306020A03" pitchFamily="18" charset="0"/>
              </a:rPr>
              <a:t>Apoyar y asesorar a los titulares en la formulación de planes estratégicos orientados al desarrollo del turismo nacional.  </a:t>
            </a:r>
            <a:endParaRPr lang="es-SV" sz="1400" dirty="0" smtClean="0">
              <a:latin typeface="Bembo Std" panose="02020605060306020A03" pitchFamily="18" charset="0"/>
            </a:endParaRPr>
          </a:p>
          <a:p>
            <a:pPr marL="285750" lvl="0" indent="-285750" algn="just">
              <a:buFont typeface="Arial" panose="020B0604020202020204" pitchFamily="34" charset="0"/>
              <a:buChar char="•"/>
            </a:pPr>
            <a:r>
              <a:rPr lang="es-SV" sz="1400" dirty="0">
                <a:latin typeface="Bembo Std" panose="02020605060306020A03" pitchFamily="18" charset="0"/>
              </a:rPr>
              <a:t>Coordinar, desarrollar y dar seguimiento, de conformidad con delegaciones de los titulares, a diversos temas estratégicos de la agenda institucional.</a:t>
            </a:r>
          </a:p>
          <a:p>
            <a:pPr marL="285750" lvl="0" indent="-285750" algn="just">
              <a:buFont typeface="Arial" panose="020B0604020202020204" pitchFamily="34" charset="0"/>
              <a:buChar char="•"/>
            </a:pPr>
            <a:r>
              <a:rPr lang="es-SV" sz="1400" dirty="0">
                <a:latin typeface="Bembo Std" panose="02020605060306020A03" pitchFamily="18" charset="0"/>
              </a:rPr>
              <a:t>Apoyar a los titulares en la eficiente coordinación con las instancias correspondientes para la preparación de documentación técnica necesaria en relación a diversos temas estratégicos de la agenda institucional.</a:t>
            </a:r>
          </a:p>
          <a:p>
            <a:pPr marL="285750" lvl="0" indent="-285750" algn="just">
              <a:buFont typeface="Arial" panose="020B0604020202020204" pitchFamily="34" charset="0"/>
              <a:buChar char="•"/>
            </a:pPr>
            <a:r>
              <a:rPr lang="es-SV" sz="1400" dirty="0">
                <a:latin typeface="Bembo Std" panose="02020605060306020A03" pitchFamily="18" charset="0"/>
              </a:rPr>
              <a:t>Proponer y apoyar a los titulares sobre acciones vinculadas a temas de competencia del que hacer institucional, políticas sectoriales, estrategias de turismo, proyectos turísticos, estrategias de promoción turística, entre otros.</a:t>
            </a:r>
          </a:p>
          <a:p>
            <a:pPr marL="285750" lvl="0" indent="-285750" algn="just">
              <a:buFont typeface="Arial" panose="020B0604020202020204" pitchFamily="34" charset="0"/>
              <a:buChar char="•"/>
            </a:pPr>
            <a:r>
              <a:rPr lang="es-SV" sz="1400" dirty="0" smtClean="0">
                <a:latin typeface="Bembo Std" panose="02020605060306020A03" pitchFamily="18" charset="0"/>
              </a:rPr>
              <a:t>Dar </a:t>
            </a:r>
            <a:r>
              <a:rPr lang="es-SV" sz="1400" dirty="0">
                <a:latin typeface="Bembo Std" panose="02020605060306020A03" pitchFamily="18" charset="0"/>
              </a:rPr>
              <a:t>seguimiento al Plan Quinquenal de Turismo 2014-2019, Política Nacional de Turismo y Plan Nacional de Turismo.  </a:t>
            </a:r>
          </a:p>
        </p:txBody>
      </p:sp>
    </p:spTree>
    <p:extLst>
      <p:ext uri="{BB962C8B-B14F-4D97-AF65-F5344CB8AC3E}">
        <p14:creationId xmlns:p14="http://schemas.microsoft.com/office/powerpoint/2010/main" val="3248890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CuadroTexto 2"/>
          <p:cNvSpPr txBox="1"/>
          <p:nvPr/>
        </p:nvSpPr>
        <p:spPr>
          <a:xfrm>
            <a:off x="319414" y="1337855"/>
            <a:ext cx="11623204" cy="4278094"/>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1 Mujer</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Verificar el cumplimiento a la normativa interna y legislación aplicable a los procesos de trabajo del Ministerio de Turismo, con la finalidad de promover la transparencia, eficiencia, efectividad y economía en la gestión institucional</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Realizar auditorías operacionales, de actividades y de los programas del Ministerio, conforme a lo establecido en la Ley de la Corte de Cuentas.</a:t>
            </a:r>
          </a:p>
          <a:p>
            <a:pPr marL="285750" lvl="0" indent="-285750" algn="just">
              <a:buFont typeface="Arial" panose="020B0604020202020204" pitchFamily="34" charset="0"/>
              <a:buChar char="•"/>
            </a:pPr>
            <a:r>
              <a:rPr lang="es-SV" sz="1600" dirty="0">
                <a:latin typeface="Bembo Std" panose="02020605060306020A03" pitchFamily="18" charset="0"/>
              </a:rPr>
              <a:t>Verificar el cumplimiento de  políticas institucionales emanadas de la máxima Autoridad.</a:t>
            </a:r>
          </a:p>
          <a:p>
            <a:pPr marL="285750" lvl="0" indent="-285750" algn="just">
              <a:buFont typeface="Arial" panose="020B0604020202020204" pitchFamily="34" charset="0"/>
              <a:buChar char="•"/>
            </a:pPr>
            <a:r>
              <a:rPr lang="es-SV" sz="1600" dirty="0" smtClean="0">
                <a:latin typeface="Bembo Std" panose="02020605060306020A03" pitchFamily="18" charset="0"/>
              </a:rPr>
              <a:t>Fomentar </a:t>
            </a:r>
            <a:r>
              <a:rPr lang="es-SV" sz="1600" dirty="0">
                <a:latin typeface="Bembo Std" panose="02020605060306020A03" pitchFamily="18" charset="0"/>
              </a:rPr>
              <a:t>la buena administración de los recursos humanos, tecnológicos, materiales y/o financieros de la institución, a través de la evaluación de cumplimiento del sistema de control interno y la verificación de la aplicación de normativa interna y externa, emitiendo recomendaciones  para  mejorar su efectividad.</a:t>
            </a:r>
          </a:p>
          <a:p>
            <a:pPr marL="285750" lvl="0" indent="-285750" algn="just">
              <a:buFont typeface="Arial" panose="020B0604020202020204" pitchFamily="34" charset="0"/>
              <a:buChar char="•"/>
            </a:pPr>
            <a:r>
              <a:rPr lang="es-SV" sz="1600" dirty="0">
                <a:latin typeface="Bembo Std" panose="02020605060306020A03" pitchFamily="18" charset="0"/>
              </a:rPr>
              <a:t>Contribuir  a que se alcancen los objetivos institucionales y del sistema de control interno, mediante  la práctica de un enfoque sistémico y profesional para evaluar y mejorar la efectividad de la administración del riesgo, del control y de los procesos de dirección en la Institución, mediante la realización de una actividad independiente, objetiva, asesora y que proporcione una seguridad razonable a la misma</a:t>
            </a:r>
            <a:r>
              <a:rPr lang="es-SV" sz="1600" dirty="0" smtClean="0">
                <a:latin typeface="Bembo Std" panose="02020605060306020A03" pitchFamily="18" charset="0"/>
              </a:rPr>
              <a:t>.</a:t>
            </a:r>
            <a:endParaRPr lang="es-SV" sz="1600" dirty="0">
              <a:latin typeface="Bembo Std" panose="02020605060306020A03" pitchFamily="18" charset="0"/>
            </a:endParaRPr>
          </a:p>
        </p:txBody>
      </p:sp>
      <p:sp>
        <p:nvSpPr>
          <p:cNvPr id="4"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de Auditoría Interna</a:t>
            </a:r>
            <a:endParaRPr lang="es-SV" b="1" dirty="0">
              <a:solidFill>
                <a:srgbClr val="313748"/>
              </a:solidFill>
              <a:latin typeface="Bembo Std" panose="02020605060306020A03" pitchFamily="18" charset="0"/>
            </a:endParaRPr>
          </a:p>
        </p:txBody>
      </p:sp>
    </p:spTree>
    <p:extLst>
      <p:ext uri="{BB962C8B-B14F-4D97-AF65-F5344CB8AC3E}">
        <p14:creationId xmlns:p14="http://schemas.microsoft.com/office/powerpoint/2010/main" val="3090302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28218" y="5846618"/>
            <a:ext cx="914400" cy="914400"/>
          </a:xfrm>
          <a:prstGeom prst="rect">
            <a:avLst/>
          </a:prstGeom>
          <a:solidFill>
            <a:srgbClr val="313748"/>
          </a:solidFill>
          <a:ln>
            <a:solidFill>
              <a:srgbClr val="3137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Título 1"/>
          <p:cNvSpPr txBox="1">
            <a:spLocks/>
          </p:cNvSpPr>
          <p:nvPr/>
        </p:nvSpPr>
        <p:spPr>
          <a:xfrm>
            <a:off x="888016" y="286785"/>
            <a:ext cx="10364451" cy="109945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b="1" dirty="0" smtClean="0">
                <a:solidFill>
                  <a:srgbClr val="313748"/>
                </a:solidFill>
                <a:latin typeface="Bembo Std" panose="02020605060306020A03" pitchFamily="18" charset="0"/>
              </a:rPr>
              <a:t>Unidad de Asesoría Jurídica</a:t>
            </a:r>
            <a:endParaRPr lang="es-SV" b="1" dirty="0">
              <a:solidFill>
                <a:srgbClr val="313748"/>
              </a:solidFill>
              <a:latin typeface="Bembo Std" panose="02020605060306020A03" pitchFamily="18" charset="0"/>
            </a:endParaRPr>
          </a:p>
        </p:txBody>
      </p:sp>
      <p:sp>
        <p:nvSpPr>
          <p:cNvPr id="4" name="CuadroTexto 3"/>
          <p:cNvSpPr txBox="1"/>
          <p:nvPr/>
        </p:nvSpPr>
        <p:spPr>
          <a:xfrm>
            <a:off x="387995" y="1048492"/>
            <a:ext cx="11508903" cy="4770537"/>
          </a:xfrm>
          <a:prstGeom prst="rect">
            <a:avLst/>
          </a:prstGeom>
          <a:noFill/>
        </p:spPr>
        <p:txBody>
          <a:bodyPr wrap="square" rtlCol="0">
            <a:spAutoFit/>
          </a:bodyPr>
          <a:lstStyle/>
          <a:p>
            <a:r>
              <a:rPr lang="es-SV" sz="1600" b="1" dirty="0" smtClean="0">
                <a:latin typeface="Bembo Std" panose="02020605060306020A03" pitchFamily="18" charset="0"/>
              </a:rPr>
              <a:t>Total de empleados:</a:t>
            </a:r>
          </a:p>
          <a:p>
            <a:pPr marL="285750" indent="-285750">
              <a:buFont typeface="Arial" panose="020B0604020202020204" pitchFamily="34" charset="0"/>
              <a:buChar char="•"/>
            </a:pPr>
            <a:r>
              <a:rPr lang="es-SV" sz="1600" dirty="0" smtClean="0">
                <a:latin typeface="Bembo Std" panose="02020605060306020A03" pitchFamily="18" charset="0"/>
              </a:rPr>
              <a:t>1 Hombre</a:t>
            </a:r>
          </a:p>
          <a:p>
            <a:pPr marL="285750" indent="-285750">
              <a:buFont typeface="Arial" panose="020B0604020202020204" pitchFamily="34" charset="0"/>
              <a:buChar char="•"/>
            </a:pPr>
            <a:r>
              <a:rPr lang="es-SV" sz="1600" dirty="0" smtClean="0">
                <a:latin typeface="Bembo Std" panose="02020605060306020A03" pitchFamily="18" charset="0"/>
              </a:rPr>
              <a:t>1 Mujer</a:t>
            </a:r>
          </a:p>
          <a:p>
            <a:pPr marL="285750" indent="-285750">
              <a:buFont typeface="Arial" panose="020B0604020202020204" pitchFamily="34" charset="0"/>
              <a:buChar char="•"/>
            </a:pPr>
            <a:r>
              <a:rPr lang="es-SV" sz="1600" dirty="0" smtClean="0">
                <a:latin typeface="Bembo Std" panose="02020605060306020A03" pitchFamily="18" charset="0"/>
              </a:rPr>
              <a:t>1 Vacante</a:t>
            </a:r>
          </a:p>
          <a:p>
            <a:endParaRPr lang="es-SV" sz="1600" dirty="0" smtClean="0">
              <a:latin typeface="Bembo Std" panose="02020605060306020A03" pitchFamily="18" charset="0"/>
            </a:endParaRPr>
          </a:p>
          <a:p>
            <a:r>
              <a:rPr lang="es-SV" sz="1600" b="1" dirty="0" smtClean="0">
                <a:latin typeface="Bembo Std" panose="02020605060306020A03" pitchFamily="18" charset="0"/>
              </a:rPr>
              <a:t>Competencia:</a:t>
            </a:r>
          </a:p>
          <a:p>
            <a:pPr algn="just"/>
            <a:r>
              <a:rPr lang="es-SV" sz="1600" dirty="0">
                <a:latin typeface="Bembo Std" panose="02020605060306020A03" pitchFamily="18" charset="0"/>
              </a:rPr>
              <a:t>P</a:t>
            </a:r>
            <a:r>
              <a:rPr lang="es-SV" sz="1600" dirty="0" smtClean="0">
                <a:latin typeface="Bembo Std" panose="02020605060306020A03" pitchFamily="18" charset="0"/>
              </a:rPr>
              <a:t>roporcionar </a:t>
            </a:r>
            <a:r>
              <a:rPr lang="es-SV" sz="1600" dirty="0">
                <a:latin typeface="Bembo Std" panose="02020605060306020A03" pitchFamily="18" charset="0"/>
              </a:rPr>
              <a:t>asesoría jurídica al Ministro, Viceministro y al Presidente de CORSATUR como apoyo interinstitucional, así como realizar estudios jurídicos y emitir opiniones de casos   especiales</a:t>
            </a:r>
            <a:r>
              <a:rPr lang="es-SV" sz="1600" dirty="0" smtClean="0">
                <a:latin typeface="Bembo Std" panose="02020605060306020A03" pitchFamily="18" charset="0"/>
              </a:rPr>
              <a:t>.</a:t>
            </a:r>
          </a:p>
          <a:p>
            <a:pPr algn="just"/>
            <a:endParaRPr lang="es-SV" sz="1600" b="1" dirty="0" smtClean="0">
              <a:latin typeface="Bembo Std" panose="02020605060306020A03" pitchFamily="18" charset="0"/>
            </a:endParaRPr>
          </a:p>
          <a:p>
            <a:r>
              <a:rPr lang="es-SV" sz="1600" b="1" dirty="0" smtClean="0">
                <a:latin typeface="Bembo Std" panose="02020605060306020A03" pitchFamily="18" charset="0"/>
              </a:rPr>
              <a:t>Funciones:</a:t>
            </a:r>
          </a:p>
          <a:p>
            <a:pPr marL="285750" lvl="0" indent="-285750" algn="just">
              <a:buFont typeface="Arial" panose="020B0604020202020204" pitchFamily="34" charset="0"/>
              <a:buChar char="•"/>
            </a:pPr>
            <a:r>
              <a:rPr lang="es-SV" sz="1600" dirty="0">
                <a:latin typeface="Bembo Std" panose="02020605060306020A03" pitchFamily="18" charset="0"/>
              </a:rPr>
              <a:t>Proporcionar asesoría y asistencia legal directamente al Despacho Ministerial y por ende al Presidente de CORSATUR, como apoyo interinstitucional en materia jurídico – legal.</a:t>
            </a:r>
          </a:p>
          <a:p>
            <a:pPr marL="285750" lvl="0" indent="-285750" algn="just">
              <a:buFont typeface="Arial" panose="020B0604020202020204" pitchFamily="34" charset="0"/>
              <a:buChar char="•"/>
            </a:pPr>
            <a:r>
              <a:rPr lang="es-SV" sz="1600" dirty="0">
                <a:latin typeface="Bembo Std" panose="02020605060306020A03" pitchFamily="18" charset="0"/>
              </a:rPr>
              <a:t>Representar al Ministro en los actos que éste le delegue.</a:t>
            </a:r>
          </a:p>
          <a:p>
            <a:pPr marL="285750" lvl="0" indent="-285750" algn="just">
              <a:buFont typeface="Arial" panose="020B0604020202020204" pitchFamily="34" charset="0"/>
              <a:buChar char="•"/>
            </a:pPr>
            <a:r>
              <a:rPr lang="es-SV" sz="1600" dirty="0">
                <a:latin typeface="Bembo Std" panose="02020605060306020A03" pitchFamily="18" charset="0"/>
              </a:rPr>
              <a:t>Intervenir en la elaboración, modificación y formulación de las normas legales y reglamentarias de carácter turístico, así como también, en las disposiciones administrativas que consideren cuestiones legales.</a:t>
            </a:r>
          </a:p>
          <a:p>
            <a:pPr marL="285750" lvl="0" indent="-285750" algn="just">
              <a:buFont typeface="Arial" panose="020B0604020202020204" pitchFamily="34" charset="0"/>
              <a:buChar char="•"/>
            </a:pPr>
            <a:r>
              <a:rPr lang="es-SV" sz="1600" dirty="0">
                <a:latin typeface="Bembo Std" panose="02020605060306020A03" pitchFamily="18" charset="0"/>
              </a:rPr>
              <a:t>Preparar, tramita y ejecuta toda clase de actuaciones legales ante las autoridades judiciales y administrativas, y demás entidades públicas o privadas y con los particulares.</a:t>
            </a:r>
          </a:p>
          <a:p>
            <a:pPr marL="285750" lvl="0" indent="-285750" algn="just">
              <a:buFont typeface="Arial" panose="020B0604020202020204" pitchFamily="34" charset="0"/>
              <a:buChar char="•"/>
            </a:pPr>
            <a:r>
              <a:rPr lang="es-SV" sz="1600" dirty="0">
                <a:latin typeface="Bembo Std" panose="02020605060306020A03" pitchFamily="18" charset="0"/>
              </a:rPr>
              <a:t>Evacuar toda clase de consultas de carácter jurídico que, en materia turística o administrativa, le formulen las distintas dependencias del Ministerio, en apoyo a la agenda </a:t>
            </a:r>
            <a:r>
              <a:rPr lang="es-SV" sz="1600" dirty="0" smtClean="0">
                <a:latin typeface="Bembo Std" panose="02020605060306020A03" pitchFamily="18" charset="0"/>
              </a:rPr>
              <a:t>del Ministro</a:t>
            </a:r>
            <a:r>
              <a:rPr lang="es-SV" sz="1600" dirty="0">
                <a:latin typeface="Bembo Std" panose="02020605060306020A03" pitchFamily="18" charset="0"/>
              </a:rPr>
              <a:t>.</a:t>
            </a:r>
          </a:p>
        </p:txBody>
      </p:sp>
    </p:spTree>
    <p:extLst>
      <p:ext uri="{BB962C8B-B14F-4D97-AF65-F5344CB8AC3E}">
        <p14:creationId xmlns:p14="http://schemas.microsoft.com/office/powerpoint/2010/main" val="2631029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3546</Words>
  <Application>Microsoft Office PowerPoint</Application>
  <PresentationFormat>Panorámica</PresentationFormat>
  <Paragraphs>279</Paragraphs>
  <Slides>23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23</vt:i4>
      </vt:variant>
    </vt:vector>
  </HeadingPairs>
  <TitlesOfParts>
    <vt:vector size="30" baseType="lpstr">
      <vt:lpstr>Arial</vt:lpstr>
      <vt:lpstr>Bembo Std</vt:lpstr>
      <vt:lpstr>Calibri</vt:lpstr>
      <vt:lpstr>Palatino</vt:lpstr>
      <vt:lpstr>Symbol</vt:lpstr>
      <vt:lpstr>Times New Roman</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Héctor Leonel Rodriguez Uceda</cp:lastModifiedBy>
  <cp:revision>14</cp:revision>
  <dcterms:created xsi:type="dcterms:W3CDTF">2019-06-12T00:02:34Z</dcterms:created>
  <dcterms:modified xsi:type="dcterms:W3CDTF">2020-02-04T15:40:35Z</dcterms:modified>
</cp:coreProperties>
</file>