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257" r:id="rId3"/>
    <p:sldId id="265" r:id="rId4"/>
    <p:sldId id="261" r:id="rId5"/>
    <p:sldId id="267" r:id="rId6"/>
    <p:sldId id="269" r:id="rId7"/>
    <p:sldId id="272" r:id="rId8"/>
    <p:sldId id="275" r:id="rId9"/>
    <p:sldId id="276" r:id="rId10"/>
    <p:sldId id="277" r:id="rId11"/>
    <p:sldId id="278" r:id="rId12"/>
    <p:sldId id="274" r:id="rId13"/>
    <p:sldId id="279" r:id="rId14"/>
    <p:sldId id="280" r:id="rId15"/>
    <p:sldId id="281" r:id="rId16"/>
    <p:sldId id="282" r:id="rId17"/>
    <p:sldId id="283" r:id="rId18"/>
    <p:sldId id="284" r:id="rId19"/>
    <p:sldId id="285" r:id="rId20"/>
    <p:sldId id="286" r:id="rId21"/>
    <p:sldId id="287" r:id="rId22"/>
    <p:sldId id="288" r:id="rId23"/>
    <p:sldId id="289" r:id="rId24"/>
    <p:sldId id="299" r:id="rId25"/>
    <p:sldId id="300" r:id="rId26"/>
    <p:sldId id="301" r:id="rId27"/>
    <p:sldId id="302" r:id="rId28"/>
    <p:sldId id="303" r:id="rId29"/>
    <p:sldId id="304" r:id="rId30"/>
    <p:sldId id="305" r:id="rId31"/>
    <p:sldId id="290" r:id="rId32"/>
    <p:sldId id="291" r:id="rId33"/>
    <p:sldId id="293" r:id="rId34"/>
    <p:sldId id="307" r:id="rId35"/>
    <p:sldId id="308" r:id="rId36"/>
    <p:sldId id="296" r:id="rId37"/>
    <p:sldId id="297" r:id="rId3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autoAdjust="0"/>
    <p:restoredTop sz="94660" autoAdjust="0"/>
  </p:normalViewPr>
  <p:slideViewPr>
    <p:cSldViewPr>
      <p:cViewPr varScale="1">
        <p:scale>
          <a:sx n="90" d="100"/>
          <a:sy n="90" d="100"/>
        </p:scale>
        <p:origin x="318" y="84"/>
      </p:cViewPr>
      <p:guideLst>
        <p:guide orient="horz" pos="2160"/>
        <p:guide pos="2880"/>
      </p:guideLst>
    </p:cSldViewPr>
  </p:slideViewPr>
  <p:outlineViewPr>
    <p:cViewPr>
      <p:scale>
        <a:sx n="33" d="100"/>
        <a:sy n="33" d="100"/>
      </p:scale>
      <p:origin x="0" y="131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8219C0-1E3A-4593-B814-F174658D0DC8}" type="datetimeFigureOut">
              <a:rPr lang="es-ES" smtClean="0"/>
              <a:pPr/>
              <a:t>18/09/2017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3082A7-284F-4F06-874B-268742B39422}" type="slidenum">
              <a:rPr lang="es-ES" smtClean="0"/>
              <a:pPr/>
              <a:t>‹Nº›</a:t>
            </a:fld>
            <a:endParaRPr lang="es-ES"/>
          </a:p>
        </p:txBody>
      </p:sp>
    </p:spTree>
    <p:extLst>
      <p:ext uri="{BB962C8B-B14F-4D97-AF65-F5344CB8AC3E}">
        <p14:creationId xmlns:p14="http://schemas.microsoft.com/office/powerpoint/2010/main" val="313509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E3082A7-284F-4F06-874B-268742B39422}" type="slidenum">
              <a:rPr lang="es-ES" smtClean="0"/>
              <a:pPr/>
              <a:t>1</a:t>
            </a:fld>
            <a:endParaRPr lang="es-ES"/>
          </a:p>
        </p:txBody>
      </p:sp>
    </p:spTree>
    <p:extLst>
      <p:ext uri="{BB962C8B-B14F-4D97-AF65-F5344CB8AC3E}">
        <p14:creationId xmlns:p14="http://schemas.microsoft.com/office/powerpoint/2010/main" val="1460015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6B20C1AD-F98E-42BC-83C0-89D6B992A3E9}" type="datetimeFigureOut">
              <a:rPr lang="es-ES" smtClean="0"/>
              <a:pPr/>
              <a:t>18/09/2017</a:t>
            </a:fld>
            <a:endParaRPr lang="es-E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s-E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335780B0-157B-446B-9A8D-7683AD46EF06}" type="slidenum">
              <a:rPr lang="es-ES" smtClean="0"/>
              <a:pPr/>
              <a:t>‹Nº›</a:t>
            </a:fld>
            <a:endParaRPr lang="es-ES"/>
          </a:p>
        </p:txBody>
      </p:sp>
    </p:spTree>
    <p:extLst>
      <p:ext uri="{BB962C8B-B14F-4D97-AF65-F5344CB8AC3E}">
        <p14:creationId xmlns:p14="http://schemas.microsoft.com/office/powerpoint/2010/main" val="145490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35780B0-157B-446B-9A8D-7683AD46EF06}" type="slidenum">
              <a:rPr lang="es-ES" smtClean="0"/>
              <a:pPr/>
              <a:t>‹Nº›</a:t>
            </a:fld>
            <a:endParaRPr lang="es-ES"/>
          </a:p>
        </p:txBody>
      </p:sp>
    </p:spTree>
    <p:extLst>
      <p:ext uri="{BB962C8B-B14F-4D97-AF65-F5344CB8AC3E}">
        <p14:creationId xmlns:p14="http://schemas.microsoft.com/office/powerpoint/2010/main" val="166379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35780B0-157B-446B-9A8D-7683AD46EF06}" type="slidenum">
              <a:rPr lang="es-ES" smtClean="0"/>
              <a:pPr/>
              <a:t>‹Nº›</a:t>
            </a:fld>
            <a:endParaRPr lang="es-ES"/>
          </a:p>
        </p:txBody>
      </p:sp>
    </p:spTree>
    <p:extLst>
      <p:ext uri="{BB962C8B-B14F-4D97-AF65-F5344CB8AC3E}">
        <p14:creationId xmlns:p14="http://schemas.microsoft.com/office/powerpoint/2010/main" val="36784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35780B0-157B-446B-9A8D-7683AD46EF06}" type="slidenum">
              <a:rPr lang="es-ES" smtClean="0"/>
              <a:pPr/>
              <a:t>‹Nº›</a:t>
            </a:fld>
            <a:endParaRPr lang="es-ES"/>
          </a:p>
        </p:txBody>
      </p:sp>
    </p:spTree>
    <p:extLst>
      <p:ext uri="{BB962C8B-B14F-4D97-AF65-F5344CB8AC3E}">
        <p14:creationId xmlns:p14="http://schemas.microsoft.com/office/powerpoint/2010/main" val="6024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35780B0-157B-446B-9A8D-7683AD46EF06}" type="slidenum">
              <a:rPr lang="es-ES" smtClean="0"/>
              <a:pPr/>
              <a:t>‹Nº›</a:t>
            </a:fld>
            <a:endParaRPr lang="es-ES"/>
          </a:p>
        </p:txBody>
      </p:sp>
    </p:spTree>
    <p:extLst>
      <p:ext uri="{BB962C8B-B14F-4D97-AF65-F5344CB8AC3E}">
        <p14:creationId xmlns:p14="http://schemas.microsoft.com/office/powerpoint/2010/main" val="310205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35780B0-157B-446B-9A8D-7683AD46EF06}" type="slidenum">
              <a:rPr lang="es-ES" smtClean="0"/>
              <a:pPr/>
              <a:t>‹Nº›</a:t>
            </a:fld>
            <a:endParaRPr lang="es-ES"/>
          </a:p>
        </p:txBody>
      </p:sp>
    </p:spTree>
    <p:extLst>
      <p:ext uri="{BB962C8B-B14F-4D97-AF65-F5344CB8AC3E}">
        <p14:creationId xmlns:p14="http://schemas.microsoft.com/office/powerpoint/2010/main" val="4292160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35780B0-157B-446B-9A8D-7683AD46EF06}" type="slidenum">
              <a:rPr lang="es-ES" smtClean="0"/>
              <a:pPr/>
              <a:t>‹Nº›</a:t>
            </a:fld>
            <a:endParaRPr lang="es-ES"/>
          </a:p>
        </p:txBody>
      </p:sp>
    </p:spTree>
    <p:extLst>
      <p:ext uri="{BB962C8B-B14F-4D97-AF65-F5344CB8AC3E}">
        <p14:creationId xmlns:p14="http://schemas.microsoft.com/office/powerpoint/2010/main" val="52542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35780B0-157B-446B-9A8D-7683AD46EF06}" type="slidenum">
              <a:rPr lang="es-ES" smtClean="0"/>
              <a:pPr/>
              <a:t>‹Nº›</a:t>
            </a:fld>
            <a:endParaRPr lang="es-ES"/>
          </a:p>
        </p:txBody>
      </p:sp>
    </p:spTree>
    <p:extLst>
      <p:ext uri="{BB962C8B-B14F-4D97-AF65-F5344CB8AC3E}">
        <p14:creationId xmlns:p14="http://schemas.microsoft.com/office/powerpoint/2010/main" val="231450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35780B0-157B-446B-9A8D-7683AD46EF06}" type="slidenum">
              <a:rPr lang="es-ES" smtClean="0"/>
              <a:pPr/>
              <a:t>‹Nº›</a:t>
            </a:fld>
            <a:endParaRPr lang="es-ES"/>
          </a:p>
        </p:txBody>
      </p:sp>
    </p:spTree>
    <p:extLst>
      <p:ext uri="{BB962C8B-B14F-4D97-AF65-F5344CB8AC3E}">
        <p14:creationId xmlns:p14="http://schemas.microsoft.com/office/powerpoint/2010/main" val="256889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6B20C1AD-F98E-42BC-83C0-89D6B992A3E9}" type="datetimeFigureOut">
              <a:rPr lang="es-ES" smtClean="0"/>
              <a:pPr/>
              <a:t>18/09/2017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335780B0-157B-446B-9A8D-7683AD46EF06}" type="slidenum">
              <a:rPr lang="es-ES" smtClean="0"/>
              <a:pPr/>
              <a:t>‹Nº›</a:t>
            </a:fld>
            <a:endParaRPr lang="es-ES"/>
          </a:p>
        </p:txBody>
      </p:sp>
    </p:spTree>
    <p:extLst>
      <p:ext uri="{BB962C8B-B14F-4D97-AF65-F5344CB8AC3E}">
        <p14:creationId xmlns:p14="http://schemas.microsoft.com/office/powerpoint/2010/main" val="3483312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9144000" cy="5330952"/>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6B20C1AD-F98E-42BC-83C0-89D6B992A3E9}" type="datetimeFigureOut">
              <a:rPr lang="es-ES" smtClean="0"/>
              <a:pPr/>
              <a:t>18/09/2017</a:t>
            </a:fld>
            <a:endParaRPr lang="es-E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s-E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335780B0-157B-446B-9A8D-7683AD46EF06}" type="slidenum">
              <a:rPr lang="es-ES" smtClean="0"/>
              <a:pPr/>
              <a:t>‹Nº›</a:t>
            </a:fld>
            <a:endParaRPr lang="es-ES"/>
          </a:p>
        </p:txBody>
      </p:sp>
    </p:spTree>
    <p:extLst>
      <p:ext uri="{BB962C8B-B14F-4D97-AF65-F5344CB8AC3E}">
        <p14:creationId xmlns:p14="http://schemas.microsoft.com/office/powerpoint/2010/main" val="46834838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6B20C1AD-F98E-42BC-83C0-89D6B992A3E9}" type="datetimeFigureOut">
              <a:rPr lang="es-ES" smtClean="0"/>
              <a:pPr/>
              <a:t>18/09/2017</a:t>
            </a:fld>
            <a:endParaRPr lang="es-E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s-E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335780B0-157B-446B-9A8D-7683AD46EF06}" type="slidenum">
              <a:rPr lang="es-ES" smtClean="0"/>
              <a:pPr/>
              <a:t>‹Nº›</a:t>
            </a:fld>
            <a:endParaRPr lang="es-ES"/>
          </a:p>
        </p:txBody>
      </p:sp>
    </p:spTree>
    <p:extLst>
      <p:ext uri="{BB962C8B-B14F-4D97-AF65-F5344CB8AC3E}">
        <p14:creationId xmlns:p14="http://schemas.microsoft.com/office/powerpoint/2010/main" val="18214341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6.xml"/><Relationship Id="rId13" Type="http://schemas.openxmlformats.org/officeDocument/2006/relationships/slide" Target="slide15.xml"/><Relationship Id="rId18" Type="http://schemas.openxmlformats.org/officeDocument/2006/relationships/slide" Target="slide20.xml"/><Relationship Id="rId26" Type="http://schemas.openxmlformats.org/officeDocument/2006/relationships/slide" Target="slide28.xml"/><Relationship Id="rId3" Type="http://schemas.openxmlformats.org/officeDocument/2006/relationships/slide" Target="slide2.xml"/><Relationship Id="rId21" Type="http://schemas.openxmlformats.org/officeDocument/2006/relationships/slide" Target="slide23.xml"/><Relationship Id="rId7" Type="http://schemas.openxmlformats.org/officeDocument/2006/relationships/slide" Target="slide10.xml"/><Relationship Id="rId12" Type="http://schemas.openxmlformats.org/officeDocument/2006/relationships/slide" Target="slide14.xml"/><Relationship Id="rId17" Type="http://schemas.openxmlformats.org/officeDocument/2006/relationships/slide" Target="slide19.xml"/><Relationship Id="rId25" Type="http://schemas.openxmlformats.org/officeDocument/2006/relationships/slide" Target="slide27.xml"/><Relationship Id="rId2" Type="http://schemas.openxmlformats.org/officeDocument/2006/relationships/notesSlide" Target="../notesSlides/notesSlide1.xml"/><Relationship Id="rId16" Type="http://schemas.openxmlformats.org/officeDocument/2006/relationships/slide" Target="slide18.xml"/><Relationship Id="rId20" Type="http://schemas.openxmlformats.org/officeDocument/2006/relationships/slide" Target="slide22.xml"/><Relationship Id="rId29" Type="http://schemas.openxmlformats.org/officeDocument/2006/relationships/slide" Target="slide33.xml"/><Relationship Id="rId1" Type="http://schemas.openxmlformats.org/officeDocument/2006/relationships/slideLayout" Target="../slideLayouts/slideLayout1.xml"/><Relationship Id="rId6" Type="http://schemas.openxmlformats.org/officeDocument/2006/relationships/slide" Target="slide9.xml"/><Relationship Id="rId11" Type="http://schemas.openxmlformats.org/officeDocument/2006/relationships/slide" Target="slide13.xml"/><Relationship Id="rId24" Type="http://schemas.openxmlformats.org/officeDocument/2006/relationships/slide" Target="slide26.xml"/><Relationship Id="rId5" Type="http://schemas.openxmlformats.org/officeDocument/2006/relationships/slide" Target="slide8.xml"/><Relationship Id="rId15" Type="http://schemas.openxmlformats.org/officeDocument/2006/relationships/slide" Target="slide17.xml"/><Relationship Id="rId23" Type="http://schemas.openxmlformats.org/officeDocument/2006/relationships/slide" Target="slide25.xml"/><Relationship Id="rId28" Type="http://schemas.openxmlformats.org/officeDocument/2006/relationships/slide" Target="slide30.xml"/><Relationship Id="rId10" Type="http://schemas.openxmlformats.org/officeDocument/2006/relationships/slide" Target="slide12.xml"/><Relationship Id="rId19" Type="http://schemas.openxmlformats.org/officeDocument/2006/relationships/slide" Target="slide21.xml"/><Relationship Id="rId31" Type="http://schemas.openxmlformats.org/officeDocument/2006/relationships/slide" Target="slide35.xml"/><Relationship Id="rId4" Type="http://schemas.openxmlformats.org/officeDocument/2006/relationships/image" Target="../media/image2.png"/><Relationship Id="rId9" Type="http://schemas.openxmlformats.org/officeDocument/2006/relationships/slide" Target="slide11.xml"/><Relationship Id="rId14" Type="http://schemas.openxmlformats.org/officeDocument/2006/relationships/slide" Target="slide16.xml"/><Relationship Id="rId22" Type="http://schemas.openxmlformats.org/officeDocument/2006/relationships/slide" Target="slide24.xml"/><Relationship Id="rId27" Type="http://schemas.openxmlformats.org/officeDocument/2006/relationships/slide" Target="slide29.xml"/><Relationship Id="rId30" Type="http://schemas.openxmlformats.org/officeDocument/2006/relationships/slide" Target="slide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a:hlinkClick r:id="rId3" action="ppaction://hlinksldjump"/>
          </p:cNvPr>
          <p:cNvPicPr/>
          <p:nvPr/>
        </p:nvPicPr>
        <p:blipFill>
          <a:blip r:embed="rId4"/>
          <a:srcRect/>
          <a:stretch>
            <a:fillRect/>
          </a:stretch>
        </p:blipFill>
        <p:spPr bwMode="auto">
          <a:xfrm rot="-60000">
            <a:off x="0" y="-35842"/>
            <a:ext cx="9144000" cy="6858000"/>
          </a:xfrm>
          <a:prstGeom prst="rect">
            <a:avLst/>
          </a:prstGeom>
          <a:noFill/>
          <a:ln w="9525">
            <a:noFill/>
            <a:miter lim="800000"/>
            <a:headEnd/>
            <a:tailEnd/>
          </a:ln>
        </p:spPr>
      </p:pic>
      <p:sp>
        <p:nvSpPr>
          <p:cNvPr id="2" name="Rectángulo 1"/>
          <p:cNvSpPr/>
          <p:nvPr/>
        </p:nvSpPr>
        <p:spPr>
          <a:xfrm>
            <a:off x="3995936" y="548680"/>
            <a:ext cx="864096"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4" name="Rectángulo 3"/>
          <p:cNvSpPr/>
          <p:nvPr/>
        </p:nvSpPr>
        <p:spPr>
          <a:xfrm>
            <a:off x="3347864" y="1772816"/>
            <a:ext cx="864096"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5" name="Rectángulo 4"/>
          <p:cNvSpPr/>
          <p:nvPr/>
        </p:nvSpPr>
        <p:spPr>
          <a:xfrm>
            <a:off x="2987824" y="2204864"/>
            <a:ext cx="936104"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6"/>
          <p:cNvSpPr/>
          <p:nvPr/>
        </p:nvSpPr>
        <p:spPr>
          <a:xfrm>
            <a:off x="2987824" y="2564904"/>
            <a:ext cx="936104"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7"/>
          <p:cNvSpPr/>
          <p:nvPr/>
        </p:nvSpPr>
        <p:spPr>
          <a:xfrm>
            <a:off x="2987824" y="2852936"/>
            <a:ext cx="936104"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8">
            <a:hlinkClick r:id="rId5" action="ppaction://hlinksldjump"/>
          </p:cNvPr>
          <p:cNvSpPr/>
          <p:nvPr/>
        </p:nvSpPr>
        <p:spPr>
          <a:xfrm>
            <a:off x="1403648" y="3861048"/>
            <a:ext cx="1080120"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9">
            <a:hlinkClick r:id="rId6" action="ppaction://hlinksldjump"/>
          </p:cNvPr>
          <p:cNvSpPr/>
          <p:nvPr/>
        </p:nvSpPr>
        <p:spPr>
          <a:xfrm>
            <a:off x="251520" y="4221088"/>
            <a:ext cx="115212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0">
            <a:hlinkClick r:id="rId7" action="ppaction://hlinksldjump"/>
          </p:cNvPr>
          <p:cNvSpPr/>
          <p:nvPr/>
        </p:nvSpPr>
        <p:spPr>
          <a:xfrm>
            <a:off x="2483768" y="4212312"/>
            <a:ext cx="115212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1">
            <a:hlinkClick r:id="rId8" action="ppaction://hlinksldjump"/>
          </p:cNvPr>
          <p:cNvSpPr/>
          <p:nvPr/>
        </p:nvSpPr>
        <p:spPr>
          <a:xfrm>
            <a:off x="251520" y="4581128"/>
            <a:ext cx="1152128"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3" name="Rectángulo 12">
            <a:hlinkClick r:id="rId9" action="ppaction://hlinksldjump"/>
          </p:cNvPr>
          <p:cNvSpPr/>
          <p:nvPr/>
        </p:nvSpPr>
        <p:spPr>
          <a:xfrm>
            <a:off x="2495972" y="4617132"/>
            <a:ext cx="1139924" cy="2520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4" name="Rectángulo 13">
            <a:hlinkClick r:id="rId10" action="ppaction://hlinksldjump"/>
          </p:cNvPr>
          <p:cNvSpPr/>
          <p:nvPr/>
        </p:nvSpPr>
        <p:spPr>
          <a:xfrm>
            <a:off x="6444208" y="2158484"/>
            <a:ext cx="994744" cy="262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5" name="Rectángulo 14">
            <a:hlinkClick r:id="rId11" action="ppaction://hlinksldjump"/>
          </p:cNvPr>
          <p:cNvSpPr/>
          <p:nvPr/>
        </p:nvSpPr>
        <p:spPr>
          <a:xfrm>
            <a:off x="5364088" y="2530500"/>
            <a:ext cx="1008112" cy="262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6" name="Rectángulo 15">
            <a:hlinkClick r:id="rId12" action="ppaction://hlinksldjump"/>
          </p:cNvPr>
          <p:cNvSpPr/>
          <p:nvPr/>
        </p:nvSpPr>
        <p:spPr>
          <a:xfrm>
            <a:off x="5354538" y="2852936"/>
            <a:ext cx="100811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7" name="Rectángulo 16">
            <a:hlinkClick r:id="rId13" action="ppaction://hlinksldjump"/>
          </p:cNvPr>
          <p:cNvSpPr/>
          <p:nvPr/>
        </p:nvSpPr>
        <p:spPr>
          <a:xfrm>
            <a:off x="5354538" y="3177134"/>
            <a:ext cx="100811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8" name="Rectángulo 17">
            <a:hlinkClick r:id="rId14" action="ppaction://hlinksldjump"/>
          </p:cNvPr>
          <p:cNvSpPr/>
          <p:nvPr/>
        </p:nvSpPr>
        <p:spPr>
          <a:xfrm>
            <a:off x="7524328" y="2530500"/>
            <a:ext cx="100811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9" name="Rectángulo 18">
            <a:hlinkClick r:id="rId15" action="ppaction://hlinksldjump"/>
          </p:cNvPr>
          <p:cNvSpPr/>
          <p:nvPr/>
        </p:nvSpPr>
        <p:spPr>
          <a:xfrm>
            <a:off x="7524328" y="2829322"/>
            <a:ext cx="100811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0" name="Rectángulo 19">
            <a:hlinkClick r:id="rId16" action="ppaction://hlinksldjump"/>
          </p:cNvPr>
          <p:cNvSpPr/>
          <p:nvPr/>
        </p:nvSpPr>
        <p:spPr>
          <a:xfrm>
            <a:off x="7524328" y="3147232"/>
            <a:ext cx="100811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1" name="Rectángulo 20">
            <a:hlinkClick r:id="rId17" action="ppaction://hlinksldjump"/>
          </p:cNvPr>
          <p:cNvSpPr/>
          <p:nvPr/>
        </p:nvSpPr>
        <p:spPr>
          <a:xfrm>
            <a:off x="6444208" y="3789040"/>
            <a:ext cx="1008112"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2" name="Rectángulo 21">
            <a:hlinkClick r:id="rId18" action="ppaction://hlinksldjump"/>
          </p:cNvPr>
          <p:cNvSpPr/>
          <p:nvPr/>
        </p:nvSpPr>
        <p:spPr>
          <a:xfrm>
            <a:off x="5292080" y="4158558"/>
            <a:ext cx="108012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3" name="Rectángulo 22">
            <a:hlinkClick r:id="rId19" action="ppaction://hlinksldjump"/>
          </p:cNvPr>
          <p:cNvSpPr/>
          <p:nvPr/>
        </p:nvSpPr>
        <p:spPr>
          <a:xfrm>
            <a:off x="5318534" y="4615532"/>
            <a:ext cx="108012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4" name="Rectángulo 23">
            <a:hlinkClick r:id="rId20" action="ppaction://hlinksldjump"/>
          </p:cNvPr>
          <p:cNvSpPr/>
          <p:nvPr/>
        </p:nvSpPr>
        <p:spPr>
          <a:xfrm>
            <a:off x="7524328" y="4149080"/>
            <a:ext cx="108012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5" name="Rectángulo 24">
            <a:hlinkClick r:id="rId21" action="ppaction://hlinksldjump"/>
          </p:cNvPr>
          <p:cNvSpPr/>
          <p:nvPr/>
        </p:nvSpPr>
        <p:spPr>
          <a:xfrm>
            <a:off x="7524328" y="4581128"/>
            <a:ext cx="108012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6" name="Rectángulo 25">
            <a:hlinkClick r:id="rId22" action="ppaction://hlinksldjump"/>
          </p:cNvPr>
          <p:cNvSpPr/>
          <p:nvPr/>
        </p:nvSpPr>
        <p:spPr>
          <a:xfrm>
            <a:off x="1187624" y="5414835"/>
            <a:ext cx="792088"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7" name="Rectángulo 26">
            <a:hlinkClick r:id="rId23" action="ppaction://hlinksldjump"/>
          </p:cNvPr>
          <p:cNvSpPr/>
          <p:nvPr/>
        </p:nvSpPr>
        <p:spPr>
          <a:xfrm>
            <a:off x="2195736" y="5401267"/>
            <a:ext cx="72008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8" name="Rectángulo 27">
            <a:hlinkClick r:id="rId24" action="ppaction://hlinksldjump"/>
          </p:cNvPr>
          <p:cNvSpPr/>
          <p:nvPr/>
        </p:nvSpPr>
        <p:spPr>
          <a:xfrm>
            <a:off x="3188122" y="5401267"/>
            <a:ext cx="72008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9" name="Rectángulo 28">
            <a:hlinkClick r:id="rId25" action="ppaction://hlinksldjump"/>
          </p:cNvPr>
          <p:cNvSpPr/>
          <p:nvPr/>
        </p:nvSpPr>
        <p:spPr>
          <a:xfrm>
            <a:off x="4716016" y="5372143"/>
            <a:ext cx="72008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0" name="Rectángulo 29">
            <a:hlinkClick r:id="rId26" action="ppaction://hlinksldjump"/>
          </p:cNvPr>
          <p:cNvSpPr/>
          <p:nvPr/>
        </p:nvSpPr>
        <p:spPr>
          <a:xfrm>
            <a:off x="5678574" y="5379247"/>
            <a:ext cx="72008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1" name="Rectángulo 30">
            <a:hlinkClick r:id="rId27" action="ppaction://hlinksldjump"/>
          </p:cNvPr>
          <p:cNvSpPr/>
          <p:nvPr/>
        </p:nvSpPr>
        <p:spPr>
          <a:xfrm>
            <a:off x="6641132" y="5383839"/>
            <a:ext cx="720080" cy="247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2" name="Rectángulo 31">
            <a:hlinkClick r:id="rId28" action="ppaction://hlinksldjump"/>
          </p:cNvPr>
          <p:cNvSpPr/>
          <p:nvPr/>
        </p:nvSpPr>
        <p:spPr>
          <a:xfrm>
            <a:off x="5220072" y="996951"/>
            <a:ext cx="648072" cy="1998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3" name="Rectángulo 32">
            <a:hlinkClick r:id="rId29" action="ppaction://hlinksldjump"/>
          </p:cNvPr>
          <p:cNvSpPr/>
          <p:nvPr/>
        </p:nvSpPr>
        <p:spPr>
          <a:xfrm>
            <a:off x="5220072" y="1322298"/>
            <a:ext cx="648072" cy="1998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4" name="Rectángulo 33">
            <a:hlinkClick r:id="rId30" action="ppaction://hlinksldjump"/>
          </p:cNvPr>
          <p:cNvSpPr/>
          <p:nvPr/>
        </p:nvSpPr>
        <p:spPr>
          <a:xfrm>
            <a:off x="5220072" y="1612592"/>
            <a:ext cx="648072" cy="1998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5" name="Rectángulo 34">
            <a:hlinkClick r:id="rId31" action="ppaction://hlinksldjump"/>
          </p:cNvPr>
          <p:cNvSpPr/>
          <p:nvPr/>
        </p:nvSpPr>
        <p:spPr>
          <a:xfrm>
            <a:off x="5220072" y="1926399"/>
            <a:ext cx="648072" cy="1998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552728"/>
          </a:xfrm>
        </p:spPr>
        <p:txBody>
          <a:bodyPr>
            <a:normAutofit fontScale="77500" lnSpcReduction="20000"/>
          </a:bodyPr>
          <a:lstStyle/>
          <a:p>
            <a:pPr marL="0" indent="0">
              <a:buNone/>
            </a:pPr>
            <a:r>
              <a:rPr lang="es-SV" dirty="0"/>
              <a:t>                                </a:t>
            </a:r>
            <a:r>
              <a:rPr lang="es-SV" dirty="0" smtClean="0"/>
              <a:t>   </a:t>
            </a:r>
            <a:r>
              <a:rPr lang="es-SV" sz="2400" b="1" dirty="0" smtClean="0">
                <a:latin typeface="Arial Narrow" panose="020B0606020202030204" pitchFamily="34" charset="0"/>
              </a:rPr>
              <a:t>Dirección </a:t>
            </a:r>
            <a:r>
              <a:rPr lang="es-SV" sz="2400" b="1" dirty="0">
                <a:latin typeface="Arial Narrow" panose="020B0606020202030204" pitchFamily="34" charset="0"/>
              </a:rPr>
              <a:t>Jurídica</a:t>
            </a:r>
          </a:p>
          <a:p>
            <a:pPr marL="0" indent="0">
              <a:buNone/>
            </a:pPr>
            <a:endParaRPr lang="es-SV" sz="2400" dirty="0">
              <a:latin typeface="Arial Narrow" panose="020B0606020202030204" pitchFamily="34" charset="0"/>
            </a:endParaRPr>
          </a:p>
          <a:p>
            <a:pPr algn="just"/>
            <a:r>
              <a:rPr lang="es-SV" sz="1700" b="1" dirty="0">
                <a:latin typeface="Arial Narrow" panose="020B0606020202030204" pitchFamily="34" charset="0"/>
              </a:rPr>
              <a:t>Nombre del Director</a:t>
            </a:r>
          </a:p>
          <a:p>
            <a:pPr marL="0" indent="0" algn="just">
              <a:buNone/>
            </a:pPr>
            <a:r>
              <a:rPr lang="es-SV" sz="1600" dirty="0">
                <a:latin typeface="Arial Narrow" panose="020B0606020202030204" pitchFamily="34" charset="0"/>
              </a:rPr>
              <a:t>        </a:t>
            </a:r>
            <a:r>
              <a:rPr lang="es-SV" sz="1500" dirty="0">
                <a:latin typeface="Arial Narrow" panose="020B0606020202030204" pitchFamily="34" charset="0"/>
              </a:rPr>
              <a:t>Lic. José Roberto Nochez</a:t>
            </a:r>
          </a:p>
          <a:p>
            <a:pPr algn="just"/>
            <a:endParaRPr lang="es-SV" sz="1700" dirty="0">
              <a:latin typeface="Arial Narrow" panose="020B0606020202030204" pitchFamily="34" charset="0"/>
            </a:endParaRPr>
          </a:p>
          <a:p>
            <a:pPr algn="just"/>
            <a:r>
              <a:rPr lang="es-SV" sz="1700" b="1" dirty="0">
                <a:latin typeface="Arial Narrow" panose="020B0606020202030204" pitchFamily="34" charset="0"/>
              </a:rPr>
              <a:t>Correo y Teléfono del Director</a:t>
            </a:r>
          </a:p>
          <a:p>
            <a:pPr marL="0" indent="0" algn="just">
              <a:buNone/>
            </a:pPr>
            <a:r>
              <a:rPr lang="es-SV" sz="1500" dirty="0">
                <a:latin typeface="Arial Narrow" panose="020B0606020202030204" pitchFamily="34" charset="0"/>
              </a:rPr>
              <a:t>        </a:t>
            </a:r>
            <a:r>
              <a:rPr lang="es-SV" sz="1500" dirty="0" smtClean="0">
                <a:latin typeface="Arial Narrow" panose="020B0606020202030204" pitchFamily="34" charset="0"/>
              </a:rPr>
              <a:t> carolina.amaya@seguridad.gob.sv</a:t>
            </a:r>
            <a:endParaRPr lang="es-SV" sz="1500" dirty="0">
              <a:latin typeface="Arial Narrow" panose="020B0606020202030204" pitchFamily="34" charset="0"/>
            </a:endParaRPr>
          </a:p>
          <a:p>
            <a:pPr marL="0" indent="0" algn="just">
              <a:buNone/>
            </a:pPr>
            <a:r>
              <a:rPr lang="es-SV" sz="1500" dirty="0">
                <a:latin typeface="Arial Narrow" panose="020B0606020202030204" pitchFamily="34" charset="0"/>
              </a:rPr>
              <a:t>        </a:t>
            </a:r>
            <a:r>
              <a:rPr lang="es-SV" sz="1500" dirty="0" smtClean="0">
                <a:latin typeface="Arial Narrow" panose="020B0606020202030204" pitchFamily="34" charset="0"/>
              </a:rPr>
              <a:t> 25263120</a:t>
            </a:r>
            <a:endParaRPr lang="es-SV" sz="1500" dirty="0">
              <a:latin typeface="Arial Narrow" panose="020B0606020202030204" pitchFamily="34" charset="0"/>
            </a:endParaRPr>
          </a:p>
          <a:p>
            <a:pPr algn="just"/>
            <a:endParaRPr lang="es-SV" sz="1600" b="1" dirty="0">
              <a:latin typeface="Arial Narrow" panose="020B0606020202030204" pitchFamily="34" charset="0"/>
            </a:endParaRPr>
          </a:p>
          <a:p>
            <a:pPr algn="just"/>
            <a:r>
              <a:rPr lang="es-SV" sz="1700" b="1" dirty="0" smtClean="0">
                <a:latin typeface="Arial Narrow" panose="020B0606020202030204" pitchFamily="34" charset="0"/>
              </a:rPr>
              <a:t> Funciones</a:t>
            </a:r>
            <a:endParaRPr lang="es-SV" sz="1700" b="1" dirty="0">
              <a:latin typeface="Arial Narrow" panose="020B0606020202030204" pitchFamily="34" charset="0"/>
            </a:endParaRPr>
          </a:p>
          <a:p>
            <a:pPr marL="400050" lvl="1" indent="0" algn="just">
              <a:buNone/>
            </a:pPr>
            <a:r>
              <a:rPr lang="es-SV" sz="1500" dirty="0">
                <a:latin typeface="Arial Narrow" panose="020B0606020202030204" pitchFamily="34" charset="0"/>
              </a:rPr>
              <a:t>En Materia Civil y Penal  - Auténticas Emitidas-Asistencias Jurídicas solicitadas Internacionalmente      Modificativa; Adjudicación de suministros; Contratación de personal según especialidad para diferentes proyectos; Contratación Directa; Revocatorias; Prórroga de contrato; imposición de multa; imposición de penalizaciones, entre otros. - Resoluciones Ministeriales- Procedimientos administrativos por incumplimientos a la LACAP- Resoluciones sobre Recursos de Apelación interpuestos por Agencias de Seguridad y extranjeros- Resoluciones sobre Recursos de Revisión y/o Caducidad interpuestos por diferentes Sociedades y/o Persona Natural- Contratos y Modificaciones Contractuales Revisadas- Bases de Licitación Revisadas- Acuerdos de Conmutación- Convenios de Coordinación Interinstitucional Revisados o Elaborados- Trámites de Inmuebles a favor del MJSP- Opiniones Jurídicas. Donación; Misiones oficiales; Compensación alimenticia; Indemnización, entre otros. Acuerdos Ministeriales- Elaboración o Revisión de Proyectos de Leyes. Evaluación de oferta de procesos de Licitación Pública; Contratación Directa; Comparación de Precios, Convenios. Comisiones Interinstitucionales e Interministeriales (Jurídicas)-  Revisión y Aprobación de Nacionalidades, Renuncias y Recuperación.</a:t>
            </a:r>
          </a:p>
          <a:p>
            <a:pPr algn="just"/>
            <a:endParaRPr lang="es-SV" sz="1600" b="1" dirty="0">
              <a:latin typeface="Arial Narrow" panose="020B0606020202030204" pitchFamily="34" charset="0"/>
            </a:endParaRPr>
          </a:p>
          <a:p>
            <a:pPr algn="just"/>
            <a:r>
              <a:rPr lang="es-SV" sz="1700" b="1" dirty="0" smtClean="0">
                <a:latin typeface="Arial Narrow" panose="020B0606020202030204" pitchFamily="34" charset="0"/>
              </a:rPr>
              <a:t> Total </a:t>
            </a:r>
            <a:r>
              <a:rPr lang="es-SV" sz="1700" b="1" dirty="0">
                <a:latin typeface="Arial Narrow" panose="020B0606020202030204" pitchFamily="34" charset="0"/>
              </a:rPr>
              <a:t>de Empleados</a:t>
            </a:r>
          </a:p>
          <a:p>
            <a:pPr marL="0" indent="0" algn="just">
              <a:buNone/>
            </a:pPr>
            <a:r>
              <a:rPr lang="es-SV" sz="1500" dirty="0">
                <a:latin typeface="Arial Narrow" panose="020B0606020202030204" pitchFamily="34" charset="0"/>
              </a:rPr>
              <a:t>        </a:t>
            </a:r>
            <a:r>
              <a:rPr lang="es-SV" sz="1500" dirty="0" smtClean="0">
                <a:latin typeface="Arial Narrow" panose="020B0606020202030204" pitchFamily="34" charset="0"/>
              </a:rPr>
              <a:t>  11 </a:t>
            </a:r>
            <a:r>
              <a:rPr lang="es-SV" sz="1500" dirty="0">
                <a:latin typeface="Arial Narrow" panose="020B0606020202030204" pitchFamily="34" charset="0"/>
              </a:rPr>
              <a:t>Mujeres</a:t>
            </a:r>
          </a:p>
          <a:p>
            <a:pPr marL="0" indent="0" algn="just">
              <a:buNone/>
            </a:pPr>
            <a:r>
              <a:rPr lang="es-SV" sz="1500" dirty="0">
                <a:latin typeface="Arial Narrow" panose="020B0606020202030204" pitchFamily="34" charset="0"/>
              </a:rPr>
              <a:t>         </a:t>
            </a:r>
            <a:r>
              <a:rPr lang="es-SV" sz="1500" dirty="0" smtClean="0">
                <a:latin typeface="Arial Narrow" panose="020B0606020202030204" pitchFamily="34" charset="0"/>
              </a:rPr>
              <a:t> 6 </a:t>
            </a:r>
            <a:r>
              <a:rPr lang="es-SV" sz="1500" dirty="0">
                <a:latin typeface="Arial Narrow" panose="020B0606020202030204" pitchFamily="34" charset="0"/>
              </a:rPr>
              <a:t>Hombres</a:t>
            </a:r>
          </a:p>
          <a:p>
            <a:pPr marL="0" indent="0" algn="just">
              <a:buNone/>
            </a:pPr>
            <a:endParaRPr lang="es-SV" sz="1500" dirty="0">
              <a:latin typeface="Arial Narrow" panose="020B0606020202030204" pitchFamily="34" charset="0"/>
            </a:endParaRPr>
          </a:p>
          <a:p>
            <a:pPr algn="just"/>
            <a:r>
              <a:rPr lang="es-SV" sz="1700" b="1" dirty="0" smtClean="0">
                <a:latin typeface="Arial Narrow" panose="020B0606020202030204" pitchFamily="34" charset="0"/>
              </a:rPr>
              <a:t> Ubicación</a:t>
            </a:r>
            <a:endParaRPr lang="es-SV" sz="1700" b="1" dirty="0">
              <a:latin typeface="Arial Narrow" panose="020B0606020202030204" pitchFamily="34" charset="0"/>
            </a:endParaRPr>
          </a:p>
          <a:p>
            <a:pPr marL="0" indent="0" algn="just">
              <a:buNone/>
            </a:pPr>
            <a:r>
              <a:rPr lang="es-SV" sz="1500" dirty="0">
                <a:latin typeface="Arial Narrow" panose="020B0606020202030204" pitchFamily="34" charset="0"/>
              </a:rPr>
              <a:t>        </a:t>
            </a:r>
            <a:r>
              <a:rPr lang="es-SV" sz="1500" dirty="0" smtClean="0">
                <a:latin typeface="Arial Narrow" panose="020B0606020202030204" pitchFamily="34" charset="0"/>
              </a:rPr>
              <a:t>  2º </a:t>
            </a:r>
            <a:r>
              <a:rPr lang="es-SV" sz="1500" dirty="0">
                <a:latin typeface="Arial Narrow" panose="020B0606020202030204" pitchFamily="34" charset="0"/>
              </a:rPr>
              <a:t>Nivel     Edif. B-2</a:t>
            </a:r>
          </a:p>
        </p:txBody>
      </p:sp>
    </p:spTree>
    <p:extLst>
      <p:ext uri="{BB962C8B-B14F-4D97-AF65-F5344CB8AC3E}">
        <p14:creationId xmlns:p14="http://schemas.microsoft.com/office/powerpoint/2010/main" val="3059148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624736"/>
          </a:xfrm>
        </p:spPr>
        <p:txBody>
          <a:bodyPr>
            <a:normAutofit fontScale="92500" lnSpcReduction="20000"/>
          </a:bodyPr>
          <a:lstStyle/>
          <a:p>
            <a:pPr marL="0" indent="0">
              <a:buNone/>
            </a:pPr>
            <a:r>
              <a:rPr lang="es-SV" sz="2400" dirty="0">
                <a:latin typeface="Arial Narrow" panose="020B0606020202030204" pitchFamily="34" charset="0"/>
              </a:rPr>
              <a:t>                               </a:t>
            </a:r>
          </a:p>
          <a:p>
            <a:pPr marL="0" indent="0">
              <a:buNone/>
            </a:pPr>
            <a:r>
              <a:rPr lang="es-SV" sz="2400" dirty="0">
                <a:latin typeface="Arial Narrow" panose="020B0606020202030204" pitchFamily="34" charset="0"/>
              </a:rPr>
              <a:t>                               </a:t>
            </a:r>
            <a:r>
              <a:rPr lang="es-SV" sz="2400" b="1" dirty="0">
                <a:latin typeface="Arial Narrow" panose="020B0606020202030204" pitchFamily="34" charset="0"/>
              </a:rPr>
              <a:t>Dirección de Información Y Análisis </a:t>
            </a:r>
          </a:p>
          <a:p>
            <a:pPr marL="0" indent="0">
              <a:buNone/>
            </a:pPr>
            <a:endParaRPr lang="es-SV" sz="2400" dirty="0">
              <a:latin typeface="Arial Narrow" panose="020B0606020202030204" pitchFamily="34" charset="0"/>
            </a:endParaRPr>
          </a:p>
          <a:p>
            <a:pPr algn="just"/>
            <a:r>
              <a:rPr lang="es-SV" sz="1600" b="1" dirty="0">
                <a:latin typeface="Arial Narrow" panose="020B0606020202030204" pitchFamily="34" charset="0"/>
              </a:rPr>
              <a:t>Nombre del Director</a:t>
            </a:r>
          </a:p>
          <a:p>
            <a:pPr marL="0" indent="0" algn="just">
              <a:buNone/>
            </a:pPr>
            <a:r>
              <a:rPr lang="es-SV" sz="1400" dirty="0">
                <a:latin typeface="Arial Narrow" panose="020B0606020202030204" pitchFamily="34" charset="0"/>
              </a:rPr>
              <a:t>         Lic. Edgardo Alberto Amaya </a:t>
            </a:r>
            <a:r>
              <a:rPr lang="es-SV" sz="1400" dirty="0" smtClean="0">
                <a:latin typeface="Arial Narrow" panose="020B0606020202030204" pitchFamily="34" charset="0"/>
              </a:rPr>
              <a:t>Cobar</a:t>
            </a:r>
            <a:endParaRPr lang="es-SV" sz="1400" dirty="0">
              <a:latin typeface="Arial Narrow" panose="020B0606020202030204" pitchFamily="34" charset="0"/>
            </a:endParaRPr>
          </a:p>
          <a:p>
            <a:pPr algn="just">
              <a:buNone/>
            </a:pPr>
            <a:endParaRPr lang="es-SV" sz="1600" dirty="0">
              <a:latin typeface="Arial Narrow" panose="020B0606020202030204" pitchFamily="34" charset="0"/>
            </a:endParaRPr>
          </a:p>
          <a:p>
            <a:pPr algn="just"/>
            <a:r>
              <a:rPr lang="es-SV" sz="1600" b="1" dirty="0">
                <a:latin typeface="Arial Narrow" panose="020B0606020202030204" pitchFamily="34" charset="0"/>
              </a:rPr>
              <a:t>Correo y Teléfono del Director</a:t>
            </a:r>
          </a:p>
          <a:p>
            <a:pPr marL="0" indent="0" algn="just">
              <a:buNone/>
            </a:pPr>
            <a:r>
              <a:rPr lang="es-SV" sz="1400" b="1" dirty="0">
                <a:latin typeface="Arial Narrow" panose="020B0606020202030204" pitchFamily="34" charset="0"/>
              </a:rPr>
              <a:t>         </a:t>
            </a:r>
            <a:r>
              <a:rPr lang="es-SV" sz="1400" dirty="0">
                <a:latin typeface="Arial Narrow" panose="020B0606020202030204" pitchFamily="34" charset="0"/>
              </a:rPr>
              <a:t>sandra.guzman@seguridad.gob.sv</a:t>
            </a:r>
            <a:r>
              <a:rPr lang="es-SV" sz="1400" b="1" dirty="0">
                <a:latin typeface="Arial Narrow" panose="020B0606020202030204" pitchFamily="34" charset="0"/>
              </a:rPr>
              <a:t>         </a:t>
            </a:r>
          </a:p>
          <a:p>
            <a:pPr marL="0" indent="0" algn="just">
              <a:buNone/>
            </a:pPr>
            <a:r>
              <a:rPr lang="es-SV" sz="1400" b="1" dirty="0">
                <a:latin typeface="Arial Narrow" panose="020B0606020202030204" pitchFamily="34" charset="0"/>
              </a:rPr>
              <a:t>          </a:t>
            </a:r>
            <a:r>
              <a:rPr lang="es-SV" sz="1400" dirty="0">
                <a:latin typeface="Arial Narrow" panose="020B0606020202030204" pitchFamily="34" charset="0"/>
              </a:rPr>
              <a:t>25263252</a:t>
            </a:r>
          </a:p>
          <a:p>
            <a:pPr marL="0" indent="0" algn="just">
              <a:buNone/>
            </a:pPr>
            <a:endParaRPr lang="es-SV" sz="1400" dirty="0">
              <a:latin typeface="Arial Narrow" panose="020B0606020202030204" pitchFamily="34" charset="0"/>
            </a:endParaRPr>
          </a:p>
          <a:p>
            <a:pPr algn="just"/>
            <a:r>
              <a:rPr lang="es-SV" sz="1600" b="1" dirty="0">
                <a:latin typeface="Arial Narrow" panose="020B0606020202030204" pitchFamily="34" charset="0"/>
              </a:rPr>
              <a:t>Funciones</a:t>
            </a:r>
          </a:p>
          <a:p>
            <a:pPr marL="0" indent="0" algn="just">
              <a:buNone/>
            </a:pPr>
            <a:r>
              <a:rPr lang="es-SV" sz="1600" b="1" dirty="0">
                <a:latin typeface="Arial Narrow" panose="020B0606020202030204" pitchFamily="34" charset="0"/>
              </a:rPr>
              <a:t>         </a:t>
            </a:r>
            <a:r>
              <a:rPr lang="es-SV" sz="1400" dirty="0">
                <a:latin typeface="Arial Narrow" panose="020B0606020202030204" pitchFamily="34" charset="0"/>
              </a:rPr>
              <a:t>Proveer información relativa a seguridad, de calidad, confiable y oportuna a las autoridades </a:t>
            </a:r>
          </a:p>
          <a:p>
            <a:pPr marL="0" indent="0" algn="just">
              <a:buNone/>
            </a:pPr>
            <a:r>
              <a:rPr lang="es-SV" sz="1400" dirty="0">
                <a:latin typeface="Arial Narrow" panose="020B0606020202030204" pitchFamily="34" charset="0"/>
              </a:rPr>
              <a:t>          correspondientes para contribuir a la toma de decisiones en la materia. </a:t>
            </a:r>
          </a:p>
          <a:p>
            <a:pPr marL="0" indent="0" algn="just">
              <a:buNone/>
            </a:pPr>
            <a:endParaRPr lang="es-SV" sz="1600" b="1" dirty="0">
              <a:latin typeface="Arial Narrow" panose="020B0606020202030204" pitchFamily="34" charset="0"/>
            </a:endParaRPr>
          </a:p>
          <a:p>
            <a:pPr algn="just"/>
            <a:r>
              <a:rPr lang="es-SV" sz="1600" b="1" dirty="0">
                <a:latin typeface="Arial Narrow" panose="020B0606020202030204" pitchFamily="34" charset="0"/>
              </a:rPr>
              <a:t>Total de Empleados</a:t>
            </a:r>
          </a:p>
          <a:p>
            <a:pPr marL="0" indent="0" algn="just">
              <a:buNone/>
            </a:pPr>
            <a:r>
              <a:rPr lang="es-SV" sz="1400" dirty="0">
                <a:latin typeface="Arial Narrow" panose="020B0606020202030204" pitchFamily="34" charset="0"/>
              </a:rPr>
              <a:t>         1 Mujer</a:t>
            </a:r>
          </a:p>
          <a:p>
            <a:pPr marL="0" indent="0" algn="just">
              <a:buNone/>
            </a:pPr>
            <a:r>
              <a:rPr lang="es-SV" sz="1400" dirty="0">
                <a:latin typeface="Arial Narrow" panose="020B0606020202030204" pitchFamily="34" charset="0"/>
              </a:rPr>
              <a:t>         6 Hombres</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Ubicación</a:t>
            </a:r>
          </a:p>
          <a:p>
            <a:pPr marL="0" indent="0" algn="just">
              <a:buNone/>
            </a:pPr>
            <a:r>
              <a:rPr lang="es-SV" sz="1400" dirty="0">
                <a:latin typeface="Arial Narrow" panose="020B0606020202030204" pitchFamily="34" charset="0"/>
              </a:rPr>
              <a:t>        3er Nivel Edif. B-3</a:t>
            </a:r>
          </a:p>
        </p:txBody>
      </p:sp>
    </p:spTree>
    <p:extLst>
      <p:ext uri="{BB962C8B-B14F-4D97-AF65-F5344CB8AC3E}">
        <p14:creationId xmlns:p14="http://schemas.microsoft.com/office/powerpoint/2010/main" val="3749713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6632"/>
            <a:ext cx="8229600" cy="6624736"/>
          </a:xfrm>
        </p:spPr>
        <p:txBody>
          <a:bodyPr>
            <a:normAutofit fontScale="92500" lnSpcReduction="20000"/>
          </a:bodyPr>
          <a:lstStyle/>
          <a:p>
            <a:pPr>
              <a:buNone/>
            </a:pPr>
            <a:r>
              <a:rPr lang="es-ES" dirty="0"/>
              <a:t>                    </a:t>
            </a:r>
          </a:p>
          <a:p>
            <a:pPr>
              <a:buNone/>
            </a:pPr>
            <a:r>
              <a:rPr lang="es-ES" sz="2400" b="1" dirty="0">
                <a:latin typeface="Arial Narrow" panose="020B0606020202030204" pitchFamily="34" charset="0"/>
              </a:rPr>
              <a:t> </a:t>
            </a:r>
            <a:r>
              <a:rPr lang="es-ES" sz="2400" b="1" dirty="0" smtClean="0">
                <a:latin typeface="Arial Narrow" panose="020B0606020202030204" pitchFamily="34" charset="0"/>
              </a:rPr>
              <a:t>                                         Dirección </a:t>
            </a:r>
            <a:r>
              <a:rPr lang="es-ES" sz="2400" b="1" dirty="0">
                <a:latin typeface="Arial Narrow" panose="020B0606020202030204" pitchFamily="34" charset="0"/>
              </a:rPr>
              <a:t>Ejecutiva</a:t>
            </a:r>
          </a:p>
          <a:p>
            <a:endParaRPr lang="es-ES" sz="1600" b="1" dirty="0">
              <a:latin typeface="Arial Narrow" panose="020B0606020202030204" pitchFamily="34" charset="0"/>
            </a:endParaRPr>
          </a:p>
          <a:p>
            <a:pPr algn="just"/>
            <a:r>
              <a:rPr lang="es-ES" sz="1600" b="1" dirty="0">
                <a:latin typeface="Arial Narrow" panose="020B0606020202030204" pitchFamily="34" charset="0"/>
              </a:rPr>
              <a:t>Nombre del Director</a:t>
            </a:r>
          </a:p>
          <a:p>
            <a:pPr algn="just">
              <a:buNone/>
            </a:pPr>
            <a:r>
              <a:rPr lang="es-ES" sz="1400" dirty="0">
                <a:latin typeface="Arial Narrow" panose="020B0606020202030204" pitchFamily="34" charset="0"/>
              </a:rPr>
              <a:t>        Ing. Luis Alonso Barrera</a:t>
            </a:r>
          </a:p>
          <a:p>
            <a:pPr algn="just">
              <a:buNone/>
            </a:pPr>
            <a:endParaRPr lang="es-ES" sz="1400" dirty="0">
              <a:latin typeface="Arial Narrow" panose="020B0606020202030204" pitchFamily="34" charset="0"/>
            </a:endParaRPr>
          </a:p>
          <a:p>
            <a:pPr algn="just"/>
            <a:r>
              <a:rPr lang="es-ES" sz="1600" b="1" dirty="0">
                <a:latin typeface="Arial Narrow" panose="020B0606020202030204" pitchFamily="34" charset="0"/>
              </a:rPr>
              <a:t>Correo y Teléfono del Director</a:t>
            </a:r>
          </a:p>
          <a:p>
            <a:pPr algn="just">
              <a:buNone/>
            </a:pPr>
            <a:r>
              <a:rPr lang="es-ES" sz="1400" dirty="0">
                <a:latin typeface="Arial Narrow" panose="020B0606020202030204" pitchFamily="34" charset="0"/>
              </a:rPr>
              <a:t>         martha.lovato@seguridad.gob.sv         </a:t>
            </a:r>
          </a:p>
          <a:p>
            <a:pPr algn="just">
              <a:buNone/>
            </a:pPr>
            <a:r>
              <a:rPr lang="es-ES" sz="1400" dirty="0">
                <a:latin typeface="Arial Narrow" panose="020B0606020202030204" pitchFamily="34" charset="0"/>
              </a:rPr>
              <a:t>         25263003</a:t>
            </a:r>
          </a:p>
          <a:p>
            <a:pPr algn="just">
              <a:buNone/>
            </a:pPr>
            <a:endParaRPr lang="es-ES" sz="1400" dirty="0">
              <a:latin typeface="Arial Narrow" panose="020B0606020202030204" pitchFamily="34" charset="0"/>
            </a:endParaRPr>
          </a:p>
          <a:p>
            <a:pPr algn="just"/>
            <a:r>
              <a:rPr lang="es-ES" sz="1600" b="1" dirty="0">
                <a:latin typeface="Arial Narrow" panose="020B0606020202030204" pitchFamily="34" charset="0"/>
              </a:rPr>
              <a:t>Funciones</a:t>
            </a:r>
          </a:p>
          <a:p>
            <a:pPr algn="just">
              <a:buNone/>
            </a:pPr>
            <a:r>
              <a:rPr lang="es-SV" sz="1600" dirty="0">
                <a:latin typeface="Arial Narrow" panose="020B0606020202030204" pitchFamily="34" charset="0"/>
              </a:rPr>
              <a:t>       </a:t>
            </a:r>
            <a:r>
              <a:rPr lang="es-SV" sz="1400" dirty="0">
                <a:latin typeface="Arial Narrow" panose="020B0606020202030204" pitchFamily="34" charset="0"/>
              </a:rPr>
              <a:t>Unidad Coordinadora del Programa de  Apoyo Integral a la Estrategia de Prevención de la Violencia. Proyecto que se ejecuta con el préstamo 2881/OC-ES otorgado por el BID.</a:t>
            </a:r>
          </a:p>
          <a:p>
            <a:pPr algn="just">
              <a:buNone/>
            </a:pPr>
            <a:r>
              <a:rPr lang="es-SV" sz="1400" dirty="0">
                <a:latin typeface="Arial Narrow" panose="020B0606020202030204" pitchFamily="34" charset="0"/>
              </a:rPr>
              <a:t>        En esta unidad se realizan los procesos administrativos de adquisición y compras de bienes y servicios que demandan las unidades operativas del programa en mención. </a:t>
            </a:r>
            <a:endParaRPr lang="es-ES" sz="1400" dirty="0">
              <a:latin typeface="Arial Narrow" panose="020B0606020202030204" pitchFamily="34" charset="0"/>
            </a:endParaRPr>
          </a:p>
          <a:p>
            <a:pPr marL="0" indent="0" algn="just">
              <a:buNone/>
            </a:pPr>
            <a:endParaRPr lang="es-ES" sz="1400" b="1" dirty="0">
              <a:latin typeface="Arial Narrow" panose="020B0606020202030204" pitchFamily="34" charset="0"/>
            </a:endParaRPr>
          </a:p>
          <a:p>
            <a:pPr algn="just"/>
            <a:r>
              <a:rPr lang="es-ES" sz="1600" b="1" dirty="0">
                <a:latin typeface="Arial Narrow" panose="020B0606020202030204" pitchFamily="34" charset="0"/>
              </a:rPr>
              <a:t>Total de Empleados</a:t>
            </a:r>
          </a:p>
          <a:p>
            <a:pPr algn="just">
              <a:buNone/>
            </a:pPr>
            <a:r>
              <a:rPr lang="es-ES" sz="1400" dirty="0">
                <a:latin typeface="Arial Narrow" panose="020B0606020202030204" pitchFamily="34" charset="0"/>
              </a:rPr>
              <a:t>         5 Mujeres </a:t>
            </a:r>
          </a:p>
          <a:p>
            <a:pPr algn="just">
              <a:buNone/>
            </a:pPr>
            <a:r>
              <a:rPr lang="es-ES" sz="1400" dirty="0">
                <a:latin typeface="Arial Narrow" panose="020B0606020202030204" pitchFamily="34" charset="0"/>
              </a:rPr>
              <a:t>         5 Hombres</a:t>
            </a:r>
          </a:p>
          <a:p>
            <a:pPr algn="just">
              <a:buNone/>
            </a:pPr>
            <a:endParaRPr lang="es-ES" sz="1400" dirty="0">
              <a:latin typeface="Arial Narrow" panose="020B0606020202030204" pitchFamily="34" charset="0"/>
            </a:endParaRPr>
          </a:p>
          <a:p>
            <a:pPr algn="just"/>
            <a:r>
              <a:rPr lang="es-ES" sz="1600" b="1" dirty="0">
                <a:latin typeface="Arial Narrow" panose="020B0606020202030204" pitchFamily="34" charset="0"/>
              </a:rPr>
              <a:t>Ubicación</a:t>
            </a:r>
          </a:p>
          <a:p>
            <a:pPr algn="just">
              <a:buNone/>
            </a:pPr>
            <a:r>
              <a:rPr lang="es-ES" sz="1400" dirty="0">
                <a:latin typeface="Arial Narrow" panose="020B0606020202030204" pitchFamily="34" charset="0"/>
              </a:rPr>
              <a:t>        3er Nivel Edif. B-3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552728"/>
          </a:xfrm>
        </p:spPr>
        <p:txBody>
          <a:bodyPr>
            <a:normAutofit fontScale="92500" lnSpcReduction="10000"/>
          </a:bodyPr>
          <a:lstStyle/>
          <a:p>
            <a:pPr marL="0" indent="0">
              <a:buNone/>
            </a:pPr>
            <a:r>
              <a:rPr lang="es-SV" sz="2400" b="1" dirty="0">
                <a:latin typeface="Arial Narrow" panose="020B0606020202030204" pitchFamily="34" charset="0"/>
              </a:rPr>
              <a:t>               </a:t>
            </a:r>
            <a:r>
              <a:rPr lang="es-SV" sz="2400" b="1" dirty="0" smtClean="0">
                <a:latin typeface="Arial Narrow" panose="020B0606020202030204" pitchFamily="34" charset="0"/>
              </a:rPr>
              <a:t>Dirección </a:t>
            </a:r>
            <a:r>
              <a:rPr lang="es-SV" sz="2400" b="1" dirty="0">
                <a:latin typeface="Arial Narrow" panose="020B0606020202030204" pitchFamily="34" charset="0"/>
              </a:rPr>
              <a:t>de Adquisiciones y Contrataciones DACI</a:t>
            </a:r>
          </a:p>
          <a:p>
            <a:pPr marL="0" indent="0">
              <a:buNone/>
            </a:pPr>
            <a:endParaRPr lang="es-SV" dirty="0"/>
          </a:p>
          <a:p>
            <a:pPr algn="just"/>
            <a:r>
              <a:rPr lang="es-SV" sz="1600" b="1" dirty="0">
                <a:latin typeface="Arial Narrow" panose="020B0606020202030204" pitchFamily="34" charset="0"/>
              </a:rPr>
              <a:t>Nombre del Director</a:t>
            </a:r>
          </a:p>
          <a:p>
            <a:pPr marL="0" indent="0" algn="just">
              <a:buNone/>
            </a:pPr>
            <a:r>
              <a:rPr lang="es-SV" sz="1400" dirty="0">
                <a:latin typeface="Arial Narrow" panose="020B0606020202030204" pitchFamily="34" charset="0"/>
              </a:rPr>
              <a:t>         Lic. Ricardo López Claros</a:t>
            </a:r>
          </a:p>
          <a:p>
            <a:pPr marL="0" indent="0" algn="just">
              <a:buNone/>
            </a:pPr>
            <a:endParaRPr lang="es-SV" sz="1400" dirty="0">
              <a:latin typeface="Arial Narrow" panose="020B0606020202030204" pitchFamily="34" charset="0"/>
            </a:endParaRPr>
          </a:p>
          <a:p>
            <a:pPr algn="just"/>
            <a:r>
              <a:rPr lang="es-SV" sz="1600" b="1" dirty="0">
                <a:latin typeface="Arial Narrow" panose="020B0606020202030204" pitchFamily="34" charset="0"/>
              </a:rPr>
              <a:t>Correo y Teléfono del Director</a:t>
            </a:r>
          </a:p>
          <a:p>
            <a:pPr marL="0" indent="0" algn="just">
              <a:buNone/>
            </a:pPr>
            <a:r>
              <a:rPr lang="es-SV" sz="1400" dirty="0">
                <a:latin typeface="Arial Narrow" panose="020B0606020202030204" pitchFamily="34" charset="0"/>
              </a:rPr>
              <a:t>         angelica.calderon@seguridad.gob.sv         </a:t>
            </a:r>
          </a:p>
          <a:p>
            <a:pPr marL="0" indent="0" algn="just">
              <a:buNone/>
            </a:pPr>
            <a:r>
              <a:rPr lang="es-SV" sz="1400" dirty="0">
                <a:latin typeface="Arial Narrow" panose="020B0606020202030204" pitchFamily="34" charset="0"/>
              </a:rPr>
              <a:t>         25263047</a:t>
            </a:r>
          </a:p>
          <a:p>
            <a:pPr marL="0" indent="0" algn="just">
              <a:buNone/>
            </a:pPr>
            <a:endParaRPr lang="es-SV" sz="1400" dirty="0">
              <a:latin typeface="Arial Narrow" panose="020B0606020202030204" pitchFamily="34" charset="0"/>
            </a:endParaRPr>
          </a:p>
          <a:p>
            <a:pPr algn="just"/>
            <a:r>
              <a:rPr lang="es-SV" sz="1600" b="1" dirty="0">
                <a:latin typeface="Arial Narrow" panose="020B0606020202030204" pitchFamily="34" charset="0"/>
              </a:rPr>
              <a:t>Funciones</a:t>
            </a:r>
          </a:p>
          <a:p>
            <a:pPr marL="0" indent="0" algn="just">
              <a:buNone/>
            </a:pPr>
            <a:r>
              <a:rPr lang="es-SV" sz="1400" dirty="0">
                <a:latin typeface="Arial Narrow" panose="020B0606020202030204" pitchFamily="34" charset="0"/>
              </a:rPr>
              <a:t>        Dirección de Adquisiciones y Contrataciones Institucional. Responsable de la descentralización operativa y  </a:t>
            </a:r>
          </a:p>
          <a:p>
            <a:pPr marL="0" indent="0" algn="just">
              <a:buNone/>
            </a:pPr>
            <a:r>
              <a:rPr lang="es-SV" sz="1400" dirty="0">
                <a:latin typeface="Arial Narrow" panose="020B0606020202030204" pitchFamily="34" charset="0"/>
              </a:rPr>
              <a:t>        de realizar todas las actividades relacionadas con la gestión de adquisiciones y contrataciones de obras,  </a:t>
            </a:r>
          </a:p>
          <a:p>
            <a:pPr marL="0" indent="0" algn="just">
              <a:buNone/>
            </a:pPr>
            <a:r>
              <a:rPr lang="es-SV" sz="1400" dirty="0">
                <a:latin typeface="Arial Narrow" panose="020B0606020202030204" pitchFamily="34" charset="0"/>
              </a:rPr>
              <a:t>        bienes y servicios.</a:t>
            </a:r>
          </a:p>
          <a:p>
            <a:pPr marL="0" indent="0" algn="just">
              <a:buNone/>
            </a:pPr>
            <a:r>
              <a:rPr lang="es-SV" sz="1600" b="1" dirty="0">
                <a:latin typeface="Arial Narrow" panose="020B0606020202030204" pitchFamily="34" charset="0"/>
              </a:rPr>
              <a:t> </a:t>
            </a:r>
          </a:p>
          <a:p>
            <a:pPr algn="just"/>
            <a:r>
              <a:rPr lang="es-SV" sz="1600" b="1" dirty="0">
                <a:latin typeface="Arial Narrow" panose="020B0606020202030204" pitchFamily="34" charset="0"/>
              </a:rPr>
              <a:t>Total de Empleados</a:t>
            </a:r>
          </a:p>
          <a:p>
            <a:pPr marL="0" indent="0" algn="just">
              <a:buNone/>
            </a:pPr>
            <a:r>
              <a:rPr lang="es-SV" sz="1400" dirty="0">
                <a:latin typeface="Arial Narrow" panose="020B0606020202030204" pitchFamily="34" charset="0"/>
              </a:rPr>
              <a:t>        12 Mujeres</a:t>
            </a:r>
          </a:p>
          <a:p>
            <a:pPr marL="0" indent="0" algn="just">
              <a:buNone/>
            </a:pPr>
            <a:r>
              <a:rPr lang="es-SV" sz="1400" dirty="0">
                <a:latin typeface="Arial Narrow" panose="020B0606020202030204" pitchFamily="34" charset="0"/>
              </a:rPr>
              <a:t>         9 Hombres</a:t>
            </a:r>
          </a:p>
          <a:p>
            <a:pPr marL="0" indent="0" algn="just">
              <a:buNone/>
            </a:pPr>
            <a:endParaRPr lang="es-SV" sz="1400" dirty="0">
              <a:latin typeface="Arial Narrow" panose="020B0606020202030204" pitchFamily="34" charset="0"/>
            </a:endParaRPr>
          </a:p>
          <a:p>
            <a:pPr algn="just"/>
            <a:r>
              <a:rPr lang="es-SV" sz="1600" b="1" dirty="0">
                <a:latin typeface="Arial Narrow" panose="020B0606020202030204" pitchFamily="34" charset="0"/>
              </a:rPr>
              <a:t>Ubicación</a:t>
            </a:r>
          </a:p>
          <a:p>
            <a:pPr marL="0" indent="0" algn="just">
              <a:buNone/>
            </a:pPr>
            <a:r>
              <a:rPr lang="es-SV" sz="1400" dirty="0">
                <a:latin typeface="Arial Narrow" panose="020B0606020202030204" pitchFamily="34" charset="0"/>
              </a:rPr>
              <a:t>        1º Nivel Edif.B-3</a:t>
            </a:r>
          </a:p>
          <a:p>
            <a:endParaRPr lang="es-SV" sz="1600" b="1" dirty="0">
              <a:latin typeface="Arial Narrow" panose="020B0606020202030204" pitchFamily="34" charset="0"/>
            </a:endParaRPr>
          </a:p>
        </p:txBody>
      </p:sp>
    </p:spTree>
    <p:extLst>
      <p:ext uri="{BB962C8B-B14F-4D97-AF65-F5344CB8AC3E}">
        <p14:creationId xmlns:p14="http://schemas.microsoft.com/office/powerpoint/2010/main" val="2314120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552728"/>
          </a:xfrm>
        </p:spPr>
        <p:txBody>
          <a:bodyPr>
            <a:normAutofit fontScale="92500" lnSpcReduction="20000"/>
          </a:bodyPr>
          <a:lstStyle/>
          <a:p>
            <a:pPr marL="0" indent="0">
              <a:buNone/>
            </a:pPr>
            <a:r>
              <a:rPr lang="es-SV" dirty="0"/>
              <a:t>                        </a:t>
            </a:r>
            <a:r>
              <a:rPr lang="es-SV" sz="2400" b="1" dirty="0">
                <a:latin typeface="Arial Narrow" panose="020B0606020202030204" pitchFamily="34" charset="0"/>
              </a:rPr>
              <a:t>Dirección de Recursos Humanos</a:t>
            </a:r>
          </a:p>
          <a:p>
            <a:pPr marL="0" indent="0">
              <a:buNone/>
            </a:pPr>
            <a:endParaRPr lang="es-SV" sz="2400" b="1" dirty="0">
              <a:latin typeface="Arial Narrow" panose="020B0606020202030204" pitchFamily="34" charset="0"/>
            </a:endParaRPr>
          </a:p>
          <a:p>
            <a:pPr algn="just"/>
            <a:r>
              <a:rPr lang="es-SV" sz="1600" b="1" dirty="0">
                <a:latin typeface="Arial Narrow" panose="020B0606020202030204" pitchFamily="34" charset="0"/>
              </a:rPr>
              <a:t>Nombre de la Directora</a:t>
            </a:r>
          </a:p>
          <a:p>
            <a:pPr marL="0" indent="0" algn="just">
              <a:buNone/>
            </a:pPr>
            <a:r>
              <a:rPr lang="es-SV" sz="1600" b="1" dirty="0">
                <a:latin typeface="Arial Narrow" panose="020B0606020202030204" pitchFamily="34" charset="0"/>
              </a:rPr>
              <a:t>        </a:t>
            </a:r>
            <a:r>
              <a:rPr lang="es-SV" sz="1400" dirty="0">
                <a:latin typeface="Arial Narrow" panose="020B0606020202030204" pitchFamily="34" charset="0"/>
              </a:rPr>
              <a:t>Licda. Yecenia Elizabeth López Peña</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Correo y Teléfono de la Directora</a:t>
            </a:r>
          </a:p>
          <a:p>
            <a:pPr marL="0" indent="0" algn="just">
              <a:buNone/>
            </a:pPr>
            <a:r>
              <a:rPr lang="es-SV" sz="1400" dirty="0">
                <a:latin typeface="Arial Narrow" panose="020B0606020202030204" pitchFamily="34" charset="0"/>
              </a:rPr>
              <a:t>         sandra.miranda@seguridad.gob.sv. </a:t>
            </a:r>
          </a:p>
          <a:p>
            <a:pPr marL="0" indent="0" algn="just">
              <a:buNone/>
            </a:pPr>
            <a:r>
              <a:rPr lang="es-SV" sz="1400" dirty="0">
                <a:latin typeface="Arial Narrow" panose="020B0606020202030204" pitchFamily="34" charset="0"/>
              </a:rPr>
              <a:t>          25263161</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Funciones</a:t>
            </a:r>
          </a:p>
          <a:p>
            <a:pPr marL="0" indent="0" algn="just">
              <a:buNone/>
            </a:pPr>
            <a:r>
              <a:rPr lang="es-SV" sz="1600" b="1" dirty="0">
                <a:latin typeface="Arial Narrow" panose="020B0606020202030204" pitchFamily="34" charset="0"/>
              </a:rPr>
              <a:t>        </a:t>
            </a:r>
            <a:r>
              <a:rPr lang="es-SV" sz="1400" dirty="0">
                <a:latin typeface="Arial Narrow" panose="020B0606020202030204" pitchFamily="34" charset="0"/>
              </a:rPr>
              <a:t>Es la Dirección encargada de Incorporar, mantener y desarrollar el talento humano idóneo, capaz de </a:t>
            </a:r>
          </a:p>
          <a:p>
            <a:pPr marL="0" indent="0" algn="just">
              <a:buNone/>
            </a:pPr>
            <a:r>
              <a:rPr lang="es-SV" sz="1400" dirty="0">
                <a:latin typeface="Arial Narrow" panose="020B0606020202030204" pitchFamily="34" charset="0"/>
              </a:rPr>
              <a:t>         garantizar el cumplimiento de las funciones del Ministerio de Justicia y Seguridad Pública, dentro de un</a:t>
            </a:r>
          </a:p>
          <a:p>
            <a:pPr marL="0" indent="0" algn="just">
              <a:buNone/>
            </a:pPr>
            <a:r>
              <a:rPr lang="es-SV" sz="1400" dirty="0">
                <a:latin typeface="Arial Narrow" panose="020B0606020202030204" pitchFamily="34" charset="0"/>
              </a:rPr>
              <a:t>         sistema de gestión con orientación a la mejora continua, que propicie un clima laboral adecuado para </a:t>
            </a:r>
          </a:p>
          <a:p>
            <a:pPr marL="0" indent="0" algn="just">
              <a:buNone/>
            </a:pPr>
            <a:r>
              <a:rPr lang="es-SV" sz="1400" dirty="0">
                <a:latin typeface="Arial Narrow" panose="020B0606020202030204" pitchFamily="34" charset="0"/>
              </a:rPr>
              <a:t>         brindar a la población un mejor servicio en aras de satisfacer sus necesidades eficientemente.</a:t>
            </a:r>
          </a:p>
          <a:p>
            <a:pPr marL="0" indent="0" algn="just">
              <a:buNone/>
            </a:pPr>
            <a:endParaRPr lang="es-SV" sz="1600" b="1" dirty="0">
              <a:latin typeface="Arial Narrow" panose="020B0606020202030204" pitchFamily="34" charset="0"/>
            </a:endParaRPr>
          </a:p>
          <a:p>
            <a:pPr algn="just"/>
            <a:r>
              <a:rPr lang="es-SV" sz="1600" b="1" dirty="0">
                <a:latin typeface="Arial Narrow" panose="020B0606020202030204" pitchFamily="34" charset="0"/>
              </a:rPr>
              <a:t>Total de Empleados</a:t>
            </a:r>
          </a:p>
          <a:p>
            <a:pPr marL="0" indent="0" algn="just">
              <a:buNone/>
            </a:pPr>
            <a:r>
              <a:rPr lang="es-SV" sz="1600" b="1" dirty="0">
                <a:latin typeface="Arial Narrow" panose="020B0606020202030204" pitchFamily="34" charset="0"/>
              </a:rPr>
              <a:t>        </a:t>
            </a:r>
            <a:r>
              <a:rPr lang="es-SV" sz="1400" dirty="0">
                <a:latin typeface="Arial Narrow" panose="020B0606020202030204" pitchFamily="34" charset="0"/>
              </a:rPr>
              <a:t>5 Mujeres</a:t>
            </a:r>
          </a:p>
          <a:p>
            <a:pPr marL="0" indent="0" algn="just">
              <a:buNone/>
            </a:pPr>
            <a:r>
              <a:rPr lang="es-SV" sz="1400" dirty="0">
                <a:latin typeface="Arial Narrow" panose="020B0606020202030204" pitchFamily="34" charset="0"/>
              </a:rPr>
              <a:t>         7 Hombres</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Ubicación</a:t>
            </a:r>
          </a:p>
          <a:p>
            <a:pPr marL="0" indent="0" algn="just">
              <a:buNone/>
            </a:pPr>
            <a:r>
              <a:rPr lang="es-SV" sz="1400" dirty="0">
                <a:latin typeface="Arial Narrow" panose="020B0606020202030204" pitchFamily="34" charset="0"/>
              </a:rPr>
              <a:t>        2º Nivel Edif. B-3</a:t>
            </a:r>
          </a:p>
        </p:txBody>
      </p:sp>
    </p:spTree>
    <p:extLst>
      <p:ext uri="{BB962C8B-B14F-4D97-AF65-F5344CB8AC3E}">
        <p14:creationId xmlns:p14="http://schemas.microsoft.com/office/powerpoint/2010/main" val="4261664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624736"/>
          </a:xfrm>
        </p:spPr>
        <p:txBody>
          <a:bodyPr>
            <a:normAutofit fontScale="62500" lnSpcReduction="20000"/>
          </a:bodyPr>
          <a:lstStyle/>
          <a:p>
            <a:pPr marL="0" indent="0">
              <a:buNone/>
            </a:pPr>
            <a:r>
              <a:rPr lang="es-SV" dirty="0"/>
              <a:t>                 </a:t>
            </a:r>
            <a:r>
              <a:rPr lang="es-SV" sz="2400" dirty="0">
                <a:latin typeface="Arial Narrow" panose="020B0606020202030204" pitchFamily="34" charset="0"/>
              </a:rPr>
              <a:t>                 </a:t>
            </a:r>
            <a:r>
              <a:rPr lang="es-SV" sz="2400" b="1" dirty="0">
                <a:latin typeface="Arial Narrow" panose="020B0606020202030204" pitchFamily="34" charset="0"/>
              </a:rPr>
              <a:t>Dirección de Logística</a:t>
            </a:r>
          </a:p>
          <a:p>
            <a:pPr marL="0" indent="0">
              <a:buNone/>
            </a:pPr>
            <a:endParaRPr lang="es-SV" sz="2400" b="1" dirty="0">
              <a:latin typeface="Arial Narrow" panose="020B0606020202030204" pitchFamily="34" charset="0"/>
            </a:endParaRPr>
          </a:p>
          <a:p>
            <a:pPr algn="just"/>
            <a:r>
              <a:rPr lang="es-SV" sz="1600" b="1" dirty="0" smtClean="0">
                <a:latin typeface="Arial Narrow" panose="020B0606020202030204" pitchFamily="34" charset="0"/>
              </a:rPr>
              <a:t>  Nombre </a:t>
            </a:r>
            <a:r>
              <a:rPr lang="es-SV" sz="1600" b="1" dirty="0">
                <a:latin typeface="Arial Narrow" panose="020B0606020202030204" pitchFamily="34" charset="0"/>
              </a:rPr>
              <a:t>del Director</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Lic</a:t>
            </a:r>
            <a:r>
              <a:rPr lang="es-SV" sz="1400" dirty="0">
                <a:latin typeface="Arial Narrow" panose="020B0606020202030204" pitchFamily="34" charset="0"/>
              </a:rPr>
              <a:t>. Ricardo Escobar Chicas </a:t>
            </a:r>
          </a:p>
          <a:p>
            <a:pPr marL="0" indent="0" algn="just"/>
            <a:r>
              <a:rPr lang="es-SV" sz="1600" b="1" dirty="0">
                <a:latin typeface="Arial Narrow" panose="020B0606020202030204" pitchFamily="34" charset="0"/>
              </a:rPr>
              <a:t> </a:t>
            </a:r>
            <a:r>
              <a:rPr lang="es-SV" sz="1600" b="1" dirty="0" smtClean="0">
                <a:latin typeface="Arial Narrow" panose="020B0606020202030204" pitchFamily="34" charset="0"/>
              </a:rPr>
              <a:t>       Correo </a:t>
            </a:r>
            <a:r>
              <a:rPr lang="es-SV" sz="1600" b="1" dirty="0">
                <a:latin typeface="Arial Narrow" panose="020B0606020202030204" pitchFamily="34" charset="0"/>
              </a:rPr>
              <a:t>y Teléfono del Director</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tania.vega@seguridad.gob.sv</a:t>
            </a:r>
            <a:endParaRPr lang="es-SV" sz="1400" dirty="0">
              <a:latin typeface="Arial Narrow" panose="020B0606020202030204" pitchFamily="34" charset="0"/>
            </a:endParaRP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25263066</a:t>
            </a:r>
            <a:endParaRPr lang="es-SV" sz="1400" dirty="0">
              <a:latin typeface="Arial Narrow" panose="020B0606020202030204" pitchFamily="34" charset="0"/>
            </a:endParaRPr>
          </a:p>
          <a:p>
            <a:pPr algn="just"/>
            <a:r>
              <a:rPr lang="es-SV" sz="1600" b="1" dirty="0" smtClean="0">
                <a:latin typeface="Arial Narrow" panose="020B0606020202030204" pitchFamily="34" charset="0"/>
              </a:rPr>
              <a:t>  Funciones</a:t>
            </a:r>
            <a:endParaRPr lang="es-SV" sz="1600" b="1" dirty="0">
              <a:latin typeface="Arial Narrow" panose="020B0606020202030204" pitchFamily="34" charset="0"/>
            </a:endParaRP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Atender </a:t>
            </a:r>
            <a:r>
              <a:rPr lang="es-SV" sz="1400" dirty="0">
                <a:latin typeface="Arial Narrow" panose="020B0606020202030204" pitchFamily="34" charset="0"/>
              </a:rPr>
              <a:t>con esmero, oportunidad y eficiencia todas las actividades relacionadas con el transporte </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Institucional</a:t>
            </a:r>
            <a:r>
              <a:rPr lang="es-SV" sz="1400" dirty="0">
                <a:latin typeface="Arial Narrow" panose="020B0606020202030204" pitchFamily="34" charset="0"/>
              </a:rPr>
              <a:t>, administrar y controlar efectivamente los activos fijos de la Institución y Servicios generales, </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mediante </a:t>
            </a:r>
            <a:r>
              <a:rPr lang="es-SV" sz="1400" dirty="0">
                <a:latin typeface="Arial Narrow" panose="020B0606020202030204" pitchFamily="34" charset="0"/>
              </a:rPr>
              <a:t>iniciativas que permitan lograr resultados satisfactorios a través de la optimización del recurso</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humano</a:t>
            </a:r>
            <a:r>
              <a:rPr lang="es-SV" sz="1400" dirty="0">
                <a:latin typeface="Arial Narrow" panose="020B0606020202030204" pitchFamily="34" charset="0"/>
              </a:rPr>
              <a:t>, financiero y material asignado para ello; así como también desarrollar de forma ágil y oportuna </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la </a:t>
            </a:r>
            <a:r>
              <a:rPr lang="es-SV" sz="1400" dirty="0">
                <a:latin typeface="Arial Narrow" panose="020B0606020202030204" pitchFamily="34" charset="0"/>
              </a:rPr>
              <a:t>seguridad Institucional y las actividades relacionadas con el manejo y control del combustible y </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resguardo </a:t>
            </a:r>
            <a:r>
              <a:rPr lang="es-SV" sz="1400" dirty="0">
                <a:latin typeface="Arial Narrow" panose="020B0606020202030204" pitchFamily="34" charset="0"/>
              </a:rPr>
              <a:t>de bienes e insumos necesarios, para el buen funcionamiento de cada una de las Unidades.- </a:t>
            </a:r>
          </a:p>
          <a:p>
            <a:pPr algn="just"/>
            <a:r>
              <a:rPr lang="es-SV" sz="1600" b="1" dirty="0" smtClean="0">
                <a:latin typeface="Arial Narrow" panose="020B0606020202030204" pitchFamily="34" charset="0"/>
              </a:rPr>
              <a:t>  Total </a:t>
            </a:r>
            <a:r>
              <a:rPr lang="es-SV" sz="1600" b="1" dirty="0">
                <a:latin typeface="Arial Narrow" panose="020B0606020202030204" pitchFamily="34" charset="0"/>
              </a:rPr>
              <a:t>de Empleados</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Dirección </a:t>
            </a:r>
            <a:r>
              <a:rPr lang="es-SV" sz="1400" dirty="0">
                <a:latin typeface="Arial Narrow" panose="020B0606020202030204" pitchFamily="34" charset="0"/>
              </a:rPr>
              <a:t>de Logística                                 1 Mujer  </a:t>
            </a:r>
            <a:r>
              <a:rPr lang="es-SV" sz="1400" dirty="0" smtClean="0">
                <a:latin typeface="Arial Narrow" panose="020B0606020202030204" pitchFamily="34" charset="0"/>
              </a:rPr>
              <a:t>      1 </a:t>
            </a:r>
            <a:r>
              <a:rPr lang="es-SV" sz="1400" dirty="0">
                <a:latin typeface="Arial Narrow" panose="020B0606020202030204" pitchFamily="34" charset="0"/>
              </a:rPr>
              <a:t>Hombre</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Unidad </a:t>
            </a:r>
            <a:r>
              <a:rPr lang="es-SV" sz="1400" dirty="0">
                <a:latin typeface="Arial Narrow" panose="020B0606020202030204" pitchFamily="34" charset="0"/>
              </a:rPr>
              <a:t>de Transporte                                  1 Mujer </a:t>
            </a:r>
            <a:r>
              <a:rPr lang="es-SV" sz="1400" dirty="0" smtClean="0">
                <a:latin typeface="Arial Narrow" panose="020B0606020202030204" pitchFamily="34" charset="0"/>
              </a:rPr>
              <a:t>     </a:t>
            </a:r>
            <a:r>
              <a:rPr lang="es-SV" sz="1400" dirty="0">
                <a:latin typeface="Arial Narrow" panose="020B0606020202030204" pitchFamily="34" charset="0"/>
              </a:rPr>
              <a:t>22 Hombres</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Unidad </a:t>
            </a:r>
            <a:r>
              <a:rPr lang="es-SV" sz="1400" dirty="0">
                <a:latin typeface="Arial Narrow" panose="020B0606020202030204" pitchFamily="34" charset="0"/>
              </a:rPr>
              <a:t>de Combustible                                2 </a:t>
            </a:r>
            <a:r>
              <a:rPr lang="es-SV" sz="1400" dirty="0" smtClean="0">
                <a:latin typeface="Arial Narrow" panose="020B0606020202030204" pitchFamily="34" charset="0"/>
              </a:rPr>
              <a:t>Mujeres    1 Hombre</a:t>
            </a:r>
            <a:endParaRPr lang="es-SV" sz="1400" dirty="0">
              <a:latin typeface="Arial Narrow" panose="020B0606020202030204" pitchFamily="34" charset="0"/>
            </a:endParaRP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Unidad </a:t>
            </a:r>
            <a:r>
              <a:rPr lang="es-SV" sz="1400" dirty="0">
                <a:latin typeface="Arial Narrow" panose="020B0606020202030204" pitchFamily="34" charset="0"/>
              </a:rPr>
              <a:t>de Seguridad                                    2 Mujeres  27 Hombres</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Unidad </a:t>
            </a:r>
            <a:r>
              <a:rPr lang="es-SV" sz="1400" dirty="0">
                <a:latin typeface="Arial Narrow" panose="020B0606020202030204" pitchFamily="34" charset="0"/>
              </a:rPr>
              <a:t>de Activo Fijo                                    1 Mujer      </a:t>
            </a:r>
            <a:r>
              <a:rPr lang="es-SV" sz="1400" dirty="0" smtClean="0">
                <a:latin typeface="Arial Narrow" panose="020B0606020202030204" pitchFamily="34" charset="0"/>
              </a:rPr>
              <a:t>  4 </a:t>
            </a:r>
            <a:r>
              <a:rPr lang="es-SV" sz="1400" dirty="0">
                <a:latin typeface="Arial Narrow" panose="020B0606020202030204" pitchFamily="34" charset="0"/>
              </a:rPr>
              <a:t>Hombres</a:t>
            </a:r>
          </a:p>
          <a:p>
            <a:pPr marL="0" indent="0" algn="just">
              <a:buNone/>
            </a:pPr>
            <a:r>
              <a:rPr lang="es-SV" sz="1600" b="1" dirty="0">
                <a:latin typeface="Arial Narrow" panose="020B0606020202030204" pitchFamily="34" charset="0"/>
              </a:rPr>
              <a:t>        </a:t>
            </a:r>
            <a:r>
              <a:rPr lang="es-SV" sz="1600" b="1" dirty="0" smtClean="0">
                <a:latin typeface="Arial Narrow" panose="020B0606020202030204" pitchFamily="34" charset="0"/>
              </a:rPr>
              <a:t>  </a:t>
            </a:r>
            <a:r>
              <a:rPr lang="es-SV" sz="1400" dirty="0" smtClean="0">
                <a:latin typeface="Arial Narrow" panose="020B0606020202030204" pitchFamily="34" charset="0"/>
              </a:rPr>
              <a:t>Unidad </a:t>
            </a:r>
            <a:r>
              <a:rPr lang="es-SV" sz="1400" dirty="0">
                <a:latin typeface="Arial Narrow" panose="020B0606020202030204" pitchFamily="34" charset="0"/>
              </a:rPr>
              <a:t>de Almacén de Logística (Bodega)                     </a:t>
            </a:r>
            <a:r>
              <a:rPr lang="es-SV" sz="1400" dirty="0" smtClean="0">
                <a:latin typeface="Arial Narrow" panose="020B0606020202030204" pitchFamily="34" charset="0"/>
              </a:rPr>
              <a:t>  3 </a:t>
            </a:r>
            <a:r>
              <a:rPr lang="es-SV" sz="1400" dirty="0">
                <a:latin typeface="Arial Narrow" panose="020B0606020202030204" pitchFamily="34" charset="0"/>
              </a:rPr>
              <a:t>Hombres</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Unidad </a:t>
            </a:r>
            <a:r>
              <a:rPr lang="es-SV" sz="1400" dirty="0">
                <a:latin typeface="Arial Narrow" panose="020B0606020202030204" pitchFamily="34" charset="0"/>
              </a:rPr>
              <a:t>de Servicios Generales                   13 Mujeres   15 Hombres</a:t>
            </a:r>
          </a:p>
          <a:p>
            <a:pPr marL="0" indent="0" algn="just">
              <a:buNone/>
            </a:pPr>
            <a:endParaRPr lang="es-SV" sz="1400" b="1" dirty="0">
              <a:latin typeface="Arial Narrow" panose="020B0606020202030204" pitchFamily="34" charset="0"/>
            </a:endParaRPr>
          </a:p>
          <a:p>
            <a:pPr algn="just"/>
            <a:r>
              <a:rPr lang="es-SV" sz="1600" b="1" dirty="0" smtClean="0">
                <a:latin typeface="Arial Narrow" panose="020B0606020202030204" pitchFamily="34" charset="0"/>
              </a:rPr>
              <a:t>  Ubicación</a:t>
            </a:r>
            <a:endParaRPr lang="es-SV" sz="1600" b="1" dirty="0">
              <a:latin typeface="Arial Narrow" panose="020B0606020202030204" pitchFamily="34" charset="0"/>
            </a:endParaRP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1er </a:t>
            </a:r>
            <a:r>
              <a:rPr lang="es-SV" sz="1400" dirty="0">
                <a:latin typeface="Arial Narrow" panose="020B0606020202030204" pitchFamily="34" charset="0"/>
              </a:rPr>
              <a:t>Nivel     Edif. B-3</a:t>
            </a:r>
          </a:p>
        </p:txBody>
      </p:sp>
    </p:spTree>
    <p:extLst>
      <p:ext uri="{BB962C8B-B14F-4D97-AF65-F5344CB8AC3E}">
        <p14:creationId xmlns:p14="http://schemas.microsoft.com/office/powerpoint/2010/main" val="3255898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624736"/>
          </a:xfrm>
        </p:spPr>
        <p:txBody>
          <a:bodyPr>
            <a:normAutofit fontScale="85000" lnSpcReduction="20000"/>
          </a:bodyPr>
          <a:lstStyle/>
          <a:p>
            <a:pPr marL="0" indent="0">
              <a:buNone/>
            </a:pPr>
            <a:r>
              <a:rPr lang="es-SV" sz="2400" dirty="0">
                <a:latin typeface="Arial Narrow" panose="020B0606020202030204" pitchFamily="34" charset="0"/>
              </a:rPr>
              <a:t>                               </a:t>
            </a:r>
            <a:r>
              <a:rPr lang="es-SV" sz="2400" b="1" dirty="0">
                <a:latin typeface="Arial Narrow" panose="020B0606020202030204" pitchFamily="34" charset="0"/>
              </a:rPr>
              <a:t>Dirección de Planificación y Gestión</a:t>
            </a:r>
          </a:p>
          <a:p>
            <a:pPr marL="0" indent="0">
              <a:buNone/>
            </a:pPr>
            <a:endParaRPr lang="es-SV" sz="2400" dirty="0">
              <a:latin typeface="Arial Narrow" panose="020B0606020202030204" pitchFamily="34" charset="0"/>
            </a:endParaRPr>
          </a:p>
          <a:p>
            <a:pPr algn="just"/>
            <a:r>
              <a:rPr lang="es-SV" sz="1600" b="1" dirty="0">
                <a:latin typeface="Arial Narrow" panose="020B0606020202030204" pitchFamily="34" charset="0"/>
              </a:rPr>
              <a:t>Nombre del Director</a:t>
            </a:r>
          </a:p>
          <a:p>
            <a:pPr marL="0" indent="0" algn="just">
              <a:buNone/>
            </a:pPr>
            <a:r>
              <a:rPr lang="es-SV" sz="1400" dirty="0">
                <a:latin typeface="Arial Narrow" panose="020B0606020202030204" pitchFamily="34" charset="0"/>
              </a:rPr>
              <a:t>        Lic. Luis Enrique Flores</a:t>
            </a:r>
          </a:p>
          <a:p>
            <a:pPr algn="just"/>
            <a:endParaRPr lang="es-SV" sz="1600" dirty="0">
              <a:latin typeface="Arial Narrow" panose="020B0606020202030204" pitchFamily="34" charset="0"/>
            </a:endParaRPr>
          </a:p>
          <a:p>
            <a:pPr algn="just"/>
            <a:r>
              <a:rPr lang="es-SV" sz="1600" b="1" dirty="0">
                <a:latin typeface="Arial Narrow" panose="020B0606020202030204" pitchFamily="34" charset="0"/>
              </a:rPr>
              <a:t>Correo y Teléfono del Director</a:t>
            </a:r>
          </a:p>
          <a:p>
            <a:pPr marL="0" indent="0" algn="just">
              <a:buNone/>
            </a:pPr>
            <a:r>
              <a:rPr lang="es-SV" sz="1400" dirty="0">
                <a:latin typeface="Arial Narrow" panose="020B0606020202030204" pitchFamily="34" charset="0"/>
              </a:rPr>
              <a:t>        nancy.cordon@seguridad.gob.sv        </a:t>
            </a:r>
          </a:p>
          <a:p>
            <a:pPr marL="0" indent="0" algn="just">
              <a:buNone/>
            </a:pPr>
            <a:r>
              <a:rPr lang="es-SV" sz="1400" dirty="0">
                <a:latin typeface="Arial Narrow" panose="020B0606020202030204" pitchFamily="34" charset="0"/>
              </a:rPr>
              <a:t>        25263194</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Funciones</a:t>
            </a:r>
          </a:p>
          <a:p>
            <a:pPr marL="0" indent="0" algn="just">
              <a:buNone/>
            </a:pPr>
            <a:r>
              <a:rPr lang="es-SV" sz="1400" dirty="0">
                <a:latin typeface="Arial Narrow" panose="020B0606020202030204" pitchFamily="34" charset="0"/>
              </a:rPr>
              <a:t>        Apoyar y dar seguimiento a la Estrategia Institucional, planes de trabajo de las unidades que conforman </a:t>
            </a:r>
          </a:p>
          <a:p>
            <a:pPr marL="0" indent="0" algn="just">
              <a:buNone/>
            </a:pPr>
            <a:r>
              <a:rPr lang="es-SV" sz="1400" dirty="0">
                <a:latin typeface="Arial Narrow" panose="020B0606020202030204" pitchFamily="34" charset="0"/>
              </a:rPr>
              <a:t>        el Ministerio de Justicia y Seguridad Pública, considerando la  interconexión, continuidad, eficiencia </a:t>
            </a:r>
          </a:p>
          <a:p>
            <a:pPr marL="0" indent="0" algn="just">
              <a:buNone/>
            </a:pPr>
            <a:r>
              <a:rPr lang="es-SV" sz="1400" dirty="0">
                <a:latin typeface="Arial Narrow" panose="020B0606020202030204" pitchFamily="34" charset="0"/>
              </a:rPr>
              <a:t>        y autosostenibilidad de los mismos, además de brindar la asesoría técnica necesaria para la modernización</a:t>
            </a:r>
          </a:p>
          <a:p>
            <a:pPr marL="0" indent="0" algn="just">
              <a:buNone/>
            </a:pPr>
            <a:r>
              <a:rPr lang="es-SV" sz="1400" dirty="0">
                <a:latin typeface="Arial Narrow" panose="020B0606020202030204" pitchFamily="34" charset="0"/>
              </a:rPr>
              <a:t>        y el desarrollo de proyectos de las diferentes dependencias del Ministerio; así como proyectos </a:t>
            </a:r>
          </a:p>
          <a:p>
            <a:pPr marL="0" indent="0" algn="just">
              <a:buNone/>
            </a:pPr>
            <a:r>
              <a:rPr lang="es-SV" sz="1400" dirty="0">
                <a:latin typeface="Arial Narrow" panose="020B0606020202030204" pitchFamily="34" charset="0"/>
              </a:rPr>
              <a:t>        especiales del Despacho Ministerial.</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Total de Empleados</a:t>
            </a:r>
          </a:p>
          <a:p>
            <a:pPr marL="0" indent="0" algn="just">
              <a:buNone/>
            </a:pPr>
            <a:r>
              <a:rPr lang="es-SV" sz="1600" b="1" dirty="0">
                <a:latin typeface="Arial Narrow" panose="020B0606020202030204" pitchFamily="34" charset="0"/>
              </a:rPr>
              <a:t>        </a:t>
            </a:r>
            <a:r>
              <a:rPr lang="es-SV" sz="1400" dirty="0">
                <a:latin typeface="Arial Narrow" panose="020B0606020202030204" pitchFamily="34" charset="0"/>
              </a:rPr>
              <a:t>3 Mujeres</a:t>
            </a:r>
          </a:p>
          <a:p>
            <a:pPr marL="0" indent="0" algn="just">
              <a:buNone/>
            </a:pPr>
            <a:r>
              <a:rPr lang="es-SV" sz="1400" dirty="0">
                <a:latin typeface="Arial Narrow" panose="020B0606020202030204" pitchFamily="34" charset="0"/>
              </a:rPr>
              <a:t>         2 Hombres</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Ubicación</a:t>
            </a:r>
          </a:p>
          <a:p>
            <a:pPr marL="0" indent="0" algn="just">
              <a:buNone/>
            </a:pPr>
            <a:r>
              <a:rPr lang="es-SV" sz="1400" dirty="0">
                <a:latin typeface="Arial Narrow" panose="020B0606020202030204" pitchFamily="34" charset="0"/>
              </a:rPr>
              <a:t>        2º Nivel Edif. B-3</a:t>
            </a:r>
          </a:p>
        </p:txBody>
      </p:sp>
    </p:spTree>
    <p:extLst>
      <p:ext uri="{BB962C8B-B14F-4D97-AF65-F5344CB8AC3E}">
        <p14:creationId xmlns:p14="http://schemas.microsoft.com/office/powerpoint/2010/main" val="1214500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4624"/>
            <a:ext cx="8229600" cy="6813376"/>
          </a:xfrm>
        </p:spPr>
        <p:txBody>
          <a:bodyPr>
            <a:normAutofit fontScale="25000" lnSpcReduction="20000"/>
          </a:bodyPr>
          <a:lstStyle/>
          <a:p>
            <a:pPr marL="0" indent="0">
              <a:buNone/>
            </a:pPr>
            <a:r>
              <a:rPr lang="es-SV" sz="7400" dirty="0">
                <a:latin typeface="Arial Narrow" panose="020B0606020202030204" pitchFamily="34" charset="0"/>
              </a:rPr>
              <a:t>               </a:t>
            </a:r>
            <a:r>
              <a:rPr lang="es-SV" sz="7400" dirty="0" smtClean="0">
                <a:latin typeface="Arial Narrow" panose="020B0606020202030204" pitchFamily="34" charset="0"/>
              </a:rPr>
              <a:t>    </a:t>
            </a:r>
            <a:r>
              <a:rPr lang="es-SV" sz="9600" b="1" dirty="0" smtClean="0">
                <a:latin typeface="Arial Narrow" panose="020B0606020202030204" pitchFamily="34" charset="0"/>
              </a:rPr>
              <a:t>Dirección </a:t>
            </a:r>
            <a:r>
              <a:rPr lang="es-SV" sz="9600" b="1" dirty="0">
                <a:latin typeface="Arial Narrow" panose="020B0606020202030204" pitchFamily="34" charset="0"/>
              </a:rPr>
              <a:t>de Informática y Desarrollo Tecnológico</a:t>
            </a:r>
          </a:p>
          <a:p>
            <a:pPr marL="0" indent="0">
              <a:buNone/>
            </a:pPr>
            <a:endParaRPr lang="es-SV" sz="2300" b="1" dirty="0">
              <a:latin typeface="Arial Narrow" panose="020B0606020202030204" pitchFamily="34" charset="0"/>
            </a:endParaRPr>
          </a:p>
          <a:p>
            <a:pPr algn="just">
              <a:lnSpc>
                <a:spcPct val="120000"/>
              </a:lnSpc>
            </a:pPr>
            <a:r>
              <a:rPr lang="es-SV" sz="6000" b="1" dirty="0">
                <a:latin typeface="Arial Narrow" panose="020B0606020202030204" pitchFamily="34" charset="0"/>
              </a:rPr>
              <a:t>Nombre del Director</a:t>
            </a:r>
          </a:p>
          <a:p>
            <a:pPr marL="0" indent="0" algn="just">
              <a:lnSpc>
                <a:spcPct val="120000"/>
              </a:lnSpc>
              <a:buNone/>
            </a:pPr>
            <a:r>
              <a:rPr lang="es-SV" sz="5600" dirty="0">
                <a:latin typeface="Arial Narrow" panose="020B0606020202030204" pitchFamily="34" charset="0"/>
              </a:rPr>
              <a:t>        </a:t>
            </a:r>
            <a:r>
              <a:rPr lang="es-SV" sz="4800" dirty="0">
                <a:latin typeface="Arial Narrow" panose="020B0606020202030204" pitchFamily="34" charset="0"/>
              </a:rPr>
              <a:t>Ing. Guillermo Eduardo Funes Marciano</a:t>
            </a:r>
          </a:p>
          <a:p>
            <a:pPr algn="just">
              <a:lnSpc>
                <a:spcPct val="120000"/>
              </a:lnSpc>
            </a:pPr>
            <a:r>
              <a:rPr lang="es-SV" sz="6000" b="1" dirty="0" smtClean="0">
                <a:latin typeface="Arial Narrow" panose="020B0606020202030204" pitchFamily="34" charset="0"/>
              </a:rPr>
              <a:t>Correo </a:t>
            </a:r>
            <a:r>
              <a:rPr lang="es-SV" sz="6000" b="1" dirty="0">
                <a:latin typeface="Arial Narrow" panose="020B0606020202030204" pitchFamily="34" charset="0"/>
              </a:rPr>
              <a:t>y Teléfono del Director</a:t>
            </a:r>
          </a:p>
          <a:p>
            <a:pPr marL="0" indent="0" algn="just">
              <a:lnSpc>
                <a:spcPct val="120000"/>
              </a:lnSpc>
              <a:buNone/>
            </a:pPr>
            <a:r>
              <a:rPr lang="es-SV" sz="5600" b="1" dirty="0">
                <a:latin typeface="Arial Narrow" panose="020B0606020202030204" pitchFamily="34" charset="0"/>
              </a:rPr>
              <a:t>         </a:t>
            </a:r>
            <a:r>
              <a:rPr lang="es-SV" sz="4800" dirty="0">
                <a:latin typeface="Arial Narrow" panose="020B0606020202030204" pitchFamily="34" charset="0"/>
              </a:rPr>
              <a:t>elda.ramirez@seguridad.gob.sv</a:t>
            </a:r>
          </a:p>
          <a:p>
            <a:pPr marL="0" indent="0" algn="just">
              <a:lnSpc>
                <a:spcPct val="120000"/>
              </a:lnSpc>
              <a:buNone/>
            </a:pPr>
            <a:r>
              <a:rPr lang="es-SV" sz="4800" dirty="0">
                <a:latin typeface="Arial Narrow" panose="020B0606020202030204" pitchFamily="34" charset="0"/>
              </a:rPr>
              <a:t>         25263012</a:t>
            </a:r>
          </a:p>
          <a:p>
            <a:pPr algn="just">
              <a:lnSpc>
                <a:spcPct val="120000"/>
              </a:lnSpc>
            </a:pPr>
            <a:r>
              <a:rPr lang="es-SV" sz="6000" b="1" dirty="0">
                <a:latin typeface="Arial Narrow" panose="020B0606020202030204" pitchFamily="34" charset="0"/>
              </a:rPr>
              <a:t>Funciones</a:t>
            </a:r>
          </a:p>
          <a:p>
            <a:pPr marL="0" indent="0" algn="just">
              <a:lnSpc>
                <a:spcPct val="120000"/>
              </a:lnSpc>
              <a:buNone/>
            </a:pPr>
            <a:r>
              <a:rPr lang="es-SV" sz="4300" b="1" dirty="0">
                <a:latin typeface="Arial Narrow" panose="020B0606020202030204" pitchFamily="34" charset="0"/>
              </a:rPr>
              <a:t>        </a:t>
            </a:r>
            <a:r>
              <a:rPr lang="es-SV" sz="5600" b="1" dirty="0">
                <a:latin typeface="Arial Narrow" panose="020B0606020202030204" pitchFamily="34" charset="0"/>
              </a:rPr>
              <a:t>Objetivos de la Unidad.</a:t>
            </a:r>
          </a:p>
          <a:p>
            <a:pPr marL="0" indent="0" algn="just">
              <a:lnSpc>
                <a:spcPct val="120000"/>
              </a:lnSpc>
              <a:buNone/>
            </a:pPr>
            <a:r>
              <a:rPr lang="es-SV" sz="4800" dirty="0">
                <a:latin typeface="Arial Narrow" panose="020B0606020202030204" pitchFamily="34" charset="0"/>
              </a:rPr>
              <a:t>         </a:t>
            </a:r>
            <a:r>
              <a:rPr lang="es-SV" sz="4800" b="1" dirty="0">
                <a:latin typeface="Arial Narrow" panose="020B0606020202030204" pitchFamily="34" charset="0"/>
              </a:rPr>
              <a:t> * </a:t>
            </a:r>
            <a:r>
              <a:rPr lang="es-SV" sz="4800" dirty="0">
                <a:latin typeface="Arial Narrow" panose="020B0606020202030204" pitchFamily="34" charset="0"/>
              </a:rPr>
              <a:t>Proporcionar las herramientas informáticas que  agilicen y hagan más eficientes los procesos operativos y </a:t>
            </a:r>
            <a:r>
              <a:rPr lang="es-SV" sz="4800" dirty="0" smtClean="0">
                <a:latin typeface="Arial Narrow" panose="020B0606020202030204" pitchFamily="34" charset="0"/>
              </a:rPr>
              <a:t> administrativos </a:t>
            </a:r>
            <a:r>
              <a:rPr lang="es-SV" sz="4800" dirty="0">
                <a:latin typeface="Arial Narrow" panose="020B0606020202030204" pitchFamily="34" charset="0"/>
              </a:rPr>
              <a:t>del </a:t>
            </a:r>
            <a:r>
              <a:rPr lang="es-SV" sz="4800" dirty="0" smtClean="0">
                <a:latin typeface="Arial Narrow" panose="020B0606020202030204" pitchFamily="34" charset="0"/>
              </a:rPr>
              <a:t> Ministerio    garantizando </a:t>
            </a:r>
            <a:r>
              <a:rPr lang="es-SV" sz="4800" dirty="0">
                <a:latin typeface="Arial Narrow" panose="020B0606020202030204" pitchFamily="34" charset="0"/>
              </a:rPr>
              <a:t>su funcionamiento ininterrumpido</a:t>
            </a:r>
            <a:r>
              <a:rPr lang="es-SV" sz="4800" dirty="0" smtClean="0">
                <a:latin typeface="Arial Narrow" panose="020B0606020202030204" pitchFamily="34" charset="0"/>
              </a:rPr>
              <a:t>. </a:t>
            </a:r>
            <a:r>
              <a:rPr lang="es-SV" sz="4800" b="1" dirty="0" smtClean="0">
                <a:latin typeface="Arial Narrow" panose="020B0606020202030204" pitchFamily="34" charset="0"/>
              </a:rPr>
              <a:t>* </a:t>
            </a:r>
            <a:r>
              <a:rPr lang="es-SV" sz="4800" dirty="0">
                <a:latin typeface="Arial Narrow" panose="020B0606020202030204" pitchFamily="34" charset="0"/>
              </a:rPr>
              <a:t>Proporcionar soporte técnico preventivo y correctivo a los equipos de </a:t>
            </a:r>
            <a:r>
              <a:rPr lang="es-SV" sz="4800" dirty="0" smtClean="0">
                <a:latin typeface="Arial Narrow" panose="020B0606020202030204" pitchFamily="34" charset="0"/>
              </a:rPr>
              <a:t>informática </a:t>
            </a:r>
            <a:r>
              <a:rPr lang="es-SV" sz="4800" dirty="0">
                <a:latin typeface="Arial Narrow" panose="020B0606020202030204" pitchFamily="34" charset="0"/>
              </a:rPr>
              <a:t>y de telecomunicaciones del Ministerio y sus dependencias. </a:t>
            </a:r>
            <a:r>
              <a:rPr lang="es-SV" sz="4800" b="1" dirty="0" smtClean="0">
                <a:latin typeface="Arial Narrow" panose="020B0606020202030204" pitchFamily="34" charset="0"/>
              </a:rPr>
              <a:t>* </a:t>
            </a:r>
            <a:r>
              <a:rPr lang="es-SV" sz="4800" dirty="0">
                <a:latin typeface="Arial Narrow" panose="020B0606020202030204" pitchFamily="34" charset="0"/>
              </a:rPr>
              <a:t>Generar las políticas informáticas institucionales en </a:t>
            </a:r>
            <a:r>
              <a:rPr lang="es-SV" sz="4800" dirty="0" smtClean="0">
                <a:latin typeface="Arial Narrow" panose="020B0606020202030204" pitchFamily="34" charset="0"/>
              </a:rPr>
              <a:t>cuanto </a:t>
            </a:r>
            <a:r>
              <a:rPr lang="es-SV" sz="4800" dirty="0">
                <a:latin typeface="Arial Narrow" panose="020B0606020202030204" pitchFamily="34" charset="0"/>
              </a:rPr>
              <a:t>al uso de los recursos de tecnologías de información. </a:t>
            </a:r>
            <a:r>
              <a:rPr lang="es-SV" sz="4800" b="1" dirty="0" smtClean="0">
                <a:latin typeface="Arial Narrow" panose="020B0606020202030204" pitchFamily="34" charset="0"/>
              </a:rPr>
              <a:t>*</a:t>
            </a:r>
            <a:r>
              <a:rPr lang="es-SV" sz="4800" dirty="0" smtClean="0">
                <a:latin typeface="Arial Narrow" panose="020B0606020202030204" pitchFamily="34" charset="0"/>
              </a:rPr>
              <a:t> </a:t>
            </a:r>
            <a:r>
              <a:rPr lang="es-SV" sz="4800" dirty="0">
                <a:latin typeface="Arial Narrow" panose="020B0606020202030204" pitchFamily="34" charset="0"/>
              </a:rPr>
              <a:t>Proporcionar los medios de telecomunicación a través de </a:t>
            </a:r>
            <a:r>
              <a:rPr lang="es-SV" sz="4800" dirty="0" smtClean="0">
                <a:latin typeface="Arial Narrow" panose="020B0606020202030204" pitchFamily="34" charset="0"/>
              </a:rPr>
              <a:t>herramientas </a:t>
            </a:r>
            <a:r>
              <a:rPr lang="es-SV" sz="4800" dirty="0">
                <a:latin typeface="Arial Narrow" panose="020B0606020202030204" pitchFamily="34" charset="0"/>
              </a:rPr>
              <a:t>tecnológicas de todas las oficinas remotas y centrales de este ministerio y sus dependencias. </a:t>
            </a:r>
            <a:r>
              <a:rPr lang="es-SV" sz="4800" b="1" dirty="0" smtClean="0">
                <a:latin typeface="Arial Narrow" panose="020B0606020202030204" pitchFamily="34" charset="0"/>
              </a:rPr>
              <a:t>*</a:t>
            </a:r>
            <a:r>
              <a:rPr lang="es-SV" sz="4800" dirty="0" smtClean="0">
                <a:latin typeface="Arial Narrow" panose="020B0606020202030204" pitchFamily="34" charset="0"/>
              </a:rPr>
              <a:t> </a:t>
            </a:r>
            <a:r>
              <a:rPr lang="es-SV" sz="4800" dirty="0">
                <a:latin typeface="Arial Narrow" panose="020B0606020202030204" pitchFamily="34" charset="0"/>
              </a:rPr>
              <a:t>Definir, implementar y capacitar las políticas de seguridad informáticas. </a:t>
            </a:r>
            <a:r>
              <a:rPr lang="es-SV" sz="4800" b="1" dirty="0" smtClean="0">
                <a:latin typeface="Arial Narrow" panose="020B0606020202030204" pitchFamily="34" charset="0"/>
              </a:rPr>
              <a:t>*</a:t>
            </a:r>
            <a:r>
              <a:rPr lang="es-SV" sz="4800" dirty="0" smtClean="0">
                <a:latin typeface="Arial Narrow" panose="020B0606020202030204" pitchFamily="34" charset="0"/>
              </a:rPr>
              <a:t> </a:t>
            </a:r>
            <a:r>
              <a:rPr lang="es-SV" sz="4800" dirty="0">
                <a:latin typeface="Arial Narrow" panose="020B0606020202030204" pitchFamily="34" charset="0"/>
              </a:rPr>
              <a:t>Proporcionar las interfaces con el fin de establecer comunicación con los sistemas informáticos de otras instituciones y así validar la información de los   ciudadanos al momento de realizar algún trámite basado en una arquitectura orientada a servicios o </a:t>
            </a:r>
            <a:r>
              <a:rPr lang="es-SV" sz="4800" dirty="0" smtClean="0">
                <a:latin typeface="Arial Narrow" panose="020B0606020202030204" pitchFamily="34" charset="0"/>
              </a:rPr>
              <a:t>similares.</a:t>
            </a:r>
          </a:p>
          <a:p>
            <a:pPr marL="0" indent="0" algn="just">
              <a:lnSpc>
                <a:spcPct val="120000"/>
              </a:lnSpc>
            </a:pPr>
            <a:r>
              <a:rPr lang="es-SV" sz="6400" b="1" dirty="0" smtClean="0">
                <a:latin typeface="Arial Narrow" panose="020B0606020202030204" pitchFamily="34" charset="0"/>
              </a:rPr>
              <a:t>        </a:t>
            </a:r>
            <a:r>
              <a:rPr lang="es-SV" sz="6000" b="1" dirty="0" smtClean="0">
                <a:latin typeface="Arial Narrow" panose="020B0606020202030204" pitchFamily="34" charset="0"/>
              </a:rPr>
              <a:t> Visión</a:t>
            </a:r>
            <a:endParaRPr lang="es-SV" sz="6000" b="1" dirty="0">
              <a:latin typeface="Arial Narrow" panose="020B0606020202030204" pitchFamily="34" charset="0"/>
            </a:endParaRPr>
          </a:p>
          <a:p>
            <a:pPr marL="0" indent="0" algn="just">
              <a:lnSpc>
                <a:spcPct val="120000"/>
              </a:lnSpc>
              <a:buNone/>
            </a:pPr>
            <a:r>
              <a:rPr lang="es-SV" sz="4800" dirty="0">
                <a:latin typeface="Arial Narrow" panose="020B0606020202030204" pitchFamily="34" charset="0"/>
              </a:rPr>
              <a:t>        Ser una Dirección moderna, innovadora y eficiente que logre la sistematización de todos los procesos del Ministerio; utilizando tecnología de punta, sistemas inteligentes en el cruce y validación de la información; convirtiendo los servicios al público en servicios electrónicos ágiles, seguros y eficaces.</a:t>
            </a:r>
          </a:p>
          <a:p>
            <a:pPr marL="0" indent="0" algn="just">
              <a:lnSpc>
                <a:spcPct val="120000"/>
              </a:lnSpc>
            </a:pPr>
            <a:r>
              <a:rPr lang="es-SV" sz="6400" b="1" dirty="0">
                <a:latin typeface="Arial Narrow" panose="020B0606020202030204" pitchFamily="34" charset="0"/>
              </a:rPr>
              <a:t> </a:t>
            </a:r>
            <a:r>
              <a:rPr lang="es-SV" sz="6400" b="1" dirty="0" smtClean="0">
                <a:latin typeface="Arial Narrow" panose="020B0606020202030204" pitchFamily="34" charset="0"/>
              </a:rPr>
              <a:t>       </a:t>
            </a:r>
            <a:r>
              <a:rPr lang="es-SV" sz="6000" b="1" dirty="0" smtClean="0">
                <a:latin typeface="Arial Narrow" panose="020B0606020202030204" pitchFamily="34" charset="0"/>
              </a:rPr>
              <a:t> Misión</a:t>
            </a:r>
            <a:endParaRPr lang="es-SV" sz="6000" b="1" dirty="0">
              <a:latin typeface="Arial Narrow" panose="020B0606020202030204" pitchFamily="34" charset="0"/>
            </a:endParaRPr>
          </a:p>
          <a:p>
            <a:pPr marL="0" indent="0" algn="just">
              <a:lnSpc>
                <a:spcPct val="120000"/>
              </a:lnSpc>
              <a:buNone/>
            </a:pPr>
            <a:r>
              <a:rPr lang="es-SV" sz="4800" dirty="0">
                <a:latin typeface="Arial Narrow" panose="020B0606020202030204" pitchFamily="34" charset="0"/>
              </a:rPr>
              <a:t>        </a:t>
            </a:r>
            <a:r>
              <a:rPr lang="es-SV" sz="4800" dirty="0" smtClean="0">
                <a:latin typeface="Arial Narrow" panose="020B0606020202030204" pitchFamily="34" charset="0"/>
              </a:rPr>
              <a:t> Crear</a:t>
            </a:r>
            <a:r>
              <a:rPr lang="es-SV" sz="4800" dirty="0">
                <a:latin typeface="Arial Narrow" panose="020B0606020202030204" pitchFamily="34" charset="0"/>
              </a:rPr>
              <a:t>, mantener y mejorar continuamente las herramientas de tecnologías de información y telecomunicaciones, que    permitan a nuestros </a:t>
            </a:r>
            <a:r>
              <a:rPr lang="es-SV" sz="4800" dirty="0" smtClean="0">
                <a:latin typeface="Arial Narrow" panose="020B0606020202030204" pitchFamily="34" charset="0"/>
              </a:rPr>
              <a:t>clientes </a:t>
            </a:r>
            <a:r>
              <a:rPr lang="es-SV" sz="4800" dirty="0">
                <a:latin typeface="Arial Narrow" panose="020B0606020202030204" pitchFamily="34" charset="0"/>
              </a:rPr>
              <a:t>internos y externos, realizar los procesos operativos y administrativos de manera más eficiente y eficaz,  con el objeto de mejorar la justicia y la seguridad nacional, incrementar los ingresos y permitir la toma de </a:t>
            </a:r>
            <a:r>
              <a:rPr lang="es-SV" sz="4800" dirty="0" smtClean="0">
                <a:latin typeface="Arial Narrow" panose="020B0606020202030204" pitchFamily="34" charset="0"/>
              </a:rPr>
              <a:t>decisiones gerenciales en base a información verídica y oportuna.</a:t>
            </a:r>
            <a:endParaRPr lang="es-SV" sz="4800" dirty="0">
              <a:latin typeface="Arial Narrow" panose="020B0606020202030204" pitchFamily="34" charset="0"/>
            </a:endParaRPr>
          </a:p>
          <a:p>
            <a:pPr algn="just">
              <a:lnSpc>
                <a:spcPct val="120000"/>
              </a:lnSpc>
            </a:pPr>
            <a:r>
              <a:rPr lang="es-SV" sz="6000" b="1" dirty="0" smtClean="0">
                <a:latin typeface="Arial Narrow" panose="020B0606020202030204" pitchFamily="34" charset="0"/>
              </a:rPr>
              <a:t> Total </a:t>
            </a:r>
            <a:r>
              <a:rPr lang="es-SV" sz="6000" b="1" dirty="0">
                <a:latin typeface="Arial Narrow" panose="020B0606020202030204" pitchFamily="34" charset="0"/>
              </a:rPr>
              <a:t>de Empleados</a:t>
            </a:r>
          </a:p>
          <a:p>
            <a:pPr marL="0" indent="0" algn="just">
              <a:lnSpc>
                <a:spcPct val="120000"/>
              </a:lnSpc>
              <a:buNone/>
            </a:pPr>
            <a:r>
              <a:rPr lang="es-SV" sz="4800" dirty="0">
                <a:latin typeface="Arial Narrow" panose="020B0606020202030204" pitchFamily="34" charset="0"/>
              </a:rPr>
              <a:t>            </a:t>
            </a:r>
            <a:r>
              <a:rPr lang="es-SV" sz="4800" dirty="0" smtClean="0">
                <a:latin typeface="Arial Narrow" panose="020B0606020202030204" pitchFamily="34" charset="0"/>
              </a:rPr>
              <a:t>2 </a:t>
            </a:r>
            <a:r>
              <a:rPr lang="es-SV" sz="4800" dirty="0">
                <a:latin typeface="Arial Narrow" panose="020B0606020202030204" pitchFamily="34" charset="0"/>
              </a:rPr>
              <a:t>Mujeres</a:t>
            </a:r>
          </a:p>
          <a:p>
            <a:pPr marL="0" indent="0" algn="just">
              <a:lnSpc>
                <a:spcPct val="120000"/>
              </a:lnSpc>
              <a:buNone/>
            </a:pPr>
            <a:r>
              <a:rPr lang="es-SV" sz="4800" dirty="0">
                <a:latin typeface="Arial Narrow" panose="020B0606020202030204" pitchFamily="34" charset="0"/>
              </a:rPr>
              <a:t>          </a:t>
            </a:r>
            <a:r>
              <a:rPr lang="es-SV" sz="4800" dirty="0" smtClean="0">
                <a:latin typeface="Arial Narrow" panose="020B0606020202030204" pitchFamily="34" charset="0"/>
              </a:rPr>
              <a:t>  </a:t>
            </a:r>
            <a:r>
              <a:rPr lang="es-SV" sz="4800" dirty="0">
                <a:latin typeface="Arial Narrow" panose="020B0606020202030204" pitchFamily="34" charset="0"/>
              </a:rPr>
              <a:t>9 Hombres</a:t>
            </a:r>
          </a:p>
          <a:p>
            <a:pPr algn="just">
              <a:lnSpc>
                <a:spcPct val="120000"/>
              </a:lnSpc>
            </a:pPr>
            <a:r>
              <a:rPr lang="es-SV" sz="6000" b="1" dirty="0">
                <a:latin typeface="Arial Narrow" panose="020B0606020202030204" pitchFamily="34" charset="0"/>
              </a:rPr>
              <a:t>Ubicación</a:t>
            </a:r>
          </a:p>
          <a:p>
            <a:pPr marL="0" indent="0" algn="just">
              <a:lnSpc>
                <a:spcPct val="120000"/>
              </a:lnSpc>
              <a:buNone/>
            </a:pPr>
            <a:r>
              <a:rPr lang="es-SV" sz="4800" dirty="0">
                <a:latin typeface="Arial Narrow" panose="020B0606020202030204" pitchFamily="34" charset="0"/>
              </a:rPr>
              <a:t>        1er Nivel Edif. B-2</a:t>
            </a:r>
          </a:p>
        </p:txBody>
      </p:sp>
    </p:spTree>
    <p:extLst>
      <p:ext uri="{BB962C8B-B14F-4D97-AF65-F5344CB8AC3E}">
        <p14:creationId xmlns:p14="http://schemas.microsoft.com/office/powerpoint/2010/main" val="2412586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624736"/>
          </a:xfrm>
        </p:spPr>
        <p:txBody>
          <a:bodyPr>
            <a:normAutofit fontScale="92500" lnSpcReduction="10000"/>
          </a:bodyPr>
          <a:lstStyle/>
          <a:p>
            <a:pPr marL="0" indent="0">
              <a:buNone/>
            </a:pPr>
            <a:r>
              <a:rPr lang="es-SV" dirty="0"/>
              <a:t>                             </a:t>
            </a:r>
            <a:r>
              <a:rPr lang="es-SV" b="1" dirty="0"/>
              <a:t> </a:t>
            </a:r>
          </a:p>
          <a:p>
            <a:pPr marL="0" indent="0">
              <a:buNone/>
            </a:pPr>
            <a:r>
              <a:rPr lang="es-SV" sz="2400" b="1" dirty="0">
                <a:latin typeface="Arial Narrow" panose="020B0606020202030204" pitchFamily="34" charset="0"/>
              </a:rPr>
              <a:t>                                    Dirección de Ingeniería</a:t>
            </a:r>
          </a:p>
          <a:p>
            <a:endParaRPr lang="es-SV" sz="1600" b="1" dirty="0">
              <a:latin typeface="Arial Narrow" panose="020B0606020202030204" pitchFamily="34" charset="0"/>
            </a:endParaRPr>
          </a:p>
          <a:p>
            <a:pPr algn="just"/>
            <a:r>
              <a:rPr lang="es-SV" sz="1600" b="1" dirty="0">
                <a:latin typeface="Arial Narrow" panose="020B0606020202030204" pitchFamily="34" charset="0"/>
              </a:rPr>
              <a:t>Nombre del Director</a:t>
            </a:r>
          </a:p>
          <a:p>
            <a:pPr marL="0" indent="0" algn="just">
              <a:buNone/>
            </a:pPr>
            <a:r>
              <a:rPr lang="es-SV" sz="1600" b="1" dirty="0">
                <a:latin typeface="Arial Narrow" panose="020B0606020202030204" pitchFamily="34" charset="0"/>
              </a:rPr>
              <a:t>       </a:t>
            </a:r>
            <a:r>
              <a:rPr lang="es-SV" sz="1400" dirty="0">
                <a:latin typeface="Arial Narrow" panose="020B0606020202030204" pitchFamily="34" charset="0"/>
              </a:rPr>
              <a:t>Ing. Jorge Alberto Arriaza</a:t>
            </a:r>
          </a:p>
          <a:p>
            <a:pPr algn="just"/>
            <a:endParaRPr lang="es-SV" sz="1600" dirty="0">
              <a:latin typeface="Arial Narrow" panose="020B0606020202030204" pitchFamily="34" charset="0"/>
            </a:endParaRPr>
          </a:p>
          <a:p>
            <a:pPr algn="just"/>
            <a:r>
              <a:rPr lang="es-SV" sz="1600" b="1" dirty="0">
                <a:latin typeface="Arial Narrow" panose="020B0606020202030204" pitchFamily="34" charset="0"/>
              </a:rPr>
              <a:t>Correo y Teléfono del Director</a:t>
            </a:r>
          </a:p>
          <a:p>
            <a:pPr marL="0" indent="0" algn="just">
              <a:buNone/>
            </a:pPr>
            <a:r>
              <a:rPr lang="es-SV" sz="1400" dirty="0">
                <a:latin typeface="Arial Narrow" panose="020B0606020202030204" pitchFamily="34" charset="0"/>
              </a:rPr>
              <a:t>         myrna.mojica@seguridad.gob.sv        </a:t>
            </a:r>
          </a:p>
          <a:p>
            <a:pPr marL="0" indent="0" algn="just">
              <a:buNone/>
            </a:pPr>
            <a:r>
              <a:rPr lang="es-SV" sz="1400" dirty="0">
                <a:latin typeface="Arial Narrow" panose="020B0606020202030204" pitchFamily="34" charset="0"/>
              </a:rPr>
              <a:t>         25263151</a:t>
            </a:r>
          </a:p>
          <a:p>
            <a:pPr algn="just"/>
            <a:endParaRPr lang="es-SV" sz="1600" dirty="0">
              <a:latin typeface="Arial Narrow" panose="020B0606020202030204" pitchFamily="34" charset="0"/>
            </a:endParaRPr>
          </a:p>
          <a:p>
            <a:pPr algn="just"/>
            <a:r>
              <a:rPr lang="es-SV" sz="1600" b="1" dirty="0">
                <a:latin typeface="Arial Narrow" panose="020B0606020202030204" pitchFamily="34" charset="0"/>
              </a:rPr>
              <a:t>Funciones</a:t>
            </a:r>
          </a:p>
          <a:p>
            <a:pPr marL="0" indent="0" algn="just">
              <a:buNone/>
            </a:pPr>
            <a:r>
              <a:rPr lang="es-SV" sz="1400" dirty="0">
                <a:latin typeface="Arial Narrow" panose="020B0606020202030204" pitchFamily="34" charset="0"/>
              </a:rPr>
              <a:t>        Dirección de Ingeniería y mantenimiento: Encargada de dar asistencia técnica en materia de Infraestructura </a:t>
            </a:r>
          </a:p>
          <a:p>
            <a:pPr marL="0" indent="0" algn="just">
              <a:buNone/>
            </a:pPr>
            <a:r>
              <a:rPr lang="es-SV" sz="1400" dirty="0">
                <a:latin typeface="Arial Narrow" panose="020B0606020202030204" pitchFamily="34" charset="0"/>
              </a:rPr>
              <a:t>        a las dependencias que conforman el MJSP y Mantenimiento a las edificaciones de esta Secretaria de Estado. </a:t>
            </a:r>
            <a:endParaRPr lang="es-SV" sz="1600" b="1" dirty="0">
              <a:latin typeface="Arial Narrow" panose="020B0606020202030204" pitchFamily="34" charset="0"/>
            </a:endParaRP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Total de Empleados</a:t>
            </a:r>
          </a:p>
          <a:p>
            <a:pPr marL="0" indent="0" algn="just">
              <a:buNone/>
            </a:pPr>
            <a:r>
              <a:rPr lang="es-SV" sz="1400" dirty="0">
                <a:latin typeface="Arial Narrow" panose="020B0606020202030204" pitchFamily="34" charset="0"/>
              </a:rPr>
              <a:t>         Dirección de Ingeniería         4 Mujeres  12 Hombres  </a:t>
            </a:r>
          </a:p>
          <a:p>
            <a:pPr algn="just"/>
            <a:r>
              <a:rPr lang="es-SV" sz="1400" dirty="0">
                <a:latin typeface="Arial Narrow" panose="020B0606020202030204" pitchFamily="34" charset="0"/>
              </a:rPr>
              <a:t>Unidad de Mantenimiento      2 Mujeres  13 Hombres</a:t>
            </a:r>
            <a:endParaRPr lang="es-SV" sz="1600" b="1" dirty="0">
              <a:latin typeface="Arial Narrow" panose="020B0606020202030204" pitchFamily="34" charset="0"/>
            </a:endParaRP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Ubicación                                                                                                                                                  </a:t>
            </a:r>
            <a:r>
              <a:rPr lang="es-SV" sz="1400" dirty="0">
                <a:latin typeface="Arial Narrow" panose="020B0606020202030204" pitchFamily="34" charset="0"/>
              </a:rPr>
              <a:t>3er Nivel Edif. B-3</a:t>
            </a:r>
          </a:p>
          <a:p>
            <a:endParaRPr lang="es-SV" sz="1600" b="1" dirty="0">
              <a:latin typeface="Arial Narrow" panose="020B0606020202030204" pitchFamily="34" charset="0"/>
            </a:endParaRPr>
          </a:p>
        </p:txBody>
      </p:sp>
    </p:spTree>
    <p:extLst>
      <p:ext uri="{BB962C8B-B14F-4D97-AF65-F5344CB8AC3E}">
        <p14:creationId xmlns:p14="http://schemas.microsoft.com/office/powerpoint/2010/main" val="2620666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624736"/>
          </a:xfrm>
        </p:spPr>
        <p:txBody>
          <a:bodyPr>
            <a:normAutofit fontScale="92500" lnSpcReduction="20000"/>
          </a:bodyPr>
          <a:lstStyle/>
          <a:p>
            <a:pPr marL="0" indent="0">
              <a:buNone/>
            </a:pPr>
            <a:r>
              <a:rPr lang="es-SV" sz="2600" b="1" dirty="0">
                <a:latin typeface="Arial Narrow" pitchFamily="34" charset="0"/>
              </a:rPr>
              <a:t>            </a:t>
            </a:r>
            <a:r>
              <a:rPr lang="es-SV" sz="2400" b="1" dirty="0">
                <a:latin typeface="Arial Narrow" pitchFamily="34" charset="0"/>
              </a:rPr>
              <a:t>               Viceministro de Prevención Social</a:t>
            </a:r>
          </a:p>
          <a:p>
            <a:pPr algn="just"/>
            <a:r>
              <a:rPr lang="es-ES" sz="1600" b="1" dirty="0">
                <a:latin typeface="Arial Narrow" panose="020B0606020202030204" pitchFamily="34" charset="0"/>
              </a:rPr>
              <a:t>Nombre Viceministro de </a:t>
            </a:r>
            <a:r>
              <a:rPr lang="es-ES" sz="1600" b="1" dirty="0" smtClean="0">
                <a:latin typeface="Arial Narrow" panose="020B0606020202030204" pitchFamily="34" charset="0"/>
              </a:rPr>
              <a:t>Prevención Social</a:t>
            </a:r>
            <a:endParaRPr lang="es-ES" sz="1600" b="1" dirty="0">
              <a:latin typeface="Arial Narrow" panose="020B0606020202030204" pitchFamily="34" charset="0"/>
            </a:endParaRPr>
          </a:p>
          <a:p>
            <a:pPr marL="0" indent="0" algn="just">
              <a:buNone/>
            </a:pPr>
            <a:r>
              <a:rPr lang="es-ES" sz="1400" dirty="0">
                <a:latin typeface="Arial Narrow" panose="020B0606020202030204" pitchFamily="34" charset="0"/>
              </a:rPr>
              <a:t>        </a:t>
            </a:r>
            <a:r>
              <a:rPr lang="es-ES" sz="1400" dirty="0" smtClean="0">
                <a:latin typeface="Arial Narrow" panose="020B0606020202030204" pitchFamily="34" charset="0"/>
              </a:rPr>
              <a:t>  Ing. </a:t>
            </a:r>
            <a:r>
              <a:rPr lang="es-ES" sz="1400" dirty="0">
                <a:latin typeface="Arial Narrow" panose="020B0606020202030204" pitchFamily="34" charset="0"/>
              </a:rPr>
              <a:t>José </a:t>
            </a:r>
            <a:r>
              <a:rPr lang="es-ES" sz="1400" dirty="0" smtClean="0">
                <a:latin typeface="Arial Narrow" panose="020B0606020202030204" pitchFamily="34" charset="0"/>
              </a:rPr>
              <a:t>Roberto Flores </a:t>
            </a:r>
            <a:r>
              <a:rPr lang="es-ES" sz="1400" dirty="0">
                <a:latin typeface="Arial Narrow" panose="020B0606020202030204" pitchFamily="34" charset="0"/>
              </a:rPr>
              <a:t>Hidalgo</a:t>
            </a:r>
          </a:p>
          <a:p>
            <a:pPr algn="just"/>
            <a:r>
              <a:rPr lang="es-ES" sz="1600" b="1" dirty="0">
                <a:latin typeface="Arial Narrow" panose="020B0606020202030204" pitchFamily="34" charset="0"/>
              </a:rPr>
              <a:t>Correo y Teléfono del Viceministro de Prevención</a:t>
            </a:r>
          </a:p>
          <a:p>
            <a:pPr marL="0" indent="0" algn="just">
              <a:buNone/>
            </a:pPr>
            <a:r>
              <a:rPr lang="es-ES" sz="1400" dirty="0">
                <a:latin typeface="Arial Narrow" pitchFamily="34" charset="0"/>
              </a:rPr>
              <a:t>         </a:t>
            </a:r>
            <a:r>
              <a:rPr lang="es-ES" sz="1400" dirty="0" smtClean="0">
                <a:latin typeface="Arial Narrow" pitchFamily="34" charset="0"/>
              </a:rPr>
              <a:t>irma.duran@seguridad.gob.sv   </a:t>
            </a:r>
          </a:p>
          <a:p>
            <a:pPr marL="0" indent="0" algn="just">
              <a:buNone/>
            </a:pPr>
            <a:r>
              <a:rPr lang="es-ES" sz="1400" dirty="0" smtClean="0">
                <a:latin typeface="Arial Narrow" pitchFamily="34" charset="0"/>
              </a:rPr>
              <a:t>         25263093</a:t>
            </a:r>
            <a:endParaRPr lang="es-ES" sz="1400" dirty="0">
              <a:latin typeface="Arial Narrow" pitchFamily="34" charset="0"/>
            </a:endParaRPr>
          </a:p>
          <a:p>
            <a:pPr algn="just"/>
            <a:r>
              <a:rPr lang="es-ES" sz="1600" b="1" dirty="0">
                <a:latin typeface="Arial Narrow" panose="020B0606020202030204" pitchFamily="34" charset="0"/>
              </a:rPr>
              <a:t>Funciones</a:t>
            </a:r>
          </a:p>
          <a:p>
            <a:pPr algn="just">
              <a:buNone/>
            </a:pPr>
            <a:r>
              <a:rPr lang="es-SV" sz="1400" dirty="0" smtClean="0">
                <a:latin typeface="Arial Narrow" panose="020B0606020202030204" pitchFamily="34" charset="0"/>
              </a:rPr>
              <a:t>         Ejecutar </a:t>
            </a:r>
            <a:r>
              <a:rPr lang="es-SV" sz="1400" dirty="0">
                <a:latin typeface="Arial Narrow" panose="020B0606020202030204" pitchFamily="34" charset="0"/>
              </a:rPr>
              <a:t>los planteamientos, estrategias y acciones encaminadas a la prevención de la violencia y promoción de una cultura de paz y convivencia </a:t>
            </a:r>
            <a:r>
              <a:rPr lang="es-SV" sz="1400" dirty="0" smtClean="0">
                <a:latin typeface="Arial Narrow" panose="020B0606020202030204" pitchFamily="34" charset="0"/>
              </a:rPr>
              <a:t>social;</a:t>
            </a:r>
          </a:p>
          <a:p>
            <a:pPr algn="just">
              <a:buNone/>
            </a:pPr>
            <a:r>
              <a:rPr lang="es-SV" sz="1400" dirty="0" smtClean="0">
                <a:latin typeface="Arial Narrow" panose="020B0606020202030204" pitchFamily="34" charset="0"/>
              </a:rPr>
              <a:t>        Dirigir los esfuerzos nacionales en materia de prevención social de la violencia, en coordinación con otras instancias nacionales, departamentales, municipales y comunales;</a:t>
            </a:r>
          </a:p>
          <a:p>
            <a:pPr algn="just">
              <a:buNone/>
            </a:pPr>
            <a:r>
              <a:rPr lang="es-SV" sz="1400" dirty="0" smtClean="0">
                <a:latin typeface="Arial Narrow" panose="020B0606020202030204" pitchFamily="34" charset="0"/>
              </a:rPr>
              <a:t>        </a:t>
            </a:r>
            <a:r>
              <a:rPr lang="es-SV" sz="1400" dirty="0">
                <a:latin typeface="Arial Narrow" panose="020B0606020202030204" pitchFamily="34" charset="0"/>
              </a:rPr>
              <a:t>Promover, estimular y fortalecer la cultura de paz y la convivencia, por medio de programas permanentes en los que participen los gobiernos locales, organizaciones de la sociedad civil y la ciudadanía en general, sobre la base de un amplio ejercicio de participación de los diversos sectores en las respectivas </a:t>
            </a:r>
            <a:r>
              <a:rPr lang="es-SV" sz="1400" dirty="0" smtClean="0">
                <a:latin typeface="Arial Narrow" panose="020B0606020202030204" pitchFamily="34" charset="0"/>
              </a:rPr>
              <a:t>comunidades;</a:t>
            </a:r>
          </a:p>
          <a:p>
            <a:pPr algn="just">
              <a:buNone/>
            </a:pPr>
            <a:r>
              <a:rPr lang="es-SV" sz="1400" dirty="0" smtClean="0">
                <a:latin typeface="Arial Narrow" panose="020B0606020202030204" pitchFamily="34" charset="0"/>
              </a:rPr>
              <a:t>         Coordinar y supervisar la formulación y ejecución de los planes, estrategias y políticas gubernamentales encaminadas a prevenir el consumo ilícito de drogas, así como también los esfuerzos de rehabilitación de personas adictas.</a:t>
            </a:r>
          </a:p>
          <a:p>
            <a:pPr algn="just">
              <a:buNone/>
            </a:pPr>
            <a:r>
              <a:rPr lang="es-SV" sz="1400" dirty="0" smtClean="0">
                <a:latin typeface="Arial Narrow" panose="020B0606020202030204" pitchFamily="34" charset="0"/>
              </a:rPr>
              <a:t>        Supervisar las acciones de prevención y control de accidentes de tránsito y laborales, por el uso, abuso y/o dependencia de alcohol y otras drogas en la población en general.</a:t>
            </a:r>
          </a:p>
          <a:p>
            <a:pPr algn="just">
              <a:buNone/>
            </a:pPr>
            <a:r>
              <a:rPr lang="es-SV" sz="1400" dirty="0" smtClean="0">
                <a:latin typeface="Arial Narrow" panose="020B0606020202030204" pitchFamily="34" charset="0"/>
              </a:rPr>
              <a:t>         Promover </a:t>
            </a:r>
            <a:r>
              <a:rPr lang="es-SV" sz="1400" dirty="0">
                <a:latin typeface="Arial Narrow" panose="020B0606020202030204" pitchFamily="34" charset="0"/>
              </a:rPr>
              <a:t>la adopción de un enfoque de equidad de género en los ámbitos de su competencia.</a:t>
            </a:r>
            <a:endParaRPr lang="es-ES" sz="1400" dirty="0">
              <a:latin typeface="Arial Narrow" panose="020B0606020202030204" pitchFamily="34" charset="0"/>
            </a:endParaRPr>
          </a:p>
          <a:p>
            <a:pPr algn="just"/>
            <a:r>
              <a:rPr lang="es-ES" sz="1600" b="1" dirty="0">
                <a:latin typeface="Arial Narrow" panose="020B0606020202030204" pitchFamily="34" charset="0"/>
              </a:rPr>
              <a:t>Total de Empleados</a:t>
            </a:r>
          </a:p>
          <a:p>
            <a:pPr marL="0" indent="0" algn="just">
              <a:buNone/>
            </a:pPr>
            <a:r>
              <a:rPr lang="es-ES" sz="1400" b="1" dirty="0">
                <a:latin typeface="Arial Narrow" panose="020B0606020202030204" pitchFamily="34" charset="0"/>
              </a:rPr>
              <a:t>        </a:t>
            </a:r>
            <a:r>
              <a:rPr lang="es-ES" sz="1400" dirty="0">
                <a:latin typeface="Arial Narrow" pitchFamily="34" charset="0"/>
              </a:rPr>
              <a:t>3 Mujeres</a:t>
            </a:r>
          </a:p>
          <a:p>
            <a:pPr marL="0" indent="0" algn="just">
              <a:buNone/>
            </a:pPr>
            <a:r>
              <a:rPr lang="es-ES" sz="1400" dirty="0">
                <a:latin typeface="Arial Narrow" pitchFamily="34" charset="0"/>
              </a:rPr>
              <a:t>        4 Hombres</a:t>
            </a:r>
          </a:p>
          <a:p>
            <a:pPr algn="just"/>
            <a:r>
              <a:rPr lang="es-SV" sz="1600" b="1" dirty="0">
                <a:latin typeface="Arial Narrow" panose="020B0606020202030204" pitchFamily="34" charset="0"/>
              </a:rPr>
              <a:t>Ubicación</a:t>
            </a:r>
          </a:p>
          <a:p>
            <a:pPr algn="just">
              <a:buNone/>
            </a:pPr>
            <a:r>
              <a:rPr lang="es-SV" sz="1700" dirty="0">
                <a:latin typeface="Arial Narrow" panose="020B0606020202030204" pitchFamily="34" charset="0"/>
              </a:rPr>
              <a:t>       </a:t>
            </a:r>
            <a:r>
              <a:rPr lang="es-SV" sz="1400" dirty="0">
                <a:latin typeface="Arial Narrow" panose="020B0606020202030204" pitchFamily="34" charset="0"/>
              </a:rPr>
              <a:t>1er Nivel Edif. B-1</a:t>
            </a:r>
          </a:p>
        </p:txBody>
      </p:sp>
    </p:spTree>
    <p:extLst>
      <p:ext uri="{BB962C8B-B14F-4D97-AF65-F5344CB8AC3E}">
        <p14:creationId xmlns:p14="http://schemas.microsoft.com/office/powerpoint/2010/main" val="3704937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
            </a:r>
            <a:br>
              <a:rPr lang="es-ES" dirty="0"/>
            </a:br>
            <a:r>
              <a:rPr lang="es-ES" dirty="0"/>
              <a:t/>
            </a:r>
            <a:br>
              <a:rPr lang="es-ES" dirty="0"/>
            </a:b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a:xfrm>
            <a:off x="214282" y="142852"/>
            <a:ext cx="8786874" cy="6500858"/>
          </a:xfrm>
        </p:spPr>
        <p:txBody>
          <a:bodyPr>
            <a:normAutofit fontScale="62500" lnSpcReduction="20000"/>
          </a:bodyPr>
          <a:lstStyle/>
          <a:p>
            <a:pPr algn="ctr">
              <a:buNone/>
            </a:pPr>
            <a:r>
              <a:rPr lang="es-ES" sz="2600" b="1" dirty="0"/>
              <a:t>Despacho Ministerial</a:t>
            </a:r>
          </a:p>
          <a:p>
            <a:pPr>
              <a:lnSpc>
                <a:spcPct val="110000"/>
              </a:lnSpc>
            </a:pPr>
            <a:endParaRPr lang="es-ES" sz="1800" b="1" dirty="0">
              <a:latin typeface="Arial Narrow" pitchFamily="34" charset="0"/>
            </a:endParaRPr>
          </a:p>
          <a:p>
            <a:pPr algn="just">
              <a:lnSpc>
                <a:spcPct val="110000"/>
              </a:lnSpc>
            </a:pPr>
            <a:r>
              <a:rPr lang="es-ES" sz="1700" b="1" dirty="0">
                <a:latin typeface="Arial Narrow" pitchFamily="34" charset="0"/>
              </a:rPr>
              <a:t>Nombre del Ministro</a:t>
            </a:r>
          </a:p>
          <a:p>
            <a:pPr algn="just">
              <a:lnSpc>
                <a:spcPct val="110000"/>
              </a:lnSpc>
              <a:buNone/>
            </a:pPr>
            <a:r>
              <a:rPr lang="es-ES" sz="1600" dirty="0">
                <a:latin typeface="Arial Narrow" pitchFamily="34" charset="0"/>
              </a:rPr>
              <a:t>         </a:t>
            </a:r>
            <a:r>
              <a:rPr lang="es-ES" sz="1500" dirty="0">
                <a:latin typeface="Arial Narrow" pitchFamily="34" charset="0"/>
              </a:rPr>
              <a:t>Comisionado.  Mauricio Ernesto Ramírez Landaverde</a:t>
            </a:r>
            <a:endParaRPr lang="es-ES" sz="1500" b="1" dirty="0">
              <a:latin typeface="Arial Narrow" pitchFamily="34" charset="0"/>
            </a:endParaRPr>
          </a:p>
          <a:p>
            <a:pPr algn="just">
              <a:lnSpc>
                <a:spcPct val="110000"/>
              </a:lnSpc>
            </a:pPr>
            <a:r>
              <a:rPr lang="es-ES" sz="1600" b="1" dirty="0">
                <a:latin typeface="Arial Narrow" pitchFamily="34" charset="0"/>
              </a:rPr>
              <a:t> </a:t>
            </a:r>
            <a:r>
              <a:rPr lang="es-ES" sz="1700" b="1" dirty="0">
                <a:latin typeface="Arial Narrow" pitchFamily="34" charset="0"/>
              </a:rPr>
              <a:t>Correo y Teléfono del Titular</a:t>
            </a:r>
          </a:p>
          <a:p>
            <a:pPr algn="just">
              <a:lnSpc>
                <a:spcPct val="110000"/>
              </a:lnSpc>
              <a:buNone/>
            </a:pPr>
            <a:r>
              <a:rPr lang="es-ES" sz="1600" dirty="0">
                <a:latin typeface="Arial Narrow" pitchFamily="34" charset="0"/>
              </a:rPr>
              <a:t>         </a:t>
            </a:r>
            <a:r>
              <a:rPr lang="es-ES" sz="1500" dirty="0">
                <a:latin typeface="Arial Narrow" pitchFamily="34" charset="0"/>
              </a:rPr>
              <a:t>mramirez@seguridad.gob.sv </a:t>
            </a:r>
          </a:p>
          <a:p>
            <a:pPr algn="just">
              <a:lnSpc>
                <a:spcPct val="110000"/>
              </a:lnSpc>
              <a:buNone/>
            </a:pPr>
            <a:r>
              <a:rPr lang="es-ES" sz="1500" dirty="0">
                <a:latin typeface="Arial Narrow" pitchFamily="34" charset="0"/>
              </a:rPr>
              <a:t>         25263084</a:t>
            </a:r>
          </a:p>
          <a:p>
            <a:pPr algn="just">
              <a:lnSpc>
                <a:spcPct val="110000"/>
              </a:lnSpc>
            </a:pPr>
            <a:r>
              <a:rPr lang="es-ES" sz="1700" b="1" dirty="0">
                <a:latin typeface="Arial Narrow" pitchFamily="34" charset="0"/>
              </a:rPr>
              <a:t>Funciones Despacho Ministerial</a:t>
            </a:r>
          </a:p>
          <a:p>
            <a:pPr algn="just">
              <a:lnSpc>
                <a:spcPct val="110000"/>
              </a:lnSpc>
              <a:buNone/>
            </a:pPr>
            <a:r>
              <a:rPr lang="es-SV" sz="1400" dirty="0">
                <a:latin typeface="Arial Narrow" pitchFamily="34" charset="0"/>
              </a:rPr>
              <a:t>         </a:t>
            </a:r>
            <a:r>
              <a:rPr lang="es-SV" sz="1500" dirty="0">
                <a:latin typeface="Arial Narrow" pitchFamily="34" charset="0"/>
              </a:rPr>
              <a:t>Establecer los objetivos, orientar, aprobar, dirigir supervisar la política represión del delito, prevención social de la violencia, ejecución de medidas penitenciarias, migración, rehabilitación y reinserción social, atención a las víctimas y reforma legal e institucional, conforma a las disposiciones constitucionales, a la política general y a los planes de Gobierno.</a:t>
            </a:r>
          </a:p>
          <a:p>
            <a:pPr algn="just">
              <a:lnSpc>
                <a:spcPct val="110000"/>
              </a:lnSpc>
            </a:pPr>
            <a:r>
              <a:rPr lang="es-SV" sz="1400" dirty="0">
                <a:latin typeface="Arial Narrow" pitchFamily="34" charset="0"/>
              </a:rPr>
              <a:t> </a:t>
            </a:r>
            <a:r>
              <a:rPr lang="es-SV" sz="1700" b="1" dirty="0">
                <a:latin typeface="Arial Narrow" pitchFamily="34" charset="0"/>
              </a:rPr>
              <a:t>Asesoría Ministerial</a:t>
            </a:r>
          </a:p>
          <a:p>
            <a:pPr algn="just">
              <a:lnSpc>
                <a:spcPct val="110000"/>
              </a:lnSpc>
              <a:buNone/>
            </a:pPr>
            <a:r>
              <a:rPr lang="es-SV" sz="1400" dirty="0">
                <a:latin typeface="Arial Narrow" pitchFamily="34" charset="0"/>
              </a:rPr>
              <a:t>          </a:t>
            </a:r>
            <a:r>
              <a:rPr lang="es-SV" sz="1500" dirty="0">
                <a:latin typeface="Arial Narrow" pitchFamily="34" charset="0"/>
              </a:rPr>
              <a:t>Planificar, asesorar, recomendar, supervisar y promover información especializada de una forma oportuna, al despacho ministerial para    la toma de decisiones en la conducción de la cartera de Estado  Servir de enlace con otras instituciones y supervisar las directrices emanadas por la superioridad en cada una de sus respectivas áreas especializadas</a:t>
            </a:r>
            <a:r>
              <a:rPr lang="es-SV" sz="1400" dirty="0">
                <a:latin typeface="Arial Narrow" pitchFamily="34" charset="0"/>
              </a:rPr>
              <a:t>.</a:t>
            </a:r>
          </a:p>
          <a:p>
            <a:pPr algn="just">
              <a:lnSpc>
                <a:spcPct val="110000"/>
              </a:lnSpc>
            </a:pPr>
            <a:r>
              <a:rPr lang="es-SV" sz="1700" b="1" dirty="0">
                <a:latin typeface="Arial Narrow" pitchFamily="34" charset="0"/>
              </a:rPr>
              <a:t>Colaboración Administrativa Ministerial</a:t>
            </a:r>
            <a:endParaRPr lang="es-SV" sz="1700" dirty="0">
              <a:latin typeface="Arial Narrow" pitchFamily="34" charset="0"/>
            </a:endParaRPr>
          </a:p>
          <a:p>
            <a:pPr algn="just">
              <a:lnSpc>
                <a:spcPct val="110000"/>
              </a:lnSpc>
              <a:buNone/>
            </a:pPr>
            <a:r>
              <a:rPr lang="es-SV" sz="1400" dirty="0">
                <a:latin typeface="Arial Narrow" pitchFamily="34" charset="0"/>
              </a:rPr>
              <a:t>         </a:t>
            </a:r>
            <a:r>
              <a:rPr lang="es-SV" sz="1500" dirty="0">
                <a:latin typeface="Arial Narrow" pitchFamily="34" charset="0"/>
              </a:rPr>
              <a:t>Apoyar en la administración del Despacho Ministerial, mediante la realización de labores administrativas y asistenciales: así como transmitir y supervisar instrucciones u órdenes verbales o escritas de la Máxima Autoridad, con el propósito de obtener un mejor funcionamiento, coadyuvando de esta manera al logro de los objetivos establecidos por este ministerio </a:t>
            </a:r>
            <a:r>
              <a:rPr lang="es-SV" sz="1500" dirty="0" smtClean="0">
                <a:latin typeface="Arial Narrow" pitchFamily="34" charset="0"/>
              </a:rPr>
              <a:t>.     </a:t>
            </a:r>
            <a:endParaRPr lang="es-SV" sz="1500" dirty="0">
              <a:latin typeface="Arial Narrow" pitchFamily="34" charset="0"/>
            </a:endParaRPr>
          </a:p>
          <a:p>
            <a:pPr algn="just">
              <a:lnSpc>
                <a:spcPct val="110000"/>
              </a:lnSpc>
            </a:pPr>
            <a:r>
              <a:rPr lang="es-ES" sz="1700" b="1" dirty="0">
                <a:latin typeface="Arial Narrow" pitchFamily="34" charset="0"/>
              </a:rPr>
              <a:t>Total de Empleados</a:t>
            </a:r>
          </a:p>
          <a:p>
            <a:pPr algn="just">
              <a:lnSpc>
                <a:spcPct val="110000"/>
              </a:lnSpc>
              <a:buNone/>
            </a:pPr>
            <a:r>
              <a:rPr lang="es-ES" sz="1600" dirty="0">
                <a:latin typeface="Arial Narrow" pitchFamily="34" charset="0"/>
              </a:rPr>
              <a:t>         </a:t>
            </a:r>
            <a:r>
              <a:rPr lang="es-ES" sz="1500" dirty="0">
                <a:latin typeface="Arial Narrow" pitchFamily="34" charset="0"/>
              </a:rPr>
              <a:t>3 Mujeres</a:t>
            </a:r>
          </a:p>
          <a:p>
            <a:pPr algn="just">
              <a:lnSpc>
                <a:spcPct val="110000"/>
              </a:lnSpc>
              <a:buNone/>
            </a:pPr>
            <a:r>
              <a:rPr lang="es-ES" sz="1500" dirty="0">
                <a:latin typeface="Arial Narrow" pitchFamily="34" charset="0"/>
              </a:rPr>
              <a:t>         2 Hombres</a:t>
            </a:r>
          </a:p>
          <a:p>
            <a:pPr algn="just">
              <a:lnSpc>
                <a:spcPct val="110000"/>
              </a:lnSpc>
            </a:pPr>
            <a:r>
              <a:rPr lang="es-SV" sz="1500" b="1" dirty="0">
                <a:latin typeface="Arial Narrow" pitchFamily="34" charset="0"/>
              </a:rPr>
              <a:t>Ubicación</a:t>
            </a:r>
          </a:p>
          <a:p>
            <a:pPr algn="just">
              <a:lnSpc>
                <a:spcPct val="110000"/>
              </a:lnSpc>
              <a:buNone/>
            </a:pPr>
            <a:r>
              <a:rPr lang="es-ES" sz="1600" dirty="0">
                <a:latin typeface="Arial Narrow" pitchFamily="34" charset="0"/>
              </a:rPr>
              <a:t>        </a:t>
            </a:r>
            <a:r>
              <a:rPr lang="es-ES" sz="1500" dirty="0">
                <a:latin typeface="Arial Narrow" pitchFamily="34" charset="0"/>
              </a:rPr>
              <a:t>1er Nivel   Edif. B-1</a:t>
            </a:r>
          </a:p>
          <a:p>
            <a:pPr>
              <a:lnSpc>
                <a:spcPct val="110000"/>
              </a:lnSpc>
              <a:buNone/>
            </a:pPr>
            <a:endParaRPr lang="es-ES" sz="1600" dirty="0">
              <a:latin typeface="Arial Narrow" pitchFamily="34" charset="0"/>
            </a:endParaRPr>
          </a:p>
          <a:p>
            <a:pPr>
              <a:buNone/>
            </a:pPr>
            <a:endParaRPr lang="es-ES" sz="1600" dirty="0">
              <a:latin typeface="Arial Narrow"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624736"/>
          </a:xfrm>
        </p:spPr>
        <p:txBody>
          <a:bodyPr>
            <a:normAutofit fontScale="92500" lnSpcReduction="20000"/>
          </a:bodyPr>
          <a:lstStyle/>
          <a:p>
            <a:pPr marL="0" indent="0">
              <a:buNone/>
            </a:pPr>
            <a:r>
              <a:rPr lang="es-SV" dirty="0"/>
              <a:t>                        </a:t>
            </a:r>
            <a:r>
              <a:rPr lang="es-SV" dirty="0" smtClean="0"/>
              <a:t>       </a:t>
            </a:r>
          </a:p>
          <a:p>
            <a:pPr marL="0" indent="0">
              <a:buNone/>
            </a:pPr>
            <a:r>
              <a:rPr lang="es-SV" sz="2400" b="1" dirty="0" smtClean="0">
                <a:latin typeface="Arial Narrow" panose="020B0606020202030204" pitchFamily="34" charset="0"/>
              </a:rPr>
              <a:t>                                         Unidad </a:t>
            </a:r>
            <a:r>
              <a:rPr lang="es-SV" sz="2400" b="1" dirty="0">
                <a:latin typeface="Arial Narrow" panose="020B0606020202030204" pitchFamily="34" charset="0"/>
              </a:rPr>
              <a:t>Ambiental</a:t>
            </a:r>
          </a:p>
          <a:p>
            <a:pPr marL="0" indent="0">
              <a:buNone/>
            </a:pPr>
            <a:endParaRPr lang="es-SV" sz="2400" b="1" dirty="0">
              <a:latin typeface="Arial Narrow" panose="020B0606020202030204" pitchFamily="34" charset="0"/>
            </a:endParaRPr>
          </a:p>
          <a:p>
            <a:pPr algn="just"/>
            <a:r>
              <a:rPr lang="es-SV" sz="1600" b="1" dirty="0">
                <a:latin typeface="Arial Narrow" panose="020B0606020202030204" pitchFamily="34" charset="0"/>
              </a:rPr>
              <a:t>Nombre de la Jefa de la Unidad</a:t>
            </a:r>
          </a:p>
          <a:p>
            <a:pPr marL="0" indent="0" algn="just">
              <a:buNone/>
            </a:pPr>
            <a:r>
              <a:rPr lang="es-SV" sz="1400" dirty="0">
                <a:latin typeface="Arial Narrow" panose="020B0606020202030204" pitchFamily="34" charset="0"/>
              </a:rPr>
              <a:t>        Licda. Nidia Oneyda Cáceres de Jiménez</a:t>
            </a:r>
          </a:p>
          <a:p>
            <a:pPr marL="0" indent="0" algn="just">
              <a:buNone/>
            </a:pPr>
            <a:endParaRPr lang="es-SV" sz="1400" dirty="0">
              <a:latin typeface="Arial Narrow" panose="020B0606020202030204" pitchFamily="34" charset="0"/>
            </a:endParaRPr>
          </a:p>
          <a:p>
            <a:pPr algn="just"/>
            <a:r>
              <a:rPr lang="es-SV" sz="1600" b="1" dirty="0">
                <a:latin typeface="Arial Narrow" panose="020B0606020202030204" pitchFamily="34" charset="0"/>
              </a:rPr>
              <a:t>Correo y Teléfono de la Jefa de la Unidad</a:t>
            </a:r>
          </a:p>
          <a:p>
            <a:pPr marL="0" indent="0" algn="just">
              <a:buNone/>
            </a:pPr>
            <a:r>
              <a:rPr lang="es-SV" sz="1400" dirty="0">
                <a:latin typeface="Arial Narrow" panose="020B0606020202030204" pitchFamily="34" charset="0"/>
              </a:rPr>
              <a:t>         oneyda.caceres@seguridad.gob.sv</a:t>
            </a:r>
          </a:p>
          <a:p>
            <a:pPr marL="0" indent="0" algn="just">
              <a:buNone/>
            </a:pPr>
            <a:r>
              <a:rPr lang="es-SV" sz="1400" dirty="0">
                <a:latin typeface="Arial Narrow" panose="020B0606020202030204" pitchFamily="34" charset="0"/>
              </a:rPr>
              <a:t>         25293536</a:t>
            </a:r>
          </a:p>
          <a:p>
            <a:pPr marL="0" indent="0" algn="just">
              <a:buNone/>
            </a:pPr>
            <a:endParaRPr lang="es-SV" sz="1400" dirty="0">
              <a:latin typeface="Arial Narrow" panose="020B0606020202030204" pitchFamily="34" charset="0"/>
            </a:endParaRPr>
          </a:p>
          <a:p>
            <a:pPr algn="just"/>
            <a:r>
              <a:rPr lang="es-SV" sz="1600" b="1" dirty="0">
                <a:latin typeface="Arial Narrow" panose="020B0606020202030204" pitchFamily="34" charset="0"/>
              </a:rPr>
              <a:t>Funciones</a:t>
            </a:r>
          </a:p>
          <a:p>
            <a:pPr marL="0" indent="0" algn="just">
              <a:buNone/>
            </a:pPr>
            <a:r>
              <a:rPr lang="es-SV" sz="1400" dirty="0">
                <a:latin typeface="Arial Narrow" panose="020B0606020202030204" pitchFamily="34" charset="0"/>
              </a:rPr>
              <a:t>        La Unidad tiene como misión dirigir y promover acciones que contribuyan a una eficiente gestión basada </a:t>
            </a:r>
          </a:p>
          <a:p>
            <a:pPr marL="0" indent="0" algn="just">
              <a:buNone/>
            </a:pPr>
            <a:r>
              <a:rPr lang="es-SV" sz="1400" dirty="0">
                <a:latin typeface="Arial Narrow" panose="020B0606020202030204" pitchFamily="34" charset="0"/>
              </a:rPr>
              <a:t>        en la sostenibilidad y de respeto a la naturaleza, a fin que se puedan prevenir las acciones que</a:t>
            </a:r>
          </a:p>
          <a:p>
            <a:pPr marL="0" indent="0" algn="just">
              <a:buNone/>
            </a:pPr>
            <a:r>
              <a:rPr lang="es-SV" sz="1400" dirty="0">
                <a:latin typeface="Arial Narrow" panose="020B0606020202030204" pitchFamily="34" charset="0"/>
              </a:rPr>
              <a:t>        afectan sustancialmente al entorno ecológico, desde las competencias y mandato institucional de nuestro Ministerio</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Total de Empleados</a:t>
            </a:r>
          </a:p>
          <a:p>
            <a:pPr marL="0" indent="0" algn="just">
              <a:buNone/>
            </a:pPr>
            <a:r>
              <a:rPr lang="es-SV" sz="1600" dirty="0">
                <a:latin typeface="Arial Narrow" panose="020B0606020202030204" pitchFamily="34" charset="0"/>
              </a:rPr>
              <a:t>        </a:t>
            </a:r>
            <a:r>
              <a:rPr lang="es-SV" sz="1400" dirty="0">
                <a:latin typeface="Arial Narrow" panose="020B0606020202030204" pitchFamily="34" charset="0"/>
              </a:rPr>
              <a:t>3 Mujeres </a:t>
            </a:r>
            <a:endParaRPr lang="es-SV" sz="1400" b="1" dirty="0">
              <a:latin typeface="Arial Narrow" panose="020B0606020202030204" pitchFamily="34" charset="0"/>
            </a:endParaRP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Ubicación</a:t>
            </a:r>
          </a:p>
          <a:p>
            <a:pPr algn="just">
              <a:buNone/>
            </a:pPr>
            <a:r>
              <a:rPr lang="es-SV" sz="1400" dirty="0" smtClean="0">
                <a:latin typeface="Arial Narrow" panose="020B0606020202030204" pitchFamily="34" charset="0"/>
              </a:rPr>
              <a:t>         2º </a:t>
            </a:r>
            <a:r>
              <a:rPr lang="es-SV" sz="1400" dirty="0">
                <a:latin typeface="Arial Narrow" panose="020B0606020202030204" pitchFamily="34" charset="0"/>
              </a:rPr>
              <a:t>Nivel  Edif.B-3</a:t>
            </a:r>
          </a:p>
        </p:txBody>
      </p:sp>
    </p:spTree>
    <p:extLst>
      <p:ext uri="{BB962C8B-B14F-4D97-AF65-F5344CB8AC3E}">
        <p14:creationId xmlns:p14="http://schemas.microsoft.com/office/powerpoint/2010/main" val="1438184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624736"/>
          </a:xfrm>
        </p:spPr>
        <p:txBody>
          <a:bodyPr>
            <a:normAutofit fontScale="32500" lnSpcReduction="20000"/>
          </a:bodyPr>
          <a:lstStyle/>
          <a:p>
            <a:pPr marL="0" indent="0">
              <a:buNone/>
            </a:pPr>
            <a:r>
              <a:rPr lang="es-SV" dirty="0"/>
              <a:t>                         </a:t>
            </a:r>
            <a:endParaRPr lang="es-SV" sz="3400" dirty="0"/>
          </a:p>
          <a:p>
            <a:pPr marL="0" indent="0">
              <a:buNone/>
            </a:pPr>
            <a:r>
              <a:rPr lang="es-SV" sz="3400" b="1" dirty="0">
                <a:latin typeface="Arial Narrow" panose="020B0606020202030204" pitchFamily="34" charset="0"/>
              </a:rPr>
              <a:t>                                      </a:t>
            </a:r>
            <a:r>
              <a:rPr lang="es-SV" sz="3400" b="1" dirty="0" smtClean="0">
                <a:latin typeface="Arial Narrow" panose="020B0606020202030204" pitchFamily="34" charset="0"/>
              </a:rPr>
              <a:t>                  </a:t>
            </a:r>
            <a:r>
              <a:rPr lang="es-SV" sz="5100" b="1" dirty="0" smtClean="0">
                <a:latin typeface="Arial Narrow" panose="020B0606020202030204" pitchFamily="34" charset="0"/>
              </a:rPr>
              <a:t>Dirección </a:t>
            </a:r>
            <a:r>
              <a:rPr lang="es-SV" sz="5100" b="1" dirty="0">
                <a:latin typeface="Arial Narrow" panose="020B0606020202030204" pitchFamily="34" charset="0"/>
              </a:rPr>
              <a:t>de Toxicología</a:t>
            </a:r>
          </a:p>
          <a:p>
            <a:pPr marL="0" indent="0">
              <a:buNone/>
            </a:pPr>
            <a:endParaRPr lang="es-SV" sz="2900" b="1" dirty="0">
              <a:latin typeface="Arial Narrow" panose="020B0606020202030204" pitchFamily="34" charset="0"/>
            </a:endParaRPr>
          </a:p>
          <a:p>
            <a:pPr algn="just"/>
            <a:r>
              <a:rPr lang="es-SV" sz="3400" b="1" dirty="0">
                <a:latin typeface="Arial Narrow" panose="020B0606020202030204" pitchFamily="34" charset="0"/>
              </a:rPr>
              <a:t>Nombre del Director</a:t>
            </a:r>
          </a:p>
          <a:p>
            <a:pPr marL="0" indent="0" algn="just">
              <a:buNone/>
            </a:pPr>
            <a:r>
              <a:rPr lang="pt-BR" sz="2900" dirty="0">
                <a:latin typeface="Arial Narrow" panose="020B0606020202030204" pitchFamily="34" charset="0"/>
              </a:rPr>
              <a:t>        </a:t>
            </a:r>
            <a:r>
              <a:rPr lang="pt-BR" sz="2900" dirty="0" smtClean="0">
                <a:latin typeface="Arial Narrow" panose="020B0606020202030204" pitchFamily="34" charset="0"/>
              </a:rPr>
              <a:t> </a:t>
            </a:r>
            <a:r>
              <a:rPr lang="pt-BR" sz="2700" dirty="0" smtClean="0">
                <a:latin typeface="Arial Narrow" panose="020B0606020202030204" pitchFamily="34" charset="0"/>
              </a:rPr>
              <a:t>Dr</a:t>
            </a:r>
            <a:r>
              <a:rPr lang="pt-BR" sz="2700" dirty="0">
                <a:latin typeface="Arial Narrow" panose="020B0606020202030204" pitchFamily="34" charset="0"/>
              </a:rPr>
              <a:t>. Ricardo Enrique Cook Renaux </a:t>
            </a:r>
            <a:endParaRPr lang="es-SV" sz="2700" dirty="0">
              <a:latin typeface="Arial Narrow" panose="020B0606020202030204" pitchFamily="34" charset="0"/>
            </a:endParaRPr>
          </a:p>
          <a:p>
            <a:pPr algn="just"/>
            <a:endParaRPr lang="es-SV" sz="3400" b="1" dirty="0" smtClean="0">
              <a:latin typeface="Arial Narrow" panose="020B0606020202030204" pitchFamily="34" charset="0"/>
            </a:endParaRPr>
          </a:p>
          <a:p>
            <a:pPr algn="just"/>
            <a:r>
              <a:rPr lang="es-SV" sz="3400" b="1" dirty="0" smtClean="0">
                <a:latin typeface="Arial Narrow" panose="020B0606020202030204" pitchFamily="34" charset="0"/>
              </a:rPr>
              <a:t>Correo </a:t>
            </a:r>
            <a:r>
              <a:rPr lang="es-SV" sz="3400" b="1" dirty="0">
                <a:latin typeface="Arial Narrow" panose="020B0606020202030204" pitchFamily="34" charset="0"/>
              </a:rPr>
              <a:t>y Teléfono del Director</a:t>
            </a:r>
          </a:p>
          <a:p>
            <a:pPr marL="0" indent="0" algn="just">
              <a:buNone/>
            </a:pPr>
            <a:r>
              <a:rPr lang="es-SV" sz="2700" dirty="0">
                <a:latin typeface="Arial Narrow" panose="020B0606020202030204" pitchFamily="34" charset="0"/>
              </a:rPr>
              <a:t>        </a:t>
            </a:r>
            <a:r>
              <a:rPr lang="es-SV" sz="2700" dirty="0" smtClean="0">
                <a:latin typeface="Arial Narrow" panose="020B0606020202030204" pitchFamily="34" charset="0"/>
              </a:rPr>
              <a:t>   </a:t>
            </a:r>
            <a:r>
              <a:rPr lang="es-SV" sz="2700" dirty="0">
                <a:latin typeface="Arial Narrow" panose="020B0606020202030204" pitchFamily="34" charset="0"/>
              </a:rPr>
              <a:t>wendy.alvarez@seguridad.gob.sv </a:t>
            </a:r>
          </a:p>
          <a:p>
            <a:pPr marL="0" indent="0" algn="just">
              <a:buNone/>
            </a:pPr>
            <a:r>
              <a:rPr lang="es-SV" sz="2700" dirty="0">
                <a:latin typeface="Arial Narrow" panose="020B0606020202030204" pitchFamily="34" charset="0"/>
              </a:rPr>
              <a:t>         25263132</a:t>
            </a:r>
          </a:p>
          <a:p>
            <a:pPr algn="just"/>
            <a:endParaRPr lang="es-SV" sz="2900" b="1" dirty="0" smtClean="0">
              <a:latin typeface="Arial Narrow" panose="020B0606020202030204" pitchFamily="34" charset="0"/>
            </a:endParaRPr>
          </a:p>
          <a:p>
            <a:pPr algn="just"/>
            <a:r>
              <a:rPr lang="es-SV" sz="3400" b="1" dirty="0" smtClean="0">
                <a:latin typeface="Arial Narrow" panose="020B0606020202030204" pitchFamily="34" charset="0"/>
              </a:rPr>
              <a:t>Funciones</a:t>
            </a:r>
            <a:endParaRPr lang="es-SV" sz="3400" b="1" dirty="0">
              <a:latin typeface="Arial Narrow" panose="020B0606020202030204" pitchFamily="34" charset="0"/>
            </a:endParaRPr>
          </a:p>
          <a:p>
            <a:pPr marL="0" indent="0" algn="just">
              <a:buNone/>
            </a:pPr>
            <a:r>
              <a:rPr lang="es-SV" sz="2700" dirty="0">
                <a:latin typeface="Arial Narrow" panose="020B0606020202030204" pitchFamily="34" charset="0"/>
              </a:rPr>
              <a:t>         La Dirección de Toxicología, es una institución del Ministerio de Justicia y Seguridad Pública, en la cual </a:t>
            </a:r>
          </a:p>
          <a:p>
            <a:pPr marL="0" indent="0" algn="just">
              <a:buNone/>
            </a:pPr>
            <a:r>
              <a:rPr lang="es-SV" sz="2700" dirty="0">
                <a:latin typeface="Arial Narrow" panose="020B0606020202030204" pitchFamily="34" charset="0"/>
              </a:rPr>
              <a:t>         se desarrollan     diferentes actividades tales como:</a:t>
            </a:r>
          </a:p>
          <a:p>
            <a:pPr algn="just">
              <a:buNone/>
            </a:pPr>
            <a:r>
              <a:rPr lang="es-SV" sz="2700" dirty="0">
                <a:latin typeface="Arial Narrow" panose="020B0606020202030204" pitchFamily="34" charset="0"/>
              </a:rPr>
              <a:t>        </a:t>
            </a:r>
            <a:r>
              <a:rPr lang="es-SV" sz="2700" b="1" dirty="0">
                <a:latin typeface="Arial Narrow" panose="020B0606020202030204" pitchFamily="34" charset="0"/>
              </a:rPr>
              <a:t>*</a:t>
            </a:r>
            <a:r>
              <a:rPr lang="es-SV" sz="2700" dirty="0">
                <a:latin typeface="Arial Narrow" panose="020B0606020202030204" pitchFamily="34" charset="0"/>
              </a:rPr>
              <a:t> Pruebas de dopajes en carretera nocturnas</a:t>
            </a:r>
          </a:p>
          <a:p>
            <a:pPr algn="just">
              <a:buNone/>
            </a:pPr>
            <a:r>
              <a:rPr lang="es-SV" sz="2700" dirty="0">
                <a:latin typeface="Arial Narrow" panose="020B0606020202030204" pitchFamily="34" charset="0"/>
              </a:rPr>
              <a:t>       </a:t>
            </a:r>
            <a:r>
              <a:rPr lang="es-SV" sz="2700" b="1" dirty="0">
                <a:latin typeface="Arial Narrow" panose="020B0606020202030204" pitchFamily="34" charset="0"/>
              </a:rPr>
              <a:t> * </a:t>
            </a:r>
            <a:r>
              <a:rPr lang="es-SV" sz="2700" dirty="0">
                <a:latin typeface="Arial Narrow" panose="020B0606020202030204" pitchFamily="34" charset="0"/>
              </a:rPr>
              <a:t>Pruebas de dopajes en carretera durante días festivos (periodo vacacional)    * Pruebas de dopaje en instituciones   gubernamentales, autónomas y semiautónomas * Pruebas de dopajes deportivos  * Jornadas educativas en prevención de consumo de alcohol y otras drogas en centros escolares públicos y privados  * Jornadas educativas de orientación, sensibilización y reflexión en instituciones gubernamentales   * Pruebas de dopaje a fármaco-dependientes de instituciones de rehabilitación</a:t>
            </a:r>
          </a:p>
          <a:p>
            <a:pPr algn="just">
              <a:buNone/>
            </a:pPr>
            <a:r>
              <a:rPr lang="es-SV" sz="2700" b="1" dirty="0">
                <a:latin typeface="Arial Narrow" panose="020B0606020202030204" pitchFamily="34" charset="0"/>
              </a:rPr>
              <a:t>         * </a:t>
            </a:r>
            <a:r>
              <a:rPr lang="es-SV" sz="2700" dirty="0">
                <a:latin typeface="Arial Narrow" panose="020B0606020202030204" pitchFamily="34" charset="0"/>
              </a:rPr>
              <a:t>Consejería a personas diagnosticadas con abuso o dependencia de sustancias psicoactivas estas actividades se desarrollan con el propósito de llevar a cabo la prevención al consumo de alcohol o drogas a las instituciones gubernamentales, autónomas y semiautónomas, colegios privados y centros escolares, a lo cual a estos con su debida autorizaciones y peticiones, se le desarrollan pruebas antidoping a la persona que se le requiera de igual manera ejercer la prevención con las capacitaciones y así dar a conocer los problemas y consecuencias que se dan al consumir estas sustancias en el ámbito laboral, familiar y social </a:t>
            </a:r>
          </a:p>
          <a:p>
            <a:pPr algn="just"/>
            <a:endParaRPr lang="es-SV" sz="1800" dirty="0">
              <a:latin typeface="Arial Narrow" panose="020B0606020202030204" pitchFamily="34" charset="0"/>
            </a:endParaRPr>
          </a:p>
          <a:p>
            <a:pPr algn="just"/>
            <a:r>
              <a:rPr lang="es-SV" sz="3400" b="1" dirty="0">
                <a:latin typeface="Arial Narrow" panose="020B0606020202030204" pitchFamily="34" charset="0"/>
              </a:rPr>
              <a:t>Total de Empleados</a:t>
            </a:r>
          </a:p>
          <a:p>
            <a:pPr marL="0" indent="0" algn="just">
              <a:buNone/>
            </a:pPr>
            <a:r>
              <a:rPr lang="es-SV" sz="2500" dirty="0">
                <a:latin typeface="Arial Narrow" panose="020B0606020202030204" pitchFamily="34" charset="0"/>
              </a:rPr>
              <a:t>        </a:t>
            </a:r>
            <a:r>
              <a:rPr lang="es-SV" sz="2700" dirty="0">
                <a:latin typeface="Arial Narrow" panose="020B0606020202030204" pitchFamily="34" charset="0"/>
              </a:rPr>
              <a:t> 6 Mujeres</a:t>
            </a:r>
          </a:p>
          <a:p>
            <a:pPr marL="0" indent="0" algn="just">
              <a:buNone/>
            </a:pPr>
            <a:r>
              <a:rPr lang="es-SV" sz="2700" dirty="0">
                <a:latin typeface="Arial Narrow" panose="020B0606020202030204" pitchFamily="34" charset="0"/>
              </a:rPr>
              <a:t>         5 Hombres</a:t>
            </a:r>
          </a:p>
          <a:p>
            <a:pPr algn="just"/>
            <a:endParaRPr lang="es-SV" sz="2600" b="1" dirty="0">
              <a:latin typeface="Arial Narrow" panose="020B0606020202030204" pitchFamily="34" charset="0"/>
            </a:endParaRPr>
          </a:p>
          <a:p>
            <a:pPr algn="just"/>
            <a:r>
              <a:rPr lang="es-SV" sz="3400" b="1" dirty="0">
                <a:latin typeface="Arial Narrow" panose="020B0606020202030204" pitchFamily="34" charset="0"/>
              </a:rPr>
              <a:t>Ubicación</a:t>
            </a:r>
          </a:p>
          <a:p>
            <a:pPr algn="just">
              <a:buNone/>
            </a:pPr>
            <a:r>
              <a:rPr lang="es-SV" sz="2700" b="1" dirty="0">
                <a:latin typeface="Arial Narrow" panose="020B0606020202030204" pitchFamily="34" charset="0"/>
              </a:rPr>
              <a:t>        </a:t>
            </a:r>
            <a:r>
              <a:rPr lang="es-SV" sz="2700" dirty="0">
                <a:latin typeface="Arial Narrow" panose="020B0606020202030204" pitchFamily="34" charset="0"/>
              </a:rPr>
              <a:t>2º Nivel Edif. B-2</a:t>
            </a:r>
          </a:p>
        </p:txBody>
      </p:sp>
    </p:spTree>
    <p:extLst>
      <p:ext uri="{BB962C8B-B14F-4D97-AF65-F5344CB8AC3E}">
        <p14:creationId xmlns:p14="http://schemas.microsoft.com/office/powerpoint/2010/main" val="1765698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6429420"/>
          </a:xfrm>
        </p:spPr>
        <p:txBody>
          <a:bodyPr>
            <a:normAutofit fontScale="92500" lnSpcReduction="20000"/>
          </a:bodyPr>
          <a:lstStyle/>
          <a:p>
            <a:pPr>
              <a:buNone/>
            </a:pPr>
            <a:r>
              <a:rPr lang="es-SV" sz="2000" b="1" dirty="0">
                <a:latin typeface="Arial Narrow" pitchFamily="34" charset="0"/>
              </a:rPr>
              <a:t>                         Dirección  Gral. De Prevención Social de la Violencia </a:t>
            </a:r>
          </a:p>
          <a:p>
            <a:pPr>
              <a:buNone/>
            </a:pPr>
            <a:r>
              <a:rPr lang="es-SV" sz="2000" b="1" dirty="0">
                <a:latin typeface="Arial Narrow" pitchFamily="34" charset="0"/>
              </a:rPr>
              <a:t>                                              y Cultura de Paz (PREPAZ)</a:t>
            </a:r>
          </a:p>
          <a:p>
            <a:pPr>
              <a:buNone/>
            </a:pPr>
            <a:endParaRPr lang="es-SV" sz="2000" b="1" dirty="0">
              <a:latin typeface="Arial Narrow" pitchFamily="34" charset="0"/>
            </a:endParaRPr>
          </a:p>
          <a:p>
            <a:pPr algn="just"/>
            <a:r>
              <a:rPr lang="es-SV" sz="1600" b="1" dirty="0">
                <a:latin typeface="Arial Narrow" pitchFamily="34" charset="0"/>
              </a:rPr>
              <a:t>Nombre de la Directora</a:t>
            </a:r>
          </a:p>
          <a:p>
            <a:pPr algn="just">
              <a:buNone/>
            </a:pPr>
            <a:r>
              <a:rPr lang="es-SV" sz="1400" dirty="0">
                <a:latin typeface="Arial Narrow" pitchFamily="34" charset="0"/>
              </a:rPr>
              <a:t>        Licda. Xenia Elizabeth López Bonilla</a:t>
            </a:r>
          </a:p>
          <a:p>
            <a:pPr algn="just">
              <a:buNone/>
            </a:pPr>
            <a:endParaRPr lang="es-SV" sz="1600" b="1" dirty="0">
              <a:latin typeface="Arial Narrow" pitchFamily="34" charset="0"/>
            </a:endParaRPr>
          </a:p>
          <a:p>
            <a:pPr algn="just"/>
            <a:r>
              <a:rPr lang="es-SV" sz="1600" b="1" dirty="0">
                <a:latin typeface="Arial Narrow" pitchFamily="34" charset="0"/>
              </a:rPr>
              <a:t>Correo y Teléfono de la Directora</a:t>
            </a:r>
          </a:p>
          <a:p>
            <a:pPr algn="just">
              <a:buNone/>
            </a:pPr>
            <a:r>
              <a:rPr lang="es-SV" sz="1400" dirty="0">
                <a:latin typeface="Arial Narrow" pitchFamily="34" charset="0"/>
              </a:rPr>
              <a:t>         alicia.cartagena@seguridad.gob.sv</a:t>
            </a:r>
          </a:p>
          <a:p>
            <a:pPr algn="just">
              <a:buNone/>
            </a:pPr>
            <a:r>
              <a:rPr lang="es-SV" sz="1400" dirty="0">
                <a:latin typeface="Arial Narrow" pitchFamily="34" charset="0"/>
              </a:rPr>
              <a:t>         25263257</a:t>
            </a:r>
          </a:p>
          <a:p>
            <a:pPr algn="just">
              <a:buNone/>
            </a:pPr>
            <a:endParaRPr lang="es-SV" sz="1400" dirty="0">
              <a:latin typeface="Arial Narrow" pitchFamily="34" charset="0"/>
            </a:endParaRPr>
          </a:p>
          <a:p>
            <a:pPr algn="just"/>
            <a:r>
              <a:rPr lang="es-SV" sz="1600" b="1" dirty="0">
                <a:latin typeface="Arial Narrow" pitchFamily="34" charset="0"/>
              </a:rPr>
              <a:t>Funciones</a:t>
            </a:r>
          </a:p>
          <a:p>
            <a:pPr algn="just">
              <a:buNone/>
            </a:pPr>
            <a:r>
              <a:rPr lang="es-SV" sz="1600" b="1" dirty="0">
                <a:latin typeface="Arial Narrow" pitchFamily="34" charset="0"/>
              </a:rPr>
              <a:t>        </a:t>
            </a:r>
            <a:r>
              <a:rPr lang="es-SV" sz="1400" dirty="0">
                <a:latin typeface="Arial Narrow" pitchFamily="34" charset="0"/>
              </a:rPr>
              <a:t>Entidad promotora de la prevención y de la paz que mediante un proceso organizado participativo y de compromiso de la ciudadanía a través de la gestión interinstitucional, el fortalecimiento de capacidades y habilidades que propicia el desarrollo de las comunidades para la satisfacción de las necesidades de sus habitantes acrecentando su calidad de vida. </a:t>
            </a:r>
          </a:p>
          <a:p>
            <a:pPr algn="just"/>
            <a:endParaRPr lang="es-SV" sz="1600" b="1" dirty="0">
              <a:latin typeface="Arial Narrow" pitchFamily="34" charset="0"/>
            </a:endParaRPr>
          </a:p>
          <a:p>
            <a:pPr algn="just"/>
            <a:r>
              <a:rPr lang="es-SV" sz="1600" b="1" dirty="0">
                <a:latin typeface="Arial Narrow" pitchFamily="34" charset="0"/>
              </a:rPr>
              <a:t>Total de Empleados</a:t>
            </a:r>
          </a:p>
          <a:p>
            <a:pPr algn="just">
              <a:buNone/>
            </a:pPr>
            <a:r>
              <a:rPr lang="es-SV" sz="1600" dirty="0">
                <a:latin typeface="Arial Narrow" pitchFamily="34" charset="0"/>
              </a:rPr>
              <a:t>        </a:t>
            </a:r>
            <a:r>
              <a:rPr lang="es-SV" sz="1400" dirty="0">
                <a:latin typeface="Arial Narrow" pitchFamily="34" charset="0"/>
              </a:rPr>
              <a:t>49 Mujeres</a:t>
            </a:r>
          </a:p>
          <a:p>
            <a:pPr algn="just">
              <a:buNone/>
            </a:pPr>
            <a:r>
              <a:rPr lang="es-SV" sz="1400" dirty="0">
                <a:latin typeface="Arial Narrow" pitchFamily="34" charset="0"/>
              </a:rPr>
              <a:t>        52 Hombres</a:t>
            </a:r>
          </a:p>
          <a:p>
            <a:pPr algn="just">
              <a:buNone/>
            </a:pPr>
            <a:r>
              <a:rPr lang="es-SV" sz="1600" b="1" dirty="0">
                <a:latin typeface="Arial Narrow" pitchFamily="34" charset="0"/>
              </a:rPr>
              <a:t> </a:t>
            </a:r>
          </a:p>
          <a:p>
            <a:pPr algn="just"/>
            <a:r>
              <a:rPr lang="es-SV" sz="1600" b="1" dirty="0">
                <a:latin typeface="Arial Narrow" pitchFamily="34" charset="0"/>
              </a:rPr>
              <a:t>Ubicación</a:t>
            </a:r>
          </a:p>
          <a:p>
            <a:pPr algn="just">
              <a:buNone/>
            </a:pPr>
            <a:r>
              <a:rPr lang="es-SV" sz="1600" b="1" dirty="0">
                <a:latin typeface="Arial Narrow" pitchFamily="34" charset="0"/>
              </a:rPr>
              <a:t>        </a:t>
            </a:r>
            <a:r>
              <a:rPr lang="es-ES" sz="1400" dirty="0">
                <a:latin typeface="Arial Narrow" pitchFamily="34" charset="0"/>
              </a:rPr>
              <a:t>3er Nivel Edif. B-2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6429420"/>
          </a:xfrm>
        </p:spPr>
        <p:txBody>
          <a:bodyPr>
            <a:normAutofit fontScale="77500" lnSpcReduction="20000"/>
          </a:bodyPr>
          <a:lstStyle/>
          <a:p>
            <a:pPr>
              <a:buNone/>
            </a:pPr>
            <a:r>
              <a:rPr lang="es-ES" dirty="0"/>
              <a:t>                               </a:t>
            </a:r>
          </a:p>
          <a:p>
            <a:pPr>
              <a:buNone/>
            </a:pPr>
            <a:r>
              <a:rPr lang="es-ES" sz="2400" b="1" dirty="0">
                <a:latin typeface="Arial Narrow" pitchFamily="34" charset="0"/>
              </a:rPr>
              <a:t>                                            </a:t>
            </a:r>
            <a:r>
              <a:rPr lang="es-ES" sz="2400" b="1" dirty="0" smtClean="0">
                <a:latin typeface="Arial Narrow" pitchFamily="34" charset="0"/>
              </a:rPr>
              <a:t>      Unidad </a:t>
            </a:r>
            <a:r>
              <a:rPr lang="es-ES" sz="2400" b="1" dirty="0">
                <a:latin typeface="Arial Narrow" pitchFamily="34" charset="0"/>
              </a:rPr>
              <a:t>de Genero</a:t>
            </a:r>
          </a:p>
          <a:p>
            <a:endParaRPr lang="es-ES" sz="1600" b="1" dirty="0">
              <a:latin typeface="Arial Narrow" pitchFamily="34" charset="0"/>
            </a:endParaRPr>
          </a:p>
          <a:p>
            <a:pPr algn="just"/>
            <a:r>
              <a:rPr lang="es-ES" sz="1700" b="1" dirty="0" smtClean="0">
                <a:latin typeface="Arial Narrow" pitchFamily="34" charset="0"/>
              </a:rPr>
              <a:t>  Nombre </a:t>
            </a:r>
            <a:r>
              <a:rPr lang="es-ES" sz="1700" b="1" dirty="0">
                <a:latin typeface="Arial Narrow" pitchFamily="34" charset="0"/>
              </a:rPr>
              <a:t>de la Jefa de la Unidad</a:t>
            </a:r>
          </a:p>
          <a:p>
            <a:pPr algn="just">
              <a:buNone/>
            </a:pPr>
            <a:r>
              <a:rPr lang="es-ES" sz="1600" b="1" dirty="0">
                <a:latin typeface="Arial Narrow" pitchFamily="34" charset="0"/>
              </a:rPr>
              <a:t>        </a:t>
            </a:r>
            <a:r>
              <a:rPr lang="es-ES" sz="1600" b="1" dirty="0" smtClean="0">
                <a:latin typeface="Arial Narrow" pitchFamily="34" charset="0"/>
              </a:rPr>
              <a:t>  </a:t>
            </a:r>
            <a:r>
              <a:rPr lang="es-ES" sz="1500" dirty="0" smtClean="0">
                <a:latin typeface="Arial Narrow" pitchFamily="34" charset="0"/>
              </a:rPr>
              <a:t>Licda</a:t>
            </a:r>
            <a:r>
              <a:rPr lang="es-ES" sz="1500" dirty="0">
                <a:latin typeface="Arial Narrow" pitchFamily="34" charset="0"/>
              </a:rPr>
              <a:t>. Gloria Elizabeth Argueta</a:t>
            </a:r>
          </a:p>
          <a:p>
            <a:pPr algn="just"/>
            <a:endParaRPr lang="es-ES" sz="1600" b="1" dirty="0">
              <a:latin typeface="Arial Narrow" pitchFamily="34" charset="0"/>
            </a:endParaRPr>
          </a:p>
          <a:p>
            <a:pPr algn="just"/>
            <a:r>
              <a:rPr lang="es-ES" sz="1700" b="1" dirty="0" smtClean="0">
                <a:latin typeface="Arial Narrow" pitchFamily="34" charset="0"/>
              </a:rPr>
              <a:t> Correo </a:t>
            </a:r>
            <a:r>
              <a:rPr lang="es-ES" sz="1700" b="1" dirty="0">
                <a:latin typeface="Arial Narrow" pitchFamily="34" charset="0"/>
              </a:rPr>
              <a:t>y Teléfono de la Jefa de la Unidad</a:t>
            </a:r>
          </a:p>
          <a:p>
            <a:pPr algn="just">
              <a:buNone/>
            </a:pPr>
            <a:r>
              <a:rPr lang="es-ES" sz="1400" dirty="0">
                <a:latin typeface="Arial Narrow" pitchFamily="34" charset="0"/>
              </a:rPr>
              <a:t>         </a:t>
            </a:r>
            <a:r>
              <a:rPr lang="es-ES" sz="1400" dirty="0" smtClean="0">
                <a:latin typeface="Arial Narrow" pitchFamily="34" charset="0"/>
              </a:rPr>
              <a:t>  </a:t>
            </a:r>
            <a:r>
              <a:rPr lang="es-ES" sz="1500" dirty="0" smtClean="0">
                <a:latin typeface="Arial Narrow" pitchFamily="34" charset="0"/>
              </a:rPr>
              <a:t>sandra.lazo@seguridad.gob.sv   </a:t>
            </a:r>
            <a:endParaRPr lang="es-ES" sz="1500" dirty="0">
              <a:latin typeface="Arial Narrow" pitchFamily="34" charset="0"/>
            </a:endParaRPr>
          </a:p>
          <a:p>
            <a:pPr algn="just">
              <a:buNone/>
            </a:pPr>
            <a:r>
              <a:rPr lang="es-ES" sz="1500" dirty="0">
                <a:latin typeface="Arial Narrow" pitchFamily="34" charset="0"/>
              </a:rPr>
              <a:t>        </a:t>
            </a:r>
            <a:r>
              <a:rPr lang="es-ES" sz="1500" dirty="0" smtClean="0">
                <a:latin typeface="Arial Narrow" pitchFamily="34" charset="0"/>
              </a:rPr>
              <a:t>  25263130</a:t>
            </a:r>
            <a:endParaRPr lang="es-ES" sz="1500" dirty="0">
              <a:latin typeface="Arial Narrow" pitchFamily="34" charset="0"/>
            </a:endParaRPr>
          </a:p>
          <a:p>
            <a:pPr marL="457200" indent="-457200" algn="just"/>
            <a:endParaRPr lang="es-ES" sz="1600" b="1" dirty="0">
              <a:latin typeface="Arial Narrow" pitchFamily="34" charset="0"/>
            </a:endParaRPr>
          </a:p>
          <a:p>
            <a:pPr marL="457200" indent="-457200" algn="just"/>
            <a:r>
              <a:rPr lang="es-ES" sz="1700" b="1" dirty="0">
                <a:latin typeface="Arial Narrow" pitchFamily="34" charset="0"/>
              </a:rPr>
              <a:t>Funciones</a:t>
            </a:r>
          </a:p>
          <a:p>
            <a:pPr marL="457200" indent="-457200" algn="just">
              <a:buNone/>
            </a:pPr>
            <a:r>
              <a:rPr lang="es-SV" sz="1500" dirty="0">
                <a:latin typeface="Arial Narrow" pitchFamily="34" charset="0"/>
              </a:rPr>
              <a:t>           La Unidad es la encargada, de velar por la Transversalizaciòn  del principio de equidad e igualdad de conformidad a perspectiva de Género,  con enfoque de los Derechos Humanos de las Mujeres, en cumplimiento a las normativas vigentes, como estrategias de prevención de la violencia en esta Secretaría de Estado y sus Dependencias. 1.Gestionar, desarrollar e implementar la creación de la política institucional de género. 2.Diseñar, efectuar y monitorear estrategias que hagan efectivo la promoción de igualdad entre mujeres y hombres.</a:t>
            </a:r>
          </a:p>
          <a:p>
            <a:pPr marL="457200" indent="-457200" algn="just">
              <a:buNone/>
            </a:pPr>
            <a:r>
              <a:rPr lang="es-SV" sz="1500" dirty="0">
                <a:latin typeface="Arial Narrow" pitchFamily="34" charset="0"/>
              </a:rPr>
              <a:t>           3.Acompañar y respaldar técnica y políticamente los procesos de género llevados a cabo por cada Dirección y entidad adscrita al Ministerio de Justicia y Seguridad Pública, en el cumplimiento de las Normativas vigentes.</a:t>
            </a:r>
            <a:endParaRPr lang="es-ES" sz="1500" dirty="0">
              <a:latin typeface="Arial Narrow" pitchFamily="34" charset="0"/>
            </a:endParaRPr>
          </a:p>
          <a:p>
            <a:pPr marL="457200" indent="-457200" algn="just">
              <a:buNone/>
            </a:pPr>
            <a:endParaRPr lang="es-ES" sz="1600" b="1" dirty="0">
              <a:latin typeface="Arial Narrow" pitchFamily="34" charset="0"/>
            </a:endParaRPr>
          </a:p>
          <a:p>
            <a:pPr marL="457200" indent="-457200" algn="just"/>
            <a:r>
              <a:rPr lang="es-ES" sz="1700" b="1" dirty="0">
                <a:latin typeface="Arial Narrow" pitchFamily="34" charset="0"/>
              </a:rPr>
              <a:t>Total de Empleados</a:t>
            </a:r>
          </a:p>
          <a:p>
            <a:pPr marL="457200" indent="-457200" algn="just">
              <a:buNone/>
            </a:pPr>
            <a:r>
              <a:rPr lang="es-ES" sz="1500" dirty="0">
                <a:latin typeface="Arial Narrow" pitchFamily="34" charset="0"/>
              </a:rPr>
              <a:t>            3 Mujeres</a:t>
            </a:r>
          </a:p>
          <a:p>
            <a:pPr marL="457200" indent="-457200" algn="just"/>
            <a:endParaRPr lang="es-ES" sz="1600" b="1" dirty="0">
              <a:latin typeface="Arial Narrow" pitchFamily="34" charset="0"/>
            </a:endParaRPr>
          </a:p>
          <a:p>
            <a:pPr marL="457200" indent="-457200" algn="just"/>
            <a:r>
              <a:rPr lang="es-ES" sz="1700" b="1" dirty="0">
                <a:latin typeface="Arial Narrow" pitchFamily="34" charset="0"/>
              </a:rPr>
              <a:t>Ubicación</a:t>
            </a:r>
          </a:p>
          <a:p>
            <a:pPr marL="457200" indent="-457200" algn="just">
              <a:buNone/>
            </a:pPr>
            <a:r>
              <a:rPr lang="es-ES" sz="2400" b="1" dirty="0"/>
              <a:t>      </a:t>
            </a:r>
            <a:r>
              <a:rPr lang="es-ES" sz="1500" dirty="0">
                <a:latin typeface="Arial Narrow" pitchFamily="34" charset="0"/>
              </a:rPr>
              <a:t> 2º Nivel, Edif B-2</a:t>
            </a:r>
          </a:p>
          <a:p>
            <a:pPr marL="457200" indent="-457200">
              <a:buFont typeface="+mj-lt"/>
              <a:buAutoNum type="arabicPeriod"/>
            </a:pPr>
            <a:endParaRPr lang="es-ES" sz="2400" b="1" dirty="0"/>
          </a:p>
          <a:p>
            <a:pPr marL="457200" indent="-457200">
              <a:buFont typeface="+mj-lt"/>
              <a:buAutoNum type="arabicPeriod"/>
            </a:pPr>
            <a:endParaRPr lang="es-ES" sz="2400" b="1" dirty="0"/>
          </a:p>
          <a:p>
            <a:endParaRPr lang="es-ES" sz="2400" b="1" dirty="0"/>
          </a:p>
          <a:p>
            <a:endParaRPr lang="es-ES" sz="2400" b="1" dirty="0"/>
          </a:p>
          <a:p>
            <a:endParaRPr lang="es-ES" sz="2400" b="1" dirty="0"/>
          </a:p>
          <a:p>
            <a:pPr>
              <a:buNone/>
            </a:pPr>
            <a:endParaRPr lang="es-ES" sz="24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2852"/>
            <a:ext cx="8229600" cy="6572296"/>
          </a:xfrm>
        </p:spPr>
        <p:txBody>
          <a:bodyPr>
            <a:normAutofit/>
          </a:bodyPr>
          <a:lstStyle/>
          <a:p>
            <a:pPr>
              <a:buNone/>
            </a:pPr>
            <a:r>
              <a:rPr lang="es-SV" b="1" dirty="0"/>
              <a:t>                                </a:t>
            </a:r>
          </a:p>
          <a:p>
            <a:pPr>
              <a:buNone/>
            </a:pPr>
            <a:r>
              <a:rPr lang="es-SV" b="1" dirty="0"/>
              <a:t>                    </a:t>
            </a:r>
            <a:r>
              <a:rPr lang="es-SV" sz="2400" b="1" dirty="0">
                <a:latin typeface="Arial Narrow" pitchFamily="34" charset="0"/>
              </a:rPr>
              <a:t>Policía Nacional Civil - PNC</a:t>
            </a:r>
            <a:endParaRPr lang="es-ES" sz="2400" dirty="0">
              <a:latin typeface="Arial Narrow" pitchFamily="34" charset="0"/>
            </a:endParaRPr>
          </a:p>
          <a:p>
            <a:endParaRPr lang="es-SV" sz="1900" b="1" dirty="0">
              <a:latin typeface="Arial Narrow" pitchFamily="34" charset="0"/>
            </a:endParaRPr>
          </a:p>
          <a:p>
            <a:endParaRPr lang="es-SV" sz="1900" b="1" dirty="0">
              <a:latin typeface="Arial Narrow" pitchFamily="34" charset="0"/>
            </a:endParaRPr>
          </a:p>
          <a:p>
            <a:pPr algn="just"/>
            <a:r>
              <a:rPr lang="es-SV" sz="1600" b="1" dirty="0">
                <a:latin typeface="Arial Narrow" pitchFamily="34" charset="0"/>
              </a:rPr>
              <a:t> VISION</a:t>
            </a:r>
            <a:endParaRPr lang="es-ES" sz="1600" b="1" dirty="0">
              <a:latin typeface="Arial Narrow" pitchFamily="34" charset="0"/>
            </a:endParaRPr>
          </a:p>
          <a:p>
            <a:pPr algn="just">
              <a:buNone/>
            </a:pPr>
            <a:r>
              <a:rPr lang="es-SV" sz="1600" dirty="0">
                <a:latin typeface="Arial Narrow" pitchFamily="34" charset="0"/>
              </a:rPr>
              <a:t>        </a:t>
            </a:r>
            <a:r>
              <a:rPr lang="es-SV" sz="1400" dirty="0">
                <a:latin typeface="Arial Narrow" pitchFamily="34" charset="0"/>
              </a:rPr>
              <a:t>Ser una institución policial moderna y profesional, transparente, democrática y respetuosa de los Derechos Humanos, que goce de confianza, credibilidad y prestigio Nacional e Internacional, por la integridad de sus miembros y la efectividad de los servicios orientados a la comunidad.</a:t>
            </a:r>
            <a:endParaRPr lang="es-ES" sz="1400" dirty="0">
              <a:latin typeface="Arial Narrow" pitchFamily="34" charset="0"/>
            </a:endParaRPr>
          </a:p>
          <a:p>
            <a:pPr algn="just">
              <a:buNone/>
            </a:pPr>
            <a:r>
              <a:rPr lang="es-SV" sz="1400" dirty="0">
                <a:latin typeface="Arial Narrow" pitchFamily="34" charset="0"/>
              </a:rPr>
              <a:t> </a:t>
            </a:r>
            <a:endParaRPr lang="es-ES" sz="1400" dirty="0">
              <a:latin typeface="Arial Narrow" pitchFamily="34" charset="0"/>
            </a:endParaRPr>
          </a:p>
          <a:p>
            <a:pPr algn="just"/>
            <a:r>
              <a:rPr lang="es-SV" sz="1600" b="1" dirty="0">
                <a:latin typeface="Arial Narrow" pitchFamily="34" charset="0"/>
              </a:rPr>
              <a:t>MISION</a:t>
            </a:r>
            <a:endParaRPr lang="es-ES" sz="1600" b="1" dirty="0">
              <a:latin typeface="Arial Narrow" pitchFamily="34" charset="0"/>
            </a:endParaRPr>
          </a:p>
          <a:p>
            <a:pPr algn="just">
              <a:buNone/>
            </a:pPr>
            <a:r>
              <a:rPr lang="es-SV" sz="1400" dirty="0">
                <a:latin typeface="Arial Narrow" pitchFamily="34" charset="0"/>
              </a:rPr>
              <a:t>         Garantizar el libre ejercicio de los Derechos y Libertades de las personas, la seguridad, la tranquilidad y el orden, previniendo y reprimiendo el delito, con estricto respeto a los derechos humanos, integrando el compromiso del personal y la participación de la población, contribuyendo al fomento del estado de derecho y desarrollo integral del país</a:t>
            </a:r>
            <a:endParaRPr lang="es-ES" sz="1400" dirty="0">
              <a:latin typeface="Arial Narrow" pitchFamily="34" charset="0"/>
            </a:endParaRPr>
          </a:p>
          <a:p>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072230"/>
          </a:xfrm>
        </p:spPr>
        <p:txBody>
          <a:bodyPr>
            <a:normAutofit fontScale="25000" lnSpcReduction="20000"/>
          </a:bodyPr>
          <a:lstStyle/>
          <a:p>
            <a:pPr>
              <a:buNone/>
            </a:pPr>
            <a:r>
              <a:rPr lang="es-SV" sz="2400" b="1" dirty="0">
                <a:latin typeface="Arial Narrow" pitchFamily="34" charset="0"/>
              </a:rPr>
              <a:t>              </a:t>
            </a:r>
            <a:r>
              <a:rPr lang="es-SV" sz="2400" b="1" dirty="0" smtClean="0">
                <a:latin typeface="Arial Narrow" pitchFamily="34" charset="0"/>
              </a:rPr>
              <a:t>                                                  </a:t>
            </a:r>
            <a:r>
              <a:rPr lang="es-SV" sz="6200" b="1" dirty="0" smtClean="0">
                <a:latin typeface="Arial Narrow" pitchFamily="34" charset="0"/>
              </a:rPr>
              <a:t>Academia </a:t>
            </a:r>
            <a:r>
              <a:rPr lang="es-SV" sz="6200" b="1" dirty="0">
                <a:latin typeface="Arial Narrow" pitchFamily="34" charset="0"/>
              </a:rPr>
              <a:t>Nacional de Seguridad Publica  -  </a:t>
            </a:r>
            <a:r>
              <a:rPr lang="es-SV" sz="6200" b="1" dirty="0" smtClean="0">
                <a:latin typeface="Arial Narrow" pitchFamily="34" charset="0"/>
              </a:rPr>
              <a:t>ANSP</a:t>
            </a:r>
          </a:p>
          <a:p>
            <a:pPr>
              <a:buNone/>
            </a:pPr>
            <a:endParaRPr lang="es-SV" sz="6200" b="1" dirty="0" smtClean="0">
              <a:latin typeface="Arial Narrow" pitchFamily="34" charset="0"/>
            </a:endParaRPr>
          </a:p>
          <a:p>
            <a:pPr algn="just"/>
            <a:r>
              <a:rPr lang="es-SV" sz="4300" b="1" dirty="0" smtClean="0">
                <a:latin typeface="Arial Narrow" pitchFamily="34" charset="0"/>
              </a:rPr>
              <a:t>Misión</a:t>
            </a:r>
            <a:endParaRPr lang="es-ES" sz="4300" b="1" dirty="0">
              <a:latin typeface="Arial Narrow" pitchFamily="34" charset="0"/>
            </a:endParaRPr>
          </a:p>
          <a:p>
            <a:pPr algn="just">
              <a:buNone/>
            </a:pPr>
            <a:r>
              <a:rPr lang="es-SV" sz="3700" dirty="0">
                <a:latin typeface="Arial Narrow" pitchFamily="34" charset="0"/>
              </a:rPr>
              <a:t>         Formar integralmente y con excelencia académica a policías capaces de garantizar la seguridad de la población, con respeto a los Derechos Humanos.</a:t>
            </a:r>
            <a:endParaRPr lang="es-ES" sz="3700" dirty="0">
              <a:latin typeface="Arial Narrow" pitchFamily="34" charset="0"/>
            </a:endParaRPr>
          </a:p>
          <a:p>
            <a:pPr algn="just"/>
            <a:endParaRPr lang="es-SV" sz="4300" b="1" dirty="0" smtClean="0">
              <a:latin typeface="Arial Narrow" pitchFamily="34" charset="0"/>
            </a:endParaRPr>
          </a:p>
          <a:p>
            <a:pPr algn="just"/>
            <a:r>
              <a:rPr lang="es-SV" sz="4300" b="1" dirty="0" smtClean="0">
                <a:latin typeface="Arial Narrow" pitchFamily="34" charset="0"/>
              </a:rPr>
              <a:t>Visión</a:t>
            </a:r>
            <a:endParaRPr lang="es-ES" sz="4300" dirty="0">
              <a:latin typeface="Arial Narrow" pitchFamily="34" charset="0"/>
            </a:endParaRPr>
          </a:p>
          <a:p>
            <a:pPr algn="just">
              <a:buNone/>
            </a:pPr>
            <a:r>
              <a:rPr lang="es-SV" sz="3700" dirty="0">
                <a:latin typeface="Arial Narrow" pitchFamily="34" charset="0"/>
              </a:rPr>
              <a:t>        Ser una Institución de alto prestigio nacional e internacional, reconocida por sus aportes en la investigación científica y por la excelencia de sus graduadas y graduados como policías, que gocen de la confianza de la Población.</a:t>
            </a:r>
            <a:endParaRPr lang="es-ES" sz="3700" dirty="0">
              <a:latin typeface="Arial Narrow" pitchFamily="34" charset="0"/>
            </a:endParaRPr>
          </a:p>
          <a:p>
            <a:pPr algn="just"/>
            <a:endParaRPr lang="es-SV" sz="3700" b="1" dirty="0" smtClean="0">
              <a:latin typeface="Arial Narrow" pitchFamily="34" charset="0"/>
            </a:endParaRPr>
          </a:p>
          <a:p>
            <a:pPr algn="just"/>
            <a:r>
              <a:rPr lang="es-SV" sz="4300" b="1" dirty="0" smtClean="0">
                <a:latin typeface="Arial Narrow" pitchFamily="34" charset="0"/>
              </a:rPr>
              <a:t>Valores Institucionales</a:t>
            </a:r>
            <a:endParaRPr lang="es-ES" sz="4300" dirty="0" smtClean="0">
              <a:latin typeface="Arial Narrow" pitchFamily="34" charset="0"/>
            </a:endParaRPr>
          </a:p>
          <a:p>
            <a:pPr algn="just">
              <a:buNone/>
            </a:pPr>
            <a:r>
              <a:rPr lang="es-SV" sz="4300" b="1" dirty="0" smtClean="0">
                <a:latin typeface="Arial Narrow" pitchFamily="34" charset="0"/>
              </a:rPr>
              <a:t>        1- Respeto a la dignidad humana</a:t>
            </a:r>
            <a:endParaRPr lang="es-ES" sz="4300" dirty="0" smtClean="0">
              <a:latin typeface="Arial Narrow" pitchFamily="34" charset="0"/>
            </a:endParaRPr>
          </a:p>
          <a:p>
            <a:pPr algn="just">
              <a:buNone/>
            </a:pPr>
            <a:r>
              <a:rPr lang="es-SV" sz="3700" dirty="0" smtClean="0">
                <a:latin typeface="Arial Narrow" pitchFamily="34" charset="0"/>
              </a:rPr>
              <a:t>          Reconocemos a la persona humana como un fin en sí mismo; por eso se le respeta de manera absoluta e incondicional su integridad física, moral y espiritual para que viva en libertad, en igualdad y con dignidad.</a:t>
            </a:r>
            <a:endParaRPr lang="es-ES" sz="3700" dirty="0" smtClean="0">
              <a:latin typeface="Arial Narrow" pitchFamily="34" charset="0"/>
            </a:endParaRPr>
          </a:p>
          <a:p>
            <a:pPr algn="just">
              <a:buNone/>
            </a:pPr>
            <a:r>
              <a:rPr lang="es-SV" sz="4300" b="1" dirty="0" smtClean="0">
                <a:latin typeface="Arial Narrow" pitchFamily="34" charset="0"/>
              </a:rPr>
              <a:t>         2- Equidad</a:t>
            </a:r>
            <a:endParaRPr lang="es-ES" sz="4300" b="1" dirty="0" smtClean="0">
              <a:latin typeface="Arial Narrow" pitchFamily="34" charset="0"/>
            </a:endParaRPr>
          </a:p>
          <a:p>
            <a:pPr algn="just">
              <a:buNone/>
            </a:pPr>
            <a:r>
              <a:rPr lang="es-SV" sz="3700" dirty="0" smtClean="0">
                <a:latin typeface="Arial Narrow" pitchFamily="34" charset="0"/>
              </a:rPr>
              <a:t>           Tratamos a todas las personas por igual, sin preferencias ni discriminación alguna, pero considerando las diferencias de condiciones y necesidades de los diferentes grupos sociales. Aseguramos una protección adicional a quienes por razones de género, edad, discapacidad física o mental, enfermedad u otra condición, estén en situación de desventaja o de vulnerabilidad.</a:t>
            </a:r>
            <a:r>
              <a:rPr lang="es-SV" sz="3700" b="1" dirty="0" smtClean="0">
                <a:latin typeface="Arial Narrow" pitchFamily="34" charset="0"/>
              </a:rPr>
              <a:t> </a:t>
            </a:r>
            <a:endParaRPr lang="es-ES" sz="3700" b="1" dirty="0" smtClean="0">
              <a:latin typeface="Arial Narrow" pitchFamily="34" charset="0"/>
            </a:endParaRPr>
          </a:p>
          <a:p>
            <a:pPr algn="just">
              <a:buNone/>
            </a:pPr>
            <a:r>
              <a:rPr lang="es-SV" sz="4300" b="1" dirty="0" smtClean="0">
                <a:latin typeface="Arial Narrow" pitchFamily="34" charset="0"/>
              </a:rPr>
              <a:t>         3- Solidaridad</a:t>
            </a:r>
            <a:endParaRPr lang="es-ES" sz="4300" b="1" dirty="0" smtClean="0">
              <a:latin typeface="Arial Narrow" pitchFamily="34" charset="0"/>
            </a:endParaRPr>
          </a:p>
          <a:p>
            <a:pPr algn="just">
              <a:buNone/>
            </a:pPr>
            <a:r>
              <a:rPr lang="es-SV" sz="3700" dirty="0" smtClean="0">
                <a:latin typeface="Arial Narrow" pitchFamily="34" charset="0"/>
              </a:rPr>
              <a:t>           Asumimos la obligación de contribuir a garantizar los derechos y satisfacer las necesidades, espirituales y materiales, de las personas más vulnerables y excluidas socialmente, a efecto de lograr el bien común, respetando la dignidad humana y la igualdad entre los miembros de la comunidad.</a:t>
            </a:r>
            <a:r>
              <a:rPr lang="es-SV" sz="3700" b="1" dirty="0" smtClean="0">
                <a:latin typeface="Arial Narrow" pitchFamily="34" charset="0"/>
              </a:rPr>
              <a:t> </a:t>
            </a:r>
            <a:endParaRPr lang="es-ES" sz="3700" b="1" dirty="0" smtClean="0">
              <a:latin typeface="Arial Narrow" pitchFamily="34" charset="0"/>
            </a:endParaRPr>
          </a:p>
          <a:p>
            <a:pPr algn="just">
              <a:buNone/>
            </a:pPr>
            <a:r>
              <a:rPr lang="es-ES" sz="3700" b="1" dirty="0" smtClean="0">
                <a:latin typeface="Arial Narrow" pitchFamily="34" charset="0"/>
              </a:rPr>
              <a:t>          </a:t>
            </a:r>
            <a:r>
              <a:rPr lang="es-SV" sz="4300" b="1" dirty="0" smtClean="0">
                <a:latin typeface="Arial Narrow" pitchFamily="34" charset="0"/>
              </a:rPr>
              <a:t>4. Integridad</a:t>
            </a:r>
            <a:endParaRPr lang="es-ES" sz="4300" b="1" dirty="0" smtClean="0">
              <a:latin typeface="Arial Narrow" pitchFamily="34" charset="0"/>
            </a:endParaRPr>
          </a:p>
          <a:p>
            <a:pPr algn="just">
              <a:buNone/>
            </a:pPr>
            <a:r>
              <a:rPr lang="es-SV" sz="3700" dirty="0" smtClean="0">
                <a:latin typeface="Arial Narrow" pitchFamily="34" charset="0"/>
              </a:rPr>
              <a:t>          Actuamos siempre con absoluta honradez y rectitud, no realizamos, encubrimos o toleramos actos de corrupción, mentiras, abusos de </a:t>
            </a:r>
            <a:r>
              <a:rPr lang="es-SV" sz="3700" b="1" dirty="0" smtClean="0">
                <a:latin typeface="Arial Narrow" pitchFamily="34" charset="0"/>
              </a:rPr>
              <a:t>poder, malos tratos, actos ilegales o ilícitos que desdicen de la función pública.</a:t>
            </a:r>
            <a:endParaRPr lang="es-ES" sz="3700" b="1" dirty="0" smtClean="0">
              <a:latin typeface="Arial Narrow" pitchFamily="34" charset="0"/>
            </a:endParaRPr>
          </a:p>
          <a:p>
            <a:pPr algn="just">
              <a:buNone/>
            </a:pPr>
            <a:r>
              <a:rPr lang="es-SV" sz="4300" b="1" dirty="0" smtClean="0">
                <a:latin typeface="Arial Narrow" pitchFamily="34" charset="0"/>
              </a:rPr>
              <a:t>         5. Tolerancia</a:t>
            </a:r>
            <a:endParaRPr lang="es-ES" sz="4300" b="1" dirty="0" smtClean="0">
              <a:latin typeface="Arial Narrow" pitchFamily="34" charset="0"/>
            </a:endParaRPr>
          </a:p>
          <a:p>
            <a:pPr algn="just">
              <a:buNone/>
            </a:pPr>
            <a:r>
              <a:rPr lang="es-SV" sz="3700" dirty="0" smtClean="0">
                <a:latin typeface="Arial Narrow" pitchFamily="34" charset="0"/>
              </a:rPr>
              <a:t>           Es el respeto y consideración hacia las maneras de pensar, de actuar y de sentir de los demás, aunque estas sean diferentes a las nuestras. La tolerancia en el quehacer policial se basa en aceptar y contribuir a conciliar las diferencias legítimas entre las personas y grupos de personas que conviven en la sociedad donde la policía actúa y a la cual le presta servicio.</a:t>
            </a:r>
            <a:endParaRPr lang="es-ES" sz="3700" dirty="0" smtClean="0">
              <a:latin typeface="Arial Narrow" pitchFamily="34" charset="0"/>
            </a:endParaRPr>
          </a:p>
          <a:p>
            <a:pPr algn="just">
              <a:buNone/>
            </a:pPr>
            <a:r>
              <a:rPr lang="es-SV" sz="4300" b="1" dirty="0" smtClean="0">
                <a:latin typeface="Arial Narrow" pitchFamily="34" charset="0"/>
              </a:rPr>
              <a:t>        6. Disciplina</a:t>
            </a:r>
            <a:endParaRPr lang="es-ES" sz="4300" b="1" dirty="0" smtClean="0">
              <a:latin typeface="Arial Narrow" pitchFamily="34" charset="0"/>
            </a:endParaRPr>
          </a:p>
          <a:p>
            <a:pPr algn="just">
              <a:buNone/>
            </a:pPr>
            <a:r>
              <a:rPr lang="es-SV" sz="3700" dirty="0" smtClean="0">
                <a:latin typeface="Arial Narrow" pitchFamily="34" charset="0"/>
              </a:rPr>
              <a:t>           Actuamos con identidad y compromiso institucional. Observamos la legalidad y el cumplimiento de leyes, reglamentos, instructivos y ordenes inherentes al deber profesional. Cumplimos nuestras obligaciones de manera consciente, con calidad y profesionalismo.</a:t>
            </a:r>
            <a:endParaRPr lang="es-ES" sz="3700" dirty="0" smtClean="0">
              <a:latin typeface="Arial Narrow" pitchFamily="34" charset="0"/>
            </a:endParaRPr>
          </a:p>
          <a:p>
            <a:pPr algn="just">
              <a:buNone/>
            </a:pPr>
            <a:endParaRPr lang="es-ES" sz="3700" dirty="0">
              <a:latin typeface="Arial Narrow"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286544"/>
          </a:xfrm>
        </p:spPr>
        <p:txBody>
          <a:bodyPr/>
          <a:lstStyle/>
          <a:p>
            <a:pPr>
              <a:buNone/>
            </a:pPr>
            <a:r>
              <a:rPr lang="es-ES" dirty="0"/>
              <a:t> </a:t>
            </a:r>
            <a:r>
              <a:rPr lang="es-SV" b="1" dirty="0"/>
              <a:t> </a:t>
            </a:r>
            <a:endParaRPr lang="es-ES" dirty="0"/>
          </a:p>
          <a:p>
            <a:pPr>
              <a:buNone/>
            </a:pPr>
            <a:r>
              <a:rPr lang="es-SV" sz="2400" b="1" dirty="0">
                <a:latin typeface="Arial Narrow" pitchFamily="34" charset="0"/>
              </a:rPr>
              <a:t>                </a:t>
            </a:r>
          </a:p>
          <a:p>
            <a:pPr>
              <a:buNone/>
            </a:pPr>
            <a:r>
              <a:rPr lang="es-SV" sz="2400" b="1" dirty="0">
                <a:latin typeface="Arial Narrow" pitchFamily="34" charset="0"/>
              </a:rPr>
              <a:t>                  Inspectoria General de Seguridad Publica - IGSP</a:t>
            </a:r>
            <a:endParaRPr lang="es-ES" sz="2400" dirty="0">
              <a:latin typeface="Arial Narrow" pitchFamily="34" charset="0"/>
            </a:endParaRPr>
          </a:p>
          <a:p>
            <a:endParaRPr lang="es-SV" sz="1600" dirty="0">
              <a:latin typeface="Arial Narrow" pitchFamily="34" charset="0"/>
            </a:endParaRPr>
          </a:p>
          <a:p>
            <a:endParaRPr lang="es-SV" sz="1600" dirty="0">
              <a:latin typeface="Arial Narrow" pitchFamily="34" charset="0"/>
            </a:endParaRPr>
          </a:p>
          <a:p>
            <a:endParaRPr lang="es-SV" sz="1600" dirty="0">
              <a:latin typeface="Arial Narrow" pitchFamily="34" charset="0"/>
            </a:endParaRPr>
          </a:p>
          <a:p>
            <a:endParaRPr lang="es-SV" sz="1600" dirty="0">
              <a:latin typeface="Arial Narrow" pitchFamily="34" charset="0"/>
            </a:endParaRPr>
          </a:p>
          <a:p>
            <a:pPr algn="just">
              <a:buNone/>
            </a:pPr>
            <a:r>
              <a:rPr lang="es-SV" sz="1600" dirty="0">
                <a:latin typeface="Arial Narrow" pitchFamily="34" charset="0"/>
              </a:rPr>
              <a:t>        La Inspectoría General de Seguridad Publica, es un órgano contralor y de fiscalización de las Instituciones de la Seguridad Pública y ejercerá sus funciones bajo la autoridad del Ministro de </a:t>
            </a:r>
          </a:p>
          <a:p>
            <a:pPr algn="just">
              <a:buNone/>
            </a:pPr>
            <a:r>
              <a:rPr lang="es-SV" sz="1600" dirty="0">
                <a:latin typeface="Arial Narrow" pitchFamily="34" charset="0"/>
              </a:rPr>
              <a:t>        Justicia y Seguridad Publica.</a:t>
            </a:r>
            <a:r>
              <a:rPr lang="es-SV" sz="1600" b="1" dirty="0">
                <a:latin typeface="Arial Narrow" pitchFamily="34" charset="0"/>
              </a:rPr>
              <a:t> </a:t>
            </a:r>
            <a:endParaRPr lang="es-ES" sz="1600" dirty="0">
              <a:latin typeface="Arial Narrow" pitchFamily="34" charset="0"/>
            </a:endParaRPr>
          </a:p>
          <a:p>
            <a:pPr>
              <a:buNone/>
            </a:pPr>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357982"/>
          </a:xfrm>
        </p:spPr>
        <p:txBody>
          <a:bodyPr/>
          <a:lstStyle/>
          <a:p>
            <a:pPr>
              <a:buNone/>
            </a:pPr>
            <a:r>
              <a:rPr lang="es-ES" sz="2400" b="1" dirty="0">
                <a:latin typeface="Arial Narrow" pitchFamily="34" charset="0"/>
              </a:rPr>
              <a:t>                        </a:t>
            </a:r>
          </a:p>
          <a:p>
            <a:pPr>
              <a:buNone/>
            </a:pPr>
            <a:r>
              <a:rPr lang="es-ES" sz="2400" b="1" dirty="0">
                <a:latin typeface="Arial Narrow" pitchFamily="34" charset="0"/>
              </a:rPr>
              <a:t> </a:t>
            </a:r>
            <a:r>
              <a:rPr lang="es-ES" sz="2400" b="1" dirty="0" smtClean="0">
                <a:latin typeface="Arial Narrow" pitchFamily="34" charset="0"/>
              </a:rPr>
              <a:t>                  Dirección </a:t>
            </a:r>
            <a:r>
              <a:rPr lang="es-ES" sz="2400" b="1" dirty="0">
                <a:latin typeface="Arial Narrow" pitchFamily="34" charset="0"/>
              </a:rPr>
              <a:t>General de centros Penales - </a:t>
            </a:r>
            <a:r>
              <a:rPr lang="es-SV" sz="2400" b="1" dirty="0">
                <a:latin typeface="Arial Narrow" pitchFamily="34" charset="0"/>
              </a:rPr>
              <a:t>DGCP</a:t>
            </a:r>
            <a:endParaRPr lang="es-ES" sz="2400" b="1" dirty="0">
              <a:latin typeface="Arial Narrow" pitchFamily="34" charset="0"/>
            </a:endParaRPr>
          </a:p>
          <a:p>
            <a:endParaRPr lang="es-SV" sz="1600" b="1" dirty="0">
              <a:latin typeface="Arial Narrow" pitchFamily="34" charset="0"/>
            </a:endParaRPr>
          </a:p>
          <a:p>
            <a:endParaRPr lang="es-SV" sz="1600" b="1" dirty="0" smtClean="0">
              <a:latin typeface="Arial Narrow" pitchFamily="34" charset="0"/>
            </a:endParaRPr>
          </a:p>
          <a:p>
            <a:pPr algn="just"/>
            <a:endParaRPr lang="es-SV" sz="1600" b="1" dirty="0" smtClean="0">
              <a:latin typeface="Arial Narrow" pitchFamily="34" charset="0"/>
            </a:endParaRPr>
          </a:p>
          <a:p>
            <a:pPr algn="just"/>
            <a:r>
              <a:rPr lang="es-SV" sz="1600" b="1" dirty="0" smtClean="0">
                <a:latin typeface="Arial Narrow" pitchFamily="34" charset="0"/>
              </a:rPr>
              <a:t>Misión</a:t>
            </a:r>
            <a:endParaRPr lang="es-ES" sz="1600" b="1" dirty="0">
              <a:latin typeface="Arial Narrow" pitchFamily="34" charset="0"/>
            </a:endParaRPr>
          </a:p>
          <a:p>
            <a:pPr lvl="0" algn="just">
              <a:buNone/>
            </a:pPr>
            <a:r>
              <a:rPr lang="es-SV" sz="1400" dirty="0">
                <a:latin typeface="Arial Narrow" pitchFamily="34" charset="0"/>
              </a:rPr>
              <a:t>        “Proporcionar al condenado condiciones favorables que permitan su readaptación social a través de su desarrollo personal, procurando la prevención de los delitos y garantizando la adecuada custodia de los detenidos provisionales”.</a:t>
            </a:r>
            <a:endParaRPr lang="es-ES" sz="1400" dirty="0">
              <a:latin typeface="Arial Narrow" pitchFamily="34" charset="0"/>
            </a:endParaRPr>
          </a:p>
          <a:p>
            <a:pPr algn="just">
              <a:buNone/>
            </a:pPr>
            <a:endParaRPr lang="es-SV" sz="1600" b="1" dirty="0">
              <a:latin typeface="Arial Narrow" pitchFamily="34" charset="0"/>
            </a:endParaRPr>
          </a:p>
          <a:p>
            <a:pPr algn="just"/>
            <a:r>
              <a:rPr lang="es-SV" sz="1600" b="1" dirty="0" smtClean="0">
                <a:latin typeface="Arial Narrow" pitchFamily="34" charset="0"/>
              </a:rPr>
              <a:t>Visión</a:t>
            </a:r>
            <a:endParaRPr lang="es-ES" sz="1600" dirty="0">
              <a:latin typeface="Arial Narrow" pitchFamily="34" charset="0"/>
            </a:endParaRPr>
          </a:p>
          <a:p>
            <a:pPr lvl="0" algn="just">
              <a:buNone/>
            </a:pPr>
            <a:r>
              <a:rPr lang="es-SV" sz="1600" dirty="0">
                <a:latin typeface="Arial Narrow" pitchFamily="34" charset="0"/>
              </a:rPr>
              <a:t>        </a:t>
            </a:r>
            <a:r>
              <a:rPr lang="es-SV" sz="1400" dirty="0">
                <a:latin typeface="Arial Narrow" pitchFamily="34" charset="0"/>
              </a:rPr>
              <a:t>“Construir un Sistema Penitenciario Moderno, Seguro y Rehabilitante”</a:t>
            </a:r>
            <a:endParaRPr lang="es-ES" sz="1400" dirty="0">
              <a:latin typeface="Arial Narrow" pitchFamily="34" charset="0"/>
            </a:endParaRPr>
          </a:p>
          <a:p>
            <a:pPr>
              <a:buNone/>
            </a:pPr>
            <a:endParaRPr lang="es-E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286544"/>
          </a:xfrm>
        </p:spPr>
        <p:txBody>
          <a:bodyPr>
            <a:normAutofit lnSpcReduction="10000"/>
          </a:bodyPr>
          <a:lstStyle/>
          <a:p>
            <a:pPr>
              <a:buNone/>
            </a:pPr>
            <a:r>
              <a:rPr lang="es-SV" sz="2400" b="1" dirty="0">
                <a:latin typeface="Arial Narrow" pitchFamily="34" charset="0"/>
              </a:rPr>
              <a:t> </a:t>
            </a:r>
            <a:r>
              <a:rPr lang="es-SV" sz="2400" b="1" dirty="0" smtClean="0">
                <a:latin typeface="Arial Narrow" pitchFamily="34" charset="0"/>
              </a:rPr>
              <a:t>         </a:t>
            </a:r>
          </a:p>
          <a:p>
            <a:pPr>
              <a:buNone/>
            </a:pPr>
            <a:r>
              <a:rPr lang="es-SV" sz="2400" b="1" dirty="0" smtClean="0">
                <a:latin typeface="Arial Narrow" pitchFamily="34" charset="0"/>
              </a:rPr>
              <a:t>           Dirección </a:t>
            </a:r>
            <a:r>
              <a:rPr lang="es-SV" sz="2400" b="1" dirty="0">
                <a:latin typeface="Arial Narrow" pitchFamily="34" charset="0"/>
              </a:rPr>
              <a:t>General de Migración &amp; Extranjería - DGM&amp;E</a:t>
            </a:r>
            <a:endParaRPr lang="es-ES" sz="2400" b="1" dirty="0">
              <a:latin typeface="Arial Narrow" pitchFamily="34" charset="0"/>
            </a:endParaRPr>
          </a:p>
          <a:p>
            <a:endParaRPr lang="es-SV" sz="1900" b="1" dirty="0">
              <a:latin typeface="Arial Narrow" pitchFamily="34" charset="0"/>
            </a:endParaRPr>
          </a:p>
          <a:p>
            <a:pPr algn="just"/>
            <a:endParaRPr lang="es-SV" sz="1600" b="1" dirty="0" smtClean="0">
              <a:latin typeface="Arial Narrow" pitchFamily="34" charset="0"/>
            </a:endParaRPr>
          </a:p>
          <a:p>
            <a:pPr algn="just"/>
            <a:r>
              <a:rPr lang="es-SV" sz="1600" b="1" dirty="0" smtClean="0">
                <a:latin typeface="Arial Narrow" pitchFamily="34" charset="0"/>
              </a:rPr>
              <a:t>Misión</a:t>
            </a:r>
            <a:endParaRPr lang="es-ES" sz="1600" dirty="0">
              <a:latin typeface="Arial Narrow" pitchFamily="34" charset="0"/>
            </a:endParaRPr>
          </a:p>
          <a:p>
            <a:pPr algn="just">
              <a:buNone/>
            </a:pPr>
            <a:r>
              <a:rPr lang="es-SV" sz="1500" dirty="0">
                <a:latin typeface="Arial Narrow" pitchFamily="34" charset="0"/>
              </a:rPr>
              <a:t>        </a:t>
            </a:r>
            <a:r>
              <a:rPr lang="es-SV" sz="1400" dirty="0">
                <a:latin typeface="Arial Narrow" pitchFamily="34" charset="0"/>
              </a:rPr>
              <a:t>Controlar el ingreso y salida de nacionales y extranjeros; la emisión de documentos de viaje; apoyar la integración de repatriados y la atención integral a los migrantes; prevenir la trata y tráfico de personas; acercar los servicios migratorios a los usuarios, fortaleciendo la reunificación familiar, la seguridad pública y el desarrollo.</a:t>
            </a:r>
            <a:endParaRPr lang="es-ES" sz="1400" dirty="0">
              <a:latin typeface="Arial Narrow" pitchFamily="34" charset="0"/>
            </a:endParaRPr>
          </a:p>
          <a:p>
            <a:pPr algn="just"/>
            <a:endParaRPr lang="es-SV" sz="1700" b="1" dirty="0">
              <a:latin typeface="Arial Narrow" pitchFamily="34" charset="0"/>
            </a:endParaRPr>
          </a:p>
          <a:p>
            <a:pPr algn="just"/>
            <a:r>
              <a:rPr lang="es-SV" sz="1600" b="1" dirty="0" smtClean="0">
                <a:latin typeface="Arial Narrow" pitchFamily="34" charset="0"/>
              </a:rPr>
              <a:t>Visión</a:t>
            </a:r>
            <a:endParaRPr lang="es-ES" sz="1600" b="1" dirty="0">
              <a:latin typeface="Arial Narrow" pitchFamily="34" charset="0"/>
            </a:endParaRPr>
          </a:p>
          <a:p>
            <a:pPr algn="just">
              <a:buNone/>
            </a:pPr>
            <a:r>
              <a:rPr lang="es-SV" sz="1400" dirty="0">
                <a:latin typeface="Arial Narrow" pitchFamily="34" charset="0"/>
              </a:rPr>
              <a:t>         Institución gubernamental con alto nivel de prestigio, eficiencia y confiabilidad en la gestión integral de los servicios migratorios, apoyando la seguridad y el desarrollo del país, cimentada en los valores solidarios y de respeto a las leyes y los derechos humanos.</a:t>
            </a:r>
            <a:endParaRPr lang="es-ES" sz="1400" dirty="0">
              <a:latin typeface="Arial Narrow" pitchFamily="34" charset="0"/>
            </a:endParaRPr>
          </a:p>
          <a:p>
            <a:pPr algn="just"/>
            <a:endParaRPr lang="es-SV" sz="1500" b="1" dirty="0" smtClean="0">
              <a:latin typeface="Arial Narrow" pitchFamily="34" charset="0"/>
            </a:endParaRPr>
          </a:p>
          <a:p>
            <a:pPr algn="just"/>
            <a:r>
              <a:rPr lang="es-SV" sz="1600" b="1" dirty="0" smtClean="0">
                <a:latin typeface="Arial Narrow" pitchFamily="34" charset="0"/>
              </a:rPr>
              <a:t>Valores</a:t>
            </a:r>
            <a:endParaRPr lang="es-ES" sz="1600" dirty="0" smtClean="0">
              <a:latin typeface="Arial Narrow" pitchFamily="34" charset="0"/>
            </a:endParaRPr>
          </a:p>
          <a:p>
            <a:pPr lvl="0" algn="just">
              <a:buNone/>
            </a:pPr>
            <a:r>
              <a:rPr lang="es-SV" sz="1400" dirty="0" smtClean="0">
                <a:latin typeface="Arial Narrow" pitchFamily="34" charset="0"/>
              </a:rPr>
              <a:t>         Solidaridad</a:t>
            </a:r>
            <a:endParaRPr lang="es-ES" sz="1400" dirty="0" smtClean="0">
              <a:latin typeface="Arial Narrow" pitchFamily="34" charset="0"/>
            </a:endParaRPr>
          </a:p>
          <a:p>
            <a:pPr lvl="0" algn="just">
              <a:buNone/>
            </a:pPr>
            <a:r>
              <a:rPr lang="es-SV" sz="1400" dirty="0" smtClean="0">
                <a:latin typeface="Arial Narrow" pitchFamily="34" charset="0"/>
              </a:rPr>
              <a:t>         Transparencia</a:t>
            </a:r>
            <a:endParaRPr lang="es-ES" sz="1400" dirty="0" smtClean="0">
              <a:latin typeface="Arial Narrow" pitchFamily="34" charset="0"/>
            </a:endParaRPr>
          </a:p>
          <a:p>
            <a:pPr lvl="0" algn="just">
              <a:buNone/>
            </a:pPr>
            <a:r>
              <a:rPr lang="es-SV" sz="1400" dirty="0" smtClean="0">
                <a:latin typeface="Arial Narrow" pitchFamily="34" charset="0"/>
              </a:rPr>
              <a:t>         Seguridad</a:t>
            </a:r>
            <a:endParaRPr lang="es-ES" sz="1400" dirty="0" smtClean="0">
              <a:latin typeface="Arial Narrow" pitchFamily="34" charset="0"/>
            </a:endParaRPr>
          </a:p>
          <a:p>
            <a:pPr lvl="0" algn="just">
              <a:buNone/>
            </a:pPr>
            <a:r>
              <a:rPr lang="es-SV" sz="1400" dirty="0" smtClean="0">
                <a:latin typeface="Arial Narrow" pitchFamily="34" charset="0"/>
              </a:rPr>
              <a:t>         Justicia</a:t>
            </a:r>
            <a:endParaRPr lang="es-ES" sz="1400" dirty="0" smtClean="0">
              <a:latin typeface="Arial Narrow" pitchFamily="34" charset="0"/>
            </a:endParaRPr>
          </a:p>
          <a:p>
            <a:pPr lvl="0" algn="just">
              <a:buNone/>
            </a:pPr>
            <a:r>
              <a:rPr lang="es-SV" sz="1400" dirty="0" smtClean="0">
                <a:latin typeface="Arial Narrow" pitchFamily="34" charset="0"/>
              </a:rPr>
              <a:t>         Equidad</a:t>
            </a:r>
            <a:endParaRPr lang="es-ES" sz="1400" dirty="0">
              <a:latin typeface="Arial Narrow"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286544"/>
          </a:xfrm>
        </p:spPr>
        <p:txBody>
          <a:bodyPr>
            <a:normAutofit fontScale="55000" lnSpcReduction="20000"/>
          </a:bodyPr>
          <a:lstStyle/>
          <a:p>
            <a:pPr>
              <a:buNone/>
            </a:pPr>
            <a:r>
              <a:rPr lang="es-ES" sz="4400" b="1" dirty="0">
                <a:latin typeface="Arial Narrow" pitchFamily="34" charset="0"/>
              </a:rPr>
              <a:t>                  </a:t>
            </a:r>
          </a:p>
          <a:p>
            <a:pPr>
              <a:buNone/>
            </a:pPr>
            <a:r>
              <a:rPr lang="es-ES" sz="4400" b="1" dirty="0">
                <a:latin typeface="Arial Narrow" pitchFamily="34" charset="0"/>
              </a:rPr>
              <a:t>             </a:t>
            </a:r>
            <a:r>
              <a:rPr lang="es-ES" sz="4800" b="1" dirty="0">
                <a:latin typeface="Arial Narrow" pitchFamily="34" charset="0"/>
              </a:rPr>
              <a:t>Dirección de Centros Intermedios - DGCI</a:t>
            </a:r>
          </a:p>
          <a:p>
            <a:endParaRPr lang="es-ES" sz="2600" b="1" dirty="0">
              <a:latin typeface="Arial Narrow" pitchFamily="34" charset="0"/>
            </a:endParaRPr>
          </a:p>
          <a:p>
            <a:pPr algn="just"/>
            <a:r>
              <a:rPr lang="es-ES" sz="2600" b="1" dirty="0">
                <a:latin typeface="Arial Narrow" pitchFamily="34" charset="0"/>
              </a:rPr>
              <a:t>Nombre de la Directora</a:t>
            </a:r>
          </a:p>
          <a:p>
            <a:pPr algn="just">
              <a:buNone/>
            </a:pPr>
            <a:r>
              <a:rPr lang="es-ES" sz="2200" dirty="0"/>
              <a:t>          Licda. Irma Mejía Mejía</a:t>
            </a:r>
          </a:p>
          <a:p>
            <a:pPr algn="just"/>
            <a:endParaRPr lang="es-ES" sz="2600" b="1" dirty="0">
              <a:latin typeface="Arial Narrow" pitchFamily="34" charset="0"/>
            </a:endParaRPr>
          </a:p>
          <a:p>
            <a:pPr algn="just"/>
            <a:r>
              <a:rPr lang="es-ES" sz="2600" b="1" dirty="0">
                <a:latin typeface="Arial Narrow" pitchFamily="34" charset="0"/>
              </a:rPr>
              <a:t>Correo y Teléfono de la Directora</a:t>
            </a:r>
          </a:p>
          <a:p>
            <a:pPr algn="just">
              <a:buNone/>
            </a:pPr>
            <a:r>
              <a:rPr lang="es-ES" sz="2200" dirty="0">
                <a:latin typeface="Arial Narrow" pitchFamily="34" charset="0"/>
              </a:rPr>
              <a:t>          marta.pena@seguridad.gob.sv </a:t>
            </a:r>
          </a:p>
          <a:p>
            <a:pPr algn="just">
              <a:buNone/>
            </a:pPr>
            <a:r>
              <a:rPr lang="es-ES" sz="2200" dirty="0">
                <a:latin typeface="Arial Narrow" pitchFamily="34" charset="0"/>
              </a:rPr>
              <a:t>           25263141</a:t>
            </a:r>
          </a:p>
          <a:p>
            <a:pPr algn="just"/>
            <a:endParaRPr lang="es-ES" sz="2900" b="1" dirty="0">
              <a:latin typeface="Arial Narrow" pitchFamily="34" charset="0"/>
            </a:endParaRPr>
          </a:p>
          <a:p>
            <a:pPr algn="just"/>
            <a:r>
              <a:rPr lang="es-ES" sz="2600" b="1" dirty="0">
                <a:latin typeface="Arial Narrow" pitchFamily="34" charset="0"/>
              </a:rPr>
              <a:t>Funciones</a:t>
            </a:r>
          </a:p>
          <a:p>
            <a:pPr algn="just">
              <a:buNone/>
            </a:pPr>
            <a:r>
              <a:rPr lang="es-SV" sz="2800" dirty="0"/>
              <a:t>       </a:t>
            </a:r>
            <a:r>
              <a:rPr lang="es-SV" sz="2200" dirty="0">
                <a:latin typeface="Arial Narrow" pitchFamily="34" charset="0"/>
              </a:rPr>
              <a:t>Dirección General de Centros Intermedios es una   institución de derecho público creadora de oportunidades y generadora de condiciones para la  rehabilitación e inserción familiar y social para los jóvenes  privados libertad. Implementando programas de tratamiento psicológico, religioso,  vocacional, educativo y deportivo, respetando sus derechos, ofreciéndoles técnicas conductuales  en la formación de valores  familiares y sociales para  que puedan ser aceptados en la sociedad. Garantizando así, el cumplimiento de la normativa penal juvenil y la ejecución de medidas  privativas  de libertad  impuestas por los juzgados de menores, de manera  responsable y transparente. </a:t>
            </a:r>
            <a:r>
              <a:rPr lang="es-SV" sz="2200" dirty="0"/>
              <a:t/>
            </a:r>
            <a:br>
              <a:rPr lang="es-SV" sz="2200" dirty="0"/>
            </a:br>
            <a:endParaRPr lang="es-SV" sz="2200" dirty="0">
              <a:latin typeface="Arial Narrow" pitchFamily="34" charset="0"/>
            </a:endParaRPr>
          </a:p>
          <a:p>
            <a:pPr algn="just"/>
            <a:r>
              <a:rPr lang="es-SV" sz="2600" b="1" dirty="0">
                <a:latin typeface="Arial Narrow" pitchFamily="34" charset="0"/>
              </a:rPr>
              <a:t>Total de Empleados</a:t>
            </a:r>
          </a:p>
          <a:p>
            <a:pPr algn="just">
              <a:buNone/>
            </a:pPr>
            <a:r>
              <a:rPr lang="es-SV" sz="2500" dirty="0">
                <a:latin typeface="Arial Narrow" pitchFamily="34" charset="0"/>
              </a:rPr>
              <a:t>         </a:t>
            </a:r>
            <a:r>
              <a:rPr lang="es-SV" sz="2200" dirty="0">
                <a:latin typeface="Arial Narrow" pitchFamily="34" charset="0"/>
              </a:rPr>
              <a:t>Administrativos  11 Mujeres  14 Hombres</a:t>
            </a:r>
          </a:p>
          <a:p>
            <a:pPr algn="just">
              <a:buNone/>
            </a:pPr>
            <a:r>
              <a:rPr lang="es-SV" sz="2200" dirty="0">
                <a:latin typeface="Arial Narrow" pitchFamily="34" charset="0"/>
              </a:rPr>
              <a:t>         Granja               58 Mujeres 29 Hombres</a:t>
            </a:r>
          </a:p>
          <a:p>
            <a:pPr algn="just">
              <a:buNone/>
            </a:pPr>
            <a:endParaRPr lang="es-SV" sz="2600" dirty="0">
              <a:latin typeface="Arial Narrow" pitchFamily="34" charset="0"/>
            </a:endParaRPr>
          </a:p>
          <a:p>
            <a:pPr algn="just"/>
            <a:r>
              <a:rPr lang="es-SV" sz="2600" b="1" dirty="0">
                <a:latin typeface="Arial Narrow" pitchFamily="34" charset="0"/>
              </a:rPr>
              <a:t>Ubicación</a:t>
            </a:r>
          </a:p>
          <a:p>
            <a:pPr algn="just">
              <a:buNone/>
            </a:pPr>
            <a:r>
              <a:rPr lang="es-ES" sz="2200" dirty="0">
                <a:latin typeface="Arial Narrow" pitchFamily="34" charset="0"/>
              </a:rPr>
              <a:t>         2º Nivel     Edif. B-2</a:t>
            </a:r>
            <a:endParaRPr lang="es-ES"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215106"/>
          </a:xfrm>
        </p:spPr>
        <p:txBody>
          <a:bodyPr>
            <a:normAutofit fontScale="92500" lnSpcReduction="10000"/>
          </a:bodyPr>
          <a:lstStyle/>
          <a:p>
            <a:pPr>
              <a:buNone/>
            </a:pPr>
            <a:r>
              <a:rPr lang="es-SV" sz="2400" b="1" dirty="0">
                <a:latin typeface="Arial Narrow" panose="020B0606020202030204" pitchFamily="34" charset="0"/>
              </a:rPr>
              <a:t>   </a:t>
            </a:r>
          </a:p>
          <a:p>
            <a:pPr>
              <a:buNone/>
            </a:pPr>
            <a:r>
              <a:rPr lang="es-SV" sz="2400" b="1" dirty="0" smtClean="0">
                <a:latin typeface="Arial Narrow" panose="020B0606020202030204" pitchFamily="34" charset="0"/>
              </a:rPr>
              <a:t>Unidad </a:t>
            </a:r>
            <a:r>
              <a:rPr lang="es-SV" sz="2400" b="1" dirty="0">
                <a:latin typeface="Arial Narrow" panose="020B0606020202030204" pitchFamily="34" charset="0"/>
              </a:rPr>
              <a:t>de Gestión de la Cooperación de la Dirección de Políticas y </a:t>
            </a:r>
            <a:r>
              <a:rPr lang="es-SV" sz="2400" b="1" dirty="0" smtClean="0">
                <a:latin typeface="Arial Narrow" panose="020B0606020202030204" pitchFamily="34" charset="0"/>
              </a:rPr>
              <a:t>        		      Planes </a:t>
            </a:r>
            <a:r>
              <a:rPr lang="es-SV" sz="2400" b="1" dirty="0">
                <a:latin typeface="Arial Narrow" panose="020B0606020202030204" pitchFamily="34" charset="0"/>
              </a:rPr>
              <a:t>(Despacho Ministerial)</a:t>
            </a:r>
          </a:p>
          <a:p>
            <a:endParaRPr lang="es-SV" sz="1600" b="1" dirty="0">
              <a:latin typeface="Arial Narrow" panose="020B0606020202030204" pitchFamily="34" charset="0"/>
            </a:endParaRPr>
          </a:p>
          <a:p>
            <a:pPr algn="just"/>
            <a:r>
              <a:rPr lang="es-SV" sz="1600" b="1" dirty="0">
                <a:latin typeface="Arial Narrow" panose="020B0606020202030204" pitchFamily="34" charset="0"/>
              </a:rPr>
              <a:t>Nombre del Jefe</a:t>
            </a:r>
          </a:p>
          <a:p>
            <a:pPr marL="0" indent="0" algn="just">
              <a:buNone/>
            </a:pPr>
            <a:r>
              <a:rPr lang="es-ES" sz="1400" dirty="0">
                <a:latin typeface="Arial Narrow" panose="020B0606020202030204" pitchFamily="34" charset="0"/>
              </a:rPr>
              <a:t>        Comisionado Mauricio Ramírez Landaverde</a:t>
            </a:r>
          </a:p>
          <a:p>
            <a:pPr algn="just"/>
            <a:endParaRPr lang="es-ES" sz="1600" b="1" dirty="0">
              <a:latin typeface="Arial Narrow" panose="020B0606020202030204" pitchFamily="34" charset="0"/>
            </a:endParaRPr>
          </a:p>
          <a:p>
            <a:pPr algn="just"/>
            <a:r>
              <a:rPr lang="es-ES" sz="1600" b="1" dirty="0">
                <a:latin typeface="Arial Narrow" panose="020B0606020202030204" pitchFamily="34" charset="0"/>
              </a:rPr>
              <a:t>Correo y Telefoneo del Jefe</a:t>
            </a:r>
            <a:endParaRPr lang="es-ES" sz="1600" dirty="0">
              <a:latin typeface="Arial Narrow" panose="020B0606020202030204" pitchFamily="34" charset="0"/>
            </a:endParaRPr>
          </a:p>
          <a:p>
            <a:pPr marL="0" indent="0" algn="just">
              <a:buNone/>
            </a:pPr>
            <a:r>
              <a:rPr lang="es-ES" sz="1400" dirty="0">
                <a:latin typeface="Arial Narrow" panose="020B0606020202030204" pitchFamily="34" charset="0"/>
              </a:rPr>
              <a:t>         mramirez.@seguridad.Gob.sv</a:t>
            </a:r>
          </a:p>
          <a:p>
            <a:pPr marL="0" indent="0" algn="just">
              <a:buNone/>
            </a:pPr>
            <a:r>
              <a:rPr lang="es-ES" sz="1400" dirty="0">
                <a:latin typeface="Arial Narrow" panose="020B0606020202030204" pitchFamily="34" charset="0"/>
              </a:rPr>
              <a:t>         25263008</a:t>
            </a:r>
          </a:p>
          <a:p>
            <a:pPr marL="0" indent="0" algn="just">
              <a:buNone/>
            </a:pPr>
            <a:endParaRPr lang="es-ES" sz="1400" dirty="0">
              <a:latin typeface="Arial Narrow" panose="020B0606020202030204" pitchFamily="34" charset="0"/>
            </a:endParaRPr>
          </a:p>
          <a:p>
            <a:pPr algn="just"/>
            <a:r>
              <a:rPr lang="es-ES" sz="1600" b="1" dirty="0">
                <a:latin typeface="Arial Narrow" panose="020B0606020202030204" pitchFamily="34" charset="0"/>
              </a:rPr>
              <a:t>Funciones</a:t>
            </a:r>
          </a:p>
          <a:p>
            <a:pPr algn="just">
              <a:buNone/>
            </a:pPr>
            <a:r>
              <a:rPr lang="es-SV" sz="1400" dirty="0">
                <a:latin typeface="Arial Narrow" panose="020B0606020202030204" pitchFamily="34" charset="0"/>
              </a:rPr>
              <a:t>         Gestionar la cooperación Internacional del Ministerio de Justicia y Seguridad Publica.</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Total de Empleados</a:t>
            </a:r>
          </a:p>
          <a:p>
            <a:pPr marL="0" indent="0" algn="just">
              <a:buNone/>
            </a:pPr>
            <a:r>
              <a:rPr lang="es-SV" sz="1400" dirty="0">
                <a:latin typeface="Arial Narrow" panose="020B0606020202030204" pitchFamily="34" charset="0"/>
              </a:rPr>
              <a:t>        1 Mujer</a:t>
            </a:r>
          </a:p>
          <a:p>
            <a:pPr marL="0" indent="0" algn="just">
              <a:buNone/>
            </a:pPr>
            <a:endParaRPr lang="es-SV" sz="1400" dirty="0">
              <a:latin typeface="Arial Narrow" panose="020B0606020202030204" pitchFamily="34" charset="0"/>
            </a:endParaRPr>
          </a:p>
          <a:p>
            <a:pPr algn="just"/>
            <a:r>
              <a:rPr lang="es-SV" sz="1600" b="1" dirty="0">
                <a:latin typeface="Arial Narrow" panose="020B0606020202030204" pitchFamily="34" charset="0"/>
              </a:rPr>
              <a:t>Ubicación</a:t>
            </a:r>
          </a:p>
          <a:p>
            <a:pPr algn="just">
              <a:buNone/>
            </a:pPr>
            <a:r>
              <a:rPr lang="es-ES" sz="1400" dirty="0">
                <a:latin typeface="Arial Narrow" panose="020B0606020202030204" pitchFamily="34" charset="0"/>
              </a:rPr>
              <a:t>        1er Nivel Edif. B-1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6357982"/>
          </a:xfrm>
        </p:spPr>
        <p:txBody>
          <a:bodyPr>
            <a:normAutofit fontScale="25000" lnSpcReduction="20000"/>
          </a:bodyPr>
          <a:lstStyle/>
          <a:p>
            <a:pPr>
              <a:buNone/>
            </a:pPr>
            <a:r>
              <a:rPr lang="es-SV" sz="4000" dirty="0">
                <a:latin typeface="Arial Narrow" pitchFamily="34" charset="0"/>
              </a:rPr>
              <a:t> </a:t>
            </a:r>
          </a:p>
          <a:p>
            <a:pPr>
              <a:buNone/>
            </a:pPr>
            <a:r>
              <a:rPr lang="es-SV" sz="4000" b="1" dirty="0">
                <a:latin typeface="Arial Narrow" pitchFamily="34" charset="0"/>
              </a:rPr>
              <a:t>                     </a:t>
            </a:r>
            <a:r>
              <a:rPr lang="es-SV" sz="7400" b="1" dirty="0">
                <a:latin typeface="Arial Narrow" pitchFamily="34" charset="0"/>
              </a:rPr>
              <a:t>Academia Internacional para el cumplimiento de la Ley </a:t>
            </a:r>
          </a:p>
          <a:p>
            <a:pPr>
              <a:buNone/>
            </a:pPr>
            <a:r>
              <a:rPr lang="es-SV" sz="4900" b="1" dirty="0">
                <a:latin typeface="Arial Narrow" pitchFamily="34" charset="0"/>
              </a:rPr>
              <a:t>                                           </a:t>
            </a:r>
            <a:r>
              <a:rPr lang="es-SV" sz="4900" b="1" dirty="0" smtClean="0">
                <a:latin typeface="Arial Narrow" pitchFamily="34" charset="0"/>
              </a:rPr>
              <a:t>                     </a:t>
            </a:r>
            <a:r>
              <a:rPr lang="es-SV" sz="4900" b="1" dirty="0">
                <a:latin typeface="Arial Narrow" pitchFamily="34" charset="0"/>
              </a:rPr>
              <a:t>ILEA San Salvador</a:t>
            </a:r>
          </a:p>
          <a:p>
            <a:pPr algn="just"/>
            <a:r>
              <a:rPr lang="es-SV" sz="4900" b="1" dirty="0">
                <a:latin typeface="Arial Narrow" pitchFamily="34" charset="0"/>
              </a:rPr>
              <a:t>Nombre de la Directora  de la Academia</a:t>
            </a:r>
          </a:p>
          <a:p>
            <a:pPr algn="just">
              <a:buNone/>
            </a:pPr>
            <a:r>
              <a:rPr lang="pt-BR" sz="4300" dirty="0">
                <a:latin typeface="Arial Narrow" pitchFamily="34" charset="0"/>
              </a:rPr>
              <a:t>         Lic. Darwin Edgar do Arévalo  Magaña</a:t>
            </a:r>
            <a:endParaRPr lang="es-SV" sz="4300" dirty="0">
              <a:latin typeface="Arial Narrow" pitchFamily="34" charset="0"/>
            </a:endParaRPr>
          </a:p>
          <a:p>
            <a:pPr algn="just"/>
            <a:r>
              <a:rPr lang="es-SV" sz="4900" b="1" dirty="0">
                <a:latin typeface="Arial Narrow" pitchFamily="34" charset="0"/>
              </a:rPr>
              <a:t>Correo y Teléfono de la Directora de la Academia</a:t>
            </a:r>
          </a:p>
          <a:p>
            <a:pPr algn="just">
              <a:buNone/>
            </a:pPr>
            <a:r>
              <a:rPr lang="es-SV" sz="2400" dirty="0">
                <a:latin typeface="Arial Narrow" pitchFamily="34" charset="0"/>
              </a:rPr>
              <a:t>             </a:t>
            </a:r>
            <a:r>
              <a:rPr lang="es-SV" sz="4300" dirty="0">
                <a:latin typeface="Arial Narrow" pitchFamily="34" charset="0"/>
              </a:rPr>
              <a:t>darwin.arevalo@ilea.sv          </a:t>
            </a:r>
          </a:p>
          <a:p>
            <a:pPr algn="just">
              <a:buNone/>
            </a:pPr>
            <a:r>
              <a:rPr lang="es-SV" sz="4300" dirty="0">
                <a:latin typeface="Arial Narrow" pitchFamily="34" charset="0"/>
              </a:rPr>
              <a:t>        25558500</a:t>
            </a:r>
          </a:p>
          <a:p>
            <a:pPr algn="just"/>
            <a:r>
              <a:rPr lang="es-SV" sz="4900" b="1" dirty="0">
                <a:latin typeface="Arial Narrow" pitchFamily="34" charset="0"/>
              </a:rPr>
              <a:t>Funciones </a:t>
            </a:r>
          </a:p>
          <a:p>
            <a:pPr algn="just">
              <a:buNone/>
            </a:pPr>
            <a:r>
              <a:rPr lang="es-SV" dirty="0">
                <a:latin typeface="Arial Narrow" pitchFamily="34" charset="0"/>
              </a:rPr>
              <a:t>            </a:t>
            </a:r>
            <a:r>
              <a:rPr lang="es-SV" sz="4300" dirty="0">
                <a:latin typeface="Arial Narrow" pitchFamily="34" charset="0"/>
              </a:rPr>
              <a:t>Desde la fecha de su fundación, en el año 2005, mediante la suscripción del “Acuerdo entre el Gobierno de El Salvador y el Gobierno de los Estados Unidos de América sobre el Establecimiento de la Academia Internacional para el Cumplimiento de la Ley”, ratificado mediante Decreto Legislativo N º 880, de fecha 30 de noviembre de 2005, y publicado en el Diario Oficial Nº 239, Tomo 369, de fecha 22 de diciembre de 2005 se estableció una de sus sedes en El Salvador, ILEA San Salvador ha capacitado a más de 6,700 aplicadores de la ley de Latinoamérica y el Caribe.</a:t>
            </a:r>
          </a:p>
          <a:p>
            <a:pPr algn="just">
              <a:buNone/>
            </a:pPr>
            <a:r>
              <a:rPr lang="es-SV" sz="4300" dirty="0">
                <a:latin typeface="Arial Narrow" pitchFamily="34" charset="0"/>
              </a:rPr>
              <a:t>         Proporciona capacitación de calidad a nivel de Latinoamérica y el Caribe, en materia de delitos trasnacionales, con enfoque hacia el combate del narcotráfico y delitos conexos, el tráfico de personas, delitos financieros, terrorismo, pandillas y delitos financieros, creando y fortaleciendo una red internacional e interinstitucional de comunicación.</a:t>
            </a:r>
          </a:p>
          <a:p>
            <a:pPr algn="just">
              <a:buNone/>
            </a:pPr>
            <a:r>
              <a:rPr lang="es-SV" sz="4300" dirty="0">
                <a:latin typeface="Arial Narrow" pitchFamily="34" charset="0"/>
              </a:rPr>
              <a:t>         Los temas abordados son: Liderazgo, Derechos Humanos, narcotráfico, terrorismo, narco-terrorismo, falsificación de documentos migratorios, tráfico y trata de personas, operaciones de manejo de crisis, delitos contra menores de edad, contra la propiedad intelectual, contrabando transnacional, lavado de dinero, delitos financieros, recolección de prueba. </a:t>
            </a:r>
          </a:p>
          <a:p>
            <a:pPr algn="just">
              <a:buNone/>
            </a:pPr>
            <a:r>
              <a:rPr lang="es-SV" sz="4300" dirty="0">
                <a:latin typeface="Arial Narrow" pitchFamily="34" charset="0"/>
              </a:rPr>
              <a:t>         Además, ILEA ha desarrollado a partir del año 2012, en coordinación con el Programa de Entrenamiento y Educación para la Resistencia a las Pandillas (GREAT, por sus siglas en inglés) y la PNC, un programa de visitas de estudiantes de centros escolares a nuestras instalaciones, con la finalidad que los niños, niñas y adolescentes conozcan el trabajo de capacitación que desarrolla esta Academia.</a:t>
            </a:r>
          </a:p>
          <a:p>
            <a:pPr algn="just"/>
            <a:r>
              <a:rPr lang="es-SV" sz="4900" b="1" dirty="0">
                <a:latin typeface="Arial Narrow" pitchFamily="34" charset="0"/>
              </a:rPr>
              <a:t>Total de Empleados</a:t>
            </a:r>
          </a:p>
          <a:p>
            <a:pPr algn="just">
              <a:buNone/>
            </a:pPr>
            <a:r>
              <a:rPr lang="es-SV" sz="4300" dirty="0">
                <a:latin typeface="Arial Narrow" pitchFamily="34" charset="0"/>
              </a:rPr>
              <a:t>           8 Mujeres </a:t>
            </a:r>
          </a:p>
          <a:p>
            <a:pPr algn="just">
              <a:buNone/>
            </a:pPr>
            <a:r>
              <a:rPr lang="es-SV" sz="4300" dirty="0">
                <a:latin typeface="Arial Narrow" pitchFamily="34" charset="0"/>
              </a:rPr>
              <a:t>           8 Hombres</a:t>
            </a:r>
          </a:p>
          <a:p>
            <a:pPr algn="just"/>
            <a:r>
              <a:rPr lang="es-SV" sz="4900" b="1" dirty="0">
                <a:latin typeface="Arial Narrow" pitchFamily="34" charset="0"/>
              </a:rPr>
              <a:t>Ubicación</a:t>
            </a:r>
          </a:p>
          <a:p>
            <a:pPr algn="just">
              <a:buNone/>
            </a:pPr>
            <a:r>
              <a:rPr lang="es-SV" dirty="0">
                <a:latin typeface="Arial Narrow" pitchFamily="34" charset="0"/>
              </a:rPr>
              <a:t>         </a:t>
            </a:r>
            <a:r>
              <a:rPr lang="es-SV" sz="4300" dirty="0">
                <a:latin typeface="Arial Narrow" pitchFamily="34" charset="0"/>
              </a:rPr>
              <a:t>Calle El Pedregal Boulevard Cancillería, Antiguo Cuscatlán, La Libertad, El Salvador</a:t>
            </a:r>
            <a:endParaRPr lang="es-ES" sz="43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6429420"/>
          </a:xfrm>
        </p:spPr>
        <p:txBody>
          <a:bodyPr/>
          <a:lstStyle/>
          <a:p>
            <a:pPr>
              <a:buNone/>
            </a:pPr>
            <a:r>
              <a:rPr lang="es-ES" dirty="0"/>
              <a:t>                           </a:t>
            </a:r>
            <a:r>
              <a:rPr lang="es-ES" sz="2400" b="1" dirty="0">
                <a:latin typeface="Arial Narrow" pitchFamily="34" charset="0"/>
              </a:rPr>
              <a:t>Gabinete de Seguridad</a:t>
            </a:r>
          </a:p>
          <a:p>
            <a:pPr>
              <a:buNone/>
            </a:pPr>
            <a:endParaRPr lang="es-ES" sz="2400" dirty="0">
              <a:latin typeface="Arial Narrow" pitchFamily="34" charset="0"/>
            </a:endParaRPr>
          </a:p>
          <a:p>
            <a:r>
              <a:rPr lang="es-ES" sz="1600" b="1" dirty="0">
                <a:latin typeface="Arial Narrow" pitchFamily="34" charset="0"/>
              </a:rPr>
              <a:t>Quienes conforman el Gabinete de Seguridad</a:t>
            </a: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r>
              <a:rPr lang="es-ES" sz="1600" b="1" dirty="0">
                <a:latin typeface="Arial Narrow" pitchFamily="34" charset="0"/>
              </a:rPr>
              <a:t>Funciones</a:t>
            </a: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r>
              <a:rPr lang="es-ES" sz="1600" b="1" dirty="0">
                <a:latin typeface="Arial Narrow" pitchFamily="34" charset="0"/>
              </a:rPr>
              <a:t>Ubicación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6429420"/>
          </a:xfrm>
        </p:spPr>
        <p:txBody>
          <a:bodyPr/>
          <a:lstStyle/>
          <a:p>
            <a:pPr>
              <a:buNone/>
            </a:pPr>
            <a:r>
              <a:rPr lang="es-ES" sz="2400" b="1" dirty="0">
                <a:latin typeface="Arial Narrow" pitchFamily="34" charset="0"/>
              </a:rPr>
              <a:t>                        </a:t>
            </a:r>
          </a:p>
          <a:p>
            <a:pPr>
              <a:buNone/>
            </a:pPr>
            <a:r>
              <a:rPr lang="es-ES" sz="2400" b="1" dirty="0">
                <a:latin typeface="Arial Narrow" pitchFamily="34" charset="0"/>
              </a:rPr>
              <a:t>                                  Comando Conjunto</a:t>
            </a:r>
          </a:p>
          <a:p>
            <a:pPr>
              <a:buNone/>
            </a:pPr>
            <a:endParaRPr lang="es-ES" sz="2400" dirty="0">
              <a:latin typeface="Arial Narrow" pitchFamily="34" charset="0"/>
            </a:endParaRPr>
          </a:p>
          <a:p>
            <a:r>
              <a:rPr lang="es-ES" sz="1600" b="1" dirty="0">
                <a:latin typeface="Arial Narrow" pitchFamily="34" charset="0"/>
              </a:rPr>
              <a:t>Quienes conforman el Comando Conjunto</a:t>
            </a: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endParaRPr lang="es-ES" sz="1600" b="1" dirty="0">
              <a:latin typeface="Arial Narrow" pitchFamily="34" charset="0"/>
            </a:endParaRPr>
          </a:p>
          <a:p>
            <a:r>
              <a:rPr lang="es-ES" sz="1600" b="1" dirty="0" smtClean="0">
                <a:latin typeface="Arial Narrow" pitchFamily="34" charset="0"/>
              </a:rPr>
              <a:t>Función</a:t>
            </a:r>
            <a:endParaRPr lang="es-ES" sz="1600" b="1" dirty="0">
              <a:latin typeface="Arial Narrow"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6357982"/>
          </a:xfrm>
        </p:spPr>
        <p:txBody>
          <a:bodyPr>
            <a:normAutofit fontScale="92500" lnSpcReduction="20000"/>
          </a:bodyPr>
          <a:lstStyle/>
          <a:p>
            <a:pPr>
              <a:buNone/>
            </a:pPr>
            <a:r>
              <a:rPr lang="es-ES" sz="1400" dirty="0"/>
              <a:t> </a:t>
            </a:r>
          </a:p>
          <a:p>
            <a:pPr>
              <a:buNone/>
            </a:pPr>
            <a:endParaRPr lang="es-ES" sz="1400" b="1" dirty="0">
              <a:latin typeface="Arial Narrow" pitchFamily="34" charset="0"/>
            </a:endParaRPr>
          </a:p>
          <a:p>
            <a:pPr>
              <a:buNone/>
            </a:pPr>
            <a:r>
              <a:rPr lang="es-ES" sz="1400" b="1" dirty="0">
                <a:latin typeface="Arial Narrow" pitchFamily="34" charset="0"/>
              </a:rPr>
              <a:t>                                               </a:t>
            </a:r>
            <a:r>
              <a:rPr lang="es-ES" sz="2400" b="1" dirty="0">
                <a:latin typeface="Arial Narrow" pitchFamily="34" charset="0"/>
              </a:rPr>
              <a:t>Comisión Nacional Antidrogas CNA</a:t>
            </a:r>
          </a:p>
          <a:p>
            <a:pPr>
              <a:buNone/>
            </a:pPr>
            <a:endParaRPr lang="es-ES" sz="2400" b="1" dirty="0">
              <a:latin typeface="Arial Narrow" pitchFamily="34" charset="0"/>
            </a:endParaRPr>
          </a:p>
          <a:p>
            <a:r>
              <a:rPr lang="es-ES" sz="1600" b="1" dirty="0">
                <a:latin typeface="Arial Narrow" pitchFamily="34" charset="0"/>
              </a:rPr>
              <a:t>Nombre del Director</a:t>
            </a:r>
          </a:p>
          <a:p>
            <a:pPr>
              <a:buNone/>
            </a:pPr>
            <a:r>
              <a:rPr lang="es-ES" sz="1400" dirty="0">
                <a:latin typeface="Arial Narrow" pitchFamily="34" charset="0"/>
              </a:rPr>
              <a:t>         Comisionado Andrés Ramírez</a:t>
            </a:r>
          </a:p>
          <a:p>
            <a:endParaRPr lang="es-ES" sz="1600" b="1" dirty="0">
              <a:latin typeface="Arial Narrow" pitchFamily="34" charset="0"/>
            </a:endParaRPr>
          </a:p>
          <a:p>
            <a:r>
              <a:rPr lang="es-ES" sz="1600" b="1" dirty="0">
                <a:latin typeface="Arial Narrow" pitchFamily="34" charset="0"/>
              </a:rPr>
              <a:t>Correo y Teléfono del Director</a:t>
            </a:r>
          </a:p>
          <a:p>
            <a:pPr>
              <a:buNone/>
            </a:pPr>
            <a:r>
              <a:rPr lang="es-ES" sz="1400" dirty="0">
                <a:latin typeface="Arial Narrow" pitchFamily="34" charset="0"/>
              </a:rPr>
              <a:t>         comision.antidrogas@seguridad.gob.sv</a:t>
            </a:r>
          </a:p>
          <a:p>
            <a:pPr>
              <a:buNone/>
            </a:pPr>
            <a:r>
              <a:rPr lang="es-ES" sz="1400" dirty="0">
                <a:latin typeface="Arial Narrow" pitchFamily="34" charset="0"/>
              </a:rPr>
              <a:t>         25263236</a:t>
            </a:r>
          </a:p>
          <a:p>
            <a:endParaRPr lang="es-ES" sz="1600" b="1" dirty="0">
              <a:latin typeface="Arial Narrow" pitchFamily="34" charset="0"/>
            </a:endParaRPr>
          </a:p>
          <a:p>
            <a:r>
              <a:rPr lang="es-ES" sz="1600" b="1" dirty="0">
                <a:latin typeface="Arial Narrow" pitchFamily="34" charset="0"/>
              </a:rPr>
              <a:t>Funciones</a:t>
            </a:r>
          </a:p>
          <a:p>
            <a:pPr>
              <a:buNone/>
            </a:pPr>
            <a:r>
              <a:rPr lang="es-ES" sz="1600" b="1" dirty="0">
                <a:latin typeface="Arial Narrow" pitchFamily="34" charset="0"/>
              </a:rPr>
              <a:t>       </a:t>
            </a:r>
            <a:r>
              <a:rPr lang="es-SV" sz="1400" dirty="0">
                <a:latin typeface="Arial Narrow" pitchFamily="34" charset="0"/>
              </a:rPr>
              <a:t>Coordinar, supervisar y evaluar los planes, estrategias y políticas  Gubernamentales encaminadas a prevenir y combatir el tráfico, la venta y  el consumo ilícito de drogas, como también los esfuerzos de   rehabilitación de personas adictas.</a:t>
            </a:r>
            <a:endParaRPr lang="es-ES" sz="1400" dirty="0">
              <a:latin typeface="Arial Narrow" pitchFamily="34" charset="0"/>
            </a:endParaRPr>
          </a:p>
          <a:p>
            <a:endParaRPr lang="es-ES" sz="1600" b="1" dirty="0">
              <a:latin typeface="Arial Narrow" pitchFamily="34" charset="0"/>
            </a:endParaRPr>
          </a:p>
          <a:p>
            <a:r>
              <a:rPr lang="es-ES" sz="1600" b="1" dirty="0">
                <a:latin typeface="Arial Narrow" pitchFamily="34" charset="0"/>
              </a:rPr>
              <a:t>Total de Empleados</a:t>
            </a:r>
          </a:p>
          <a:p>
            <a:pPr>
              <a:buNone/>
            </a:pPr>
            <a:r>
              <a:rPr lang="es-ES" sz="1400" dirty="0">
                <a:latin typeface="Arial Narrow" pitchFamily="34" charset="0"/>
              </a:rPr>
              <a:t>         5 Mujeres</a:t>
            </a:r>
          </a:p>
          <a:p>
            <a:pPr>
              <a:buNone/>
            </a:pPr>
            <a:r>
              <a:rPr lang="es-ES" sz="1400" dirty="0">
                <a:latin typeface="Arial Narrow" pitchFamily="34" charset="0"/>
              </a:rPr>
              <a:t>         7 Hombres</a:t>
            </a:r>
          </a:p>
          <a:p>
            <a:endParaRPr lang="es-ES" sz="1600" b="1" dirty="0">
              <a:latin typeface="Arial Narrow" pitchFamily="34" charset="0"/>
            </a:endParaRPr>
          </a:p>
          <a:p>
            <a:r>
              <a:rPr lang="es-ES" sz="1600" b="1" dirty="0">
                <a:latin typeface="Arial Narrow" pitchFamily="34" charset="0"/>
              </a:rPr>
              <a:t>Ubicación</a:t>
            </a:r>
          </a:p>
          <a:p>
            <a:pPr>
              <a:buNone/>
            </a:pPr>
            <a:r>
              <a:rPr lang="es-ES" sz="1400" dirty="0">
                <a:latin typeface="Arial Narrow" pitchFamily="34" charset="0"/>
              </a:rPr>
              <a:t>         3er Nivel Edif. B-2</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286544"/>
          </a:xfrm>
        </p:spPr>
        <p:txBody>
          <a:bodyPr>
            <a:normAutofit fontScale="55000" lnSpcReduction="20000"/>
          </a:bodyPr>
          <a:lstStyle/>
          <a:p>
            <a:pPr>
              <a:buNone/>
            </a:pPr>
            <a:endParaRPr lang="es-SV" b="1" dirty="0"/>
          </a:p>
          <a:p>
            <a:pPr>
              <a:buNone/>
            </a:pPr>
            <a:endParaRPr lang="es-SV" b="1" dirty="0"/>
          </a:p>
          <a:p>
            <a:pPr>
              <a:buNone/>
            </a:pPr>
            <a:r>
              <a:rPr lang="es-SV" sz="5100" b="1" dirty="0">
                <a:latin typeface="Arial Narrow" pitchFamily="34" charset="0"/>
              </a:rPr>
              <a:t>                              </a:t>
            </a:r>
            <a:r>
              <a:rPr lang="es-SV" sz="5100" b="1" dirty="0" smtClean="0">
                <a:latin typeface="Arial Narrow" pitchFamily="34" charset="0"/>
              </a:rPr>
              <a:t> Unidad </a:t>
            </a:r>
            <a:r>
              <a:rPr lang="es-SV" sz="5100" b="1" dirty="0">
                <a:latin typeface="Arial Narrow" pitchFamily="34" charset="0"/>
              </a:rPr>
              <a:t>Técnica Ejecutiva  -  UTE</a:t>
            </a:r>
            <a:r>
              <a:rPr lang="es-SV" b="1" dirty="0"/>
              <a:t/>
            </a:r>
            <a:br>
              <a:rPr lang="es-SV" b="1" dirty="0"/>
            </a:br>
            <a:r>
              <a:rPr lang="es-SV" b="1" dirty="0"/>
              <a:t/>
            </a:r>
            <a:br>
              <a:rPr lang="es-SV" b="1" dirty="0"/>
            </a:br>
            <a:r>
              <a:rPr lang="es-SV" sz="3400" b="1" dirty="0">
                <a:latin typeface="Arial Narrow" pitchFamily="34" charset="0"/>
              </a:rPr>
              <a:t>Nombre de la Directora</a:t>
            </a:r>
          </a:p>
          <a:p>
            <a:pPr>
              <a:buNone/>
            </a:pPr>
            <a:r>
              <a:rPr lang="es-SV" sz="2900" b="1" dirty="0"/>
              <a:t>        Licda. Lorena Beatriz Inglés</a:t>
            </a:r>
            <a:r>
              <a:rPr lang="es-SV" b="1" dirty="0"/>
              <a:t/>
            </a:r>
            <a:br>
              <a:rPr lang="es-SV" b="1" dirty="0"/>
            </a:br>
            <a:r>
              <a:rPr lang="es-SV" b="1" dirty="0"/>
              <a:t/>
            </a:r>
            <a:br>
              <a:rPr lang="es-SV" b="1" dirty="0"/>
            </a:br>
            <a:r>
              <a:rPr lang="es-SV" b="1" dirty="0"/>
              <a:t>Correo y Teléfono de la Directora</a:t>
            </a:r>
            <a:br>
              <a:rPr lang="es-SV" b="1" dirty="0"/>
            </a:br>
            <a:r>
              <a:rPr lang="es-SV" b="1" dirty="0"/>
              <a:t>Teléfono: 2204-7600, 2263-2144</a:t>
            </a:r>
            <a:br>
              <a:rPr lang="es-SV" b="1" dirty="0"/>
            </a:br>
            <a:r>
              <a:rPr lang="es-SV" dirty="0"/>
              <a:t>direccion_general@ute.gob.sv </a:t>
            </a:r>
            <a:br>
              <a:rPr lang="es-SV" dirty="0"/>
            </a:br>
            <a:r>
              <a:rPr lang="es-SV" b="1" dirty="0"/>
              <a:t/>
            </a:r>
            <a:br>
              <a:rPr lang="es-SV" b="1" dirty="0"/>
            </a:br>
            <a:r>
              <a:rPr lang="es-SV" b="1" dirty="0"/>
              <a:t>PENSAMIENTO ESTRATÉGICO</a:t>
            </a:r>
          </a:p>
          <a:p>
            <a:r>
              <a:rPr lang="es-SV" b="1" dirty="0"/>
              <a:t>La Unidad Técnica Ejecutiva es la institución encargada de dar asistencia técnica, administrativa y financiera a la Comisión Coordinadora del Sector de Justicia, y además, es el ente ejecutor de todos los acuerdos y proyectos que ésta formula en beneficio del sector.</a:t>
            </a:r>
            <a:endParaRPr lang="es-SV" dirty="0"/>
          </a:p>
          <a:p>
            <a:r>
              <a:rPr lang="es-SV" b="1" dirty="0"/>
              <a:t>Como institución fundamenta su actuación en las premisas que le determina la Ley Orgánica de la Comisión Coordinadora del Sector de Justicia y la Unidad Técnica Ejecutiva.</a:t>
            </a:r>
            <a:endParaRPr lang="es-SV" dirty="0"/>
          </a:p>
          <a:p>
            <a:r>
              <a:rPr lang="es-SV" b="1" dirty="0"/>
              <a:t> </a:t>
            </a:r>
            <a:endParaRPr lang="es-SV" dirty="0"/>
          </a:p>
          <a:p>
            <a:r>
              <a:rPr lang="es-SV" b="1" dirty="0"/>
              <a:t>Misión</a:t>
            </a:r>
            <a:endParaRPr lang="es-SV" dirty="0"/>
          </a:p>
          <a:p>
            <a:r>
              <a:rPr lang="es-SV" b="1" dirty="0"/>
              <a:t>Generar, coordinar y apoyar la gestión de políticas y estrategias sectoriales innovadoras para una eficaz administración de justicia.</a:t>
            </a:r>
            <a:endParaRPr lang="es-SV" dirty="0"/>
          </a:p>
          <a:p>
            <a:r>
              <a:rPr lang="es-SV" b="1" dirty="0"/>
              <a:t> </a:t>
            </a:r>
            <a:endParaRPr lang="es-SV" dirty="0"/>
          </a:p>
          <a:p>
            <a:r>
              <a:rPr lang="es-SV" b="1" dirty="0"/>
              <a:t>Visión</a:t>
            </a:r>
            <a:endParaRPr lang="es-SV" dirty="0"/>
          </a:p>
          <a:p>
            <a:r>
              <a:rPr lang="es-SV" b="1" dirty="0"/>
              <a:t>Institución líder en la coordinación del sector de justicia, que contribuye a fortalecer el Estado de Derecho, reconocida nacional e internacionalmente.</a:t>
            </a:r>
            <a:endParaRPr lang="es-SV" dirty="0"/>
          </a:p>
          <a:p>
            <a:r>
              <a:rPr lang="es-SV" dirty="0"/>
              <a:t/>
            </a:r>
            <a:br>
              <a:rPr lang="es-SV" dirty="0"/>
            </a:br>
            <a:endParaRPr lang="es-SV" dirty="0"/>
          </a:p>
          <a:p>
            <a:r>
              <a:rPr lang="es-SV" b="1" dirty="0" smtClean="0"/>
              <a:t>Dirección: </a:t>
            </a:r>
            <a:r>
              <a:rPr lang="es-SV" dirty="0" smtClean="0"/>
              <a:t>7a </a:t>
            </a:r>
            <a:r>
              <a:rPr lang="es-SV" dirty="0"/>
              <a:t>Calle Poniente 5143, San Salvador</a:t>
            </a:r>
          </a:p>
          <a:p>
            <a:pPr>
              <a:buNone/>
            </a:pPr>
            <a:endParaRPr lang="es-E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143668"/>
          </a:xfrm>
        </p:spPr>
        <p:txBody>
          <a:bodyPr>
            <a:normAutofit fontScale="32500" lnSpcReduction="20000"/>
          </a:bodyPr>
          <a:lstStyle/>
          <a:p>
            <a:pPr>
              <a:buNone/>
            </a:pPr>
            <a:r>
              <a:rPr lang="es-SV" b="1" dirty="0" smtClean="0"/>
              <a:t>                </a:t>
            </a:r>
          </a:p>
          <a:p>
            <a:pPr>
              <a:buNone/>
            </a:pPr>
            <a:r>
              <a:rPr lang="es-SV" sz="5100" b="1" dirty="0" smtClean="0">
                <a:latin typeface="Arial Narrow" pitchFamily="34" charset="0"/>
              </a:rPr>
              <a:t>          </a:t>
            </a:r>
            <a:r>
              <a:rPr lang="es-SV" sz="6000" b="1" dirty="0" smtClean="0">
                <a:latin typeface="Arial Narrow" pitchFamily="34" charset="0"/>
              </a:rPr>
              <a:t>Comisión Nacional de Administración de Bienes  - CONAB</a:t>
            </a:r>
            <a:r>
              <a:rPr lang="es-SV" b="1" dirty="0"/>
              <a:t/>
            </a:r>
            <a:br>
              <a:rPr lang="es-SV" b="1" dirty="0"/>
            </a:br>
            <a:endParaRPr lang="es-SV" b="1" i="1" dirty="0"/>
          </a:p>
          <a:p>
            <a:endParaRPr lang="es-SV" sz="4000" b="1" i="1" dirty="0" smtClean="0">
              <a:latin typeface="Arial Narrow" pitchFamily="34" charset="0"/>
            </a:endParaRPr>
          </a:p>
          <a:p>
            <a:r>
              <a:rPr lang="es-SV" sz="4000" b="1" i="1" dirty="0" smtClean="0">
                <a:latin typeface="Arial Narrow" pitchFamily="34" charset="0"/>
              </a:rPr>
              <a:t>VISIÓN:</a:t>
            </a:r>
            <a:r>
              <a:rPr lang="es-SV" sz="4000" b="1" dirty="0" smtClean="0">
                <a:latin typeface="Arial Narrow" pitchFamily="34" charset="0"/>
              </a:rPr>
              <a:t> </a:t>
            </a:r>
          </a:p>
          <a:p>
            <a:pPr>
              <a:buNone/>
            </a:pPr>
            <a:r>
              <a:rPr lang="es-SV" sz="3500" dirty="0" smtClean="0">
                <a:latin typeface="Arial Narrow" pitchFamily="34" charset="0"/>
              </a:rPr>
              <a:t>        Ser </a:t>
            </a:r>
            <a:r>
              <a:rPr lang="es-SV" sz="3500" dirty="0">
                <a:latin typeface="Arial Narrow" pitchFamily="34" charset="0"/>
              </a:rPr>
              <a:t>una Institución moderna que recepciones, administre, conserve y destine los bienes cautelados o extinguidos de la mejor manera. </a:t>
            </a:r>
            <a:endParaRPr lang="es-SV" sz="3500" dirty="0" smtClean="0">
              <a:latin typeface="Arial Narrow" pitchFamily="34" charset="0"/>
            </a:endParaRPr>
          </a:p>
          <a:p>
            <a:endParaRPr lang="es-SV" b="1" i="1" dirty="0" smtClean="0"/>
          </a:p>
          <a:p>
            <a:r>
              <a:rPr lang="es-SV" sz="4000" b="1" i="1" dirty="0" smtClean="0">
                <a:latin typeface="Arial Narrow" pitchFamily="34" charset="0"/>
              </a:rPr>
              <a:t>MISIÓN</a:t>
            </a:r>
            <a:r>
              <a:rPr lang="es-SV" sz="4000" b="1" i="1" dirty="0">
                <a:latin typeface="Arial Narrow" pitchFamily="34" charset="0"/>
              </a:rPr>
              <a:t>:</a:t>
            </a:r>
            <a:r>
              <a:rPr lang="es-SV" sz="4000" dirty="0">
                <a:latin typeface="Arial Narrow" pitchFamily="34" charset="0"/>
              </a:rPr>
              <a:t> </a:t>
            </a:r>
            <a:endParaRPr lang="es-SV" sz="4000" dirty="0" smtClean="0">
              <a:latin typeface="Arial Narrow" pitchFamily="34" charset="0"/>
            </a:endParaRPr>
          </a:p>
          <a:p>
            <a:pPr>
              <a:buNone/>
            </a:pPr>
            <a:r>
              <a:rPr lang="es-SV" sz="3500" dirty="0" smtClean="0">
                <a:latin typeface="Arial Narrow" pitchFamily="34" charset="0"/>
              </a:rPr>
              <a:t>        Dirigir </a:t>
            </a:r>
            <a:r>
              <a:rPr lang="es-SV" sz="3500" dirty="0">
                <a:latin typeface="Arial Narrow" pitchFamily="34" charset="0"/>
              </a:rPr>
              <a:t>y ejecutar correctamente la recepción, administración, conservación y destinación de los bienes sujetos a medida cautelar o extinguidos, de conformidad con la Ley Especial de Extinción de Dominio y de la Administración de los Bienes de Origen o Destinación Ilícita, </a:t>
            </a:r>
            <a:r>
              <a:rPr lang="es-SV" sz="3500" dirty="0" smtClean="0">
                <a:latin typeface="Arial Narrow" pitchFamily="34" charset="0"/>
              </a:rPr>
              <a:t>  contribuyendo </a:t>
            </a:r>
            <a:r>
              <a:rPr lang="es-SV" sz="3500" dirty="0">
                <a:latin typeface="Arial Narrow" pitchFamily="34" charset="0"/>
              </a:rPr>
              <a:t>al fortalecimiento de las Instituciones del Estado con su reasignación</a:t>
            </a:r>
            <a:r>
              <a:rPr lang="es-SV" dirty="0"/>
              <a:t>.</a:t>
            </a:r>
          </a:p>
          <a:p>
            <a:endParaRPr lang="es-SV" sz="4000" b="1" dirty="0" smtClean="0">
              <a:latin typeface="Arial Narrow" pitchFamily="34" charset="0"/>
            </a:endParaRPr>
          </a:p>
          <a:p>
            <a:r>
              <a:rPr lang="es-SV" sz="4000" b="1" dirty="0" smtClean="0">
                <a:latin typeface="Arial Narrow" pitchFamily="34" charset="0"/>
              </a:rPr>
              <a:t>Valores</a:t>
            </a:r>
            <a:endParaRPr lang="es-SV" sz="4000" b="1" dirty="0">
              <a:latin typeface="Arial Narrow" pitchFamily="34" charset="0"/>
            </a:endParaRPr>
          </a:p>
          <a:p>
            <a:pPr>
              <a:buNone/>
            </a:pPr>
            <a:r>
              <a:rPr lang="es-SV" b="1" dirty="0" smtClean="0"/>
              <a:t>         </a:t>
            </a:r>
            <a:r>
              <a:rPr lang="es-SV" sz="3500" dirty="0" smtClean="0">
                <a:latin typeface="Arial Narrow" pitchFamily="34" charset="0"/>
              </a:rPr>
              <a:t>Compromiso</a:t>
            </a:r>
            <a:endParaRPr lang="es-SV" sz="3500" dirty="0">
              <a:latin typeface="Arial Narrow" pitchFamily="34" charset="0"/>
            </a:endParaRPr>
          </a:p>
          <a:p>
            <a:pPr>
              <a:buNone/>
            </a:pPr>
            <a:r>
              <a:rPr lang="es-SV" sz="3500" dirty="0" smtClean="0">
                <a:latin typeface="Arial Narrow" pitchFamily="34" charset="0"/>
              </a:rPr>
              <a:t>        Transparencia</a:t>
            </a:r>
            <a:endParaRPr lang="es-SV" sz="3500" dirty="0">
              <a:latin typeface="Arial Narrow" pitchFamily="34" charset="0"/>
            </a:endParaRPr>
          </a:p>
          <a:p>
            <a:pPr>
              <a:buNone/>
            </a:pPr>
            <a:r>
              <a:rPr lang="es-SV" sz="3500" dirty="0" smtClean="0">
                <a:latin typeface="Arial Narrow" pitchFamily="34" charset="0"/>
              </a:rPr>
              <a:t>        Imparcialidad</a:t>
            </a:r>
            <a:endParaRPr lang="es-SV" sz="3500" dirty="0">
              <a:latin typeface="Arial Narrow" pitchFamily="34" charset="0"/>
            </a:endParaRPr>
          </a:p>
          <a:p>
            <a:pPr>
              <a:buNone/>
            </a:pPr>
            <a:r>
              <a:rPr lang="es-SV" sz="3500" dirty="0" smtClean="0">
                <a:latin typeface="Arial Narrow" pitchFamily="34" charset="0"/>
              </a:rPr>
              <a:t>        Independencia</a:t>
            </a:r>
            <a:endParaRPr lang="es-SV" sz="3500" dirty="0">
              <a:latin typeface="Arial Narrow" pitchFamily="34" charset="0"/>
            </a:endParaRPr>
          </a:p>
          <a:p>
            <a:pPr>
              <a:buNone/>
            </a:pPr>
            <a:r>
              <a:rPr lang="es-SV" sz="3500" dirty="0" smtClean="0">
                <a:latin typeface="Arial Narrow" pitchFamily="34" charset="0"/>
              </a:rPr>
              <a:t>        Responsabilidad</a:t>
            </a:r>
            <a:endParaRPr lang="es-SV" sz="3500" dirty="0">
              <a:latin typeface="Arial Narrow" pitchFamily="34" charset="0"/>
            </a:endParaRPr>
          </a:p>
          <a:p>
            <a:pPr>
              <a:buNone/>
            </a:pPr>
            <a:r>
              <a:rPr lang="es-SV" sz="3500" dirty="0" smtClean="0">
                <a:latin typeface="Arial Narrow" pitchFamily="34" charset="0"/>
              </a:rPr>
              <a:t>        Eficiencia</a:t>
            </a:r>
            <a:endParaRPr lang="es-SV" sz="3500" dirty="0">
              <a:latin typeface="Arial Narrow" pitchFamily="34" charset="0"/>
            </a:endParaRPr>
          </a:p>
          <a:p>
            <a:pPr>
              <a:buNone/>
            </a:pPr>
            <a:r>
              <a:rPr lang="es-SV" sz="3500" dirty="0" smtClean="0">
                <a:latin typeface="Arial Narrow" pitchFamily="34" charset="0"/>
              </a:rPr>
              <a:t>        </a:t>
            </a:r>
            <a:r>
              <a:rPr lang="es-SV" sz="4000" b="1" dirty="0" smtClean="0">
                <a:latin typeface="Arial Narrow" pitchFamily="34" charset="0"/>
              </a:rPr>
              <a:t>Dirección</a:t>
            </a:r>
            <a:r>
              <a:rPr lang="es-SV" sz="4000" b="1" dirty="0">
                <a:latin typeface="Arial Narrow" pitchFamily="34" charset="0"/>
              </a:rPr>
              <a:t>: </a:t>
            </a:r>
            <a:r>
              <a:rPr lang="es-SV" sz="3500" dirty="0">
                <a:latin typeface="Arial Narrow" pitchFamily="34" charset="0"/>
              </a:rPr>
              <a:t>105 Avenida Norte, Calle Arturo Ambrogi, Casa Nº 125, Colonia Escalón, San Salvador.</a:t>
            </a:r>
          </a:p>
          <a:p>
            <a:pPr>
              <a:buNone/>
            </a:pPr>
            <a:r>
              <a:rPr lang="es-SV" sz="3500" dirty="0" smtClean="0">
                <a:latin typeface="Arial Narrow" pitchFamily="34" charset="0"/>
              </a:rPr>
              <a:t>        Director</a:t>
            </a:r>
            <a:r>
              <a:rPr lang="es-SV" sz="3500" dirty="0">
                <a:latin typeface="Arial Narrow" pitchFamily="34" charset="0"/>
              </a:rPr>
              <a:t>: David Molina </a:t>
            </a:r>
            <a:r>
              <a:rPr lang="es-SV" b="1" dirty="0"/>
              <a:t/>
            </a:r>
            <a:br>
              <a:rPr lang="es-SV" b="1" dirty="0"/>
            </a:br>
            <a:endParaRPr lang="es-SV" dirty="0"/>
          </a:p>
          <a:p>
            <a:pPr>
              <a:buNone/>
            </a:pPr>
            <a:r>
              <a:rPr lang="es-SV" b="1" dirty="0" smtClean="0"/>
              <a:t>         </a:t>
            </a:r>
            <a:r>
              <a:rPr lang="es-SV" sz="4000" b="1" dirty="0" smtClean="0">
                <a:latin typeface="Arial Narrow" pitchFamily="34" charset="0"/>
              </a:rPr>
              <a:t>Teléfono</a:t>
            </a:r>
            <a:r>
              <a:rPr lang="es-SV" sz="4000" b="1" dirty="0">
                <a:latin typeface="Arial Narrow" pitchFamily="34" charset="0"/>
              </a:rPr>
              <a:t>: </a:t>
            </a:r>
            <a:r>
              <a:rPr lang="es-SV" sz="3500" dirty="0" smtClean="0">
                <a:latin typeface="Arial Narrow" pitchFamily="34" charset="0"/>
              </a:rPr>
              <a:t>25263477</a:t>
            </a:r>
            <a:endParaRPr lang="es-SV" sz="3500" dirty="0">
              <a:latin typeface="Arial Narrow" pitchFamily="34" charset="0"/>
            </a:endParaRPr>
          </a:p>
          <a:p>
            <a:pPr>
              <a:buNone/>
            </a:pPr>
            <a:r>
              <a:rPr lang="es-SV" b="1" dirty="0" smtClean="0"/>
              <a:t>         </a:t>
            </a:r>
            <a:r>
              <a:rPr lang="es-SV" sz="4000" b="1" dirty="0" smtClean="0">
                <a:latin typeface="Arial Narrow" pitchFamily="34" charset="0"/>
              </a:rPr>
              <a:t>Correo </a:t>
            </a:r>
            <a:r>
              <a:rPr lang="es-SV" sz="4000" b="1" dirty="0">
                <a:latin typeface="Arial Narrow" pitchFamily="34" charset="0"/>
              </a:rPr>
              <a:t>Electrónico: </a:t>
            </a:r>
            <a:r>
              <a:rPr lang="es-SV" sz="3500" dirty="0" smtClean="0">
                <a:latin typeface="Arial Narrow" pitchFamily="34" charset="0"/>
              </a:rPr>
              <a:t>david.molina@seguridad.gob.sv</a:t>
            </a:r>
            <a:r>
              <a:rPr lang="es-SV" b="1" dirty="0"/>
              <a:t/>
            </a:r>
            <a:br>
              <a:rPr lang="es-SV" b="1" dirty="0"/>
            </a:br>
            <a:endParaRPr lang="es-SV" dirty="0"/>
          </a:p>
          <a:p>
            <a:pPr>
              <a:buNone/>
            </a:pPr>
            <a:endParaRPr lang="es-E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6429420"/>
          </a:xfrm>
        </p:spPr>
        <p:txBody>
          <a:bodyPr>
            <a:normAutofit fontScale="62500" lnSpcReduction="20000"/>
          </a:bodyPr>
          <a:lstStyle/>
          <a:p>
            <a:pPr>
              <a:buNone/>
            </a:pPr>
            <a:r>
              <a:rPr lang="es-ES" dirty="0"/>
              <a:t>                      </a:t>
            </a:r>
          </a:p>
          <a:p>
            <a:pPr>
              <a:buNone/>
            </a:pPr>
            <a:r>
              <a:rPr lang="es-ES" sz="2400" b="1" dirty="0">
                <a:latin typeface="Arial Narrow" pitchFamily="34" charset="0"/>
              </a:rPr>
              <a:t>                                   Tribunal 1º de Apelaciones PNC</a:t>
            </a:r>
          </a:p>
          <a:p>
            <a:pPr>
              <a:buNone/>
            </a:pPr>
            <a:endParaRPr lang="es-ES" sz="1600" b="1" dirty="0">
              <a:latin typeface="Arial Narrow" pitchFamily="34" charset="0"/>
            </a:endParaRPr>
          </a:p>
          <a:p>
            <a:r>
              <a:rPr lang="es-ES" sz="1700" b="1" dirty="0">
                <a:latin typeface="Arial Narrow" pitchFamily="34" charset="0"/>
              </a:rPr>
              <a:t>Nombre del Presidente del Tribunal 1º de Apelaciones PNC</a:t>
            </a:r>
          </a:p>
          <a:p>
            <a:pPr>
              <a:buNone/>
            </a:pPr>
            <a:r>
              <a:rPr lang="es-ES" sz="1800" dirty="0">
                <a:latin typeface="Arial Narrow" pitchFamily="34" charset="0"/>
              </a:rPr>
              <a:t>         </a:t>
            </a:r>
            <a:r>
              <a:rPr lang="es-ES" sz="1500" dirty="0">
                <a:latin typeface="Arial Narrow" pitchFamily="34" charset="0"/>
              </a:rPr>
              <a:t>Lic. Joaquín Emilio Pineda</a:t>
            </a:r>
          </a:p>
          <a:p>
            <a:r>
              <a:rPr lang="es-ES" sz="1700" b="1" dirty="0">
                <a:latin typeface="Arial Narrow" pitchFamily="34" charset="0"/>
              </a:rPr>
              <a:t>Correo y Teléfono del Presidente del Tribunal 1º de Apelaciones PNC</a:t>
            </a:r>
          </a:p>
          <a:p>
            <a:pPr>
              <a:buNone/>
            </a:pPr>
            <a:r>
              <a:rPr lang="es-ES" sz="1500" dirty="0">
                <a:latin typeface="Arial Narrow" pitchFamily="34" charset="0"/>
              </a:rPr>
              <a:t>           jdominguezp@seguridad.gob.sv</a:t>
            </a:r>
          </a:p>
          <a:p>
            <a:pPr>
              <a:buNone/>
            </a:pPr>
            <a:r>
              <a:rPr lang="es-ES" sz="1500" dirty="0">
                <a:latin typeface="Arial Narrow" pitchFamily="34" charset="0"/>
              </a:rPr>
              <a:t>          22718292</a:t>
            </a:r>
          </a:p>
          <a:p>
            <a:r>
              <a:rPr lang="es-ES" sz="1700" b="1" dirty="0">
                <a:latin typeface="Arial Narrow" pitchFamily="34" charset="0"/>
              </a:rPr>
              <a:t>Funciones</a:t>
            </a:r>
          </a:p>
          <a:p>
            <a:pPr>
              <a:buNone/>
            </a:pPr>
            <a:r>
              <a:rPr lang="es-SV" sz="1500" dirty="0">
                <a:latin typeface="Arial Narrow" pitchFamily="34" charset="0"/>
              </a:rPr>
              <a:t>         Descripción de su Dirección o Unidad:</a:t>
            </a:r>
          </a:p>
          <a:p>
            <a:pPr>
              <a:buNone/>
            </a:pPr>
            <a:r>
              <a:rPr lang="es-SV" sz="1500" dirty="0">
                <a:latin typeface="Arial Narrow" pitchFamily="34" charset="0"/>
              </a:rPr>
              <a:t>          - Tramitar el recurso de apelación.</a:t>
            </a:r>
          </a:p>
          <a:p>
            <a:pPr>
              <a:buNone/>
            </a:pPr>
            <a:r>
              <a:rPr lang="es-SV" sz="1500" dirty="0">
                <a:latin typeface="Arial Narrow" pitchFamily="34" charset="0"/>
              </a:rPr>
              <a:t>          - Realizar los respectivos análisis </a:t>
            </a:r>
            <a:r>
              <a:rPr lang="es-SV" sz="1500" dirty="0" err="1">
                <a:latin typeface="Arial Narrow" pitchFamily="34" charset="0"/>
              </a:rPr>
              <a:t>liminares</a:t>
            </a:r>
            <a:r>
              <a:rPr lang="es-SV" sz="1500" dirty="0">
                <a:latin typeface="Arial Narrow" pitchFamily="34" charset="0"/>
              </a:rPr>
              <a:t> de los recursos presentados, para determinar su admisibilidad.</a:t>
            </a:r>
          </a:p>
          <a:p>
            <a:pPr>
              <a:buNone/>
            </a:pPr>
            <a:r>
              <a:rPr lang="es-SV" sz="1500" dirty="0">
                <a:latin typeface="Arial Narrow" pitchFamily="34" charset="0"/>
              </a:rPr>
              <a:t>          - Garantizar a los administrados el estricto cumplimiento de sus Derechos Fundamentales, principalmente al Debido Proceso, Audiencia y Defensa.  </a:t>
            </a:r>
          </a:p>
          <a:p>
            <a:pPr>
              <a:buNone/>
            </a:pPr>
            <a:r>
              <a:rPr lang="es-SV" sz="1500" dirty="0">
                <a:latin typeface="Arial Narrow" pitchFamily="34" charset="0"/>
              </a:rPr>
              <a:t>         - Emitir los autos de sustanciación necesarios para dar impulso a los procesos disciplinarios tramitados en esta sede administrativa. </a:t>
            </a:r>
          </a:p>
          <a:p>
            <a:pPr>
              <a:buNone/>
            </a:pPr>
            <a:r>
              <a:rPr lang="es-SV" sz="1500" dirty="0">
                <a:latin typeface="Arial Narrow" pitchFamily="34" charset="0"/>
              </a:rPr>
              <a:t>         - Dirimir competencia cuando la autoridad con competencia sancionadora considere que los hechos son constitutivos de falta grave o muy grave, y ésta haya sido calificada por el Tribunal Disciplinario como falta disciplinaria leve.</a:t>
            </a:r>
          </a:p>
          <a:p>
            <a:pPr>
              <a:buNone/>
            </a:pPr>
            <a:r>
              <a:rPr lang="es-SV" sz="1500" dirty="0">
                <a:latin typeface="Arial Narrow" pitchFamily="34" charset="0"/>
              </a:rPr>
              <a:t>         - Designar al Tribunal Disciplinario inferior que deberá conocer y resolver en los procesos disciplinarios cuando concurran causales de excusa o recusación. </a:t>
            </a:r>
          </a:p>
          <a:p>
            <a:pPr>
              <a:buNone/>
            </a:pPr>
            <a:r>
              <a:rPr lang="es-SV" sz="1500" dirty="0">
                <a:latin typeface="Arial Narrow" pitchFamily="34" charset="0"/>
              </a:rPr>
              <a:t>         - Contestar los informes requeridos por instituciones tales como la Procuraduría General de la República, Inspectoría General de la PNC, Procuraduría para la Defensa de los Derechos Humanos, y las Salas de lo Constitucional y de lo Contencioso Administrativo de la Corte Suprema de Justicia, entre otros.</a:t>
            </a:r>
            <a:endParaRPr lang="es-ES" sz="1500" b="1" dirty="0">
              <a:latin typeface="Arial Narrow" pitchFamily="34" charset="0"/>
            </a:endParaRPr>
          </a:p>
          <a:p>
            <a:r>
              <a:rPr lang="es-ES" sz="1700" b="1" dirty="0">
                <a:latin typeface="Arial Narrow" pitchFamily="34" charset="0"/>
              </a:rPr>
              <a:t>Total de Empleados</a:t>
            </a:r>
          </a:p>
          <a:p>
            <a:pPr>
              <a:buNone/>
            </a:pPr>
            <a:r>
              <a:rPr lang="es-ES" sz="1500" dirty="0">
                <a:latin typeface="Arial Narrow" pitchFamily="34" charset="0"/>
              </a:rPr>
              <a:t>         8 Mujeres</a:t>
            </a:r>
          </a:p>
          <a:p>
            <a:pPr>
              <a:buNone/>
            </a:pPr>
            <a:r>
              <a:rPr lang="es-ES" sz="1500" dirty="0">
                <a:latin typeface="Arial Narrow" pitchFamily="34" charset="0"/>
              </a:rPr>
              <a:t>         1 Hombre</a:t>
            </a:r>
          </a:p>
          <a:p>
            <a:r>
              <a:rPr lang="es-ES" sz="1700" b="1" dirty="0">
                <a:latin typeface="Arial Narrow" pitchFamily="34" charset="0"/>
              </a:rPr>
              <a:t>Ubicación</a:t>
            </a:r>
            <a:r>
              <a:rPr lang="es-SV" sz="1700" b="1" dirty="0">
                <a:latin typeface="Arial Narrow" pitchFamily="34" charset="0"/>
              </a:rPr>
              <a:t> </a:t>
            </a:r>
          </a:p>
          <a:p>
            <a:r>
              <a:rPr lang="es-SV" sz="1500" dirty="0">
                <a:latin typeface="Arial Narrow" pitchFamily="34" charset="0"/>
              </a:rPr>
              <a:t>17 Avenida Norte número 325, 2a planta, entre la Alameda. Juan Pablo II y 3ª Calle Poniente, Barrio Santa Lucía, S </a:t>
            </a:r>
            <a:r>
              <a:rPr lang="es-SV" sz="1500" dirty="0" err="1">
                <a:latin typeface="Arial Narrow" pitchFamily="34" charset="0"/>
              </a:rPr>
              <a:t>S</a:t>
            </a:r>
            <a:r>
              <a:rPr lang="es-SV" sz="1500" dirty="0">
                <a:latin typeface="Arial Narrow" pitchFamily="34" charset="0"/>
              </a:rPr>
              <a:t>. </a:t>
            </a:r>
            <a:endParaRPr lang="es-ES" sz="1500" dirty="0">
              <a:latin typeface="Arial Narrow" pitchFamily="34" charset="0"/>
            </a:endParaRPr>
          </a:p>
          <a:p>
            <a:endParaRPr lang="es-ES" sz="1600" b="1" dirty="0">
              <a:latin typeface="Arial Narrow"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6429420"/>
          </a:xfrm>
        </p:spPr>
        <p:txBody>
          <a:bodyPr>
            <a:normAutofit fontScale="92500" lnSpcReduction="20000"/>
          </a:bodyPr>
          <a:lstStyle/>
          <a:p>
            <a:pPr>
              <a:buNone/>
            </a:pPr>
            <a:r>
              <a:rPr lang="es-ES" dirty="0"/>
              <a:t>                    </a:t>
            </a:r>
          </a:p>
          <a:p>
            <a:pPr>
              <a:buNone/>
            </a:pPr>
            <a:r>
              <a:rPr lang="es-ES" dirty="0"/>
              <a:t>                       </a:t>
            </a:r>
            <a:r>
              <a:rPr lang="es-ES" sz="2400" b="1" dirty="0">
                <a:latin typeface="Arial Narrow" pitchFamily="34" charset="0"/>
              </a:rPr>
              <a:t>Tribunal 2º de Apelaciones PNC</a:t>
            </a:r>
          </a:p>
          <a:p>
            <a:pPr>
              <a:buNone/>
            </a:pPr>
            <a:endParaRPr lang="es-ES" sz="2400" b="1" dirty="0">
              <a:latin typeface="Arial Narrow" pitchFamily="34" charset="0"/>
            </a:endParaRPr>
          </a:p>
          <a:p>
            <a:r>
              <a:rPr lang="es-ES" sz="1600" b="1" dirty="0">
                <a:latin typeface="Arial Narrow" pitchFamily="34" charset="0"/>
              </a:rPr>
              <a:t>Nombre del Presidente Tribunal 2º de Apelaciones PNC</a:t>
            </a:r>
          </a:p>
          <a:p>
            <a:r>
              <a:rPr lang="es-ES" sz="1400" dirty="0">
                <a:latin typeface="Arial Narrow" pitchFamily="34" charset="0"/>
              </a:rPr>
              <a:t>Dr. Joaquín Domínguez Parada</a:t>
            </a:r>
          </a:p>
          <a:p>
            <a:pPr>
              <a:buNone/>
            </a:pPr>
            <a:endParaRPr lang="es-ES" sz="1600" b="1" dirty="0">
              <a:latin typeface="Arial Narrow" pitchFamily="34" charset="0"/>
            </a:endParaRPr>
          </a:p>
          <a:p>
            <a:r>
              <a:rPr lang="es-ES" sz="1600" b="1" dirty="0">
                <a:latin typeface="Arial Narrow" pitchFamily="34" charset="0"/>
              </a:rPr>
              <a:t>Correo y Teléfono del Presidente Tribunal 2º de Apelaciones PNC</a:t>
            </a:r>
          </a:p>
          <a:p>
            <a:pPr>
              <a:buNone/>
            </a:pPr>
            <a:r>
              <a:rPr lang="es-ES" sz="1400" dirty="0">
                <a:latin typeface="Arial Narrow" pitchFamily="34" charset="0"/>
              </a:rPr>
              <a:t>         jdominguezp@seguridad.gob.sv</a:t>
            </a:r>
          </a:p>
          <a:p>
            <a:pPr>
              <a:buNone/>
            </a:pPr>
            <a:r>
              <a:rPr lang="es-ES" sz="1400" dirty="0">
                <a:latin typeface="Arial Narrow" pitchFamily="34" charset="0"/>
              </a:rPr>
              <a:t>         22714061</a:t>
            </a:r>
          </a:p>
          <a:p>
            <a:endParaRPr lang="es-ES" sz="1400" dirty="0">
              <a:latin typeface="Arial Narrow" pitchFamily="34" charset="0"/>
            </a:endParaRPr>
          </a:p>
          <a:p>
            <a:r>
              <a:rPr lang="es-ES" sz="1600" b="1" dirty="0">
                <a:latin typeface="Arial Narrow" pitchFamily="34" charset="0"/>
              </a:rPr>
              <a:t>Funciones</a:t>
            </a:r>
          </a:p>
          <a:p>
            <a:pPr>
              <a:buNone/>
            </a:pPr>
            <a:r>
              <a:rPr lang="es-SV" sz="1400" dirty="0">
                <a:latin typeface="Arial Narrow" pitchFamily="34" charset="0"/>
              </a:rPr>
              <a:t>         El Tribunal Segundo de Apelaciones tiene como tarea fundamental revisar los fallos emitidos por los Tribunales Disciplinarios, en los procesos sancionatorios que se siguen contra el personal de la Policía Nacional Civil de El Salvador, así como dirimir competencias entre dichos Tribunales de primera instancia.</a:t>
            </a:r>
            <a:endParaRPr lang="es-ES" sz="1400" dirty="0">
              <a:latin typeface="Arial Narrow" pitchFamily="34" charset="0"/>
            </a:endParaRPr>
          </a:p>
          <a:p>
            <a:endParaRPr lang="es-ES" sz="1600" b="1" dirty="0">
              <a:latin typeface="Arial Narrow" pitchFamily="34" charset="0"/>
            </a:endParaRPr>
          </a:p>
          <a:p>
            <a:r>
              <a:rPr lang="es-ES" sz="1600" b="1" dirty="0">
                <a:latin typeface="Arial Narrow" pitchFamily="34" charset="0"/>
              </a:rPr>
              <a:t>Total de Empleados</a:t>
            </a:r>
          </a:p>
          <a:p>
            <a:pPr>
              <a:buNone/>
            </a:pPr>
            <a:r>
              <a:rPr lang="es-ES" sz="1400" dirty="0">
                <a:latin typeface="Arial Narrow" pitchFamily="34" charset="0"/>
              </a:rPr>
              <a:t>         5 Mujeres</a:t>
            </a:r>
          </a:p>
          <a:p>
            <a:pPr>
              <a:buNone/>
            </a:pPr>
            <a:r>
              <a:rPr lang="es-ES" sz="1400" dirty="0">
                <a:latin typeface="Arial Narrow" pitchFamily="34" charset="0"/>
              </a:rPr>
              <a:t>         5 Hombres</a:t>
            </a:r>
          </a:p>
          <a:p>
            <a:endParaRPr lang="es-ES" sz="1600" b="1" dirty="0">
              <a:latin typeface="Arial Narrow" pitchFamily="34" charset="0"/>
            </a:endParaRPr>
          </a:p>
          <a:p>
            <a:r>
              <a:rPr lang="es-ES" sz="1600" b="1" dirty="0">
                <a:latin typeface="Arial Narrow" pitchFamily="34" charset="0"/>
              </a:rPr>
              <a:t>Ubicación</a:t>
            </a:r>
          </a:p>
          <a:p>
            <a:pPr>
              <a:buNone/>
            </a:pPr>
            <a:r>
              <a:rPr lang="es-SV" sz="1400" b="1" dirty="0">
                <a:latin typeface="Arial Narrow" pitchFamily="34" charset="0"/>
              </a:rPr>
              <a:t>        </a:t>
            </a:r>
            <a:r>
              <a:rPr lang="es-SV" sz="1400" dirty="0">
                <a:latin typeface="Arial Narrow" pitchFamily="34" charset="0"/>
              </a:rPr>
              <a:t>7 Avenida Norte número 325, primera planta, entre la Alameda. Juan Pablo II y 3ª Calle Poniente, Barrio Santa Lucía, S </a:t>
            </a:r>
            <a:r>
              <a:rPr lang="es-SV" sz="1400" dirty="0" err="1">
                <a:latin typeface="Arial Narrow" pitchFamily="34" charset="0"/>
              </a:rPr>
              <a:t>S</a:t>
            </a:r>
            <a:r>
              <a:rPr lang="es-SV" sz="1400" dirty="0">
                <a:latin typeface="Arial Narrow" pitchFamily="34" charset="0"/>
              </a:rPr>
              <a:t>.</a:t>
            </a:r>
            <a:endParaRPr lang="es-ES" sz="1400" dirty="0">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14290"/>
            <a:ext cx="8507288" cy="6429420"/>
          </a:xfrm>
        </p:spPr>
        <p:txBody>
          <a:bodyPr>
            <a:normAutofit fontScale="85000" lnSpcReduction="20000"/>
          </a:bodyPr>
          <a:lstStyle/>
          <a:p>
            <a:pPr indent="457200" algn="ctr">
              <a:buNone/>
            </a:pPr>
            <a:r>
              <a:rPr lang="es-ES" sz="2400" b="1" dirty="0">
                <a:latin typeface="Arial Narrow" panose="020B0606020202030204" pitchFamily="34" charset="0"/>
              </a:rPr>
              <a:t>Dirección de Comunicaciones y Protocolo</a:t>
            </a:r>
          </a:p>
          <a:p>
            <a:pPr indent="457200" algn="just">
              <a:lnSpc>
                <a:spcPct val="110000"/>
              </a:lnSpc>
            </a:pPr>
            <a:r>
              <a:rPr lang="es-ES" sz="1600" b="1" dirty="0" smtClean="0">
                <a:latin typeface="Arial Narrow" panose="020B0606020202030204" pitchFamily="34" charset="0"/>
              </a:rPr>
              <a:t> Nombre </a:t>
            </a:r>
            <a:r>
              <a:rPr lang="es-ES" sz="1600" b="1" dirty="0">
                <a:latin typeface="Arial Narrow" panose="020B0606020202030204" pitchFamily="34" charset="0"/>
              </a:rPr>
              <a:t>del Director</a:t>
            </a:r>
          </a:p>
          <a:p>
            <a:pPr indent="457200" algn="just">
              <a:lnSpc>
                <a:spcPct val="110000"/>
              </a:lnSpc>
              <a:buNone/>
            </a:pPr>
            <a:r>
              <a:rPr lang="es-ES" sz="1400" dirty="0" smtClean="0">
                <a:latin typeface="Arial Narrow" panose="020B0606020202030204" pitchFamily="34" charset="0"/>
              </a:rPr>
              <a:t>  Lic</a:t>
            </a:r>
            <a:r>
              <a:rPr lang="es-ES" sz="1400" dirty="0">
                <a:latin typeface="Arial Narrow" panose="020B0606020202030204" pitchFamily="34" charset="0"/>
              </a:rPr>
              <a:t>. Gerardo Miguel Álvarez Villegas </a:t>
            </a:r>
          </a:p>
          <a:p>
            <a:pPr indent="457200" algn="just">
              <a:lnSpc>
                <a:spcPct val="110000"/>
              </a:lnSpc>
            </a:pPr>
            <a:r>
              <a:rPr lang="es-ES" sz="1600" b="1" dirty="0" smtClean="0">
                <a:latin typeface="Arial Narrow" panose="020B0606020202030204" pitchFamily="34" charset="0"/>
              </a:rPr>
              <a:t> Correo </a:t>
            </a:r>
            <a:r>
              <a:rPr lang="es-ES" sz="1600" b="1" dirty="0">
                <a:latin typeface="Arial Narrow" panose="020B0606020202030204" pitchFamily="34" charset="0"/>
              </a:rPr>
              <a:t>y Teléfono del Director</a:t>
            </a:r>
          </a:p>
          <a:p>
            <a:pPr indent="457200" algn="just">
              <a:lnSpc>
                <a:spcPct val="110000"/>
              </a:lnSpc>
              <a:buNone/>
            </a:pPr>
            <a:r>
              <a:rPr lang="es-ES" sz="1500" dirty="0" smtClean="0">
                <a:latin typeface="Arial Narrow" panose="020B0606020202030204" pitchFamily="34" charset="0"/>
              </a:rPr>
              <a:t>  </a:t>
            </a:r>
            <a:r>
              <a:rPr lang="es-ES" sz="1400" dirty="0" smtClean="0">
                <a:latin typeface="Arial Narrow" panose="020B0606020202030204" pitchFamily="34" charset="0"/>
              </a:rPr>
              <a:t>marta.chavez@seguridad.gob.sv</a:t>
            </a:r>
            <a:endParaRPr lang="es-ES" sz="1400" dirty="0">
              <a:latin typeface="Arial Narrow" panose="020B0606020202030204" pitchFamily="34" charset="0"/>
            </a:endParaRPr>
          </a:p>
          <a:p>
            <a:pPr indent="457200" algn="just">
              <a:lnSpc>
                <a:spcPct val="110000"/>
              </a:lnSpc>
              <a:buNone/>
            </a:pPr>
            <a:r>
              <a:rPr lang="es-ES" sz="1400" dirty="0">
                <a:latin typeface="Arial Narrow" panose="020B0606020202030204" pitchFamily="34" charset="0"/>
              </a:rPr>
              <a:t> </a:t>
            </a:r>
            <a:r>
              <a:rPr lang="es-ES" sz="1400" dirty="0" smtClean="0">
                <a:latin typeface="Arial Narrow" panose="020B0606020202030204" pitchFamily="34" charset="0"/>
              </a:rPr>
              <a:t> 25263102</a:t>
            </a:r>
            <a:endParaRPr lang="es-ES" sz="1400" dirty="0">
              <a:latin typeface="Arial Narrow" panose="020B0606020202030204" pitchFamily="34" charset="0"/>
            </a:endParaRPr>
          </a:p>
          <a:p>
            <a:pPr indent="457200" algn="just">
              <a:lnSpc>
                <a:spcPct val="110000"/>
              </a:lnSpc>
            </a:pPr>
            <a:r>
              <a:rPr lang="es-SV" sz="1600" b="1" dirty="0" smtClean="0">
                <a:latin typeface="Arial Narrow" panose="020B0606020202030204" pitchFamily="34" charset="0"/>
              </a:rPr>
              <a:t>  Misión</a:t>
            </a:r>
            <a:endParaRPr lang="es-SV" sz="1600" b="1" dirty="0">
              <a:latin typeface="Arial Narrow" panose="020B0606020202030204" pitchFamily="34" charset="0"/>
            </a:endParaRPr>
          </a:p>
          <a:p>
            <a:pPr marL="0" indent="457200" algn="just">
              <a:lnSpc>
                <a:spcPct val="110000"/>
              </a:lnSpc>
              <a:buNone/>
            </a:pPr>
            <a:r>
              <a:rPr lang="es-SV" sz="1500" dirty="0">
                <a:latin typeface="Arial Narrow" panose="020B0606020202030204" pitchFamily="34" charset="0"/>
              </a:rPr>
              <a:t>       </a:t>
            </a:r>
            <a:r>
              <a:rPr lang="es-SV" sz="1500" dirty="0" smtClean="0">
                <a:latin typeface="Arial Narrow" panose="020B0606020202030204" pitchFamily="34" charset="0"/>
              </a:rPr>
              <a:t>   </a:t>
            </a:r>
            <a:r>
              <a:rPr lang="es-SV" sz="1400" dirty="0" smtClean="0">
                <a:latin typeface="Arial Narrow" panose="020B0606020202030204" pitchFamily="34" charset="0"/>
              </a:rPr>
              <a:t>Desarrollar </a:t>
            </a:r>
            <a:r>
              <a:rPr lang="es-SV" sz="1400" dirty="0">
                <a:latin typeface="Arial Narrow" panose="020B0606020202030204" pitchFamily="34" charset="0"/>
              </a:rPr>
              <a:t>estrategias de comunicación que divulguen las políticas públicas impulsadas desde el           </a:t>
            </a:r>
            <a:r>
              <a:rPr lang="es-SV" sz="1400" dirty="0" smtClean="0">
                <a:latin typeface="Arial Narrow" panose="020B0606020202030204" pitchFamily="34" charset="0"/>
              </a:rPr>
              <a:t>	Ministerio</a:t>
            </a:r>
            <a:r>
              <a:rPr lang="es-SV" sz="1400" dirty="0">
                <a:latin typeface="Arial Narrow" panose="020B0606020202030204" pitchFamily="34" charset="0"/>
              </a:rPr>
              <a:t>, de manera que se fomente con ello una cultura de transparencia y rendición de cuentas    	para la población.</a:t>
            </a:r>
          </a:p>
          <a:p>
            <a:pPr indent="457200" algn="just">
              <a:lnSpc>
                <a:spcPct val="110000"/>
              </a:lnSpc>
            </a:pPr>
            <a:r>
              <a:rPr lang="es-SV" sz="1600" b="1" dirty="0" smtClean="0">
                <a:latin typeface="Arial Narrow" panose="020B0606020202030204" pitchFamily="34" charset="0"/>
              </a:rPr>
              <a:t>  Visión</a:t>
            </a:r>
            <a:endParaRPr lang="es-SV" sz="1600" b="1" dirty="0">
              <a:latin typeface="Arial Narrow" panose="020B0606020202030204" pitchFamily="34" charset="0"/>
            </a:endParaRPr>
          </a:p>
          <a:p>
            <a:pPr marL="0" indent="457200" algn="just">
              <a:lnSpc>
                <a:spcPct val="110000"/>
              </a:lnSpc>
              <a:buNone/>
            </a:pPr>
            <a:r>
              <a:rPr lang="es-SV" sz="2100" b="1" dirty="0">
                <a:latin typeface="Arial Narrow" panose="020B0606020202030204" pitchFamily="34" charset="0"/>
              </a:rPr>
              <a:t>     </a:t>
            </a:r>
            <a:r>
              <a:rPr lang="es-SV" sz="2100" b="1" dirty="0" smtClean="0">
                <a:latin typeface="Arial Narrow" panose="020B0606020202030204" pitchFamily="34" charset="0"/>
              </a:rPr>
              <a:t>  </a:t>
            </a:r>
            <a:r>
              <a:rPr lang="es-SV" sz="1400" dirty="0">
                <a:latin typeface="Arial Narrow" panose="020B0606020202030204" pitchFamily="34" charset="0"/>
              </a:rPr>
              <a:t>Ser el promotor del Ministerio de Justicia y Seguridad Pública, mediante un mayor acercamiento a la              	ciudadanía, vigilancia y propuesta de políticas que se traduzcan en planes y acciones efectivas y 	eficaces para </a:t>
            </a:r>
            <a:r>
              <a:rPr lang="es-SV" sz="1400" dirty="0" smtClean="0">
                <a:latin typeface="Arial Narrow" panose="020B0606020202030204" pitchFamily="34" charset="0"/>
              </a:rPr>
              <a:t> 	la   </a:t>
            </a:r>
            <a:r>
              <a:rPr lang="es-SV" sz="1400" dirty="0">
                <a:latin typeface="Arial Narrow" panose="020B0606020202030204" pitchFamily="34" charset="0"/>
              </a:rPr>
              <a:t>Justicia   de nuestro país.</a:t>
            </a:r>
          </a:p>
          <a:p>
            <a:pPr indent="457200" algn="just">
              <a:lnSpc>
                <a:spcPct val="110000"/>
              </a:lnSpc>
            </a:pPr>
            <a:r>
              <a:rPr lang="es-SV" sz="1600" b="1" dirty="0" smtClean="0">
                <a:latin typeface="Arial Narrow" panose="020B0606020202030204" pitchFamily="34" charset="0"/>
              </a:rPr>
              <a:t>  Objetivo </a:t>
            </a:r>
            <a:r>
              <a:rPr lang="es-SV" sz="1600" b="1" dirty="0">
                <a:latin typeface="Arial Narrow" panose="020B0606020202030204" pitchFamily="34" charset="0"/>
              </a:rPr>
              <a:t>General</a:t>
            </a:r>
          </a:p>
          <a:p>
            <a:pPr marL="0" indent="457200" algn="just">
              <a:lnSpc>
                <a:spcPct val="110000"/>
              </a:lnSpc>
              <a:buNone/>
            </a:pPr>
            <a:r>
              <a:rPr lang="es-SV" sz="1500" dirty="0">
                <a:latin typeface="Arial Narrow" panose="020B0606020202030204" pitchFamily="34" charset="0"/>
              </a:rPr>
              <a:t>          </a:t>
            </a:r>
            <a:r>
              <a:rPr lang="es-SV" sz="1400" dirty="0">
                <a:latin typeface="Arial Narrow" panose="020B0606020202030204" pitchFamily="34" charset="0"/>
              </a:rPr>
              <a:t>Divulgar el trabajo que el Ministerio de Justicia y Seguridad Pública y sus dependencias desarrolla 	como parte de </a:t>
            </a:r>
            <a:r>
              <a:rPr lang="es-SV" sz="1400" dirty="0" smtClean="0">
                <a:latin typeface="Arial Narrow" panose="020B0606020202030204" pitchFamily="34" charset="0"/>
              </a:rPr>
              <a:t>	la   </a:t>
            </a:r>
            <a:r>
              <a:rPr lang="es-SV" sz="1400" dirty="0">
                <a:latin typeface="Arial Narrow" panose="020B0606020202030204" pitchFamily="34" charset="0"/>
              </a:rPr>
              <a:t>política Nacional de Seguridad Pública y Convivencia</a:t>
            </a:r>
            <a:endParaRPr lang="es-ES" sz="1400" dirty="0">
              <a:latin typeface="Arial Narrow" panose="020B0606020202030204" pitchFamily="34" charset="0"/>
            </a:endParaRPr>
          </a:p>
          <a:p>
            <a:pPr indent="457200" algn="just">
              <a:lnSpc>
                <a:spcPct val="110000"/>
              </a:lnSpc>
            </a:pPr>
            <a:r>
              <a:rPr lang="es-ES" sz="1600" b="1" dirty="0" smtClean="0">
                <a:latin typeface="Arial Narrow" panose="020B0606020202030204" pitchFamily="34" charset="0"/>
              </a:rPr>
              <a:t>  Total </a:t>
            </a:r>
            <a:r>
              <a:rPr lang="es-ES" sz="1600" b="1" dirty="0">
                <a:latin typeface="Arial Narrow" panose="020B0606020202030204" pitchFamily="34" charset="0"/>
              </a:rPr>
              <a:t>de Empleados</a:t>
            </a:r>
          </a:p>
          <a:p>
            <a:pPr marL="0" indent="457200" algn="just">
              <a:lnSpc>
                <a:spcPct val="110000"/>
              </a:lnSpc>
              <a:buNone/>
            </a:pPr>
            <a:r>
              <a:rPr lang="es-ES" sz="1400" dirty="0">
                <a:latin typeface="Arial Narrow" panose="020B0606020202030204" pitchFamily="34" charset="0"/>
              </a:rPr>
              <a:t>          7 Mujeres </a:t>
            </a:r>
          </a:p>
          <a:p>
            <a:pPr marL="0" indent="457200" algn="just">
              <a:lnSpc>
                <a:spcPct val="110000"/>
              </a:lnSpc>
              <a:buNone/>
            </a:pPr>
            <a:r>
              <a:rPr lang="es-ES" sz="1400" dirty="0">
                <a:latin typeface="Arial Narrow" panose="020B0606020202030204" pitchFamily="34" charset="0"/>
              </a:rPr>
              <a:t>          11 Hombres</a:t>
            </a:r>
          </a:p>
          <a:p>
            <a:pPr indent="457200" algn="just">
              <a:lnSpc>
                <a:spcPct val="110000"/>
              </a:lnSpc>
            </a:pPr>
            <a:r>
              <a:rPr lang="es-ES" sz="1600" b="1" dirty="0" smtClean="0">
                <a:latin typeface="Arial Narrow" panose="020B0606020202030204" pitchFamily="34" charset="0"/>
              </a:rPr>
              <a:t>  Ubicación</a:t>
            </a:r>
            <a:endParaRPr lang="es-ES" sz="1600" b="1" dirty="0">
              <a:latin typeface="Arial Narrow" panose="020B0606020202030204" pitchFamily="34" charset="0"/>
            </a:endParaRPr>
          </a:p>
          <a:p>
            <a:pPr indent="457200" algn="just">
              <a:lnSpc>
                <a:spcPct val="110000"/>
              </a:lnSpc>
              <a:buNone/>
            </a:pPr>
            <a:r>
              <a:rPr lang="es-ES" sz="1400" dirty="0">
                <a:latin typeface="Arial Narrow" panose="020B0606020202030204" pitchFamily="34" charset="0"/>
              </a:rPr>
              <a:t>  1er Nivel Edif. B-2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6632"/>
            <a:ext cx="8229600" cy="6384202"/>
          </a:xfrm>
        </p:spPr>
        <p:txBody>
          <a:bodyPr>
            <a:normAutofit fontScale="85000" lnSpcReduction="20000"/>
          </a:bodyPr>
          <a:lstStyle/>
          <a:p>
            <a:pPr>
              <a:buNone/>
            </a:pPr>
            <a:r>
              <a:rPr lang="es-ES" dirty="0"/>
              <a:t>                             </a:t>
            </a:r>
          </a:p>
          <a:p>
            <a:pPr>
              <a:buNone/>
            </a:pPr>
            <a:r>
              <a:rPr lang="es-ES" sz="2400" b="1" dirty="0">
                <a:latin typeface="Arial Narrow" panose="020B0606020202030204" pitchFamily="34" charset="0"/>
              </a:rPr>
              <a:t>                                        Dirección Financiera</a:t>
            </a:r>
          </a:p>
          <a:p>
            <a:pPr>
              <a:buNone/>
            </a:pPr>
            <a:endParaRPr lang="es-ES" sz="2400" b="1" dirty="0">
              <a:latin typeface="Arial Narrow" panose="020B0606020202030204" pitchFamily="34" charset="0"/>
            </a:endParaRPr>
          </a:p>
          <a:p>
            <a:pPr algn="just"/>
            <a:r>
              <a:rPr lang="es-ES" sz="1600" b="1" dirty="0">
                <a:latin typeface="Arial Narrow" panose="020B0606020202030204" pitchFamily="34" charset="0"/>
              </a:rPr>
              <a:t>Nombre de la Directora</a:t>
            </a:r>
          </a:p>
          <a:p>
            <a:pPr algn="just">
              <a:buNone/>
            </a:pPr>
            <a:r>
              <a:rPr lang="es-ES" sz="1400" dirty="0">
                <a:latin typeface="Arial Narrow" panose="020B0606020202030204" pitchFamily="34" charset="0"/>
              </a:rPr>
              <a:t>         Licda. Rina  Margarita Silva de Navarrete</a:t>
            </a:r>
          </a:p>
          <a:p>
            <a:pPr algn="just"/>
            <a:endParaRPr lang="es-ES" sz="1600" b="1" dirty="0">
              <a:latin typeface="Arial Narrow" panose="020B0606020202030204" pitchFamily="34" charset="0"/>
            </a:endParaRPr>
          </a:p>
          <a:p>
            <a:pPr algn="just"/>
            <a:r>
              <a:rPr lang="es-ES" sz="1600" b="1" dirty="0">
                <a:latin typeface="Arial Narrow" panose="020B0606020202030204" pitchFamily="34" charset="0"/>
              </a:rPr>
              <a:t>Correo y Teléfono de la Directora</a:t>
            </a:r>
          </a:p>
          <a:p>
            <a:pPr algn="just">
              <a:buNone/>
            </a:pPr>
            <a:r>
              <a:rPr lang="es-ES" sz="1400" dirty="0">
                <a:latin typeface="Arial Narrow" panose="020B0606020202030204" pitchFamily="34" charset="0"/>
              </a:rPr>
              <a:t>         rosa.vela@seguridad.gob.sv        </a:t>
            </a:r>
          </a:p>
          <a:p>
            <a:pPr algn="just">
              <a:buNone/>
            </a:pPr>
            <a:r>
              <a:rPr lang="es-ES" sz="1400" dirty="0">
                <a:latin typeface="Arial Narrow" panose="020B0606020202030204" pitchFamily="34" charset="0"/>
              </a:rPr>
              <a:t>         25263039</a:t>
            </a:r>
          </a:p>
          <a:p>
            <a:pPr algn="just">
              <a:buNone/>
            </a:pPr>
            <a:endParaRPr lang="es-ES" sz="1400" dirty="0">
              <a:latin typeface="Arial Narrow" panose="020B0606020202030204" pitchFamily="34" charset="0"/>
            </a:endParaRPr>
          </a:p>
          <a:p>
            <a:pPr algn="just"/>
            <a:r>
              <a:rPr lang="es-ES" sz="1600" b="1" dirty="0">
                <a:latin typeface="Arial Narrow" panose="020B0606020202030204" pitchFamily="34" charset="0"/>
              </a:rPr>
              <a:t>Funciones</a:t>
            </a:r>
          </a:p>
          <a:p>
            <a:pPr algn="just">
              <a:buNone/>
            </a:pPr>
            <a:r>
              <a:rPr lang="es-SV" sz="1400" dirty="0">
                <a:latin typeface="Arial Narrow" panose="020B0606020202030204" pitchFamily="34" charset="0"/>
              </a:rPr>
              <a:t>        La Dirección Financiera y sus áreas (Presupuesto, Tesorería y Contabilidad) coordinan el desarrollo del proceso administrativo financiero con las Unidades Secundarias Financieras Institucionales (USEFIS) de la Dirección General de Centros Penales (DGCP) y Policía Nacional Civil (PNC), con el Departamento de Finanzas de la Dirección General de Migración y Extranjería (DGME), así como con las Unidades Financieras Institucionales (UFIS) de las instituciones adscritas al Ramo: Academia Nacional de Seguridad Pública (ANSP), Unidad Técnica Ejecutiva (UTE) y el Consejo Nacional de Administración de Bienes (CONAB).</a:t>
            </a:r>
            <a:endParaRPr lang="es-ES" sz="1400" dirty="0">
              <a:latin typeface="Arial Narrow" panose="020B0606020202030204" pitchFamily="34" charset="0"/>
            </a:endParaRPr>
          </a:p>
          <a:p>
            <a:pPr marL="0" indent="0" algn="just">
              <a:buNone/>
            </a:pPr>
            <a:endParaRPr lang="es-ES" sz="1400" dirty="0">
              <a:latin typeface="Arial Narrow" panose="020B0606020202030204" pitchFamily="34" charset="0"/>
            </a:endParaRPr>
          </a:p>
          <a:p>
            <a:pPr algn="just"/>
            <a:r>
              <a:rPr lang="es-ES" sz="1600" b="1" dirty="0">
                <a:latin typeface="Arial Narrow" panose="020B0606020202030204" pitchFamily="34" charset="0"/>
              </a:rPr>
              <a:t>Total de Empleados</a:t>
            </a:r>
          </a:p>
          <a:p>
            <a:pPr algn="just">
              <a:buNone/>
            </a:pPr>
            <a:r>
              <a:rPr lang="es-ES" sz="1400" dirty="0">
                <a:latin typeface="Arial Narrow" panose="020B0606020202030204" pitchFamily="34" charset="0"/>
              </a:rPr>
              <a:t>         10 Mujeres </a:t>
            </a:r>
          </a:p>
          <a:p>
            <a:pPr algn="just">
              <a:buNone/>
            </a:pPr>
            <a:r>
              <a:rPr lang="es-ES" sz="1400" dirty="0">
                <a:latin typeface="Arial Narrow" panose="020B0606020202030204" pitchFamily="34" charset="0"/>
              </a:rPr>
              <a:t>         11 Hombres</a:t>
            </a:r>
          </a:p>
          <a:p>
            <a:pPr algn="just">
              <a:buNone/>
            </a:pPr>
            <a:endParaRPr lang="es-ES" sz="1400" dirty="0">
              <a:latin typeface="Arial Narrow" panose="020B0606020202030204" pitchFamily="34" charset="0"/>
            </a:endParaRPr>
          </a:p>
          <a:p>
            <a:pPr algn="just"/>
            <a:r>
              <a:rPr lang="es-ES" sz="1600" b="1" dirty="0">
                <a:latin typeface="Arial Narrow" panose="020B0606020202030204" pitchFamily="34" charset="0"/>
              </a:rPr>
              <a:t>Ubicaciones</a:t>
            </a:r>
          </a:p>
          <a:p>
            <a:pPr algn="just">
              <a:buNone/>
            </a:pPr>
            <a:r>
              <a:rPr lang="es-ES" sz="1400" dirty="0">
                <a:latin typeface="Arial Narrow" panose="020B0606020202030204" pitchFamily="34" charset="0"/>
              </a:rPr>
              <a:t>        1er Nivel Edif. B-1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6632"/>
            <a:ext cx="8229600" cy="6384202"/>
          </a:xfrm>
        </p:spPr>
        <p:txBody>
          <a:bodyPr>
            <a:normAutofit fontScale="92500" lnSpcReduction="10000"/>
          </a:bodyPr>
          <a:lstStyle/>
          <a:p>
            <a:pPr>
              <a:buNone/>
            </a:pPr>
            <a:r>
              <a:rPr lang="es-ES" b="1" dirty="0"/>
              <a:t>                          </a:t>
            </a:r>
          </a:p>
          <a:p>
            <a:pPr>
              <a:buNone/>
            </a:pPr>
            <a:r>
              <a:rPr lang="es-ES" sz="2400" b="1" dirty="0">
                <a:latin typeface="Arial Narrow" pitchFamily="34" charset="0"/>
              </a:rPr>
              <a:t>                                 Dirección de Auditoria Interna</a:t>
            </a:r>
          </a:p>
          <a:p>
            <a:pPr algn="just"/>
            <a:r>
              <a:rPr lang="es-ES" sz="1600" b="1" dirty="0">
                <a:latin typeface="Arial Narrow" panose="020B0606020202030204" pitchFamily="34" charset="0"/>
              </a:rPr>
              <a:t>Nombre de la Directora</a:t>
            </a:r>
          </a:p>
          <a:p>
            <a:pPr marL="0" indent="0" algn="just">
              <a:buNone/>
            </a:pPr>
            <a:r>
              <a:rPr lang="es-ES" sz="1500" dirty="0">
                <a:latin typeface="Arial Narrow" panose="020B0606020202030204" pitchFamily="34" charset="0"/>
              </a:rPr>
              <a:t>        </a:t>
            </a:r>
            <a:r>
              <a:rPr lang="es-ES" sz="1400" dirty="0">
                <a:latin typeface="Arial Narrow" panose="020B0606020202030204" pitchFamily="34" charset="0"/>
              </a:rPr>
              <a:t>Licda. Geysy Marleny Guardado</a:t>
            </a:r>
          </a:p>
          <a:p>
            <a:pPr algn="just"/>
            <a:endParaRPr lang="es-ES" sz="1700" b="1" dirty="0">
              <a:latin typeface="Arial Narrow" panose="020B0606020202030204" pitchFamily="34" charset="0"/>
            </a:endParaRPr>
          </a:p>
          <a:p>
            <a:pPr algn="just"/>
            <a:r>
              <a:rPr lang="es-ES" sz="1600" b="1" dirty="0">
                <a:latin typeface="Arial Narrow" panose="020B0606020202030204" pitchFamily="34" charset="0"/>
              </a:rPr>
              <a:t>Correo y Teléfono de la Directora</a:t>
            </a:r>
          </a:p>
          <a:p>
            <a:pPr algn="just">
              <a:buNone/>
            </a:pPr>
            <a:r>
              <a:rPr lang="es-ES" sz="1400" dirty="0">
                <a:latin typeface="Arial Narrow" panose="020B0606020202030204" pitchFamily="34" charset="0"/>
              </a:rPr>
              <a:t>         reyna.ceren@seguridad.gob.sv         </a:t>
            </a:r>
          </a:p>
          <a:p>
            <a:pPr algn="just">
              <a:buNone/>
            </a:pPr>
            <a:r>
              <a:rPr lang="es-ES" sz="1400" dirty="0">
                <a:latin typeface="Arial Narrow" panose="020B0606020202030204" pitchFamily="34" charset="0"/>
              </a:rPr>
              <a:t>         25263176</a:t>
            </a:r>
          </a:p>
          <a:p>
            <a:pPr algn="just"/>
            <a:endParaRPr lang="es-ES" sz="2100" b="1" dirty="0">
              <a:latin typeface="Arial Narrow" panose="020B0606020202030204" pitchFamily="34" charset="0"/>
            </a:endParaRPr>
          </a:p>
          <a:p>
            <a:pPr algn="just"/>
            <a:r>
              <a:rPr lang="es-ES" sz="1600" b="1" dirty="0">
                <a:latin typeface="Arial Narrow" panose="020B0606020202030204" pitchFamily="34" charset="0"/>
              </a:rPr>
              <a:t>Funciones</a:t>
            </a:r>
          </a:p>
          <a:p>
            <a:pPr algn="just">
              <a:buNone/>
            </a:pPr>
            <a:r>
              <a:rPr lang="es-SV" sz="1400" dirty="0">
                <a:latin typeface="Arial Narrow" panose="020B0606020202030204" pitchFamily="34" charset="0"/>
              </a:rPr>
              <a:t>         La Unidad tiene como misión dirigir y promover acciones que contribuyan a una eficiente gestión basada en la sostenibilidad y de respeto a la naturaleza, a fin que se puedan prevenir las acciones que afectan sustancialmente al entorno ecológico, desde las competencias y mandato institucional de nuestro Ministerio.</a:t>
            </a:r>
            <a:endParaRPr lang="es-ES" sz="1400" dirty="0">
              <a:latin typeface="Arial Narrow" panose="020B0606020202030204" pitchFamily="34" charset="0"/>
            </a:endParaRPr>
          </a:p>
          <a:p>
            <a:pPr algn="just"/>
            <a:endParaRPr lang="es-ES" sz="1600" b="1" dirty="0">
              <a:latin typeface="Arial Narrow" panose="020B0606020202030204" pitchFamily="34" charset="0"/>
            </a:endParaRPr>
          </a:p>
          <a:p>
            <a:pPr algn="just"/>
            <a:r>
              <a:rPr lang="es-ES" sz="1600" b="1" dirty="0">
                <a:latin typeface="Arial Narrow" panose="020B0606020202030204" pitchFamily="34" charset="0"/>
              </a:rPr>
              <a:t>Total de Empleados</a:t>
            </a:r>
          </a:p>
          <a:p>
            <a:pPr marL="0" indent="0" algn="just">
              <a:buNone/>
            </a:pPr>
            <a:r>
              <a:rPr lang="es-ES" sz="1400" dirty="0">
                <a:latin typeface="Arial Narrow" panose="020B0606020202030204" pitchFamily="34" charset="0"/>
              </a:rPr>
              <a:t>         4 Mujeres</a:t>
            </a:r>
          </a:p>
          <a:p>
            <a:pPr marL="0" indent="0" algn="just">
              <a:buNone/>
            </a:pPr>
            <a:r>
              <a:rPr lang="es-ES" sz="1400" dirty="0">
                <a:latin typeface="Arial Narrow" panose="020B0606020202030204" pitchFamily="34" charset="0"/>
              </a:rPr>
              <a:t>         5 Hombres</a:t>
            </a:r>
          </a:p>
          <a:p>
            <a:pPr algn="just"/>
            <a:endParaRPr lang="es-ES" sz="1600" b="1" dirty="0">
              <a:latin typeface="Arial Narrow" panose="020B0606020202030204" pitchFamily="34" charset="0"/>
            </a:endParaRPr>
          </a:p>
          <a:p>
            <a:pPr algn="just"/>
            <a:r>
              <a:rPr lang="es-ES" sz="1600" b="1" dirty="0">
                <a:latin typeface="Arial Narrow" panose="020B0606020202030204" pitchFamily="34" charset="0"/>
              </a:rPr>
              <a:t>Ubicación</a:t>
            </a:r>
          </a:p>
          <a:p>
            <a:pPr algn="just">
              <a:buNone/>
            </a:pPr>
            <a:r>
              <a:rPr lang="es-ES" sz="1400" dirty="0">
                <a:latin typeface="Arial Narrow" panose="020B0606020202030204" pitchFamily="34" charset="0"/>
              </a:rPr>
              <a:t>         2º Nivel  Edif.B-3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285728"/>
            <a:ext cx="8572560" cy="6357982"/>
          </a:xfrm>
        </p:spPr>
        <p:txBody>
          <a:bodyPr>
            <a:normAutofit fontScale="25000" lnSpcReduction="20000"/>
          </a:bodyPr>
          <a:lstStyle/>
          <a:p>
            <a:pPr>
              <a:buNone/>
            </a:pPr>
            <a:r>
              <a:rPr lang="es-ES" b="1" dirty="0"/>
              <a:t>                      </a:t>
            </a:r>
          </a:p>
          <a:p>
            <a:pPr>
              <a:buNone/>
            </a:pPr>
            <a:r>
              <a:rPr lang="es-ES" sz="5100" b="1" dirty="0">
                <a:latin typeface="Arial Narrow" pitchFamily="34" charset="0"/>
              </a:rPr>
              <a:t>                              </a:t>
            </a:r>
            <a:r>
              <a:rPr lang="es-ES" sz="6000" b="1" dirty="0">
                <a:latin typeface="Arial Narrow" pitchFamily="34" charset="0"/>
              </a:rPr>
              <a:t>Unidad de Acceso a la Información Publica</a:t>
            </a:r>
          </a:p>
          <a:p>
            <a:pPr>
              <a:buNone/>
            </a:pPr>
            <a:endParaRPr lang="es-ES" dirty="0"/>
          </a:p>
          <a:p>
            <a:pPr algn="just">
              <a:lnSpc>
                <a:spcPct val="120000"/>
              </a:lnSpc>
            </a:pPr>
            <a:r>
              <a:rPr lang="es-ES" sz="4000" b="1" dirty="0">
                <a:latin typeface="Arial Narrow" pitchFamily="34" charset="0"/>
              </a:rPr>
              <a:t>Nombre del Oficial de Información</a:t>
            </a:r>
          </a:p>
          <a:p>
            <a:pPr algn="just">
              <a:lnSpc>
                <a:spcPct val="120000"/>
              </a:lnSpc>
              <a:buNone/>
            </a:pPr>
            <a:r>
              <a:rPr lang="es-ES" dirty="0"/>
              <a:t>	</a:t>
            </a:r>
            <a:r>
              <a:rPr lang="es-ES" dirty="0" smtClean="0"/>
              <a:t>Lic. </a:t>
            </a:r>
            <a:r>
              <a:rPr lang="es-ES" sz="3500" dirty="0" smtClean="0">
                <a:latin typeface="Arial Narrow" pitchFamily="34" charset="0"/>
              </a:rPr>
              <a:t>Albert </a:t>
            </a:r>
            <a:r>
              <a:rPr lang="es-ES" sz="3500" dirty="0">
                <a:latin typeface="Arial Narrow" pitchFamily="34" charset="0"/>
              </a:rPr>
              <a:t>Mauricio Cerna Hernández</a:t>
            </a:r>
          </a:p>
          <a:p>
            <a:pPr algn="just">
              <a:lnSpc>
                <a:spcPct val="120000"/>
              </a:lnSpc>
            </a:pPr>
            <a:r>
              <a:rPr lang="es-ES" sz="4000" b="1" dirty="0">
                <a:latin typeface="Arial Narrow" pitchFamily="34" charset="0"/>
              </a:rPr>
              <a:t>Correo y teléfono del Oficial de Información</a:t>
            </a:r>
          </a:p>
          <a:p>
            <a:pPr algn="just">
              <a:lnSpc>
                <a:spcPct val="120000"/>
              </a:lnSpc>
              <a:buNone/>
            </a:pPr>
            <a:r>
              <a:rPr lang="es-ES" sz="3500" dirty="0">
                <a:latin typeface="Arial Narrow" pitchFamily="34" charset="0"/>
              </a:rPr>
              <a:t>       </a:t>
            </a:r>
            <a:r>
              <a:rPr lang="es-ES" sz="3500" dirty="0" smtClean="0">
                <a:latin typeface="Arial Narrow" pitchFamily="34" charset="0"/>
              </a:rPr>
              <a:t> oficial.informacion@seguridad.gob.sv</a:t>
            </a:r>
            <a:endParaRPr lang="es-ES" sz="3500" dirty="0">
              <a:latin typeface="Arial Narrow" pitchFamily="34" charset="0"/>
            </a:endParaRPr>
          </a:p>
          <a:p>
            <a:pPr algn="just">
              <a:lnSpc>
                <a:spcPct val="120000"/>
              </a:lnSpc>
              <a:buNone/>
            </a:pPr>
            <a:r>
              <a:rPr lang="es-ES" sz="3500" dirty="0">
                <a:latin typeface="Arial Narrow" pitchFamily="34" charset="0"/>
              </a:rPr>
              <a:t>        </a:t>
            </a:r>
            <a:r>
              <a:rPr lang="es-ES" sz="3500" dirty="0" smtClean="0">
                <a:latin typeface="Arial Narrow" pitchFamily="34" charset="0"/>
              </a:rPr>
              <a:t>25263190-91</a:t>
            </a:r>
            <a:endParaRPr lang="es-ES" sz="3500" dirty="0">
              <a:latin typeface="Arial Narrow" pitchFamily="34" charset="0"/>
            </a:endParaRPr>
          </a:p>
          <a:p>
            <a:pPr algn="just">
              <a:lnSpc>
                <a:spcPct val="120000"/>
              </a:lnSpc>
            </a:pPr>
            <a:r>
              <a:rPr lang="es-SV" sz="4000" b="1" dirty="0">
                <a:latin typeface="Arial Narrow" pitchFamily="34" charset="0"/>
              </a:rPr>
              <a:t>Objetivo General</a:t>
            </a:r>
            <a:endParaRPr lang="es-ES" sz="4000" b="1" dirty="0">
              <a:latin typeface="Arial Narrow" pitchFamily="34" charset="0"/>
            </a:endParaRPr>
          </a:p>
          <a:p>
            <a:pPr algn="just">
              <a:lnSpc>
                <a:spcPct val="120000"/>
              </a:lnSpc>
              <a:buNone/>
            </a:pPr>
            <a:r>
              <a:rPr lang="es-SV" sz="3500" dirty="0">
                <a:latin typeface="Arial Narrow" pitchFamily="34" charset="0"/>
              </a:rPr>
              <a:t>       </a:t>
            </a:r>
            <a:r>
              <a:rPr lang="es-SV" sz="3500" dirty="0" smtClean="0">
                <a:latin typeface="Arial Narrow" pitchFamily="34" charset="0"/>
              </a:rPr>
              <a:t> </a:t>
            </a:r>
            <a:r>
              <a:rPr lang="es-SV" sz="3500" dirty="0">
                <a:latin typeface="Arial Narrow" pitchFamily="34" charset="0"/>
              </a:rPr>
              <a:t>Proporcionar el acceso a la información oficiosa del Ministerio de Justicia y Seguridad Publica  a toda persona, con el fin de contribuir a la transparencia de las actuaciones de las diferentes dependencias y direcciones.</a:t>
            </a:r>
            <a:endParaRPr lang="es-ES" sz="3500" dirty="0">
              <a:latin typeface="Arial Narrow" pitchFamily="34" charset="0"/>
            </a:endParaRPr>
          </a:p>
          <a:p>
            <a:pPr algn="just">
              <a:lnSpc>
                <a:spcPct val="120000"/>
              </a:lnSpc>
            </a:pPr>
            <a:r>
              <a:rPr lang="es-SV" sz="4000" b="1" dirty="0">
                <a:latin typeface="Arial Narrow" pitchFamily="34" charset="0"/>
              </a:rPr>
              <a:t>Misión</a:t>
            </a:r>
            <a:endParaRPr lang="es-ES" sz="4000" b="1" dirty="0">
              <a:latin typeface="Arial Narrow" pitchFamily="34" charset="0"/>
            </a:endParaRPr>
          </a:p>
          <a:p>
            <a:pPr algn="just">
              <a:lnSpc>
                <a:spcPct val="120000"/>
              </a:lnSpc>
              <a:buNone/>
            </a:pPr>
            <a:r>
              <a:rPr lang="es-SV" dirty="0"/>
              <a:t>         </a:t>
            </a:r>
            <a:r>
              <a:rPr lang="es-SV" sz="3500" dirty="0">
                <a:latin typeface="Arial Narrow" pitchFamily="34" charset="0"/>
              </a:rPr>
              <a:t>Facilitar el acceso de los usuarios a la información que posee el Ministerio de Justicia y Seguridad Pública, que se solicite conforme a lo establecido en la Ley de Acceso a la Información Pública y su Reglamento. </a:t>
            </a:r>
            <a:endParaRPr lang="es-ES" sz="3500" dirty="0">
              <a:latin typeface="Arial Narrow" pitchFamily="34" charset="0"/>
            </a:endParaRPr>
          </a:p>
          <a:p>
            <a:pPr algn="just">
              <a:lnSpc>
                <a:spcPct val="120000"/>
              </a:lnSpc>
            </a:pPr>
            <a:r>
              <a:rPr lang="es-SV" sz="4000" b="1" dirty="0" smtClean="0">
                <a:latin typeface="Arial Narrow" pitchFamily="34" charset="0"/>
              </a:rPr>
              <a:t>Visión</a:t>
            </a:r>
            <a:endParaRPr lang="es-ES" sz="4000" b="1" dirty="0">
              <a:latin typeface="Arial Narrow" pitchFamily="34" charset="0"/>
            </a:endParaRPr>
          </a:p>
          <a:p>
            <a:pPr algn="just">
              <a:lnSpc>
                <a:spcPct val="120000"/>
              </a:lnSpc>
              <a:buNone/>
            </a:pPr>
            <a:r>
              <a:rPr lang="es-SV" dirty="0"/>
              <a:t>	</a:t>
            </a:r>
            <a:r>
              <a:rPr lang="es-SV" sz="3500" dirty="0" smtClean="0">
                <a:latin typeface="Arial Narrow" pitchFamily="34" charset="0"/>
              </a:rPr>
              <a:t>Ser </a:t>
            </a:r>
            <a:r>
              <a:rPr lang="es-SV" sz="3500" dirty="0">
                <a:latin typeface="Arial Narrow" pitchFamily="34" charset="0"/>
              </a:rPr>
              <a:t>una Oficina de Información Pública que responda oportunamente y con la correspondiente    transparencia a la ciudadanía que demande información conforme a lo establecido en la Ley de Acceso a la Información Pública y su Reglamento. </a:t>
            </a:r>
            <a:endParaRPr lang="es-ES" sz="3500" dirty="0">
              <a:latin typeface="Arial Narrow" pitchFamily="34" charset="0"/>
            </a:endParaRPr>
          </a:p>
          <a:p>
            <a:pPr algn="just">
              <a:lnSpc>
                <a:spcPct val="120000"/>
              </a:lnSpc>
            </a:pPr>
            <a:r>
              <a:rPr lang="es-ES" sz="4000" b="1" dirty="0" smtClean="0">
                <a:latin typeface="Arial Narrow" pitchFamily="34" charset="0"/>
              </a:rPr>
              <a:t>Total </a:t>
            </a:r>
            <a:r>
              <a:rPr lang="es-ES" sz="4000" b="1" dirty="0">
                <a:latin typeface="Arial Narrow" pitchFamily="34" charset="0"/>
              </a:rPr>
              <a:t>de Empleados</a:t>
            </a:r>
          </a:p>
          <a:p>
            <a:pPr algn="just">
              <a:lnSpc>
                <a:spcPct val="120000"/>
              </a:lnSpc>
              <a:buNone/>
            </a:pPr>
            <a:r>
              <a:rPr lang="es-ES" dirty="0"/>
              <a:t>	</a:t>
            </a:r>
            <a:r>
              <a:rPr lang="es-ES" sz="3500" dirty="0">
                <a:latin typeface="Arial Narrow" pitchFamily="34" charset="0"/>
              </a:rPr>
              <a:t> 2 Mujeres</a:t>
            </a:r>
          </a:p>
          <a:p>
            <a:pPr algn="just">
              <a:lnSpc>
                <a:spcPct val="120000"/>
              </a:lnSpc>
              <a:buNone/>
            </a:pPr>
            <a:r>
              <a:rPr lang="es-ES" sz="3500" dirty="0">
                <a:latin typeface="Arial Narrow" pitchFamily="34" charset="0"/>
              </a:rPr>
              <a:t>         1 Hombre</a:t>
            </a:r>
          </a:p>
          <a:p>
            <a:pPr algn="just">
              <a:lnSpc>
                <a:spcPct val="120000"/>
              </a:lnSpc>
            </a:pPr>
            <a:r>
              <a:rPr lang="es-ES" sz="4000" b="1" dirty="0">
                <a:latin typeface="Arial Narrow" pitchFamily="34" charset="0"/>
              </a:rPr>
              <a:t>Ubicación</a:t>
            </a:r>
          </a:p>
          <a:p>
            <a:pPr algn="just">
              <a:buNone/>
            </a:pPr>
            <a:r>
              <a:rPr lang="es-ES" sz="3500" dirty="0">
                <a:latin typeface="Arial Narrow" pitchFamily="34" charset="0"/>
              </a:rPr>
              <a:t>        1er Nivel Edif. B-2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6632"/>
            <a:ext cx="8229600" cy="6408712"/>
          </a:xfrm>
        </p:spPr>
        <p:txBody>
          <a:bodyPr>
            <a:normAutofit fontScale="70000" lnSpcReduction="20000"/>
          </a:bodyPr>
          <a:lstStyle/>
          <a:p>
            <a:pPr marL="0" indent="0">
              <a:buNone/>
            </a:pPr>
            <a:r>
              <a:rPr lang="es-SV" sz="2400" b="1" dirty="0">
                <a:latin typeface="Arial Narrow" panose="020B0606020202030204" pitchFamily="34" charset="0"/>
              </a:rPr>
              <a:t>                    </a:t>
            </a:r>
            <a:endParaRPr lang="es-SV" sz="2400" b="1" dirty="0" smtClean="0">
              <a:latin typeface="Arial Narrow" panose="020B0606020202030204" pitchFamily="34" charset="0"/>
            </a:endParaRPr>
          </a:p>
          <a:p>
            <a:pPr marL="0" indent="0">
              <a:buNone/>
            </a:pPr>
            <a:r>
              <a:rPr lang="es-SV" sz="2400" b="1" dirty="0" smtClean="0">
                <a:latin typeface="Arial Narrow" panose="020B0606020202030204" pitchFamily="34" charset="0"/>
              </a:rPr>
              <a:t>                   Viceministro </a:t>
            </a:r>
            <a:r>
              <a:rPr lang="es-SV" sz="2400" b="1" dirty="0">
                <a:latin typeface="Arial Narrow" panose="020B0606020202030204" pitchFamily="34" charset="0"/>
              </a:rPr>
              <a:t>de Justicia y Seguridad Publica</a:t>
            </a:r>
          </a:p>
          <a:p>
            <a:endParaRPr lang="es-SV" sz="1600" b="1" dirty="0" smtClean="0">
              <a:latin typeface="Arial Narrow" panose="020B0606020202030204" pitchFamily="34" charset="0"/>
            </a:endParaRPr>
          </a:p>
          <a:p>
            <a:endParaRPr lang="es-SV" sz="1600" b="1" dirty="0" smtClean="0">
              <a:latin typeface="Arial Narrow" panose="020B0606020202030204" pitchFamily="34" charset="0"/>
            </a:endParaRPr>
          </a:p>
          <a:p>
            <a:pPr algn="just"/>
            <a:r>
              <a:rPr lang="es-SV" sz="1600" b="1" dirty="0" smtClean="0">
                <a:latin typeface="Arial Narrow" panose="020B0606020202030204" pitchFamily="34" charset="0"/>
              </a:rPr>
              <a:t>  Nombre </a:t>
            </a:r>
            <a:r>
              <a:rPr lang="es-SV" sz="1600" b="1" dirty="0">
                <a:latin typeface="Arial Narrow" panose="020B0606020202030204" pitchFamily="34" charset="0"/>
              </a:rPr>
              <a:t>Viceministro de Seguridad</a:t>
            </a:r>
          </a:p>
          <a:p>
            <a:pPr marL="0" indent="0" algn="just">
              <a:buNone/>
            </a:pPr>
            <a:r>
              <a:rPr lang="es-SV" sz="1600" dirty="0">
                <a:latin typeface="Arial Narrow" panose="020B0606020202030204" pitchFamily="34" charset="0"/>
              </a:rPr>
              <a:t>       </a:t>
            </a:r>
            <a:r>
              <a:rPr lang="es-SV" sz="1600" dirty="0" smtClean="0">
                <a:latin typeface="Arial Narrow" panose="020B0606020202030204" pitchFamily="34" charset="0"/>
              </a:rPr>
              <a:t>   </a:t>
            </a:r>
            <a:r>
              <a:rPr lang="es-SV" sz="1400" dirty="0" smtClean="0">
                <a:latin typeface="Arial Narrow" panose="020B0606020202030204" pitchFamily="34" charset="0"/>
              </a:rPr>
              <a:t>Lic</a:t>
            </a:r>
            <a:r>
              <a:rPr lang="es-SV" sz="1400" dirty="0">
                <a:latin typeface="Arial Narrow" panose="020B0606020202030204" pitchFamily="34" charset="0"/>
              </a:rPr>
              <a:t>. Raúl Antonio López </a:t>
            </a:r>
          </a:p>
          <a:p>
            <a:pPr marL="0" indent="0" algn="just">
              <a:buNone/>
            </a:pPr>
            <a:endParaRPr lang="es-SV" sz="1600" dirty="0">
              <a:latin typeface="Arial Narrow" panose="020B0606020202030204" pitchFamily="34" charset="0"/>
            </a:endParaRPr>
          </a:p>
          <a:p>
            <a:pPr algn="just"/>
            <a:r>
              <a:rPr lang="es-SV" sz="1600" b="1" dirty="0" smtClean="0">
                <a:latin typeface="Arial Narrow" panose="020B0606020202030204" pitchFamily="34" charset="0"/>
              </a:rPr>
              <a:t>  Correo </a:t>
            </a:r>
            <a:r>
              <a:rPr lang="es-SV" sz="1600" b="1" dirty="0">
                <a:latin typeface="Arial Narrow" panose="020B0606020202030204" pitchFamily="34" charset="0"/>
              </a:rPr>
              <a:t>y Teléfono del Viceministro de Seguridad</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a:t>
            </a:r>
            <a:r>
              <a:rPr lang="es-ES" sz="1400" dirty="0" smtClean="0"/>
              <a:t>viceministerio.justicia@seguridad.gob.sv   </a:t>
            </a:r>
            <a:endParaRPr lang="es-ES" sz="1400" dirty="0"/>
          </a:p>
          <a:p>
            <a:pPr marL="0" indent="0" algn="just">
              <a:buNone/>
            </a:pPr>
            <a:r>
              <a:rPr lang="es-ES" sz="1400" dirty="0">
                <a:latin typeface="Arial Narrow" panose="020B0606020202030204" pitchFamily="34" charset="0"/>
              </a:rPr>
              <a:t>         </a:t>
            </a:r>
            <a:r>
              <a:rPr lang="es-ES" sz="1400" dirty="0" smtClean="0">
                <a:latin typeface="Arial Narrow" panose="020B0606020202030204" pitchFamily="34" charset="0"/>
              </a:rPr>
              <a:t>  </a:t>
            </a:r>
            <a:r>
              <a:rPr lang="es-SV" sz="1400" dirty="0" smtClean="0">
                <a:latin typeface="Arial Narrow" panose="020B0606020202030204" pitchFamily="34" charset="0"/>
              </a:rPr>
              <a:t>25263081</a:t>
            </a:r>
            <a:endParaRPr lang="es-SV" sz="1400" dirty="0">
              <a:latin typeface="Arial Narrow" panose="020B0606020202030204" pitchFamily="34" charset="0"/>
            </a:endParaRPr>
          </a:p>
          <a:p>
            <a:pPr marL="0" indent="0" algn="just">
              <a:buNone/>
            </a:pPr>
            <a:endParaRPr lang="es-SV" sz="1400" dirty="0">
              <a:latin typeface="Arial Narrow" panose="020B0606020202030204" pitchFamily="34" charset="0"/>
            </a:endParaRPr>
          </a:p>
          <a:p>
            <a:pPr algn="just"/>
            <a:r>
              <a:rPr lang="es-SV" sz="1600" b="1" dirty="0" smtClean="0">
                <a:latin typeface="Arial Narrow" panose="020B0606020202030204" pitchFamily="34" charset="0"/>
              </a:rPr>
              <a:t> Funciones</a:t>
            </a:r>
            <a:endParaRPr lang="es-SV" sz="1600" b="1" dirty="0">
              <a:latin typeface="Arial Narrow" panose="020B0606020202030204" pitchFamily="34" charset="0"/>
            </a:endParaRPr>
          </a:p>
          <a:p>
            <a:pPr marL="0" indent="0" algn="just">
              <a:buNone/>
            </a:pPr>
            <a:endParaRPr lang="es-SV" sz="1400" dirty="0">
              <a:latin typeface="Arial Narrow" panose="020B0606020202030204" pitchFamily="34" charset="0"/>
            </a:endParaRPr>
          </a:p>
          <a:p>
            <a:pPr marL="0" indent="0" algn="just">
              <a:buNone/>
            </a:pPr>
            <a:r>
              <a:rPr lang="es-SV" sz="1400" dirty="0" smtClean="0">
                <a:latin typeface="Arial Narrow" pitchFamily="34" charset="0"/>
              </a:rPr>
              <a:t>         El Viceministerio de Justicia es el encargado de administrar  Direcciones especializadas en dirigir,   </a:t>
            </a:r>
          </a:p>
          <a:p>
            <a:pPr marL="0" indent="0" algn="just">
              <a:buNone/>
            </a:pPr>
            <a:r>
              <a:rPr lang="es-SV" sz="1400" dirty="0" smtClean="0">
                <a:latin typeface="Arial Narrow" pitchFamily="34" charset="0"/>
              </a:rPr>
              <a:t>         monitorear  y    evaluar actividades que competen a las aéreas Jurídicas, Dirección de atención a 	</a:t>
            </a:r>
          </a:p>
          <a:p>
            <a:pPr marL="0" indent="0" algn="just">
              <a:buNone/>
            </a:pPr>
            <a:r>
              <a:rPr lang="es-SV" sz="1400" dirty="0" smtClean="0">
                <a:latin typeface="Arial Narrow" pitchFamily="34" charset="0"/>
              </a:rPr>
              <a:t>         Victimas, Dirección de Información y Análisis y Tribunales Disciplinarios. </a:t>
            </a:r>
            <a:endParaRPr lang="es-SV" sz="1400" dirty="0">
              <a:latin typeface="Arial Narrow" pitchFamily="34" charset="0"/>
            </a:endParaRPr>
          </a:p>
          <a:p>
            <a:pPr marL="0" indent="0" algn="just">
              <a:buNone/>
            </a:pPr>
            <a:endParaRPr lang="es-SV" sz="1400" dirty="0">
              <a:latin typeface="Arial Narrow" pitchFamily="34" charset="0"/>
            </a:endParaRPr>
          </a:p>
          <a:p>
            <a:pPr algn="just"/>
            <a:r>
              <a:rPr lang="es-SV" sz="1600" b="1" dirty="0" smtClean="0">
                <a:latin typeface="Arial Narrow" panose="020B0606020202030204" pitchFamily="34" charset="0"/>
              </a:rPr>
              <a:t>Total </a:t>
            </a:r>
            <a:r>
              <a:rPr lang="es-SV" sz="1600" b="1" dirty="0">
                <a:latin typeface="Arial Narrow" panose="020B0606020202030204" pitchFamily="34" charset="0"/>
              </a:rPr>
              <a:t>de Empleados</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4 </a:t>
            </a:r>
            <a:r>
              <a:rPr lang="es-SV" sz="1400" dirty="0">
                <a:latin typeface="Arial Narrow" panose="020B0606020202030204" pitchFamily="34" charset="0"/>
              </a:rPr>
              <a:t>Mujeres</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2 </a:t>
            </a:r>
            <a:r>
              <a:rPr lang="es-SV" sz="1400" dirty="0">
                <a:latin typeface="Arial Narrow" panose="020B0606020202030204" pitchFamily="34" charset="0"/>
              </a:rPr>
              <a:t>Hombres</a:t>
            </a:r>
          </a:p>
          <a:p>
            <a:pPr algn="just"/>
            <a:endParaRPr lang="es-SV" sz="1400" dirty="0">
              <a:latin typeface="Arial Narrow" panose="020B0606020202030204" pitchFamily="34" charset="0"/>
            </a:endParaRPr>
          </a:p>
          <a:p>
            <a:pPr algn="just"/>
            <a:r>
              <a:rPr lang="es-SV" sz="1600" b="1" dirty="0">
                <a:latin typeface="Arial Narrow" panose="020B0606020202030204" pitchFamily="34" charset="0"/>
              </a:rPr>
              <a:t>Ubicación</a:t>
            </a:r>
          </a:p>
          <a:p>
            <a:pPr marL="0" indent="0" algn="just">
              <a:buNone/>
            </a:pPr>
            <a:r>
              <a:rPr lang="es-SV" sz="1400" dirty="0">
                <a:latin typeface="Arial Narrow" panose="020B0606020202030204" pitchFamily="34" charset="0"/>
              </a:rPr>
              <a:t>        </a:t>
            </a:r>
            <a:r>
              <a:rPr lang="es-SV" sz="1400" dirty="0" smtClean="0">
                <a:latin typeface="Arial Narrow" panose="020B0606020202030204" pitchFamily="34" charset="0"/>
              </a:rPr>
              <a:t>  3er </a:t>
            </a:r>
            <a:r>
              <a:rPr lang="es-SV" sz="1400" dirty="0">
                <a:latin typeface="Arial Narrow" panose="020B0606020202030204" pitchFamily="34" charset="0"/>
              </a:rPr>
              <a:t>Nivel Edif. B-3</a:t>
            </a:r>
          </a:p>
        </p:txBody>
      </p:sp>
    </p:spTree>
    <p:extLst>
      <p:ext uri="{BB962C8B-B14F-4D97-AF65-F5344CB8AC3E}">
        <p14:creationId xmlns:p14="http://schemas.microsoft.com/office/powerpoint/2010/main" val="1309849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116632"/>
            <a:ext cx="8229600" cy="6624736"/>
          </a:xfrm>
        </p:spPr>
        <p:txBody>
          <a:bodyPr>
            <a:normAutofit fontScale="92500" lnSpcReduction="20000"/>
          </a:bodyPr>
          <a:lstStyle/>
          <a:p>
            <a:pPr marL="0" indent="0">
              <a:buNone/>
            </a:pPr>
            <a:r>
              <a:rPr lang="es-SV" b="1" dirty="0"/>
              <a:t>                       </a:t>
            </a:r>
            <a:r>
              <a:rPr lang="es-SV" sz="2400" b="1" dirty="0">
                <a:latin typeface="Arial Narrow" panose="020B0606020202030204" pitchFamily="34" charset="0"/>
              </a:rPr>
              <a:t>Dirección de Atención a Victimas</a:t>
            </a:r>
          </a:p>
          <a:p>
            <a:endParaRPr lang="es-SV" sz="1600" b="1" dirty="0">
              <a:latin typeface="Arial Narrow" panose="020B0606020202030204" pitchFamily="34" charset="0"/>
            </a:endParaRPr>
          </a:p>
          <a:p>
            <a:pPr algn="just"/>
            <a:r>
              <a:rPr lang="es-SV" sz="1600" b="1" dirty="0">
                <a:latin typeface="Arial Narrow" panose="020B0606020202030204" pitchFamily="34" charset="0"/>
              </a:rPr>
              <a:t>Nombre de la Directora</a:t>
            </a:r>
          </a:p>
          <a:p>
            <a:pPr marL="0" indent="0" algn="just">
              <a:buNone/>
            </a:pPr>
            <a:r>
              <a:rPr lang="es-SV" sz="1400" dirty="0"/>
              <a:t>         </a:t>
            </a:r>
            <a:r>
              <a:rPr lang="es-SV" sz="1400" dirty="0">
                <a:latin typeface="Arial Narrow" pitchFamily="34" charset="0"/>
              </a:rPr>
              <a:t>Licda. Fátima Patricia Ortiz</a:t>
            </a:r>
          </a:p>
          <a:p>
            <a:pPr algn="just">
              <a:buNone/>
            </a:pPr>
            <a:endParaRPr lang="es-SV" sz="2400" b="1" dirty="0">
              <a:latin typeface="Arial Narrow" panose="020B0606020202030204" pitchFamily="34" charset="0"/>
            </a:endParaRPr>
          </a:p>
          <a:p>
            <a:pPr algn="just"/>
            <a:r>
              <a:rPr lang="es-SV" sz="1600" b="1" dirty="0" smtClean="0">
                <a:latin typeface="Arial Narrow" panose="020B0606020202030204" pitchFamily="34" charset="0"/>
              </a:rPr>
              <a:t>Correo </a:t>
            </a:r>
            <a:r>
              <a:rPr lang="es-SV" sz="1600" b="1" dirty="0">
                <a:latin typeface="Arial Narrow" panose="020B0606020202030204" pitchFamily="34" charset="0"/>
              </a:rPr>
              <a:t>y Teléfono de la Directora</a:t>
            </a:r>
          </a:p>
          <a:p>
            <a:pPr algn="just">
              <a:buNone/>
            </a:pPr>
            <a:r>
              <a:rPr lang="es-SV" sz="1400" dirty="0">
                <a:latin typeface="Arial Narrow" pitchFamily="34" charset="0"/>
              </a:rPr>
              <a:t>        </a:t>
            </a:r>
            <a:r>
              <a:rPr lang="es-SV" sz="1400" dirty="0" smtClean="0">
                <a:latin typeface="Arial Narrow" pitchFamily="34" charset="0"/>
              </a:rPr>
              <a:t>faortiz.elsalvador@gmail.com</a:t>
            </a:r>
            <a:endParaRPr lang="es-SV" sz="1400" dirty="0">
              <a:latin typeface="Arial Narrow" pitchFamily="34" charset="0"/>
            </a:endParaRPr>
          </a:p>
          <a:p>
            <a:pPr algn="just">
              <a:buNone/>
            </a:pPr>
            <a:r>
              <a:rPr lang="es-SV" sz="1400" dirty="0">
                <a:latin typeface="Arial Narrow" pitchFamily="34" charset="0"/>
              </a:rPr>
              <a:t>        </a:t>
            </a:r>
            <a:r>
              <a:rPr lang="es-SV" sz="1400" dirty="0" smtClean="0">
                <a:latin typeface="Arial Narrow" pitchFamily="34" charset="0"/>
              </a:rPr>
              <a:t>25263113</a:t>
            </a:r>
            <a:endParaRPr lang="es-SV" sz="1400" dirty="0">
              <a:latin typeface="Arial Narrow" pitchFamily="34" charset="0"/>
            </a:endParaRPr>
          </a:p>
          <a:p>
            <a:pPr algn="just">
              <a:buNone/>
            </a:pPr>
            <a:endParaRPr lang="es-SV" sz="1400" dirty="0">
              <a:latin typeface="Arial Narrow" pitchFamily="34" charset="0"/>
            </a:endParaRPr>
          </a:p>
          <a:p>
            <a:pPr algn="just"/>
            <a:r>
              <a:rPr lang="es-SV" sz="1600" b="1" dirty="0">
                <a:latin typeface="Arial Narrow" panose="020B0606020202030204" pitchFamily="34" charset="0"/>
              </a:rPr>
              <a:t>Funciones</a:t>
            </a:r>
          </a:p>
          <a:p>
            <a:pPr algn="just">
              <a:buNone/>
            </a:pPr>
            <a:r>
              <a:rPr lang="es-SV" sz="1400" dirty="0">
                <a:latin typeface="Arial Narrow" panose="020B0606020202030204" pitchFamily="34" charset="0"/>
              </a:rPr>
              <a:t>        </a:t>
            </a:r>
            <a:r>
              <a:rPr lang="es-SV" sz="1400" dirty="0" smtClean="0">
                <a:latin typeface="Arial Narrow" panose="020B0606020202030204" pitchFamily="34" charset="0"/>
              </a:rPr>
              <a:t>Se </a:t>
            </a:r>
            <a:r>
              <a:rPr lang="es-SV" sz="1400" dirty="0">
                <a:latin typeface="Arial Narrow" panose="020B0606020202030204" pitchFamily="34" charset="0"/>
              </a:rPr>
              <a:t>aborda una serie de procesos de intervención que dibuja el marco de acción y derivación de las personas que </a:t>
            </a:r>
            <a:r>
              <a:rPr lang="es-SV" sz="1400" dirty="0" smtClean="0">
                <a:latin typeface="Arial Narrow" panose="020B0606020202030204" pitchFamily="34" charset="0"/>
              </a:rPr>
              <a:t>  utilizan </a:t>
            </a:r>
            <a:r>
              <a:rPr lang="es-SV" sz="1400" dirty="0">
                <a:latin typeface="Arial Narrow" panose="020B0606020202030204" pitchFamily="34" charset="0"/>
              </a:rPr>
              <a:t>los servicios jurídicos, psicológicos y sociales que ofrece la DAV. Esto procura reducir los efectos de la victimización primaria, secundaria y terciaria que pueden sufrir los usuarios en el proceso de atención. El acceso a los servicios que ofrece la Dirección de Atención a Víctimas se da cuando la víctima llega a las instalaciones. Se realizan trabajos de difusión cada mes en diferentes puntos de nuestra capital y además contamos con nuestras Oficinas Locales de Atención a Víctimas (OLAV) que se encuentran ubicados en los municipios priorizados en el marco del Plan El Salvador Seguro.</a:t>
            </a:r>
          </a:p>
          <a:p>
            <a:pPr algn="just"/>
            <a:endParaRPr lang="es-SV" sz="1600" b="1" dirty="0">
              <a:latin typeface="Arial Narrow" panose="020B0606020202030204" pitchFamily="34" charset="0"/>
            </a:endParaRPr>
          </a:p>
          <a:p>
            <a:pPr algn="just"/>
            <a:r>
              <a:rPr lang="es-SV" sz="1600" b="1" dirty="0">
                <a:latin typeface="Arial Narrow" panose="020B0606020202030204" pitchFamily="34" charset="0"/>
              </a:rPr>
              <a:t>Total de Empleados</a:t>
            </a:r>
          </a:p>
          <a:p>
            <a:pPr algn="just">
              <a:buNone/>
            </a:pPr>
            <a:r>
              <a:rPr lang="es-SV" sz="1400" dirty="0">
                <a:latin typeface="Arial Narrow" panose="020B0606020202030204" pitchFamily="34" charset="0"/>
              </a:rPr>
              <a:t>        10 Mujeres</a:t>
            </a:r>
          </a:p>
          <a:p>
            <a:pPr algn="just">
              <a:buNone/>
            </a:pPr>
            <a:r>
              <a:rPr lang="es-SV" sz="1400" dirty="0">
                <a:latin typeface="Arial Narrow" panose="020B0606020202030204" pitchFamily="34" charset="0"/>
              </a:rPr>
              <a:t>           1 Hombre</a:t>
            </a:r>
          </a:p>
          <a:p>
            <a:pPr algn="just">
              <a:buNone/>
            </a:pPr>
            <a:endParaRPr lang="es-SV" sz="1400" dirty="0">
              <a:latin typeface="Arial Narrow" panose="020B0606020202030204" pitchFamily="34" charset="0"/>
            </a:endParaRPr>
          </a:p>
          <a:p>
            <a:pPr algn="just"/>
            <a:r>
              <a:rPr lang="es-SV" sz="1600" b="1" dirty="0">
                <a:latin typeface="Arial Narrow" panose="020B0606020202030204" pitchFamily="34" charset="0"/>
              </a:rPr>
              <a:t>Ubicación</a:t>
            </a:r>
          </a:p>
          <a:p>
            <a:pPr algn="just">
              <a:buNone/>
            </a:pPr>
            <a:r>
              <a:rPr lang="es-SV" sz="1400" dirty="0">
                <a:latin typeface="Arial Narrow" panose="020B0606020202030204" pitchFamily="34" charset="0"/>
              </a:rPr>
              <a:t>         2° Nivel  Edif. B-2</a:t>
            </a:r>
          </a:p>
        </p:txBody>
      </p:sp>
    </p:spTree>
    <p:extLst>
      <p:ext uri="{BB962C8B-B14F-4D97-AF65-F5344CB8AC3E}">
        <p14:creationId xmlns:p14="http://schemas.microsoft.com/office/powerpoint/2010/main" val="3764125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a">
  <a:themeElements>
    <a:clrScheme name="Metropolitana">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a">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Metrópoli</Template>
  <TotalTime>1651</TotalTime>
  <Words>4245</Words>
  <Application>Microsoft Office PowerPoint</Application>
  <PresentationFormat>Presentación en pantalla (4:3)</PresentationFormat>
  <Paragraphs>661</Paragraphs>
  <Slides>37</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37</vt:i4>
      </vt:variant>
    </vt:vector>
  </HeadingPairs>
  <TitlesOfParts>
    <vt:vector size="42" baseType="lpstr">
      <vt:lpstr>Arial</vt:lpstr>
      <vt:lpstr>Arial Narrow</vt:lpstr>
      <vt:lpstr>Calibri</vt:lpstr>
      <vt:lpstr>Calibri Light</vt:lpstr>
      <vt:lpstr>Metropolitana</vt:lpstr>
      <vt:lpstr>Presentación de PowerPoint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Ministerio de Justicia y Seguridad Publica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ana.romero</dc:creator>
  <cp:lastModifiedBy>César Leonel Hernández Pérez</cp:lastModifiedBy>
  <cp:revision>160</cp:revision>
  <dcterms:created xsi:type="dcterms:W3CDTF">2017-09-11T22:03:15Z</dcterms:created>
  <dcterms:modified xsi:type="dcterms:W3CDTF">2017-09-18T21:59:24Z</dcterms:modified>
</cp:coreProperties>
</file>