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3" r:id="rId4"/>
    <p:sldId id="257" r:id="rId5"/>
    <p:sldId id="258" r:id="rId6"/>
    <p:sldId id="259" r:id="rId7"/>
    <p:sldId id="260" r:id="rId8"/>
    <p:sldId id="261" r:id="rId9"/>
    <p:sldId id="264" r:id="rId10"/>
    <p:sldId id="266" r:id="rId11"/>
    <p:sldId id="268" r:id="rId12"/>
    <p:sldId id="267" r:id="rId13"/>
    <p:sldId id="269" r:id="rId14"/>
    <p:sldId id="270" r:id="rId15"/>
    <p:sldId id="272" r:id="rId16"/>
    <p:sldId id="273" r:id="rId17"/>
    <p:sldId id="282" r:id="rId18"/>
    <p:sldId id="274" r:id="rId19"/>
    <p:sldId id="275" r:id="rId20"/>
    <p:sldId id="276" r:id="rId21"/>
    <p:sldId id="277" r:id="rId22"/>
    <p:sldId id="278" r:id="rId23"/>
    <p:sldId id="271" r:id="rId24"/>
    <p:sldId id="279" r:id="rId25"/>
    <p:sldId id="280" r:id="rId26"/>
    <p:sldId id="281" r:id="rId27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67" autoAdjust="0"/>
    <p:restoredTop sz="94660"/>
  </p:normalViewPr>
  <p:slideViewPr>
    <p:cSldViewPr snapToGrid="0">
      <p:cViewPr varScale="1">
        <p:scale>
          <a:sx n="73" d="100"/>
          <a:sy n="73" d="100"/>
        </p:scale>
        <p:origin x="67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BFB2399F-FB10-4FC4-980E-05C852E50ACF}" type="datetimeFigureOut">
              <a:rPr lang="es-SV" smtClean="0"/>
              <a:t>31/7/2019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979366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31/7/2019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988089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31/7/2019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57504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31/7/2019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258249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31/7/2019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434437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31/7/2019</a:t>
            </a:fld>
            <a:endParaRPr lang="es-S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9292797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31/7/2019</a:t>
            </a:fld>
            <a:endParaRPr lang="es-S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975321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31/7/2019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860648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31/7/2019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32347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31/7/2019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29879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31/7/2019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27268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31/7/2019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231018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31/7/2019</a:t>
            </a:fld>
            <a:endParaRPr lang="es-S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561173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31/7/2019</a:t>
            </a:fld>
            <a:endParaRPr lang="es-S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67372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31/7/2019</a:t>
            </a:fld>
            <a:endParaRPr lang="es-S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547669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31/7/2019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389090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31/7/2019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85147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2399F-FB10-4FC4-980E-05C852E50ACF}" type="datetimeFigureOut">
              <a:rPr lang="es-SV" smtClean="0"/>
              <a:t>31/7/2019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9856358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transparencia.gob.sv/institutions/mtps/documents/296260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transparencia.gob.sv/institutions/mtps/documents/296257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transparencia.gob.sv/institutions/mtps/documents/296253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transparencia.gob.sv/institutions/mtps/documents/296305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transparencia.gob.sv/institutions/mtps/documents/296313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transparencia.gob.sv/institutions/mtps/documents/299133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transparencia.gob.sv/institutions/mtps/documents/127441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transparencia.gob.sv/institutions/mtps/documents/296283/download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Estructura%20Organica/ESTRUCTURA%20ORGANIZATIVA%20POR%20UNIDADES/Estructura%20Organizativa%20Direcci&#243;n%20General%20de%20Trabajo.pdf" TargetMode="External"/><Relationship Id="rId2" Type="http://schemas.openxmlformats.org/officeDocument/2006/relationships/hyperlink" Target="https://www.transparencia.gob.sv/institutions/mtps/documents/296249/download" TargetMode="Externa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transparencia.gob.sv/institutions/mtps/documents/296241/download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ransparencia.gob.sv/institutions/mtps/documents/296238/download" TargetMode="External"/><Relationship Id="rId2" Type="http://schemas.openxmlformats.org/officeDocument/2006/relationships/hyperlink" Target="http://www.transparencia.gob.sv/institutions/mtps/documents/49971/download" TargetMode="Externa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transparencia.gob.sv/institutions/mtps/documents/296211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transparencia.gob.sv/institutions/mtps/documents/296221/download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ransparencia.gob.sv/institutions/mtps/documents/296232/download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transparencia.gob.sv/institutions/mtps/documents/296290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transparencia.gob.sv/institutions/mtps/documents/49963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transparencia.gob.sv/institutions/mtps/documents/49961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transparencia.gob.sv/institutions/mtps/documents/299131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transparencia.gob.sv/institutions/mtps/documents/296340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transparencia.gob.sv/institutions/mtps/documents/296263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90000"/>
            <a:duotone>
              <a:schemeClr val="bg2">
                <a:shade val="88000"/>
                <a:hueMod val="106000"/>
                <a:satMod val="140000"/>
                <a:lumMod val="54000"/>
              </a:schemeClr>
              <a:schemeClr val="bg2">
                <a:tint val="98000"/>
                <a:hueMod val="90000"/>
                <a:satMod val="150000"/>
                <a:lumMod val="160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3809840" y="42883"/>
            <a:ext cx="7205663" cy="38902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SV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Organigrama vigente MTPS</a:t>
            </a:r>
            <a:endParaRPr lang="es-SV" dirty="0">
              <a:solidFill>
                <a:schemeClr val="bg1"/>
              </a:solidFill>
            </a:endParaRPr>
          </a:p>
        </p:txBody>
      </p:sp>
      <p:pic>
        <p:nvPicPr>
          <p:cNvPr id="6" name="Imagen 5"/>
          <p:cNvPicPr/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1625" y="92075"/>
            <a:ext cx="1679430" cy="63653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" name="Obje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4528192"/>
              </p:ext>
            </p:extLst>
          </p:nvPr>
        </p:nvGraphicFramePr>
        <p:xfrm>
          <a:off x="92075" y="92075"/>
          <a:ext cx="107950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2" name="PDF" r:id="rId6" imgW="1080000" imgH="1080000" progId="FoxitReader.Document">
                  <p:embed/>
                </p:oleObj>
              </mc:Choice>
              <mc:Fallback>
                <p:oleObj name="PDF" r:id="rId6" imgW="1080000" imgH="1080000" progId="FoxitReader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92075" y="92075"/>
                        <a:ext cx="1079500" cy="1079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8" name="Rectángulo 1"/>
          <p:cNvSpPr>
            <a:spLocks noChangeArrowheads="1"/>
          </p:cNvSpPr>
          <p:nvPr/>
        </p:nvSpPr>
        <p:spPr bwMode="auto">
          <a:xfrm>
            <a:off x="5787549" y="371460"/>
            <a:ext cx="1882775" cy="668741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Despacho Ministerial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Licda. Sandra Edibel Guevara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16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personas: </a:t>
            </a: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 </a:t>
            </a: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Mujeres y10  </a:t>
            </a: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Hombres. 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249" name="Conector recto 248"/>
          <p:cNvCxnSpPr/>
          <p:nvPr/>
        </p:nvCxnSpPr>
        <p:spPr>
          <a:xfrm>
            <a:off x="6777643" y="1178142"/>
            <a:ext cx="0" cy="4191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Conector recto 249"/>
          <p:cNvCxnSpPr/>
          <p:nvPr/>
        </p:nvCxnSpPr>
        <p:spPr>
          <a:xfrm>
            <a:off x="4486275" y="1597242"/>
            <a:ext cx="38481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Conector recto 250"/>
          <p:cNvCxnSpPr/>
          <p:nvPr/>
        </p:nvCxnSpPr>
        <p:spPr>
          <a:xfrm>
            <a:off x="6777643" y="1602439"/>
            <a:ext cx="0" cy="21336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2" name="Rectángulo 6"/>
          <p:cNvSpPr>
            <a:spLocks noChangeArrowheads="1"/>
          </p:cNvSpPr>
          <p:nvPr/>
        </p:nvSpPr>
        <p:spPr bwMode="auto">
          <a:xfrm>
            <a:off x="5911215" y="1524949"/>
            <a:ext cx="1858963" cy="813038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Despacho Viceministerial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Lic. Oscar Armando Morales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 personas: </a:t>
            </a: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 </a:t>
            </a: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Mujeres </a:t>
            </a: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 </a:t>
            </a: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Hombre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3" name="Rectángulo 7"/>
          <p:cNvSpPr>
            <a:spLocks noChangeArrowheads="1"/>
          </p:cNvSpPr>
          <p:nvPr/>
        </p:nvSpPr>
        <p:spPr bwMode="auto">
          <a:xfrm>
            <a:off x="8337564" y="999374"/>
            <a:ext cx="2416175" cy="342900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Consejo Superior del Trabajo  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4" name="Rectángulo 8"/>
          <p:cNvSpPr>
            <a:spLocks noChangeArrowheads="1"/>
          </p:cNvSpPr>
          <p:nvPr/>
        </p:nvSpPr>
        <p:spPr bwMode="auto">
          <a:xfrm>
            <a:off x="8341893" y="1472899"/>
            <a:ext cx="2416175" cy="535614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Unidad Financiera Institucional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Lic. Luis Mario Flores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17 Personas: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9 Mujeres y 8 Hombres.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5" name="Rectángulo 9"/>
          <p:cNvSpPr>
            <a:spLocks noChangeArrowheads="1"/>
          </p:cNvSpPr>
          <p:nvPr/>
        </p:nvSpPr>
        <p:spPr bwMode="auto">
          <a:xfrm>
            <a:off x="2199638" y="1443371"/>
            <a:ext cx="2416175" cy="730539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Oficina de Auditoría y Control Interno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Lic. Miguel Cuellar</a:t>
            </a:r>
            <a:endParaRPr lang="es-SV" altLang="es-SV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7 Personas</a:t>
            </a: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5 Mujeres y 2 Hombres</a:t>
            </a:r>
          </a:p>
        </p:txBody>
      </p:sp>
      <p:sp>
        <p:nvSpPr>
          <p:cNvPr id="256" name="Rectángulo 10"/>
          <p:cNvSpPr>
            <a:spLocks noChangeArrowheads="1"/>
          </p:cNvSpPr>
          <p:nvPr/>
        </p:nvSpPr>
        <p:spPr bwMode="auto">
          <a:xfrm>
            <a:off x="2188945" y="818940"/>
            <a:ext cx="2416175" cy="572562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Consejo Nacional del Salario Mínimo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personas: 1 Mujer, 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Hombres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257" name="Conector recto 256"/>
          <p:cNvCxnSpPr>
            <a:stCxn id="252" idx="2"/>
          </p:cNvCxnSpPr>
          <p:nvPr/>
        </p:nvCxnSpPr>
        <p:spPr>
          <a:xfrm>
            <a:off x="6840697" y="2337987"/>
            <a:ext cx="23018" cy="8221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Conector recto 257"/>
          <p:cNvCxnSpPr/>
          <p:nvPr/>
        </p:nvCxnSpPr>
        <p:spPr>
          <a:xfrm>
            <a:off x="6848475" y="2747834"/>
            <a:ext cx="4396739" cy="998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9" name="Rectángulo 13"/>
          <p:cNvSpPr>
            <a:spLocks noChangeArrowheads="1"/>
          </p:cNvSpPr>
          <p:nvPr/>
        </p:nvSpPr>
        <p:spPr bwMode="auto">
          <a:xfrm>
            <a:off x="9524264" y="2173910"/>
            <a:ext cx="1858962" cy="515305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Dirección Ejecutiva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Licda. Beatriz De Paúl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Personas</a:t>
            </a: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Mujeres y 1 H.</a:t>
            </a: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260" name="Conector recto 259"/>
          <p:cNvCxnSpPr/>
          <p:nvPr/>
        </p:nvCxnSpPr>
        <p:spPr>
          <a:xfrm>
            <a:off x="6863715" y="2389722"/>
            <a:ext cx="0" cy="42672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Conector recto 260"/>
          <p:cNvCxnSpPr/>
          <p:nvPr/>
        </p:nvCxnSpPr>
        <p:spPr>
          <a:xfrm flipV="1">
            <a:off x="6848475" y="2396606"/>
            <a:ext cx="2675789" cy="32274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Conector recto 261"/>
          <p:cNvCxnSpPr/>
          <p:nvPr/>
        </p:nvCxnSpPr>
        <p:spPr>
          <a:xfrm flipH="1">
            <a:off x="11224214" y="2816442"/>
            <a:ext cx="21000" cy="24765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Conector recto 262"/>
          <p:cNvCxnSpPr/>
          <p:nvPr/>
        </p:nvCxnSpPr>
        <p:spPr>
          <a:xfrm flipH="1">
            <a:off x="6856095" y="2768182"/>
            <a:ext cx="7620" cy="23241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Conector recto 263"/>
          <p:cNvCxnSpPr/>
          <p:nvPr/>
        </p:nvCxnSpPr>
        <p:spPr>
          <a:xfrm>
            <a:off x="6008947" y="3091701"/>
            <a:ext cx="179832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Conector recto 264"/>
          <p:cNvCxnSpPr/>
          <p:nvPr/>
        </p:nvCxnSpPr>
        <p:spPr>
          <a:xfrm>
            <a:off x="5869405" y="3576449"/>
            <a:ext cx="179832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Conector recto 265"/>
          <p:cNvCxnSpPr/>
          <p:nvPr/>
        </p:nvCxnSpPr>
        <p:spPr>
          <a:xfrm>
            <a:off x="5911215" y="4018181"/>
            <a:ext cx="1798320" cy="0"/>
          </a:xfrm>
          <a:prstGeom prst="line">
            <a:avLst/>
          </a:prstGeom>
          <a:ln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Conector recto 266"/>
          <p:cNvCxnSpPr/>
          <p:nvPr/>
        </p:nvCxnSpPr>
        <p:spPr>
          <a:xfrm>
            <a:off x="5949315" y="4574122"/>
            <a:ext cx="179832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8" name="Rectángulo 22"/>
          <p:cNvSpPr>
            <a:spLocks noChangeArrowheads="1"/>
          </p:cNvSpPr>
          <p:nvPr/>
        </p:nvSpPr>
        <p:spPr bwMode="auto">
          <a:xfrm>
            <a:off x="7665301" y="4415275"/>
            <a:ext cx="3350199" cy="597931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Oficina</a:t>
            </a: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Asesoría Jurídica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Lic. Walter Zuniga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baseline="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10</a:t>
            </a:r>
            <a:r>
              <a:rPr lang="es-SV" altLang="es-SV" sz="1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Personas: 6 M Y 4 H.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9" name="Rectángulo 23"/>
          <p:cNvSpPr>
            <a:spLocks noChangeArrowheads="1"/>
          </p:cNvSpPr>
          <p:nvPr/>
        </p:nvSpPr>
        <p:spPr bwMode="auto">
          <a:xfrm>
            <a:off x="7656777" y="2848947"/>
            <a:ext cx="3358725" cy="442904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Oficina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Coordinación y Desarrollo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Federico Bermúdez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 Personas: 4 M y 2 H.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0" name="Rectángulo 24"/>
          <p:cNvSpPr>
            <a:spLocks noChangeArrowheads="1"/>
          </p:cNvSpPr>
          <p:nvPr/>
        </p:nvSpPr>
        <p:spPr bwMode="auto">
          <a:xfrm>
            <a:off x="3414321" y="3220267"/>
            <a:ext cx="2545422" cy="526387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SV" altLang="es-SV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SV" altLang="es-SV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Oficina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Estadística e Informática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baseline="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Lic. Francisco Moreno</a:t>
            </a:r>
            <a:r>
              <a:rPr lang="es-SV" altLang="es-SV" sz="1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10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 Personas: 6 M Y 4 H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1" name="Rectángulo 25"/>
          <p:cNvSpPr>
            <a:spLocks noChangeArrowheads="1"/>
          </p:cNvSpPr>
          <p:nvPr/>
        </p:nvSpPr>
        <p:spPr bwMode="auto">
          <a:xfrm>
            <a:off x="2776355" y="2242173"/>
            <a:ext cx="2563145" cy="542436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Oficina de Prensa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 Relaciones Públicas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Lic. Alexander Lobato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Personas: 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 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Mujeres y 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 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H. 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2" name="Rectángulo 26"/>
          <p:cNvSpPr>
            <a:spLocks noChangeArrowheads="1"/>
          </p:cNvSpPr>
          <p:nvPr/>
        </p:nvSpPr>
        <p:spPr bwMode="auto">
          <a:xfrm>
            <a:off x="7665301" y="3392319"/>
            <a:ext cx="3350201" cy="461044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Acceso a </a:t>
            </a: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Información Pública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Licda. Yeny García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2 Personas: 2 Mujeres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3" name="Rectángulo 27"/>
          <p:cNvSpPr>
            <a:spLocks noChangeArrowheads="1"/>
          </p:cNvSpPr>
          <p:nvPr/>
        </p:nvSpPr>
        <p:spPr bwMode="auto">
          <a:xfrm>
            <a:off x="7672228" y="3927056"/>
            <a:ext cx="3343273" cy="441325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Equidad entre los Géneros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Licda. Ana Yancy García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Personas: 4 M.</a:t>
            </a: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4" name="Rectángulo 28"/>
          <p:cNvSpPr>
            <a:spLocks noChangeArrowheads="1"/>
          </p:cNvSpPr>
          <p:nvPr/>
        </p:nvSpPr>
        <p:spPr bwMode="auto">
          <a:xfrm>
            <a:off x="3403814" y="4402672"/>
            <a:ext cx="2605134" cy="532522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Medio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Ambiente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Salvador Iraheta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 Personas: 2 H.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5" name="Rectángulo 29"/>
          <p:cNvSpPr>
            <a:spLocks noChangeArrowheads="1"/>
          </p:cNvSpPr>
          <p:nvPr/>
        </p:nvSpPr>
        <p:spPr bwMode="auto">
          <a:xfrm>
            <a:off x="3403813" y="3804950"/>
            <a:ext cx="2565606" cy="526387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Unida de Desarrollo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Tecnológico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baseline="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Ing. Francisco</a:t>
            </a:r>
            <a:r>
              <a:rPr lang="es-SV" altLang="es-SV" sz="1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SV" altLang="es-SV" sz="900" dirty="0" smtClean="0">
                <a:latin typeface="Acalibri"/>
                <a:cs typeface="Times New Roman" panose="02020603050405020304" pitchFamily="18" charset="0"/>
              </a:rPr>
              <a:t>Sánchez </a:t>
            </a:r>
            <a:endParaRPr lang="es-SV" altLang="es-SV" sz="1200" dirty="0">
              <a:latin typeface="Acalibri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900" dirty="0" smtClean="0">
                <a:latin typeface="Acalibri"/>
                <a:cs typeface="Times New Roman" panose="02020603050405020304" pitchFamily="18" charset="0"/>
              </a:rPr>
              <a:t>17 </a:t>
            </a:r>
            <a:r>
              <a:rPr lang="es-SV" altLang="es-SV" sz="900" dirty="0" smtClean="0">
                <a:latin typeface="Acalibri"/>
                <a:cs typeface="Times New Roman" panose="02020603050405020304" pitchFamily="18" charset="0"/>
              </a:rPr>
              <a:t>Personas: </a:t>
            </a:r>
            <a:r>
              <a:rPr lang="es-SV" altLang="es-SV" sz="900" dirty="0" smtClean="0">
                <a:latin typeface="Acalibri"/>
                <a:cs typeface="Times New Roman" panose="02020603050405020304" pitchFamily="18" charset="0"/>
              </a:rPr>
              <a:t>5M </a:t>
            </a:r>
            <a:r>
              <a:rPr lang="es-SV" altLang="es-SV" sz="900" dirty="0" smtClean="0">
                <a:latin typeface="Acalibri"/>
                <a:cs typeface="Times New Roman" panose="02020603050405020304" pitchFamily="18" charset="0"/>
              </a:rPr>
              <a:t>Y </a:t>
            </a:r>
            <a:r>
              <a:rPr lang="es-SV" altLang="es-SV" sz="900" dirty="0" smtClean="0">
                <a:latin typeface="Acalibri"/>
                <a:cs typeface="Times New Roman" panose="02020603050405020304" pitchFamily="18" charset="0"/>
              </a:rPr>
              <a:t>12 </a:t>
            </a:r>
            <a:r>
              <a:rPr lang="es-SV" altLang="es-SV" sz="900" dirty="0" smtClean="0">
                <a:latin typeface="Acalibri"/>
                <a:cs typeface="Times New Roman" panose="02020603050405020304" pitchFamily="18" charset="0"/>
              </a:rPr>
              <a:t>Hombres</a:t>
            </a:r>
            <a:r>
              <a:rPr lang="es-SV" altLang="es-SV" sz="1100" dirty="0" smtClean="0">
                <a:latin typeface="Acalibri"/>
                <a:cs typeface="Times New Roman" panose="02020603050405020304" pitchFamily="18" charset="0"/>
              </a:rPr>
              <a:t> </a:t>
            </a:r>
          </a:p>
        </p:txBody>
      </p:sp>
      <p:cxnSp>
        <p:nvCxnSpPr>
          <p:cNvPr id="276" name="Conector recto 275"/>
          <p:cNvCxnSpPr/>
          <p:nvPr/>
        </p:nvCxnSpPr>
        <p:spPr>
          <a:xfrm>
            <a:off x="3549015" y="5071962"/>
            <a:ext cx="6073140" cy="762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Conector recto 276"/>
          <p:cNvCxnSpPr/>
          <p:nvPr/>
        </p:nvCxnSpPr>
        <p:spPr>
          <a:xfrm>
            <a:off x="4524375" y="1178142"/>
            <a:ext cx="533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Conector recto 277"/>
          <p:cNvCxnSpPr/>
          <p:nvPr/>
        </p:nvCxnSpPr>
        <p:spPr>
          <a:xfrm>
            <a:off x="4623435" y="1178142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Conector recto 278"/>
          <p:cNvCxnSpPr/>
          <p:nvPr/>
        </p:nvCxnSpPr>
        <p:spPr>
          <a:xfrm>
            <a:off x="4912995" y="1178142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Conector recto 279"/>
          <p:cNvCxnSpPr/>
          <p:nvPr/>
        </p:nvCxnSpPr>
        <p:spPr>
          <a:xfrm>
            <a:off x="5187315" y="1178142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Conector recto 280"/>
          <p:cNvCxnSpPr/>
          <p:nvPr/>
        </p:nvCxnSpPr>
        <p:spPr>
          <a:xfrm>
            <a:off x="5414963" y="1178142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Conector recto 281"/>
          <p:cNvCxnSpPr/>
          <p:nvPr/>
        </p:nvCxnSpPr>
        <p:spPr>
          <a:xfrm>
            <a:off x="5807075" y="1162902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Conector recto 282"/>
          <p:cNvCxnSpPr/>
          <p:nvPr/>
        </p:nvCxnSpPr>
        <p:spPr>
          <a:xfrm>
            <a:off x="6094888" y="1160362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4" name="Conector recto 283"/>
          <p:cNvCxnSpPr/>
          <p:nvPr/>
        </p:nvCxnSpPr>
        <p:spPr>
          <a:xfrm>
            <a:off x="6353175" y="1157173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Conector recto 284"/>
          <p:cNvCxnSpPr/>
          <p:nvPr/>
        </p:nvCxnSpPr>
        <p:spPr>
          <a:xfrm>
            <a:off x="6627495" y="1170824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Conector recto 285"/>
          <p:cNvCxnSpPr/>
          <p:nvPr/>
        </p:nvCxnSpPr>
        <p:spPr>
          <a:xfrm>
            <a:off x="6910070" y="1176237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Conector recto 286"/>
          <p:cNvCxnSpPr/>
          <p:nvPr/>
        </p:nvCxnSpPr>
        <p:spPr>
          <a:xfrm>
            <a:off x="7184072" y="1157173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Conector recto 287"/>
          <p:cNvCxnSpPr/>
          <p:nvPr/>
        </p:nvCxnSpPr>
        <p:spPr>
          <a:xfrm>
            <a:off x="7480935" y="1178142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Conector recto 288"/>
          <p:cNvCxnSpPr/>
          <p:nvPr/>
        </p:nvCxnSpPr>
        <p:spPr>
          <a:xfrm>
            <a:off x="7762875" y="1178142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Conector recto 289"/>
          <p:cNvCxnSpPr/>
          <p:nvPr/>
        </p:nvCxnSpPr>
        <p:spPr>
          <a:xfrm>
            <a:off x="8060055" y="1178142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1" name="Rectángulo 48"/>
          <p:cNvSpPr>
            <a:spLocks noChangeArrowheads="1"/>
          </p:cNvSpPr>
          <p:nvPr/>
        </p:nvSpPr>
        <p:spPr bwMode="auto">
          <a:xfrm>
            <a:off x="2566670" y="5303839"/>
            <a:ext cx="1817071" cy="1002832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Dirección General de Trabajo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Licda. Mayari Merino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66 </a:t>
            </a:r>
            <a:r>
              <a:rPr lang="es-SV" altLang="es-SV" sz="1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Personas:  44 M y </a:t>
            </a:r>
            <a:r>
              <a:rPr lang="es-SV" altLang="es-SV" sz="1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22 </a:t>
            </a:r>
            <a:r>
              <a:rPr lang="es-SV" altLang="es-SV" sz="1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H.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292" name="Conector recto 291"/>
          <p:cNvCxnSpPr/>
          <p:nvPr/>
        </p:nvCxnSpPr>
        <p:spPr>
          <a:xfrm>
            <a:off x="3549015" y="5071962"/>
            <a:ext cx="0" cy="21336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Conector recto 292"/>
          <p:cNvCxnSpPr/>
          <p:nvPr/>
        </p:nvCxnSpPr>
        <p:spPr>
          <a:xfrm>
            <a:off x="5324475" y="5079582"/>
            <a:ext cx="0" cy="21336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Conector recto 293"/>
          <p:cNvCxnSpPr/>
          <p:nvPr/>
        </p:nvCxnSpPr>
        <p:spPr>
          <a:xfrm>
            <a:off x="6848475" y="5071962"/>
            <a:ext cx="0" cy="21336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Conector recto 294"/>
          <p:cNvCxnSpPr/>
          <p:nvPr/>
        </p:nvCxnSpPr>
        <p:spPr>
          <a:xfrm>
            <a:off x="2566670" y="1442937"/>
            <a:ext cx="0" cy="2133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Conector recto 295"/>
          <p:cNvCxnSpPr/>
          <p:nvPr/>
        </p:nvCxnSpPr>
        <p:spPr>
          <a:xfrm>
            <a:off x="8288655" y="5079582"/>
            <a:ext cx="0" cy="21336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" name="Rectángulo 54"/>
          <p:cNvSpPr>
            <a:spLocks noChangeArrowheads="1"/>
          </p:cNvSpPr>
          <p:nvPr/>
        </p:nvSpPr>
        <p:spPr bwMode="auto">
          <a:xfrm>
            <a:off x="4524375" y="5320809"/>
            <a:ext cx="1445044" cy="985862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Dirección General de Previsión Social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Licda. Nora López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108</a:t>
            </a: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Personas: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67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 y </a:t>
            </a: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41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H.</a:t>
            </a: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8" name="Rectángulo 55"/>
          <p:cNvSpPr>
            <a:spLocks noChangeArrowheads="1"/>
          </p:cNvSpPr>
          <p:nvPr/>
        </p:nvSpPr>
        <p:spPr bwMode="auto">
          <a:xfrm>
            <a:off x="6110053" y="5312481"/>
            <a:ext cx="1440471" cy="994189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Dirección General de Inspección de  Trabajo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Lic. Jorge Bolaños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116 </a:t>
            </a: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Personas: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69 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 y </a:t>
            </a: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47 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9" name="Rectángulo 56"/>
          <p:cNvSpPr>
            <a:spLocks noChangeArrowheads="1"/>
          </p:cNvSpPr>
          <p:nvPr/>
        </p:nvSpPr>
        <p:spPr bwMode="auto">
          <a:xfrm>
            <a:off x="7656777" y="5312870"/>
            <a:ext cx="1312411" cy="993799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Dirección Administrativa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Licda. Yolanda Dueñas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153 </a:t>
            </a: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Personas: </a:t>
            </a: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45 </a:t>
            </a: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 y </a:t>
            </a: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108 </a:t>
            </a: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 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300" name="Conector recto 299"/>
          <p:cNvCxnSpPr/>
          <p:nvPr/>
        </p:nvCxnSpPr>
        <p:spPr>
          <a:xfrm>
            <a:off x="9622155" y="5079582"/>
            <a:ext cx="0" cy="21336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1" name="Rectángulo 58"/>
          <p:cNvSpPr>
            <a:spLocks noChangeArrowheads="1"/>
          </p:cNvSpPr>
          <p:nvPr/>
        </p:nvSpPr>
        <p:spPr bwMode="auto">
          <a:xfrm>
            <a:off x="9046844" y="5322366"/>
            <a:ext cx="1246880" cy="1333928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SV" altLang="es-SV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SV" altLang="es-SV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Dirección de Relaciones Internacionales de Trabajo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Licda. Michelle García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 </a:t>
            </a: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Personas</a:t>
            </a: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 </a:t>
            </a: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M.</a:t>
            </a:r>
            <a:endParaRPr kumimoji="0" lang="es-SV" altLang="es-SV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SV" altLang="es-SV" sz="1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2" name="Rectángulo 59"/>
          <p:cNvSpPr>
            <a:spLocks noChangeArrowheads="1"/>
          </p:cNvSpPr>
          <p:nvPr/>
        </p:nvSpPr>
        <p:spPr bwMode="auto">
          <a:xfrm>
            <a:off x="10384153" y="5285323"/>
            <a:ext cx="1662460" cy="1370972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Oficinas Regionales y Departamentales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 nombres de todas la Jefaturas se detallan al final de la presentación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301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Personas: </a:t>
            </a:r>
            <a:r>
              <a:rPr lang="es-SV" altLang="es-SV" sz="1100" dirty="0" smtClean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130 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 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 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117 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H.</a:t>
            </a:r>
            <a:endParaRPr kumimoji="0" lang="es-SV" altLang="es-SV" sz="11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303" name="Conector recto 302"/>
          <p:cNvCxnSpPr>
            <a:stCxn id="248" idx="2"/>
          </p:cNvCxnSpPr>
          <p:nvPr/>
        </p:nvCxnSpPr>
        <p:spPr>
          <a:xfrm>
            <a:off x="6728937" y="1040201"/>
            <a:ext cx="39628" cy="11697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4" name="Rectangle 372"/>
          <p:cNvSpPr>
            <a:spLocks noChangeArrowheads="1"/>
          </p:cNvSpPr>
          <p:nvPr/>
        </p:nvSpPr>
        <p:spPr bwMode="auto">
          <a:xfrm>
            <a:off x="1666875" y="36280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SV"/>
          </a:p>
        </p:txBody>
      </p:sp>
      <p:sp>
        <p:nvSpPr>
          <p:cNvPr id="62" name="Rectángulo 25"/>
          <p:cNvSpPr>
            <a:spLocks noChangeArrowheads="1"/>
          </p:cNvSpPr>
          <p:nvPr/>
        </p:nvSpPr>
        <p:spPr bwMode="auto">
          <a:xfrm>
            <a:off x="3404217" y="2777937"/>
            <a:ext cx="2563145" cy="456175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Gestión Documental y Archivo</a:t>
            </a:r>
            <a:endParaRPr kumimoji="0" lang="es-SV" altLang="es-SV" sz="10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Licda. Bangie Hércules Valle 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 Personas:2 Mujeres y 1 H. </a:t>
            </a:r>
            <a:endParaRPr kumimoji="0" lang="es-SV" altLang="es-SV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63" name="Conector recto 62"/>
          <p:cNvCxnSpPr/>
          <p:nvPr/>
        </p:nvCxnSpPr>
        <p:spPr>
          <a:xfrm>
            <a:off x="5354740" y="2563833"/>
            <a:ext cx="1516596" cy="13874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880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7556211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OFICINA DE Coordinación y desarrollo institucional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581891" y="2097088"/>
            <a:ext cx="11071657" cy="430371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3100" dirty="0">
                <a:solidFill>
                  <a:schemeClr val="bg1"/>
                </a:solidFill>
              </a:rPr>
              <a:t>La Unidad de Coordinación y Desarrollo Institucional tiene el objetivo de </a:t>
            </a:r>
            <a:r>
              <a:rPr lang="es-SV" sz="3100" dirty="0" smtClean="0">
                <a:solidFill>
                  <a:schemeClr val="bg1"/>
                </a:solidFill>
              </a:rPr>
              <a:t>asesorar al </a:t>
            </a:r>
            <a:r>
              <a:rPr lang="es-SV" sz="3100" dirty="0">
                <a:solidFill>
                  <a:schemeClr val="bg1"/>
                </a:solidFill>
              </a:rPr>
              <a:t>nivel superior en la formulación de su política sectorial y conduce el </a:t>
            </a:r>
            <a:r>
              <a:rPr lang="es-SV" sz="3100" dirty="0" smtClean="0">
                <a:solidFill>
                  <a:schemeClr val="bg1"/>
                </a:solidFill>
              </a:rPr>
              <a:t>proceso de </a:t>
            </a:r>
            <a:r>
              <a:rPr lang="es-SV" sz="3100" dirty="0">
                <a:solidFill>
                  <a:schemeClr val="bg1"/>
                </a:solidFill>
              </a:rPr>
              <a:t>planificación, programación y proyectos para la racionalización </a:t>
            </a:r>
            <a:r>
              <a:rPr lang="es-SV" sz="3100" dirty="0" smtClean="0">
                <a:solidFill>
                  <a:schemeClr val="bg1"/>
                </a:solidFill>
              </a:rPr>
              <a:t>administrativa del </a:t>
            </a:r>
            <a:r>
              <a:rPr lang="es-SV" sz="3100" dirty="0">
                <a:solidFill>
                  <a:schemeClr val="bg1"/>
                </a:solidFill>
              </a:rPr>
              <a:t>mismo, de conformidad con la política general de desarrollo..</a:t>
            </a:r>
          </a:p>
          <a:p>
            <a:pPr algn="just"/>
            <a:r>
              <a:rPr lang="es-SV" sz="3600" dirty="0" smtClean="0">
                <a:solidFill>
                  <a:schemeClr val="bg1"/>
                </a:solidFill>
              </a:rPr>
              <a:t>Jefatura: José Federico Bermúdez Vega </a:t>
            </a:r>
          </a:p>
          <a:p>
            <a:pPr marL="514350" indent="-514350" algn="just">
              <a:buAutoNum type="arabicPlain" startAt="4"/>
            </a:pPr>
            <a:r>
              <a:rPr lang="es-SV" sz="2800" dirty="0" smtClean="0"/>
              <a:t>Mujeres</a:t>
            </a:r>
          </a:p>
          <a:p>
            <a:pPr marL="0" indent="0" algn="just">
              <a:buNone/>
            </a:pPr>
            <a:r>
              <a:rPr lang="es-SV" sz="2800" dirty="0"/>
              <a:t>2</a:t>
            </a:r>
            <a:r>
              <a:rPr lang="es-SV" sz="2800" dirty="0" smtClean="0"/>
              <a:t>     Hombres</a:t>
            </a:r>
          </a:p>
          <a:p>
            <a:pPr algn="just"/>
            <a:r>
              <a:rPr lang="es-SV" b="1" dirty="0" smtClean="0">
                <a:hlinkClick r:id="rId2"/>
              </a:rPr>
              <a:t>Estructura </a:t>
            </a:r>
            <a:r>
              <a:rPr lang="es-SV" b="1" dirty="0">
                <a:hlinkClick r:id="rId2"/>
              </a:rPr>
              <a:t>Orgánica de la Oficina de Coordinación y Desarrollo </a:t>
            </a:r>
            <a:r>
              <a:rPr lang="es-SV" b="1" dirty="0" smtClean="0">
                <a:hlinkClick r:id="rId2"/>
              </a:rPr>
              <a:t>Institucional</a:t>
            </a:r>
            <a:endParaRPr lang="es-SV" b="1" dirty="0"/>
          </a:p>
        </p:txBody>
      </p:sp>
      <p:pic>
        <p:nvPicPr>
          <p:cNvPr id="5" name="Imagen 4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84359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7902575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OFICINA DE Estadística e informática laboral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387927" y="2097088"/>
            <a:ext cx="11485417" cy="4359130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4600" dirty="0">
                <a:solidFill>
                  <a:schemeClr val="bg1"/>
                </a:solidFill>
              </a:rPr>
              <a:t>La Unidad de Estadística, estudios e Informática Laboral tiene como </a:t>
            </a:r>
            <a:r>
              <a:rPr lang="es-SV" sz="4600" dirty="0" smtClean="0">
                <a:solidFill>
                  <a:schemeClr val="bg1"/>
                </a:solidFill>
              </a:rPr>
              <a:t>objetivo recolectar</a:t>
            </a:r>
            <a:r>
              <a:rPr lang="es-SV" sz="4600" dirty="0">
                <a:solidFill>
                  <a:schemeClr val="bg1"/>
                </a:solidFill>
              </a:rPr>
              <a:t>, procesar y publicar información estadística Institucional, así </a:t>
            </a:r>
            <a:r>
              <a:rPr lang="es-SV" sz="4600" dirty="0" smtClean="0">
                <a:solidFill>
                  <a:schemeClr val="bg1"/>
                </a:solidFill>
              </a:rPr>
              <a:t>como planificar</a:t>
            </a:r>
            <a:r>
              <a:rPr lang="es-SV" sz="4600" dirty="0">
                <a:solidFill>
                  <a:schemeClr val="bg1"/>
                </a:solidFill>
              </a:rPr>
              <a:t>, organizar y realizar investigaciones de índole laboral que permita </a:t>
            </a:r>
            <a:r>
              <a:rPr lang="es-SV" sz="4600" dirty="0" smtClean="0">
                <a:solidFill>
                  <a:schemeClr val="bg1"/>
                </a:solidFill>
              </a:rPr>
              <a:t>la obtención </a:t>
            </a:r>
            <a:r>
              <a:rPr lang="es-SV" sz="4600" dirty="0">
                <a:solidFill>
                  <a:schemeClr val="bg1"/>
                </a:solidFill>
              </a:rPr>
              <a:t>de cifras e indicadores que fortalezcan el conocimiento de la </a:t>
            </a:r>
            <a:r>
              <a:rPr lang="es-SV" sz="4600" dirty="0" smtClean="0">
                <a:solidFill>
                  <a:schemeClr val="bg1"/>
                </a:solidFill>
              </a:rPr>
              <a:t>tendencia y </a:t>
            </a:r>
            <a:r>
              <a:rPr lang="es-SV" sz="4600" dirty="0">
                <a:solidFill>
                  <a:schemeClr val="bg1"/>
                </a:solidFill>
              </a:rPr>
              <a:t>comportamiento de algunas variables especificas del mercado de </a:t>
            </a:r>
            <a:r>
              <a:rPr lang="es-SV" sz="4600" dirty="0" smtClean="0">
                <a:solidFill>
                  <a:schemeClr val="bg1"/>
                </a:solidFill>
              </a:rPr>
              <a:t>Trabajo.</a:t>
            </a:r>
          </a:p>
          <a:p>
            <a:pPr algn="just"/>
            <a:r>
              <a:rPr lang="es-SV" sz="5100" dirty="0" smtClean="0">
                <a:solidFill>
                  <a:schemeClr val="bg1"/>
                </a:solidFill>
              </a:rPr>
              <a:t>Jefatura: Francisco Javier Moreno Trejo</a:t>
            </a:r>
          </a:p>
          <a:p>
            <a:pPr marL="514350" indent="-514350" algn="just">
              <a:buAutoNum type="arabicPlain" startAt="4"/>
            </a:pPr>
            <a:r>
              <a:rPr lang="es-SV" sz="3800" dirty="0" smtClean="0"/>
              <a:t>Mujeres</a:t>
            </a:r>
          </a:p>
          <a:p>
            <a:pPr marL="0" indent="0" algn="just">
              <a:buNone/>
            </a:pPr>
            <a:r>
              <a:rPr lang="es-SV" sz="3800" dirty="0" smtClean="0"/>
              <a:t>6     Hombres</a:t>
            </a:r>
          </a:p>
          <a:p>
            <a:pPr algn="just"/>
            <a:r>
              <a:rPr lang="es-SV" sz="3600" b="1" dirty="0" smtClean="0">
                <a:hlinkClick r:id="rId2"/>
              </a:rPr>
              <a:t>Estructura </a:t>
            </a:r>
            <a:r>
              <a:rPr lang="es-SV" sz="3600" b="1" dirty="0">
                <a:hlinkClick r:id="rId2"/>
              </a:rPr>
              <a:t>Organizativa Oficina de Estadística e Informática</a:t>
            </a:r>
            <a:endParaRPr lang="es-SV" sz="3600" b="1" dirty="0"/>
          </a:p>
        </p:txBody>
      </p:sp>
      <p:pic>
        <p:nvPicPr>
          <p:cNvPr id="5" name="Imagen 4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75008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41413" y="180107"/>
            <a:ext cx="7556211" cy="1139091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Unidad de acceso a la información pública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07291" y="1572003"/>
            <a:ext cx="10960100" cy="5285997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4500" dirty="0">
                <a:solidFill>
                  <a:schemeClr val="bg1"/>
                </a:solidFill>
              </a:rPr>
              <a:t>La Unidad de Acceso a la Información Pública tiene como objetivo orientar </a:t>
            </a:r>
            <a:r>
              <a:rPr lang="es-SV" sz="4500" dirty="0" smtClean="0">
                <a:solidFill>
                  <a:schemeClr val="bg1"/>
                </a:solidFill>
              </a:rPr>
              <a:t>al personal </a:t>
            </a:r>
            <a:r>
              <a:rPr lang="es-SV" sz="4500" dirty="0">
                <a:solidFill>
                  <a:schemeClr val="bg1"/>
                </a:solidFill>
              </a:rPr>
              <a:t>sobre las funciones, estructura orgánica, delimitación a las </a:t>
            </a:r>
            <a:r>
              <a:rPr lang="es-SV" sz="4500" dirty="0" smtClean="0">
                <a:solidFill>
                  <a:schemeClr val="bg1"/>
                </a:solidFill>
              </a:rPr>
              <a:t>atribuciones, facultades</a:t>
            </a:r>
            <a:r>
              <a:rPr lang="es-SV" sz="4500" dirty="0">
                <a:solidFill>
                  <a:schemeClr val="bg1"/>
                </a:solidFill>
              </a:rPr>
              <a:t>, funciones, responsabilidades acerca de la Legislación de la Ley </a:t>
            </a:r>
            <a:r>
              <a:rPr lang="es-SV" sz="4500" dirty="0" smtClean="0">
                <a:solidFill>
                  <a:schemeClr val="bg1"/>
                </a:solidFill>
              </a:rPr>
              <a:t>de Acceso </a:t>
            </a:r>
            <a:r>
              <a:rPr lang="es-SV" sz="4500" dirty="0">
                <a:solidFill>
                  <a:schemeClr val="bg1"/>
                </a:solidFill>
              </a:rPr>
              <a:t>a la Información Pública en el desempeño de las facultades que tiene </a:t>
            </a:r>
            <a:r>
              <a:rPr lang="es-SV" sz="4500" dirty="0" smtClean="0">
                <a:solidFill>
                  <a:schemeClr val="bg1"/>
                </a:solidFill>
              </a:rPr>
              <a:t>el Ministerio </a:t>
            </a:r>
            <a:r>
              <a:rPr lang="es-SV" sz="4500" dirty="0">
                <a:solidFill>
                  <a:schemeClr val="bg1"/>
                </a:solidFill>
              </a:rPr>
              <a:t>de Trabajo y Previsión Social, con respecto a la sociedad, </a:t>
            </a:r>
            <a:r>
              <a:rPr lang="es-SV" sz="4500" dirty="0" smtClean="0">
                <a:solidFill>
                  <a:schemeClr val="bg1"/>
                </a:solidFill>
              </a:rPr>
              <a:t>valiéndose de </a:t>
            </a:r>
            <a:r>
              <a:rPr lang="es-SV" sz="4500" dirty="0">
                <a:solidFill>
                  <a:schemeClr val="bg1"/>
                </a:solidFill>
              </a:rPr>
              <a:t>los diferentes recursos Legislativos y técnicos, con el propósito de alcanzar </a:t>
            </a:r>
            <a:r>
              <a:rPr lang="es-SV" sz="4500" dirty="0" smtClean="0">
                <a:solidFill>
                  <a:schemeClr val="bg1"/>
                </a:solidFill>
              </a:rPr>
              <a:t>la eficiencia </a:t>
            </a:r>
            <a:r>
              <a:rPr lang="es-SV" sz="4500" dirty="0">
                <a:solidFill>
                  <a:schemeClr val="bg1"/>
                </a:solidFill>
              </a:rPr>
              <a:t>Institucional para un mejor servicio de sus labores operativas </a:t>
            </a:r>
            <a:r>
              <a:rPr lang="es-SV" sz="4500" dirty="0" smtClean="0">
                <a:solidFill>
                  <a:schemeClr val="bg1"/>
                </a:solidFill>
              </a:rPr>
              <a:t>y administrativas.</a:t>
            </a:r>
          </a:p>
          <a:p>
            <a:pPr algn="just"/>
            <a:r>
              <a:rPr lang="es-SV" sz="4000" dirty="0" smtClean="0">
                <a:solidFill>
                  <a:schemeClr val="bg1"/>
                </a:solidFill>
              </a:rPr>
              <a:t>Jefatura: Yeny Banessa García de Corea</a:t>
            </a:r>
            <a:endParaRPr lang="es-SV" sz="3000" dirty="0" smtClean="0"/>
          </a:p>
          <a:p>
            <a:pPr marL="0" indent="0" algn="just">
              <a:buNone/>
            </a:pPr>
            <a:r>
              <a:rPr lang="es-SV" sz="4500" dirty="0" smtClean="0"/>
              <a:t>  2 Mujeres</a:t>
            </a:r>
          </a:p>
          <a:p>
            <a:pPr algn="just"/>
            <a:r>
              <a:rPr lang="es-SV" sz="4200" b="1" dirty="0" smtClean="0">
                <a:hlinkClick r:id="rId2"/>
              </a:rPr>
              <a:t>Estructura </a:t>
            </a:r>
            <a:r>
              <a:rPr lang="es-SV" sz="4200" b="1" dirty="0">
                <a:hlinkClick r:id="rId2"/>
              </a:rPr>
              <a:t>Organizativa Unidad de Acceso a la Información Pública</a:t>
            </a:r>
            <a:endParaRPr lang="es-SV" sz="4200" b="1" dirty="0"/>
          </a:p>
        </p:txBody>
      </p:sp>
      <p:pic>
        <p:nvPicPr>
          <p:cNvPr id="5" name="Imagen 4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86185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044431" y="200848"/>
            <a:ext cx="7556211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Unidad de desarrollo tecnológico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579582" y="1679418"/>
            <a:ext cx="10960100" cy="429101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3600" dirty="0">
                <a:solidFill>
                  <a:schemeClr val="bg1"/>
                </a:solidFill>
              </a:rPr>
              <a:t>La unidad de Desarrollo Tecnológico tiene como objetivo formular, </a:t>
            </a:r>
            <a:r>
              <a:rPr lang="es-SV" sz="3600" dirty="0" smtClean="0">
                <a:solidFill>
                  <a:schemeClr val="bg1"/>
                </a:solidFill>
              </a:rPr>
              <a:t>proponer, dirigir </a:t>
            </a:r>
            <a:r>
              <a:rPr lang="es-SV" sz="3600" dirty="0">
                <a:solidFill>
                  <a:schemeClr val="bg1"/>
                </a:solidFill>
              </a:rPr>
              <a:t>y evaluar la política y los planes informáticos del área, orientados a </a:t>
            </a:r>
            <a:r>
              <a:rPr lang="es-SV" sz="3600" dirty="0" smtClean="0">
                <a:solidFill>
                  <a:schemeClr val="bg1"/>
                </a:solidFill>
              </a:rPr>
              <a:t>la automatización </a:t>
            </a:r>
            <a:r>
              <a:rPr lang="es-SV" sz="3600" dirty="0">
                <a:solidFill>
                  <a:schemeClr val="bg1"/>
                </a:solidFill>
              </a:rPr>
              <a:t>de la producción de una información veraz. Oportuna e integrada, brindando alta disponibilidad de los servicios de la </a:t>
            </a:r>
            <a:r>
              <a:rPr lang="es-SV" sz="3600" dirty="0" smtClean="0">
                <a:solidFill>
                  <a:schemeClr val="bg1"/>
                </a:solidFill>
              </a:rPr>
              <a:t>Institución.</a:t>
            </a:r>
          </a:p>
          <a:p>
            <a:pPr marL="0" indent="0" algn="just">
              <a:buNone/>
            </a:pPr>
            <a:r>
              <a:rPr lang="es-SV" sz="3200" dirty="0"/>
              <a:t>5</a:t>
            </a:r>
            <a:r>
              <a:rPr lang="es-SV" sz="3200" dirty="0" smtClean="0"/>
              <a:t> Mujeres</a:t>
            </a:r>
          </a:p>
          <a:p>
            <a:pPr marL="0" indent="0" algn="just">
              <a:buNone/>
            </a:pPr>
            <a:r>
              <a:rPr lang="es-SV" sz="3200" dirty="0" smtClean="0"/>
              <a:t>12</a:t>
            </a:r>
            <a:r>
              <a:rPr lang="es-SV" sz="3200" dirty="0" smtClean="0"/>
              <a:t> </a:t>
            </a:r>
            <a:r>
              <a:rPr lang="es-SV" sz="3200" dirty="0" smtClean="0"/>
              <a:t>Hombres</a:t>
            </a:r>
          </a:p>
          <a:p>
            <a:pPr algn="just"/>
            <a:r>
              <a:rPr lang="es-SV" sz="2900" b="1" dirty="0" smtClean="0">
                <a:hlinkClick r:id="rId2"/>
              </a:rPr>
              <a:t>Estructura </a:t>
            </a:r>
            <a:r>
              <a:rPr lang="es-SV" sz="2900" b="1" dirty="0">
                <a:hlinkClick r:id="rId2"/>
              </a:rPr>
              <a:t>Organizativa Unidad de Desarrollo Tecnológico</a:t>
            </a:r>
            <a:endParaRPr lang="es-SV" sz="2900" b="1" dirty="0"/>
          </a:p>
        </p:txBody>
      </p:sp>
      <p:pic>
        <p:nvPicPr>
          <p:cNvPr id="5" name="Imagen 4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1164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7556211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Unidad Equidad entre los géneros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35000" y="2097088"/>
            <a:ext cx="10960100" cy="4291012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3600" dirty="0">
                <a:solidFill>
                  <a:schemeClr val="bg1"/>
                </a:solidFill>
              </a:rPr>
              <a:t>La oficina de la Equidad entre los Géneros tiene como objetivo coordinar,</a:t>
            </a:r>
          </a:p>
          <a:p>
            <a:pPr marL="0" indent="0" algn="just">
              <a:buNone/>
            </a:pPr>
            <a:r>
              <a:rPr lang="es-SV" sz="3600" dirty="0" smtClean="0">
                <a:solidFill>
                  <a:schemeClr val="bg1"/>
                </a:solidFill>
              </a:rPr>
              <a:t> planificar</a:t>
            </a:r>
            <a:r>
              <a:rPr lang="es-SV" sz="3600" dirty="0">
                <a:solidFill>
                  <a:schemeClr val="bg1"/>
                </a:solidFill>
              </a:rPr>
              <a:t>, asesorar, monitorear y evaluar los procesos de transversalización </a:t>
            </a:r>
            <a:r>
              <a:rPr lang="es-SV" sz="3600" dirty="0" smtClean="0">
                <a:solidFill>
                  <a:schemeClr val="bg1"/>
                </a:solidFill>
              </a:rPr>
              <a:t>del enfoque </a:t>
            </a:r>
            <a:r>
              <a:rPr lang="es-SV" sz="3600" dirty="0">
                <a:solidFill>
                  <a:schemeClr val="bg1"/>
                </a:solidFill>
              </a:rPr>
              <a:t>de género en el quehacer Institucional</a:t>
            </a:r>
            <a:r>
              <a:rPr lang="es-SV" sz="3600" dirty="0" smtClean="0">
                <a:solidFill>
                  <a:schemeClr val="bg1"/>
                </a:solidFill>
              </a:rPr>
              <a:t>.</a:t>
            </a:r>
          </a:p>
          <a:p>
            <a:pPr marL="0" indent="0" algn="just">
              <a:buNone/>
            </a:pPr>
            <a:endParaRPr lang="es-SV" sz="3600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3600" dirty="0" smtClean="0">
                <a:solidFill>
                  <a:schemeClr val="bg1"/>
                </a:solidFill>
              </a:rPr>
              <a:t>Jefatura: Ana Yancy García </a:t>
            </a:r>
            <a:endParaRPr lang="es-SV" sz="2800" dirty="0" smtClean="0"/>
          </a:p>
          <a:p>
            <a:pPr marL="0" indent="0" algn="just">
              <a:buNone/>
            </a:pPr>
            <a:r>
              <a:rPr lang="es-SV" sz="3200" dirty="0"/>
              <a:t>4</a:t>
            </a:r>
            <a:r>
              <a:rPr lang="es-SV" sz="3200" dirty="0" smtClean="0"/>
              <a:t> Mujeres</a:t>
            </a:r>
          </a:p>
          <a:p>
            <a:pPr algn="just"/>
            <a:r>
              <a:rPr lang="es-SV" sz="2600" b="1" dirty="0" smtClean="0">
                <a:hlinkClick r:id="rId2"/>
              </a:rPr>
              <a:t>Estructura </a:t>
            </a:r>
            <a:r>
              <a:rPr lang="es-SV" sz="2600" b="1" dirty="0">
                <a:hlinkClick r:id="rId2"/>
              </a:rPr>
              <a:t>Organizativa Unidad para la Equidad entre los Géneros</a:t>
            </a:r>
            <a:endParaRPr lang="es-SV" sz="2600" b="1" dirty="0">
              <a:solidFill>
                <a:schemeClr val="bg1"/>
              </a:solidFill>
            </a:endParaRPr>
          </a:p>
        </p:txBody>
      </p:sp>
      <p:pic>
        <p:nvPicPr>
          <p:cNvPr id="5" name="Imagen 4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10574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41413" y="200848"/>
            <a:ext cx="7556211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Oficina de Asesoria jurídica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538018" y="1499309"/>
            <a:ext cx="10960100" cy="4984618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3600" dirty="0">
                <a:solidFill>
                  <a:schemeClr val="bg1"/>
                </a:solidFill>
              </a:rPr>
              <a:t>La Unidad Jurídica tiene como objetivo atender y realizar el seguimiento de </a:t>
            </a:r>
            <a:r>
              <a:rPr lang="es-SV" sz="3600" dirty="0" smtClean="0">
                <a:solidFill>
                  <a:schemeClr val="bg1"/>
                </a:solidFill>
              </a:rPr>
              <a:t>los asuntos </a:t>
            </a:r>
            <a:r>
              <a:rPr lang="es-SV" sz="3600" dirty="0">
                <a:solidFill>
                  <a:schemeClr val="bg1"/>
                </a:solidFill>
              </a:rPr>
              <a:t>jurídicos en que tenga injerencia la Institución, así como apoyar </a:t>
            </a:r>
            <a:r>
              <a:rPr lang="es-SV" sz="3600" dirty="0" smtClean="0">
                <a:solidFill>
                  <a:schemeClr val="bg1"/>
                </a:solidFill>
              </a:rPr>
              <a:t>y proporcionar </a:t>
            </a:r>
            <a:r>
              <a:rPr lang="es-SV" sz="3600" dirty="0">
                <a:solidFill>
                  <a:schemeClr val="bg1"/>
                </a:solidFill>
              </a:rPr>
              <a:t>asesoría en la elaboración, firma y trámite de </a:t>
            </a:r>
            <a:r>
              <a:rPr lang="es-SV" sz="3600" dirty="0" smtClean="0">
                <a:solidFill>
                  <a:schemeClr val="bg1"/>
                </a:solidFill>
              </a:rPr>
              <a:t>Acuerdos, Reglamentos</a:t>
            </a:r>
            <a:r>
              <a:rPr lang="es-SV" sz="3600" dirty="0">
                <a:solidFill>
                  <a:schemeClr val="bg1"/>
                </a:solidFill>
              </a:rPr>
              <a:t>, contratos y demás instrumentos legales y administrativos, </a:t>
            </a:r>
            <a:r>
              <a:rPr lang="es-SV" sz="3600" dirty="0" smtClean="0">
                <a:solidFill>
                  <a:schemeClr val="bg1"/>
                </a:solidFill>
              </a:rPr>
              <a:t>opinión sobre </a:t>
            </a:r>
            <a:r>
              <a:rPr lang="es-SV" sz="3600" dirty="0">
                <a:solidFill>
                  <a:schemeClr val="bg1"/>
                </a:solidFill>
              </a:rPr>
              <a:t>la aplicación de las normas legales y administrativas y recopilar </a:t>
            </a:r>
            <a:r>
              <a:rPr lang="es-SV" sz="3600" dirty="0" smtClean="0">
                <a:solidFill>
                  <a:schemeClr val="bg1"/>
                </a:solidFill>
              </a:rPr>
              <a:t>la Legislación </a:t>
            </a:r>
            <a:r>
              <a:rPr lang="es-SV" sz="3600" dirty="0">
                <a:solidFill>
                  <a:schemeClr val="bg1"/>
                </a:solidFill>
              </a:rPr>
              <a:t>laboral sugiriendo al Nivel Superior las modificaciones de </a:t>
            </a:r>
            <a:r>
              <a:rPr lang="es-SV" sz="3600" dirty="0" smtClean="0">
                <a:solidFill>
                  <a:schemeClr val="bg1"/>
                </a:solidFill>
              </a:rPr>
              <a:t>dicha Legislación</a:t>
            </a:r>
            <a:r>
              <a:rPr lang="es-SV" sz="3600" dirty="0">
                <a:solidFill>
                  <a:schemeClr val="bg1"/>
                </a:solidFill>
              </a:rPr>
              <a:t>. Art. 18 Ley de organización y Funciones del sector Trabajo </a:t>
            </a:r>
            <a:r>
              <a:rPr lang="es-SV" sz="3600" dirty="0" smtClean="0">
                <a:solidFill>
                  <a:schemeClr val="bg1"/>
                </a:solidFill>
              </a:rPr>
              <a:t>y Previsión </a:t>
            </a:r>
            <a:r>
              <a:rPr lang="es-SV" sz="3600" dirty="0">
                <a:solidFill>
                  <a:schemeClr val="bg1"/>
                </a:solidFill>
              </a:rPr>
              <a:t>Social</a:t>
            </a:r>
            <a:r>
              <a:rPr lang="es-SV" sz="3600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es-SV" sz="3600" dirty="0" smtClean="0">
                <a:solidFill>
                  <a:schemeClr val="bg1"/>
                </a:solidFill>
              </a:rPr>
              <a:t>Jefatura: Walter de Jesús Zúniga Reyes </a:t>
            </a:r>
            <a:endParaRPr lang="es-SV" sz="2800" dirty="0" smtClean="0"/>
          </a:p>
          <a:p>
            <a:pPr marL="0" indent="0" algn="just">
              <a:buNone/>
            </a:pPr>
            <a:r>
              <a:rPr lang="es-SV" sz="4500" dirty="0"/>
              <a:t>6</a:t>
            </a:r>
            <a:r>
              <a:rPr lang="es-SV" sz="4500" dirty="0" smtClean="0"/>
              <a:t> Mujeres</a:t>
            </a:r>
          </a:p>
          <a:p>
            <a:pPr marL="0" indent="0" algn="just">
              <a:buNone/>
            </a:pPr>
            <a:r>
              <a:rPr lang="es-SV" sz="4500" dirty="0" smtClean="0"/>
              <a:t>4 Hombres</a:t>
            </a:r>
          </a:p>
          <a:p>
            <a:pPr algn="just"/>
            <a:r>
              <a:rPr lang="es-SV" sz="3200" b="1" dirty="0" smtClean="0">
                <a:hlinkClick r:id="rId2"/>
              </a:rPr>
              <a:t>Estructura </a:t>
            </a:r>
            <a:r>
              <a:rPr lang="es-SV" sz="3200" b="1" dirty="0">
                <a:hlinkClick r:id="rId2"/>
              </a:rPr>
              <a:t>Organizativa Oficina de Asesoría Jurídica</a:t>
            </a:r>
            <a:endParaRPr lang="es-SV" sz="3200" b="1" dirty="0"/>
          </a:p>
        </p:txBody>
      </p:sp>
      <p:pic>
        <p:nvPicPr>
          <p:cNvPr id="5" name="Imagen 4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3121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41413" y="200848"/>
            <a:ext cx="7556211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UNIDAD DE MEDIO AMBIENTE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48855" y="1513164"/>
            <a:ext cx="10960100" cy="498461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3600" dirty="0">
                <a:solidFill>
                  <a:schemeClr val="bg1"/>
                </a:solidFill>
              </a:rPr>
              <a:t>Supervisar, coordinar, ejecutar y dar seguimiento a las políticas, planes, </a:t>
            </a:r>
            <a:r>
              <a:rPr lang="es-SV" sz="3600" dirty="0" smtClean="0">
                <a:solidFill>
                  <a:schemeClr val="bg1"/>
                </a:solidFill>
              </a:rPr>
              <a:t>programas, proyectos</a:t>
            </a:r>
            <a:r>
              <a:rPr lang="es-SV" sz="3600" dirty="0">
                <a:solidFill>
                  <a:schemeClr val="bg1"/>
                </a:solidFill>
              </a:rPr>
              <a:t>, acciones ambientales dentro de nuestra Institución, para velar por </a:t>
            </a:r>
            <a:r>
              <a:rPr lang="es-SV" sz="3600" dirty="0" smtClean="0">
                <a:solidFill>
                  <a:schemeClr val="bg1"/>
                </a:solidFill>
              </a:rPr>
              <a:t>el cumplimiento </a:t>
            </a:r>
            <a:r>
              <a:rPr lang="es-SV" sz="3600" dirty="0">
                <a:solidFill>
                  <a:schemeClr val="bg1"/>
                </a:solidFill>
              </a:rPr>
              <a:t>de las leyes y políticas ambientales </a:t>
            </a:r>
            <a:r>
              <a:rPr lang="es-SV" sz="3600" dirty="0" smtClean="0">
                <a:solidFill>
                  <a:schemeClr val="bg1"/>
                </a:solidFill>
              </a:rPr>
              <a:t>vigentes. Lograr </a:t>
            </a:r>
            <a:r>
              <a:rPr lang="es-SV" sz="3600" dirty="0">
                <a:solidFill>
                  <a:schemeClr val="bg1"/>
                </a:solidFill>
              </a:rPr>
              <a:t>la participación activa de hombres y mujer en la preservación de los </a:t>
            </a:r>
            <a:r>
              <a:rPr lang="es-SV" sz="3600" dirty="0" smtClean="0">
                <a:solidFill>
                  <a:schemeClr val="bg1"/>
                </a:solidFill>
              </a:rPr>
              <a:t>recursos ambientales </a:t>
            </a:r>
            <a:r>
              <a:rPr lang="es-SV" sz="3600" dirty="0">
                <a:solidFill>
                  <a:schemeClr val="bg1"/>
                </a:solidFill>
              </a:rPr>
              <a:t>y naturales y en la promoción del desarrollo sostenible</a:t>
            </a:r>
            <a:r>
              <a:rPr lang="es-SV" sz="3600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es-SV" sz="3600" dirty="0" smtClean="0">
                <a:solidFill>
                  <a:schemeClr val="bg1"/>
                </a:solidFill>
              </a:rPr>
              <a:t>Jefatura: Salvador Iraheta Santos</a:t>
            </a:r>
            <a:endParaRPr lang="es-SV" sz="2800" dirty="0" smtClean="0"/>
          </a:p>
          <a:p>
            <a:pPr marL="0" indent="0" algn="just">
              <a:buNone/>
            </a:pPr>
            <a:r>
              <a:rPr lang="es-SV" sz="4500" dirty="0"/>
              <a:t>2</a:t>
            </a:r>
            <a:r>
              <a:rPr lang="es-SV" sz="4500" dirty="0" smtClean="0"/>
              <a:t> Hombres</a:t>
            </a:r>
          </a:p>
          <a:p>
            <a:pPr algn="just"/>
            <a:r>
              <a:rPr lang="es-SV" sz="2600" b="1" dirty="0" smtClean="0">
                <a:hlinkClick r:id="rId2"/>
              </a:rPr>
              <a:t>Estructura </a:t>
            </a:r>
            <a:r>
              <a:rPr lang="es-SV" sz="2600" b="1" dirty="0">
                <a:hlinkClick r:id="rId2"/>
              </a:rPr>
              <a:t>Organizativa Unidad de Medio Ambiente</a:t>
            </a:r>
            <a:endParaRPr lang="es-SV" sz="2600" b="1" dirty="0"/>
          </a:p>
        </p:txBody>
      </p:sp>
      <p:pic>
        <p:nvPicPr>
          <p:cNvPr id="5" name="Imagen 4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6457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7966" y="505176"/>
            <a:ext cx="3300412" cy="1246506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UNIDAD DE GESTIÓN DOCUMENTAL Y ARCHIVO </a:t>
            </a:r>
            <a:endParaRPr lang="es-SV" dirty="0"/>
          </a:p>
        </p:txBody>
      </p:sp>
      <p:sp>
        <p:nvSpPr>
          <p:cNvPr id="5" name="Marcador de contenido 2"/>
          <p:cNvSpPr txBox="1">
            <a:spLocks noGrp="1"/>
          </p:cNvSpPr>
          <p:nvPr>
            <p:ph idx="1"/>
          </p:nvPr>
        </p:nvSpPr>
        <p:spPr>
          <a:xfrm>
            <a:off x="991518" y="1751682"/>
            <a:ext cx="10055893" cy="4516916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3600" dirty="0">
                <a:solidFill>
                  <a:schemeClr val="bg1"/>
                </a:solidFill>
              </a:rPr>
              <a:t>Resguardar la documentación en su fase semi activa, transferida por los Archivos de Gestión de toda la Institución y desarrollar los tratamientos archivísticos: organizar el fondo documental acumulado; crear instrumentos de control y consulta, proporcionar documentos solicitados por las Oficinas productoras o generadoras y atender consultas directas; llevar a cabo el proceso de eliminación de documentos; colaborar en la capacitación para las personas funcionarias de la Institución en la administración de los Archivos de Gestión, y otras actividades archivísticas, según los lineamientos de la Unidad de Gestión Documental y Archivo. </a:t>
            </a:r>
            <a:endParaRPr lang="es-SV" sz="3600" dirty="0" smtClean="0">
              <a:solidFill>
                <a:schemeClr val="bg1"/>
              </a:solidFill>
            </a:endParaRPr>
          </a:p>
          <a:p>
            <a:pPr algn="just"/>
            <a:r>
              <a:rPr lang="es-SV" sz="3600" dirty="0" smtClean="0"/>
              <a:t>Jefatura: Bangie Nineth Hércules Valle </a:t>
            </a:r>
          </a:p>
          <a:p>
            <a:pPr algn="just"/>
            <a:r>
              <a:rPr lang="es-SV" sz="4500" dirty="0" smtClean="0"/>
              <a:t>1 Hombres</a:t>
            </a:r>
          </a:p>
          <a:p>
            <a:pPr algn="just"/>
            <a:r>
              <a:rPr lang="es-SV" sz="4500" dirty="0" smtClean="0"/>
              <a:t>2 Mujeres</a:t>
            </a:r>
          </a:p>
          <a:p>
            <a:pPr algn="just"/>
            <a:r>
              <a:rPr lang="es-SV" sz="4800" b="1" dirty="0">
                <a:hlinkClick r:id="rId4"/>
              </a:rPr>
              <a:t>Estructura Organizativa Unidad de </a:t>
            </a:r>
            <a:r>
              <a:rPr lang="es-SV" sz="4800" b="1" dirty="0" smtClean="0">
                <a:hlinkClick r:id="rId4"/>
              </a:rPr>
              <a:t>Gestión Documental y Archivo</a:t>
            </a:r>
            <a:endParaRPr lang="es-SV" sz="4500" dirty="0"/>
          </a:p>
          <a:p>
            <a:pPr algn="just"/>
            <a:endParaRPr lang="es-SV" sz="4500" dirty="0" smtClean="0"/>
          </a:p>
          <a:p>
            <a:pPr marL="0" indent="0" algn="just">
              <a:buNone/>
            </a:pPr>
            <a:endParaRPr lang="es-SV" sz="2600" b="1" dirty="0"/>
          </a:p>
        </p:txBody>
      </p:sp>
    </p:spTree>
    <p:extLst>
      <p:ext uri="{BB962C8B-B14F-4D97-AF65-F5344CB8AC3E}">
        <p14:creationId xmlns:p14="http://schemas.microsoft.com/office/powerpoint/2010/main" val="41850071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41413" y="0"/>
            <a:ext cx="7556211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DIRECCIÓN GENERAL DE TRABAJO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21146" y="997528"/>
            <a:ext cx="10960100" cy="5514109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8000" dirty="0">
                <a:solidFill>
                  <a:schemeClr val="bg1"/>
                </a:solidFill>
              </a:rPr>
              <a:t>La Dirección General de Trabajo tiene como objetivo armonizar </a:t>
            </a:r>
            <a:r>
              <a:rPr lang="es-SV" sz="8000" dirty="0" smtClean="0">
                <a:solidFill>
                  <a:schemeClr val="bg1"/>
                </a:solidFill>
              </a:rPr>
              <a:t>las relaciones entre </a:t>
            </a:r>
            <a:r>
              <a:rPr lang="es-SV" sz="8000" dirty="0">
                <a:solidFill>
                  <a:schemeClr val="bg1"/>
                </a:solidFill>
              </a:rPr>
              <a:t>trabajadores y empleadores, procurando un ambiente digno de trabajo y </a:t>
            </a:r>
            <a:r>
              <a:rPr lang="es-SV" sz="8000" dirty="0" smtClean="0">
                <a:solidFill>
                  <a:schemeClr val="bg1"/>
                </a:solidFill>
              </a:rPr>
              <a:t>el cumplimiento </a:t>
            </a:r>
            <a:r>
              <a:rPr lang="es-SV" sz="8000" dirty="0">
                <a:solidFill>
                  <a:schemeClr val="bg1"/>
                </a:solidFill>
              </a:rPr>
              <a:t>a la normativa laboral vigente</a:t>
            </a:r>
            <a:r>
              <a:rPr lang="es-SV" sz="8000" dirty="0" smtClean="0">
                <a:solidFill>
                  <a:schemeClr val="bg1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es-SV" sz="8000" b="1" dirty="0" smtClean="0">
                <a:solidFill>
                  <a:schemeClr val="bg1"/>
                </a:solidFill>
              </a:rPr>
              <a:t>Directora: Emigdia Mayari Merino García   </a:t>
            </a:r>
            <a:endParaRPr lang="es-SV" sz="9600" b="1" dirty="0" smtClean="0"/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r>
              <a:rPr lang="es-SV" sz="9800" b="1" dirty="0" smtClean="0"/>
              <a:t>    </a:t>
            </a:r>
          </a:p>
          <a:p>
            <a:pPr algn="just"/>
            <a:r>
              <a:rPr lang="es-SV" sz="6600" b="1" dirty="0">
                <a:hlinkClick r:id="rId2"/>
              </a:rPr>
              <a:t>Estructura Organizativa Dirección General de Trabajo</a:t>
            </a:r>
            <a:endParaRPr lang="es-SV" sz="6600" b="1" dirty="0"/>
          </a:p>
          <a:p>
            <a:pPr algn="just"/>
            <a:endParaRPr lang="es-SV" sz="6400" dirty="0" smtClean="0">
              <a:solidFill>
                <a:schemeClr val="bg1"/>
              </a:solidFill>
              <a:hlinkClick r:id="rId3" action="ppaction://hlinkfile"/>
            </a:endParaRPr>
          </a:p>
        </p:txBody>
      </p:sp>
      <p:pic>
        <p:nvPicPr>
          <p:cNvPr id="5" name="Imagen 4"/>
          <p:cNvPicPr/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2783" y="232064"/>
            <a:ext cx="1908463" cy="765462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603250" y="2476500"/>
            <a:ext cx="11039476" cy="3338513"/>
            <a:chOff x="380" y="1560"/>
            <a:chExt cx="6954" cy="2103"/>
          </a:xfrm>
        </p:grpSpPr>
        <p:sp>
          <p:nvSpPr>
            <p:cNvPr id="3" name="AutoShape 3"/>
            <p:cNvSpPr>
              <a:spLocks noChangeAspect="1" noChangeArrowheads="1" noTextEdit="1"/>
            </p:cNvSpPr>
            <p:nvPr/>
          </p:nvSpPr>
          <p:spPr bwMode="auto">
            <a:xfrm>
              <a:off x="430" y="1577"/>
              <a:ext cx="6904" cy="2008"/>
            </a:xfrm>
            <a:prstGeom prst="rect">
              <a:avLst/>
            </a:prstGeom>
            <a:solidFill>
              <a:srgbClr val="22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380" y="1581"/>
              <a:ext cx="6904" cy="40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1715" y="1577"/>
              <a:ext cx="1275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DEPENDENCIAS 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4402" y="1577"/>
              <a:ext cx="755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MUJERES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5392" y="1577"/>
              <a:ext cx="824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HOMBRES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6550" y="1577"/>
              <a:ext cx="549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TOTAL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Rectangle 10"/>
            <p:cNvSpPr>
              <a:spLocks noChangeArrowheads="1"/>
            </p:cNvSpPr>
            <p:nvPr/>
          </p:nvSpPr>
          <p:spPr bwMode="auto">
            <a:xfrm>
              <a:off x="430" y="1777"/>
              <a:ext cx="1373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Dirección General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auto">
            <a:xfrm>
              <a:off x="4696" y="1777"/>
              <a:ext cx="13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1900" dirty="0">
                  <a:solidFill>
                    <a:srgbClr val="000000"/>
                  </a:solidFill>
                  <a:latin typeface="Calibri" panose="020F0502020204030204" pitchFamily="34" charset="0"/>
                </a:rPr>
                <a:t>3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Rectangle 12"/>
            <p:cNvSpPr>
              <a:spLocks noChangeArrowheads="1"/>
            </p:cNvSpPr>
            <p:nvPr/>
          </p:nvSpPr>
          <p:spPr bwMode="auto">
            <a:xfrm>
              <a:off x="5716" y="1777"/>
              <a:ext cx="78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1900" dirty="0">
                  <a:solidFill>
                    <a:srgbClr val="000000"/>
                  </a:solidFill>
                  <a:latin typeface="Calibri" panose="020F0502020204030204" pitchFamily="34" charset="0"/>
                </a:rPr>
                <a:t>1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13"/>
            <p:cNvSpPr>
              <a:spLocks noChangeArrowheads="1"/>
            </p:cNvSpPr>
            <p:nvPr/>
          </p:nvSpPr>
          <p:spPr bwMode="auto">
            <a:xfrm>
              <a:off x="6549" y="1777"/>
              <a:ext cx="268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4</a:t>
              </a:r>
            </a:p>
          </p:txBody>
        </p:sp>
        <p:sp>
          <p:nvSpPr>
            <p:cNvPr id="18" name="Rectangle 15"/>
            <p:cNvSpPr>
              <a:spLocks noChangeArrowheads="1"/>
            </p:cNvSpPr>
            <p:nvPr/>
          </p:nvSpPr>
          <p:spPr bwMode="auto">
            <a:xfrm>
              <a:off x="4696" y="1977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16"/>
            <p:cNvSpPr>
              <a:spLocks noChangeArrowheads="1"/>
            </p:cNvSpPr>
            <p:nvPr/>
          </p:nvSpPr>
          <p:spPr bwMode="auto">
            <a:xfrm>
              <a:off x="5716" y="1977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17"/>
            <p:cNvSpPr>
              <a:spLocks noChangeArrowheads="1"/>
            </p:cNvSpPr>
            <p:nvPr/>
          </p:nvSpPr>
          <p:spPr bwMode="auto">
            <a:xfrm>
              <a:off x="6736" y="1977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18"/>
            <p:cNvSpPr>
              <a:spLocks noChangeArrowheads="1"/>
            </p:cNvSpPr>
            <p:nvPr/>
          </p:nvSpPr>
          <p:spPr bwMode="auto">
            <a:xfrm>
              <a:off x="430" y="2177"/>
              <a:ext cx="1952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Secretaria de Actuaciones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Rectangle 19"/>
            <p:cNvSpPr>
              <a:spLocks noChangeArrowheads="1"/>
            </p:cNvSpPr>
            <p:nvPr/>
          </p:nvSpPr>
          <p:spPr bwMode="auto">
            <a:xfrm>
              <a:off x="4696" y="2177"/>
              <a:ext cx="81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23" name="Rectangle 20"/>
            <p:cNvSpPr>
              <a:spLocks noChangeArrowheads="1"/>
            </p:cNvSpPr>
            <p:nvPr/>
          </p:nvSpPr>
          <p:spPr bwMode="auto">
            <a:xfrm>
              <a:off x="5716" y="2177"/>
              <a:ext cx="78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1900" dirty="0">
                  <a:solidFill>
                    <a:srgbClr val="000000"/>
                  </a:solidFill>
                  <a:latin typeface="Calibri" panose="020F0502020204030204" pitchFamily="34" charset="0"/>
                </a:rPr>
                <a:t>1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Rectangle 21"/>
            <p:cNvSpPr>
              <a:spLocks noChangeArrowheads="1"/>
            </p:cNvSpPr>
            <p:nvPr/>
          </p:nvSpPr>
          <p:spPr bwMode="auto">
            <a:xfrm>
              <a:off x="6736" y="2177"/>
              <a:ext cx="177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4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22"/>
            <p:cNvSpPr>
              <a:spLocks noChangeArrowheads="1"/>
            </p:cNvSpPr>
            <p:nvPr/>
          </p:nvSpPr>
          <p:spPr bwMode="auto">
            <a:xfrm>
              <a:off x="430" y="2377"/>
              <a:ext cx="2748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Sección de Reglamentos Internos de Trabajo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23"/>
            <p:cNvSpPr>
              <a:spLocks noChangeArrowheads="1"/>
            </p:cNvSpPr>
            <p:nvPr/>
          </p:nvSpPr>
          <p:spPr bwMode="auto">
            <a:xfrm>
              <a:off x="4696" y="2377"/>
              <a:ext cx="177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8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Rectangle 24"/>
            <p:cNvSpPr>
              <a:spLocks noChangeArrowheads="1"/>
            </p:cNvSpPr>
            <p:nvPr/>
          </p:nvSpPr>
          <p:spPr bwMode="auto">
            <a:xfrm>
              <a:off x="5716" y="2377"/>
              <a:ext cx="78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1900" dirty="0">
                  <a:solidFill>
                    <a:srgbClr val="000000"/>
                  </a:solidFill>
                  <a:latin typeface="Calibri" panose="020F0502020204030204" pitchFamily="34" charset="0"/>
                </a:rPr>
                <a:t>1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Rectangle 25"/>
            <p:cNvSpPr>
              <a:spLocks noChangeArrowheads="1"/>
            </p:cNvSpPr>
            <p:nvPr/>
          </p:nvSpPr>
          <p:spPr bwMode="auto">
            <a:xfrm>
              <a:off x="6697" y="2377"/>
              <a:ext cx="81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9</a:t>
              </a:r>
            </a:p>
          </p:txBody>
        </p:sp>
        <p:sp>
          <p:nvSpPr>
            <p:cNvPr id="29" name="Rectangle 26"/>
            <p:cNvSpPr>
              <a:spLocks noChangeArrowheads="1"/>
            </p:cNvSpPr>
            <p:nvPr/>
          </p:nvSpPr>
          <p:spPr bwMode="auto">
            <a:xfrm>
              <a:off x="430" y="2576"/>
              <a:ext cx="3776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Departamento Nacional de Organizaciones Sociales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27"/>
            <p:cNvSpPr>
              <a:spLocks noChangeArrowheads="1"/>
            </p:cNvSpPr>
            <p:nvPr/>
          </p:nvSpPr>
          <p:spPr bwMode="auto">
            <a:xfrm>
              <a:off x="4657" y="2576"/>
              <a:ext cx="156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13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28"/>
            <p:cNvSpPr>
              <a:spLocks noChangeArrowheads="1"/>
            </p:cNvSpPr>
            <p:nvPr/>
          </p:nvSpPr>
          <p:spPr bwMode="auto">
            <a:xfrm>
              <a:off x="5716" y="2576"/>
              <a:ext cx="78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1900" dirty="0">
                  <a:solidFill>
                    <a:srgbClr val="000000"/>
                  </a:solidFill>
                  <a:latin typeface="Calibri" panose="020F0502020204030204" pitchFamily="34" charset="0"/>
                </a:rPr>
                <a:t>6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" name="Rectangle 29"/>
            <p:cNvSpPr>
              <a:spLocks noChangeArrowheads="1"/>
            </p:cNvSpPr>
            <p:nvPr/>
          </p:nvSpPr>
          <p:spPr bwMode="auto">
            <a:xfrm>
              <a:off x="6697" y="2576"/>
              <a:ext cx="156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1900" dirty="0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19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" name="Rectangle 30"/>
            <p:cNvSpPr>
              <a:spLocks noChangeArrowheads="1"/>
            </p:cNvSpPr>
            <p:nvPr/>
          </p:nvSpPr>
          <p:spPr bwMode="auto">
            <a:xfrm>
              <a:off x="430" y="2776"/>
              <a:ext cx="2981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Departamento de Relaciones de Trabajo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" name="Rectangle 31"/>
            <p:cNvSpPr>
              <a:spLocks noChangeArrowheads="1"/>
            </p:cNvSpPr>
            <p:nvPr/>
          </p:nvSpPr>
          <p:spPr bwMode="auto">
            <a:xfrm>
              <a:off x="4696" y="2776"/>
              <a:ext cx="177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" name="Rectangle 32"/>
            <p:cNvSpPr>
              <a:spLocks noChangeArrowheads="1"/>
            </p:cNvSpPr>
            <p:nvPr/>
          </p:nvSpPr>
          <p:spPr bwMode="auto">
            <a:xfrm>
              <a:off x="5716" y="2776"/>
              <a:ext cx="177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" name="Rectangle 33"/>
            <p:cNvSpPr>
              <a:spLocks noChangeArrowheads="1"/>
            </p:cNvSpPr>
            <p:nvPr/>
          </p:nvSpPr>
          <p:spPr bwMode="auto">
            <a:xfrm>
              <a:off x="6736" y="2776"/>
              <a:ext cx="177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" name="Rectangle 34"/>
            <p:cNvSpPr>
              <a:spLocks noChangeArrowheads="1"/>
            </p:cNvSpPr>
            <p:nvPr/>
          </p:nvSpPr>
          <p:spPr bwMode="auto">
            <a:xfrm>
              <a:off x="430" y="2976"/>
              <a:ext cx="3373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Sección de Relaciones Individuales de Trabajo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" name="Rectangle 35"/>
            <p:cNvSpPr>
              <a:spLocks noChangeArrowheads="1"/>
            </p:cNvSpPr>
            <p:nvPr/>
          </p:nvSpPr>
          <p:spPr bwMode="auto">
            <a:xfrm>
              <a:off x="4657" y="2976"/>
              <a:ext cx="265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12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" name="Rectangle 36"/>
            <p:cNvSpPr>
              <a:spLocks noChangeArrowheads="1"/>
            </p:cNvSpPr>
            <p:nvPr/>
          </p:nvSpPr>
          <p:spPr bwMode="auto">
            <a:xfrm>
              <a:off x="5716" y="2976"/>
              <a:ext cx="177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" name="Rectangle 37"/>
            <p:cNvSpPr>
              <a:spLocks noChangeArrowheads="1"/>
            </p:cNvSpPr>
            <p:nvPr/>
          </p:nvSpPr>
          <p:spPr bwMode="auto">
            <a:xfrm>
              <a:off x="6697" y="2976"/>
              <a:ext cx="265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15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" name="Rectangle 38"/>
            <p:cNvSpPr>
              <a:spLocks noChangeArrowheads="1"/>
            </p:cNvSpPr>
            <p:nvPr/>
          </p:nvSpPr>
          <p:spPr bwMode="auto">
            <a:xfrm>
              <a:off x="430" y="3176"/>
              <a:ext cx="3236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Sección de Relaciones Colectivas de Trabajo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" name="Rectangle 39"/>
            <p:cNvSpPr>
              <a:spLocks noChangeArrowheads="1"/>
            </p:cNvSpPr>
            <p:nvPr/>
          </p:nvSpPr>
          <p:spPr bwMode="auto">
            <a:xfrm>
              <a:off x="4696" y="3176"/>
              <a:ext cx="78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1900" dirty="0">
                  <a:solidFill>
                    <a:srgbClr val="000000"/>
                  </a:solidFill>
                  <a:latin typeface="Calibri" panose="020F0502020204030204" pitchFamily="34" charset="0"/>
                </a:rPr>
                <a:t>3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3" name="Rectangle 40"/>
            <p:cNvSpPr>
              <a:spLocks noChangeArrowheads="1"/>
            </p:cNvSpPr>
            <p:nvPr/>
          </p:nvSpPr>
          <p:spPr bwMode="auto">
            <a:xfrm>
              <a:off x="5716" y="3176"/>
              <a:ext cx="78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1900" dirty="0">
                  <a:solidFill>
                    <a:srgbClr val="000000"/>
                  </a:solidFill>
                  <a:latin typeface="Calibri" panose="020F0502020204030204" pitchFamily="34" charset="0"/>
                </a:rPr>
                <a:t>2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4" name="Rectangle 41"/>
            <p:cNvSpPr>
              <a:spLocks noChangeArrowheads="1"/>
            </p:cNvSpPr>
            <p:nvPr/>
          </p:nvSpPr>
          <p:spPr bwMode="auto">
            <a:xfrm>
              <a:off x="6736" y="3176"/>
              <a:ext cx="177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5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5" name="Rectangle 42"/>
            <p:cNvSpPr>
              <a:spLocks noChangeArrowheads="1"/>
            </p:cNvSpPr>
            <p:nvPr/>
          </p:nvSpPr>
          <p:spPr bwMode="auto">
            <a:xfrm>
              <a:off x="430" y="3376"/>
              <a:ext cx="1569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Sección de Notificadores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6" name="Rectangle 43"/>
            <p:cNvSpPr>
              <a:spLocks noChangeArrowheads="1"/>
            </p:cNvSpPr>
            <p:nvPr/>
          </p:nvSpPr>
          <p:spPr bwMode="auto">
            <a:xfrm>
              <a:off x="4716" y="3376"/>
              <a:ext cx="147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7" name="Rectangle 44"/>
            <p:cNvSpPr>
              <a:spLocks noChangeArrowheads="1"/>
            </p:cNvSpPr>
            <p:nvPr/>
          </p:nvSpPr>
          <p:spPr bwMode="auto">
            <a:xfrm>
              <a:off x="5716" y="3376"/>
              <a:ext cx="177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8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" name="Rectangle 45"/>
            <p:cNvSpPr>
              <a:spLocks noChangeArrowheads="1"/>
            </p:cNvSpPr>
            <p:nvPr/>
          </p:nvSpPr>
          <p:spPr bwMode="auto">
            <a:xfrm>
              <a:off x="6736" y="3376"/>
              <a:ext cx="177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8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" name="Rectangle 46"/>
            <p:cNvSpPr>
              <a:spLocks noChangeArrowheads="1"/>
            </p:cNvSpPr>
            <p:nvPr/>
          </p:nvSpPr>
          <p:spPr bwMode="auto">
            <a:xfrm>
              <a:off x="391" y="1560"/>
              <a:ext cx="10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0" name="Rectangle 47"/>
            <p:cNvSpPr>
              <a:spLocks noChangeArrowheads="1"/>
            </p:cNvSpPr>
            <p:nvPr/>
          </p:nvSpPr>
          <p:spPr bwMode="auto">
            <a:xfrm>
              <a:off x="4225" y="1560"/>
              <a:ext cx="10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1" name="Rectangle 48"/>
            <p:cNvSpPr>
              <a:spLocks noChangeArrowheads="1"/>
            </p:cNvSpPr>
            <p:nvPr/>
          </p:nvSpPr>
          <p:spPr bwMode="auto">
            <a:xfrm>
              <a:off x="5245" y="1560"/>
              <a:ext cx="10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2" name="Rectangle 49"/>
            <p:cNvSpPr>
              <a:spLocks noChangeArrowheads="1"/>
            </p:cNvSpPr>
            <p:nvPr/>
          </p:nvSpPr>
          <p:spPr bwMode="auto">
            <a:xfrm>
              <a:off x="6265" y="1560"/>
              <a:ext cx="10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3" name="Line 50"/>
            <p:cNvSpPr>
              <a:spLocks noChangeShapeType="1"/>
            </p:cNvSpPr>
            <p:nvPr/>
          </p:nvSpPr>
          <p:spPr bwMode="auto">
            <a:xfrm>
              <a:off x="401" y="1560"/>
              <a:ext cx="689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4" name="Rectangle 51"/>
            <p:cNvSpPr>
              <a:spLocks noChangeArrowheads="1"/>
            </p:cNvSpPr>
            <p:nvPr/>
          </p:nvSpPr>
          <p:spPr bwMode="auto">
            <a:xfrm>
              <a:off x="401" y="1560"/>
              <a:ext cx="6894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5" name="Rectangle 52"/>
            <p:cNvSpPr>
              <a:spLocks noChangeArrowheads="1"/>
            </p:cNvSpPr>
            <p:nvPr/>
          </p:nvSpPr>
          <p:spPr bwMode="auto">
            <a:xfrm>
              <a:off x="7285" y="1560"/>
              <a:ext cx="10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6" name="Line 53"/>
            <p:cNvSpPr>
              <a:spLocks noChangeShapeType="1"/>
            </p:cNvSpPr>
            <p:nvPr/>
          </p:nvSpPr>
          <p:spPr bwMode="auto">
            <a:xfrm>
              <a:off x="401" y="1760"/>
              <a:ext cx="689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7" name="Rectangle 54"/>
            <p:cNvSpPr>
              <a:spLocks noChangeArrowheads="1"/>
            </p:cNvSpPr>
            <p:nvPr/>
          </p:nvSpPr>
          <p:spPr bwMode="auto">
            <a:xfrm>
              <a:off x="401" y="1760"/>
              <a:ext cx="6894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8" name="Line 55"/>
            <p:cNvSpPr>
              <a:spLocks noChangeShapeType="1"/>
            </p:cNvSpPr>
            <p:nvPr/>
          </p:nvSpPr>
          <p:spPr bwMode="auto">
            <a:xfrm>
              <a:off x="401" y="1960"/>
              <a:ext cx="689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9" name="Rectangle 56"/>
            <p:cNvSpPr>
              <a:spLocks noChangeArrowheads="1"/>
            </p:cNvSpPr>
            <p:nvPr/>
          </p:nvSpPr>
          <p:spPr bwMode="auto">
            <a:xfrm>
              <a:off x="401" y="1960"/>
              <a:ext cx="6894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0" name="Line 57"/>
            <p:cNvSpPr>
              <a:spLocks noChangeShapeType="1"/>
            </p:cNvSpPr>
            <p:nvPr/>
          </p:nvSpPr>
          <p:spPr bwMode="auto">
            <a:xfrm>
              <a:off x="401" y="2160"/>
              <a:ext cx="689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1" name="Rectangle 58"/>
            <p:cNvSpPr>
              <a:spLocks noChangeArrowheads="1"/>
            </p:cNvSpPr>
            <p:nvPr/>
          </p:nvSpPr>
          <p:spPr bwMode="auto">
            <a:xfrm>
              <a:off x="401" y="2160"/>
              <a:ext cx="6894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2" name="Line 59"/>
            <p:cNvSpPr>
              <a:spLocks noChangeShapeType="1"/>
            </p:cNvSpPr>
            <p:nvPr/>
          </p:nvSpPr>
          <p:spPr bwMode="auto">
            <a:xfrm>
              <a:off x="401" y="2360"/>
              <a:ext cx="689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3" name="Rectangle 60"/>
            <p:cNvSpPr>
              <a:spLocks noChangeArrowheads="1"/>
            </p:cNvSpPr>
            <p:nvPr/>
          </p:nvSpPr>
          <p:spPr bwMode="auto">
            <a:xfrm>
              <a:off x="401" y="2360"/>
              <a:ext cx="6894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4" name="Line 61"/>
            <p:cNvSpPr>
              <a:spLocks noChangeShapeType="1"/>
            </p:cNvSpPr>
            <p:nvPr/>
          </p:nvSpPr>
          <p:spPr bwMode="auto">
            <a:xfrm>
              <a:off x="401" y="2560"/>
              <a:ext cx="689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5" name="Rectangle 62"/>
            <p:cNvSpPr>
              <a:spLocks noChangeArrowheads="1"/>
            </p:cNvSpPr>
            <p:nvPr/>
          </p:nvSpPr>
          <p:spPr bwMode="auto">
            <a:xfrm>
              <a:off x="401" y="2560"/>
              <a:ext cx="6894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6" name="Line 63"/>
            <p:cNvSpPr>
              <a:spLocks noChangeShapeType="1"/>
            </p:cNvSpPr>
            <p:nvPr/>
          </p:nvSpPr>
          <p:spPr bwMode="auto">
            <a:xfrm>
              <a:off x="401" y="2760"/>
              <a:ext cx="689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7" name="Rectangle 64"/>
            <p:cNvSpPr>
              <a:spLocks noChangeArrowheads="1"/>
            </p:cNvSpPr>
            <p:nvPr/>
          </p:nvSpPr>
          <p:spPr bwMode="auto">
            <a:xfrm>
              <a:off x="401" y="2760"/>
              <a:ext cx="6894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8" name="Line 65"/>
            <p:cNvSpPr>
              <a:spLocks noChangeShapeType="1"/>
            </p:cNvSpPr>
            <p:nvPr/>
          </p:nvSpPr>
          <p:spPr bwMode="auto">
            <a:xfrm>
              <a:off x="401" y="2960"/>
              <a:ext cx="689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9" name="Rectangle 66"/>
            <p:cNvSpPr>
              <a:spLocks noChangeArrowheads="1"/>
            </p:cNvSpPr>
            <p:nvPr/>
          </p:nvSpPr>
          <p:spPr bwMode="auto">
            <a:xfrm>
              <a:off x="401" y="2960"/>
              <a:ext cx="6894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0" name="Line 67"/>
            <p:cNvSpPr>
              <a:spLocks noChangeShapeType="1"/>
            </p:cNvSpPr>
            <p:nvPr/>
          </p:nvSpPr>
          <p:spPr bwMode="auto">
            <a:xfrm>
              <a:off x="401" y="3160"/>
              <a:ext cx="689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1" name="Rectangle 68"/>
            <p:cNvSpPr>
              <a:spLocks noChangeArrowheads="1"/>
            </p:cNvSpPr>
            <p:nvPr/>
          </p:nvSpPr>
          <p:spPr bwMode="auto">
            <a:xfrm>
              <a:off x="401" y="3160"/>
              <a:ext cx="6894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2" name="Line 69"/>
            <p:cNvSpPr>
              <a:spLocks noChangeShapeType="1"/>
            </p:cNvSpPr>
            <p:nvPr/>
          </p:nvSpPr>
          <p:spPr bwMode="auto">
            <a:xfrm>
              <a:off x="401" y="3360"/>
              <a:ext cx="689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3" name="Rectangle 70"/>
            <p:cNvSpPr>
              <a:spLocks noChangeArrowheads="1"/>
            </p:cNvSpPr>
            <p:nvPr/>
          </p:nvSpPr>
          <p:spPr bwMode="auto">
            <a:xfrm>
              <a:off x="401" y="3360"/>
              <a:ext cx="6894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4" name="Line 71"/>
            <p:cNvSpPr>
              <a:spLocks noChangeShapeType="1"/>
            </p:cNvSpPr>
            <p:nvPr/>
          </p:nvSpPr>
          <p:spPr bwMode="auto">
            <a:xfrm>
              <a:off x="380" y="1655"/>
              <a:ext cx="0" cy="200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5" name="Rectangle 72"/>
            <p:cNvSpPr>
              <a:spLocks noChangeArrowheads="1"/>
            </p:cNvSpPr>
            <p:nvPr/>
          </p:nvSpPr>
          <p:spPr bwMode="auto">
            <a:xfrm>
              <a:off x="391" y="1560"/>
              <a:ext cx="10" cy="200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6" name="Line 73"/>
            <p:cNvSpPr>
              <a:spLocks noChangeShapeType="1"/>
            </p:cNvSpPr>
            <p:nvPr/>
          </p:nvSpPr>
          <p:spPr bwMode="auto">
            <a:xfrm>
              <a:off x="4225" y="1568"/>
              <a:ext cx="0" cy="20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7" name="Rectangle 74"/>
            <p:cNvSpPr>
              <a:spLocks noChangeArrowheads="1"/>
            </p:cNvSpPr>
            <p:nvPr/>
          </p:nvSpPr>
          <p:spPr bwMode="auto">
            <a:xfrm>
              <a:off x="4225" y="1568"/>
              <a:ext cx="10" cy="20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8" name="Line 75"/>
            <p:cNvSpPr>
              <a:spLocks noChangeShapeType="1"/>
            </p:cNvSpPr>
            <p:nvPr/>
          </p:nvSpPr>
          <p:spPr bwMode="auto">
            <a:xfrm>
              <a:off x="5245" y="1568"/>
              <a:ext cx="0" cy="20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9" name="Rectangle 76"/>
            <p:cNvSpPr>
              <a:spLocks noChangeArrowheads="1"/>
            </p:cNvSpPr>
            <p:nvPr/>
          </p:nvSpPr>
          <p:spPr bwMode="auto">
            <a:xfrm>
              <a:off x="5245" y="1568"/>
              <a:ext cx="10" cy="20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0" name="Line 77"/>
            <p:cNvSpPr>
              <a:spLocks noChangeShapeType="1"/>
            </p:cNvSpPr>
            <p:nvPr/>
          </p:nvSpPr>
          <p:spPr bwMode="auto">
            <a:xfrm>
              <a:off x="6265" y="1568"/>
              <a:ext cx="0" cy="20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1" name="Rectangle 78"/>
            <p:cNvSpPr>
              <a:spLocks noChangeArrowheads="1"/>
            </p:cNvSpPr>
            <p:nvPr/>
          </p:nvSpPr>
          <p:spPr bwMode="auto">
            <a:xfrm>
              <a:off x="6265" y="1568"/>
              <a:ext cx="10" cy="20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2" name="Line 79"/>
            <p:cNvSpPr>
              <a:spLocks noChangeShapeType="1"/>
            </p:cNvSpPr>
            <p:nvPr/>
          </p:nvSpPr>
          <p:spPr bwMode="auto">
            <a:xfrm>
              <a:off x="401" y="3560"/>
              <a:ext cx="689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3" name="Rectangle 80"/>
            <p:cNvSpPr>
              <a:spLocks noChangeArrowheads="1"/>
            </p:cNvSpPr>
            <p:nvPr/>
          </p:nvSpPr>
          <p:spPr bwMode="auto">
            <a:xfrm>
              <a:off x="401" y="3560"/>
              <a:ext cx="6894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4" name="Line 81"/>
            <p:cNvSpPr>
              <a:spLocks noChangeShapeType="1"/>
            </p:cNvSpPr>
            <p:nvPr/>
          </p:nvSpPr>
          <p:spPr bwMode="auto">
            <a:xfrm>
              <a:off x="7285" y="1568"/>
              <a:ext cx="0" cy="20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5" name="Rectangle 82"/>
            <p:cNvSpPr>
              <a:spLocks noChangeArrowheads="1"/>
            </p:cNvSpPr>
            <p:nvPr/>
          </p:nvSpPr>
          <p:spPr bwMode="auto">
            <a:xfrm>
              <a:off x="7285" y="1568"/>
              <a:ext cx="10" cy="20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6" name="Line 83"/>
            <p:cNvSpPr>
              <a:spLocks noChangeShapeType="1"/>
            </p:cNvSpPr>
            <p:nvPr/>
          </p:nvSpPr>
          <p:spPr bwMode="auto">
            <a:xfrm>
              <a:off x="391" y="3568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7" name="Rectangle 84"/>
            <p:cNvSpPr>
              <a:spLocks noChangeArrowheads="1"/>
            </p:cNvSpPr>
            <p:nvPr/>
          </p:nvSpPr>
          <p:spPr bwMode="auto">
            <a:xfrm>
              <a:off x="391" y="3568"/>
              <a:ext cx="10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8" name="Line 85"/>
            <p:cNvSpPr>
              <a:spLocks noChangeShapeType="1"/>
            </p:cNvSpPr>
            <p:nvPr/>
          </p:nvSpPr>
          <p:spPr bwMode="auto">
            <a:xfrm>
              <a:off x="4225" y="3568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9" name="Rectangle 86"/>
            <p:cNvSpPr>
              <a:spLocks noChangeArrowheads="1"/>
            </p:cNvSpPr>
            <p:nvPr/>
          </p:nvSpPr>
          <p:spPr bwMode="auto">
            <a:xfrm>
              <a:off x="4225" y="3568"/>
              <a:ext cx="10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0" name="Line 87"/>
            <p:cNvSpPr>
              <a:spLocks noChangeShapeType="1"/>
            </p:cNvSpPr>
            <p:nvPr/>
          </p:nvSpPr>
          <p:spPr bwMode="auto">
            <a:xfrm>
              <a:off x="5245" y="3568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1" name="Rectangle 88"/>
            <p:cNvSpPr>
              <a:spLocks noChangeArrowheads="1"/>
            </p:cNvSpPr>
            <p:nvPr/>
          </p:nvSpPr>
          <p:spPr bwMode="auto">
            <a:xfrm>
              <a:off x="5245" y="3568"/>
              <a:ext cx="10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2" name="Line 89"/>
            <p:cNvSpPr>
              <a:spLocks noChangeShapeType="1"/>
            </p:cNvSpPr>
            <p:nvPr/>
          </p:nvSpPr>
          <p:spPr bwMode="auto">
            <a:xfrm>
              <a:off x="6265" y="3568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3" name="Rectangle 90"/>
            <p:cNvSpPr>
              <a:spLocks noChangeArrowheads="1"/>
            </p:cNvSpPr>
            <p:nvPr/>
          </p:nvSpPr>
          <p:spPr bwMode="auto">
            <a:xfrm>
              <a:off x="6265" y="3568"/>
              <a:ext cx="10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4" name="Line 91"/>
            <p:cNvSpPr>
              <a:spLocks noChangeShapeType="1"/>
            </p:cNvSpPr>
            <p:nvPr/>
          </p:nvSpPr>
          <p:spPr bwMode="auto">
            <a:xfrm>
              <a:off x="7285" y="3568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5" name="Rectangle 92"/>
            <p:cNvSpPr>
              <a:spLocks noChangeArrowheads="1"/>
            </p:cNvSpPr>
            <p:nvPr/>
          </p:nvSpPr>
          <p:spPr bwMode="auto">
            <a:xfrm>
              <a:off x="7285" y="3568"/>
              <a:ext cx="10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6" name="Line 93"/>
            <p:cNvSpPr>
              <a:spLocks noChangeShapeType="1"/>
            </p:cNvSpPr>
            <p:nvPr/>
          </p:nvSpPr>
          <p:spPr bwMode="auto">
            <a:xfrm>
              <a:off x="7295" y="156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7" name="Rectangle 94"/>
            <p:cNvSpPr>
              <a:spLocks noChangeArrowheads="1"/>
            </p:cNvSpPr>
            <p:nvPr/>
          </p:nvSpPr>
          <p:spPr bwMode="auto">
            <a:xfrm>
              <a:off x="7295" y="1560"/>
              <a:ext cx="10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8" name="Line 95"/>
            <p:cNvSpPr>
              <a:spLocks noChangeShapeType="1"/>
            </p:cNvSpPr>
            <p:nvPr/>
          </p:nvSpPr>
          <p:spPr bwMode="auto">
            <a:xfrm>
              <a:off x="7295" y="176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9" name="Rectangle 96"/>
            <p:cNvSpPr>
              <a:spLocks noChangeArrowheads="1"/>
            </p:cNvSpPr>
            <p:nvPr/>
          </p:nvSpPr>
          <p:spPr bwMode="auto">
            <a:xfrm>
              <a:off x="7295" y="1760"/>
              <a:ext cx="10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0" name="Line 97"/>
            <p:cNvSpPr>
              <a:spLocks noChangeShapeType="1"/>
            </p:cNvSpPr>
            <p:nvPr/>
          </p:nvSpPr>
          <p:spPr bwMode="auto">
            <a:xfrm>
              <a:off x="7295" y="196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1" name="Rectangle 98"/>
            <p:cNvSpPr>
              <a:spLocks noChangeArrowheads="1"/>
            </p:cNvSpPr>
            <p:nvPr/>
          </p:nvSpPr>
          <p:spPr bwMode="auto">
            <a:xfrm>
              <a:off x="7295" y="1960"/>
              <a:ext cx="10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2" name="Line 99"/>
            <p:cNvSpPr>
              <a:spLocks noChangeShapeType="1"/>
            </p:cNvSpPr>
            <p:nvPr/>
          </p:nvSpPr>
          <p:spPr bwMode="auto">
            <a:xfrm>
              <a:off x="7295" y="216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3" name="Rectangle 100"/>
            <p:cNvSpPr>
              <a:spLocks noChangeArrowheads="1"/>
            </p:cNvSpPr>
            <p:nvPr/>
          </p:nvSpPr>
          <p:spPr bwMode="auto">
            <a:xfrm>
              <a:off x="7295" y="2160"/>
              <a:ext cx="10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4" name="Line 101"/>
            <p:cNvSpPr>
              <a:spLocks noChangeShapeType="1"/>
            </p:cNvSpPr>
            <p:nvPr/>
          </p:nvSpPr>
          <p:spPr bwMode="auto">
            <a:xfrm>
              <a:off x="7295" y="236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5" name="Rectangle 102"/>
            <p:cNvSpPr>
              <a:spLocks noChangeArrowheads="1"/>
            </p:cNvSpPr>
            <p:nvPr/>
          </p:nvSpPr>
          <p:spPr bwMode="auto">
            <a:xfrm>
              <a:off x="7295" y="2360"/>
              <a:ext cx="10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6" name="Line 103"/>
            <p:cNvSpPr>
              <a:spLocks noChangeShapeType="1"/>
            </p:cNvSpPr>
            <p:nvPr/>
          </p:nvSpPr>
          <p:spPr bwMode="auto">
            <a:xfrm>
              <a:off x="7295" y="256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7" name="Rectangle 104"/>
            <p:cNvSpPr>
              <a:spLocks noChangeArrowheads="1"/>
            </p:cNvSpPr>
            <p:nvPr/>
          </p:nvSpPr>
          <p:spPr bwMode="auto">
            <a:xfrm>
              <a:off x="7295" y="2560"/>
              <a:ext cx="10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8" name="Line 105"/>
            <p:cNvSpPr>
              <a:spLocks noChangeShapeType="1"/>
            </p:cNvSpPr>
            <p:nvPr/>
          </p:nvSpPr>
          <p:spPr bwMode="auto">
            <a:xfrm>
              <a:off x="7295" y="276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9" name="Rectangle 106"/>
            <p:cNvSpPr>
              <a:spLocks noChangeArrowheads="1"/>
            </p:cNvSpPr>
            <p:nvPr/>
          </p:nvSpPr>
          <p:spPr bwMode="auto">
            <a:xfrm>
              <a:off x="7295" y="2760"/>
              <a:ext cx="10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0" name="Line 107"/>
            <p:cNvSpPr>
              <a:spLocks noChangeShapeType="1"/>
            </p:cNvSpPr>
            <p:nvPr/>
          </p:nvSpPr>
          <p:spPr bwMode="auto">
            <a:xfrm>
              <a:off x="7295" y="296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1" name="Rectangle 108"/>
            <p:cNvSpPr>
              <a:spLocks noChangeArrowheads="1"/>
            </p:cNvSpPr>
            <p:nvPr/>
          </p:nvSpPr>
          <p:spPr bwMode="auto">
            <a:xfrm>
              <a:off x="7295" y="2960"/>
              <a:ext cx="10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2" name="Line 109"/>
            <p:cNvSpPr>
              <a:spLocks noChangeShapeType="1"/>
            </p:cNvSpPr>
            <p:nvPr/>
          </p:nvSpPr>
          <p:spPr bwMode="auto">
            <a:xfrm>
              <a:off x="7295" y="316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3" name="Rectangle 110"/>
            <p:cNvSpPr>
              <a:spLocks noChangeArrowheads="1"/>
            </p:cNvSpPr>
            <p:nvPr/>
          </p:nvSpPr>
          <p:spPr bwMode="auto">
            <a:xfrm>
              <a:off x="7295" y="3160"/>
              <a:ext cx="10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4" name="Line 111"/>
            <p:cNvSpPr>
              <a:spLocks noChangeShapeType="1"/>
            </p:cNvSpPr>
            <p:nvPr/>
          </p:nvSpPr>
          <p:spPr bwMode="auto">
            <a:xfrm>
              <a:off x="7295" y="336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5" name="Rectangle 112"/>
            <p:cNvSpPr>
              <a:spLocks noChangeArrowheads="1"/>
            </p:cNvSpPr>
            <p:nvPr/>
          </p:nvSpPr>
          <p:spPr bwMode="auto">
            <a:xfrm>
              <a:off x="7295" y="3360"/>
              <a:ext cx="10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6" name="Line 113"/>
            <p:cNvSpPr>
              <a:spLocks noChangeShapeType="1"/>
            </p:cNvSpPr>
            <p:nvPr/>
          </p:nvSpPr>
          <p:spPr bwMode="auto">
            <a:xfrm>
              <a:off x="7295" y="356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7" name="Rectangle 114"/>
            <p:cNvSpPr>
              <a:spLocks noChangeArrowheads="1"/>
            </p:cNvSpPr>
            <p:nvPr/>
          </p:nvSpPr>
          <p:spPr bwMode="auto">
            <a:xfrm>
              <a:off x="7295" y="3560"/>
              <a:ext cx="10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</p:grpSp>
      <p:sp>
        <p:nvSpPr>
          <p:cNvPr id="119" name="Rectangle 11"/>
          <p:cNvSpPr>
            <a:spLocks noChangeArrowheads="1"/>
          </p:cNvSpPr>
          <p:nvPr/>
        </p:nvSpPr>
        <p:spPr bwMode="auto">
          <a:xfrm>
            <a:off x="10577493" y="2819399"/>
            <a:ext cx="217488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9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4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140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002867" y="165056"/>
            <a:ext cx="7556211" cy="1007515"/>
          </a:xfrm>
        </p:spPr>
        <p:txBody>
          <a:bodyPr>
            <a:normAutofit/>
          </a:bodyPr>
          <a:lstStyle/>
          <a:p>
            <a:pPr algn="ctr"/>
            <a:r>
              <a:rPr lang="es-SV" sz="3200" b="1" dirty="0" smtClean="0">
                <a:solidFill>
                  <a:schemeClr val="bg1"/>
                </a:solidFill>
              </a:rPr>
              <a:t>DIRECCIÓN GENERAL DE PREVISIÓN SOCIAL Y EMPLEO </a:t>
            </a:r>
            <a:endParaRPr lang="es-SV" sz="32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48855" y="997527"/>
            <a:ext cx="10960100" cy="5292437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8000" dirty="0">
                <a:solidFill>
                  <a:schemeClr val="bg1"/>
                </a:solidFill>
              </a:rPr>
              <a:t>La Dirección General de Previsión Social tiene como objetivo velar por </a:t>
            </a:r>
            <a:r>
              <a:rPr lang="es-SV" sz="8000" dirty="0" smtClean="0">
                <a:solidFill>
                  <a:schemeClr val="bg1"/>
                </a:solidFill>
              </a:rPr>
              <a:t>las condiciones </a:t>
            </a:r>
            <a:r>
              <a:rPr lang="es-SV" sz="8000" dirty="0">
                <a:solidFill>
                  <a:schemeClr val="bg1"/>
                </a:solidFill>
              </a:rPr>
              <a:t>de seguridad y salud ocupacional en los centros de </a:t>
            </a:r>
            <a:r>
              <a:rPr lang="es-SV" sz="8000" dirty="0" smtClean="0">
                <a:solidFill>
                  <a:schemeClr val="bg1"/>
                </a:solidFill>
              </a:rPr>
              <a:t>trabajo acentuando </a:t>
            </a:r>
            <a:r>
              <a:rPr lang="es-SV" sz="8000" dirty="0">
                <a:solidFill>
                  <a:schemeClr val="bg1"/>
                </a:solidFill>
              </a:rPr>
              <a:t>la acción preventiva; promover y participar en la ejecución de </a:t>
            </a:r>
            <a:r>
              <a:rPr lang="es-SV" sz="8000" dirty="0" smtClean="0">
                <a:solidFill>
                  <a:schemeClr val="bg1"/>
                </a:solidFill>
              </a:rPr>
              <a:t>la Política </a:t>
            </a:r>
            <a:r>
              <a:rPr lang="es-SV" sz="8000" dirty="0">
                <a:solidFill>
                  <a:schemeClr val="bg1"/>
                </a:solidFill>
              </a:rPr>
              <a:t>Nacional de Empleo</a:t>
            </a:r>
            <a:r>
              <a:rPr lang="es-SV" sz="8000" dirty="0" smtClean="0">
                <a:solidFill>
                  <a:schemeClr val="bg1"/>
                </a:solidFill>
              </a:rPr>
              <a:t>.</a:t>
            </a:r>
            <a:endParaRPr lang="es-SV" sz="8000" dirty="0">
              <a:solidFill>
                <a:schemeClr val="bg1"/>
              </a:solidFill>
            </a:endParaRPr>
          </a:p>
          <a:p>
            <a:pPr algn="just"/>
            <a:r>
              <a:rPr lang="es-SV" sz="8000" b="1" dirty="0" smtClean="0">
                <a:solidFill>
                  <a:schemeClr val="bg1"/>
                </a:solidFill>
              </a:rPr>
              <a:t>Directora: Nora del Carmen López Laínez</a:t>
            </a:r>
            <a:endParaRPr lang="es-SV" sz="44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9800" b="1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9800" b="1" dirty="0" smtClean="0"/>
              <a:t>  </a:t>
            </a:r>
          </a:p>
        </p:txBody>
      </p:sp>
      <p:pic>
        <p:nvPicPr>
          <p:cNvPr id="5" name="Imagen 4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5078" y="165056"/>
            <a:ext cx="2045854" cy="97101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ángulo 1"/>
          <p:cNvSpPr/>
          <p:nvPr/>
        </p:nvSpPr>
        <p:spPr>
          <a:xfrm>
            <a:off x="772117" y="5835134"/>
            <a:ext cx="60757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s-SV" b="1" dirty="0">
                <a:hlinkClick r:id="rId4"/>
              </a:rPr>
              <a:t>Estructura Organizativa Dirección General de Previsión Social</a:t>
            </a:r>
            <a:endParaRPr lang="es-SV" b="1" dirty="0"/>
          </a:p>
        </p:txBody>
      </p:sp>
      <p:grpSp>
        <p:nvGrpSpPr>
          <p:cNvPr id="7" name="Group 4"/>
          <p:cNvGrpSpPr>
            <a:grpSpLocks noChangeAspect="1"/>
          </p:cNvGrpSpPr>
          <p:nvPr/>
        </p:nvGrpSpPr>
        <p:grpSpPr bwMode="auto">
          <a:xfrm>
            <a:off x="412750" y="2324100"/>
            <a:ext cx="11439524" cy="3524251"/>
            <a:chOff x="260" y="1464"/>
            <a:chExt cx="7206" cy="2220"/>
          </a:xfrm>
        </p:grpSpPr>
        <p:sp>
          <p:nvSpPr>
            <p:cNvPr id="8" name="AutoShape 3"/>
            <p:cNvSpPr>
              <a:spLocks noChangeAspect="1" noChangeArrowheads="1" noTextEdit="1"/>
            </p:cNvSpPr>
            <p:nvPr/>
          </p:nvSpPr>
          <p:spPr bwMode="auto">
            <a:xfrm>
              <a:off x="260" y="1526"/>
              <a:ext cx="7191" cy="2158"/>
            </a:xfrm>
            <a:prstGeom prst="rect">
              <a:avLst/>
            </a:prstGeom>
            <a:solidFill>
              <a:srgbClr val="22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" name="Rectangle 5"/>
            <p:cNvSpPr>
              <a:spLocks noChangeArrowheads="1"/>
            </p:cNvSpPr>
            <p:nvPr/>
          </p:nvSpPr>
          <p:spPr bwMode="auto">
            <a:xfrm>
              <a:off x="265" y="1464"/>
              <a:ext cx="7191" cy="17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44" y="1478"/>
              <a:ext cx="1399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DEPENDENCIAS 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" name="Rectangle 7"/>
            <p:cNvSpPr>
              <a:spLocks noChangeArrowheads="1"/>
            </p:cNvSpPr>
            <p:nvPr/>
          </p:nvSpPr>
          <p:spPr bwMode="auto">
            <a:xfrm>
              <a:off x="4443" y="1478"/>
              <a:ext cx="838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MUJERES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Rectangle 8"/>
            <p:cNvSpPr>
              <a:spLocks noChangeArrowheads="1"/>
            </p:cNvSpPr>
            <p:nvPr/>
          </p:nvSpPr>
          <p:spPr bwMode="auto">
            <a:xfrm>
              <a:off x="5474" y="1478"/>
              <a:ext cx="909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HOMBRES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Rectangle 9"/>
            <p:cNvSpPr>
              <a:spLocks noChangeArrowheads="1"/>
            </p:cNvSpPr>
            <p:nvPr/>
          </p:nvSpPr>
          <p:spPr bwMode="auto">
            <a:xfrm>
              <a:off x="6680" y="1478"/>
              <a:ext cx="613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TOTAL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Rectangle 10"/>
            <p:cNvSpPr>
              <a:spLocks noChangeArrowheads="1"/>
            </p:cNvSpPr>
            <p:nvPr/>
          </p:nvSpPr>
          <p:spPr bwMode="auto">
            <a:xfrm>
              <a:off x="306" y="1643"/>
              <a:ext cx="3085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Dirección General de Previsión Social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Rectangle 11"/>
            <p:cNvSpPr>
              <a:spLocks noChangeArrowheads="1"/>
            </p:cNvSpPr>
            <p:nvPr/>
          </p:nvSpPr>
          <p:spPr bwMode="auto">
            <a:xfrm>
              <a:off x="4749" y="1643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4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12"/>
            <p:cNvSpPr>
              <a:spLocks noChangeArrowheads="1"/>
            </p:cNvSpPr>
            <p:nvPr/>
          </p:nvSpPr>
          <p:spPr bwMode="auto">
            <a:xfrm>
              <a:off x="5811" y="1643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Rectangle 13"/>
            <p:cNvSpPr>
              <a:spLocks noChangeArrowheads="1"/>
            </p:cNvSpPr>
            <p:nvPr/>
          </p:nvSpPr>
          <p:spPr bwMode="auto">
            <a:xfrm>
              <a:off x="6874" y="1643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6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Rectangle 14"/>
            <p:cNvSpPr>
              <a:spLocks noChangeArrowheads="1"/>
            </p:cNvSpPr>
            <p:nvPr/>
          </p:nvSpPr>
          <p:spPr bwMode="auto">
            <a:xfrm>
              <a:off x="306" y="1809"/>
              <a:ext cx="4137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Departamento de Seguridad e Higiene Ocupacional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15"/>
            <p:cNvSpPr>
              <a:spLocks noChangeArrowheads="1"/>
            </p:cNvSpPr>
            <p:nvPr/>
          </p:nvSpPr>
          <p:spPr bwMode="auto">
            <a:xfrm>
              <a:off x="4749" y="1809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6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16"/>
            <p:cNvSpPr>
              <a:spLocks noChangeArrowheads="1"/>
            </p:cNvSpPr>
            <p:nvPr/>
          </p:nvSpPr>
          <p:spPr bwMode="auto">
            <a:xfrm>
              <a:off x="5832" y="1809"/>
              <a:ext cx="163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17"/>
            <p:cNvSpPr>
              <a:spLocks noChangeArrowheads="1"/>
            </p:cNvSpPr>
            <p:nvPr/>
          </p:nvSpPr>
          <p:spPr bwMode="auto">
            <a:xfrm>
              <a:off x="6874" y="1809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6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Rectangle 18"/>
            <p:cNvSpPr>
              <a:spLocks noChangeArrowheads="1"/>
            </p:cNvSpPr>
            <p:nvPr/>
          </p:nvSpPr>
          <p:spPr bwMode="auto">
            <a:xfrm>
              <a:off x="306" y="1974"/>
              <a:ext cx="2799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Sección de Seguridad Ocupacional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Rectangle 19"/>
            <p:cNvSpPr>
              <a:spLocks noChangeArrowheads="1"/>
            </p:cNvSpPr>
            <p:nvPr/>
          </p:nvSpPr>
          <p:spPr bwMode="auto">
            <a:xfrm>
              <a:off x="4749" y="1974"/>
              <a:ext cx="6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1600" dirty="0">
                  <a:solidFill>
                    <a:srgbClr val="000000"/>
                  </a:solidFill>
                  <a:latin typeface="Calibri" panose="020F0502020204030204" pitchFamily="34" charset="0"/>
                </a:rPr>
                <a:t>4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Rectangle 20"/>
            <p:cNvSpPr>
              <a:spLocks noChangeArrowheads="1"/>
            </p:cNvSpPr>
            <p:nvPr/>
          </p:nvSpPr>
          <p:spPr bwMode="auto">
            <a:xfrm>
              <a:off x="5811" y="1974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21"/>
            <p:cNvSpPr>
              <a:spLocks noChangeArrowheads="1"/>
            </p:cNvSpPr>
            <p:nvPr/>
          </p:nvSpPr>
          <p:spPr bwMode="auto">
            <a:xfrm>
              <a:off x="6874" y="1974"/>
              <a:ext cx="81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7</a:t>
              </a:r>
            </a:p>
          </p:txBody>
        </p:sp>
        <p:sp>
          <p:nvSpPr>
            <p:cNvPr id="26" name="Rectangle 22"/>
            <p:cNvSpPr>
              <a:spLocks noChangeArrowheads="1"/>
            </p:cNvSpPr>
            <p:nvPr/>
          </p:nvSpPr>
          <p:spPr bwMode="auto">
            <a:xfrm>
              <a:off x="306" y="2140"/>
              <a:ext cx="2605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Sección de Higiene Ocupacional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Rectangle 23"/>
            <p:cNvSpPr>
              <a:spLocks noChangeArrowheads="1"/>
            </p:cNvSpPr>
            <p:nvPr/>
          </p:nvSpPr>
          <p:spPr bwMode="auto">
            <a:xfrm>
              <a:off x="4749" y="2140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Rectangle 24"/>
            <p:cNvSpPr>
              <a:spLocks noChangeArrowheads="1"/>
            </p:cNvSpPr>
            <p:nvPr/>
          </p:nvSpPr>
          <p:spPr bwMode="auto">
            <a:xfrm>
              <a:off x="5811" y="2140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6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Rectangle 25"/>
            <p:cNvSpPr>
              <a:spLocks noChangeArrowheads="1"/>
            </p:cNvSpPr>
            <p:nvPr/>
          </p:nvSpPr>
          <p:spPr bwMode="auto">
            <a:xfrm>
              <a:off x="6874" y="2140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9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26"/>
            <p:cNvSpPr>
              <a:spLocks noChangeArrowheads="1"/>
            </p:cNvSpPr>
            <p:nvPr/>
          </p:nvSpPr>
          <p:spPr bwMode="auto">
            <a:xfrm>
              <a:off x="306" y="2305"/>
              <a:ext cx="3943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Sección de Prevención de Riesgos Ocupacionales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27"/>
            <p:cNvSpPr>
              <a:spLocks noChangeArrowheads="1"/>
            </p:cNvSpPr>
            <p:nvPr/>
          </p:nvSpPr>
          <p:spPr bwMode="auto">
            <a:xfrm>
              <a:off x="4749" y="2305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4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" name="Rectangle 28"/>
            <p:cNvSpPr>
              <a:spLocks noChangeArrowheads="1"/>
            </p:cNvSpPr>
            <p:nvPr/>
          </p:nvSpPr>
          <p:spPr bwMode="auto">
            <a:xfrm>
              <a:off x="5811" y="2305"/>
              <a:ext cx="6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1600" dirty="0">
                  <a:solidFill>
                    <a:srgbClr val="000000"/>
                  </a:solidFill>
                  <a:latin typeface="Calibri" panose="020F0502020204030204" pitchFamily="34" charset="0"/>
                </a:rPr>
                <a:t>7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" name="Rectangle 29"/>
            <p:cNvSpPr>
              <a:spLocks noChangeArrowheads="1"/>
            </p:cNvSpPr>
            <p:nvPr/>
          </p:nvSpPr>
          <p:spPr bwMode="auto">
            <a:xfrm>
              <a:off x="6833" y="2305"/>
              <a:ext cx="131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11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" name="Rectangle 30"/>
            <p:cNvSpPr>
              <a:spLocks noChangeArrowheads="1"/>
            </p:cNvSpPr>
            <p:nvPr/>
          </p:nvSpPr>
          <p:spPr bwMode="auto">
            <a:xfrm>
              <a:off x="306" y="2471"/>
              <a:ext cx="2870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Sección de Trabajadores Migrantes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" name="Rectangle 31"/>
            <p:cNvSpPr>
              <a:spLocks noChangeArrowheads="1"/>
            </p:cNvSpPr>
            <p:nvPr/>
          </p:nvSpPr>
          <p:spPr bwMode="auto">
            <a:xfrm>
              <a:off x="4749" y="2471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6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" name="Rectangle 32"/>
            <p:cNvSpPr>
              <a:spLocks noChangeArrowheads="1"/>
            </p:cNvSpPr>
            <p:nvPr/>
          </p:nvSpPr>
          <p:spPr bwMode="auto">
            <a:xfrm>
              <a:off x="5811" y="2471"/>
              <a:ext cx="6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1600" dirty="0">
                  <a:solidFill>
                    <a:srgbClr val="000000"/>
                  </a:solidFill>
                  <a:latin typeface="Calibri" panose="020F0502020204030204" pitchFamily="34" charset="0"/>
                </a:rPr>
                <a:t>2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" name="Rectangle 33"/>
            <p:cNvSpPr>
              <a:spLocks noChangeArrowheads="1"/>
            </p:cNvSpPr>
            <p:nvPr/>
          </p:nvSpPr>
          <p:spPr bwMode="auto">
            <a:xfrm>
              <a:off x="6874" y="2471"/>
              <a:ext cx="6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1600" dirty="0">
                  <a:solidFill>
                    <a:srgbClr val="000000"/>
                  </a:solidFill>
                  <a:latin typeface="Calibri" panose="020F0502020204030204" pitchFamily="34" charset="0"/>
                </a:rPr>
                <a:t>8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" name="Rectangle 34"/>
            <p:cNvSpPr>
              <a:spLocks noChangeArrowheads="1"/>
            </p:cNvSpPr>
            <p:nvPr/>
          </p:nvSpPr>
          <p:spPr bwMode="auto">
            <a:xfrm>
              <a:off x="306" y="2636"/>
              <a:ext cx="1879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Departamento Nacional de Empleo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" name="Rectangle 35"/>
            <p:cNvSpPr>
              <a:spLocks noChangeArrowheads="1"/>
            </p:cNvSpPr>
            <p:nvPr/>
          </p:nvSpPr>
          <p:spPr bwMode="auto">
            <a:xfrm>
              <a:off x="4749" y="2636"/>
              <a:ext cx="81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40" name="Rectangle 36"/>
            <p:cNvSpPr>
              <a:spLocks noChangeArrowheads="1"/>
            </p:cNvSpPr>
            <p:nvPr/>
          </p:nvSpPr>
          <p:spPr bwMode="auto">
            <a:xfrm>
              <a:off x="5832" y="2636"/>
              <a:ext cx="163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" name="Rectangle 37"/>
            <p:cNvSpPr>
              <a:spLocks noChangeArrowheads="1"/>
            </p:cNvSpPr>
            <p:nvPr/>
          </p:nvSpPr>
          <p:spPr bwMode="auto">
            <a:xfrm>
              <a:off x="6874" y="2636"/>
              <a:ext cx="6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1600" dirty="0">
                  <a:solidFill>
                    <a:srgbClr val="000000"/>
                  </a:solidFill>
                  <a:latin typeface="Calibri" panose="020F0502020204030204" pitchFamily="34" charset="0"/>
                </a:rPr>
                <a:t>3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" name="Rectangle 38"/>
            <p:cNvSpPr>
              <a:spLocks noChangeArrowheads="1"/>
            </p:cNvSpPr>
            <p:nvPr/>
          </p:nvSpPr>
          <p:spPr bwMode="auto">
            <a:xfrm>
              <a:off x="306" y="2802"/>
              <a:ext cx="2298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Sección de Bolsa de Empleo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3" name="Rectangle 39"/>
            <p:cNvSpPr>
              <a:spLocks noChangeArrowheads="1"/>
            </p:cNvSpPr>
            <p:nvPr/>
          </p:nvSpPr>
          <p:spPr bwMode="auto">
            <a:xfrm>
              <a:off x="4708" y="2802"/>
              <a:ext cx="131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19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4" name="Rectangle 40"/>
            <p:cNvSpPr>
              <a:spLocks noChangeArrowheads="1"/>
            </p:cNvSpPr>
            <p:nvPr/>
          </p:nvSpPr>
          <p:spPr bwMode="auto">
            <a:xfrm>
              <a:off x="5770" y="2802"/>
              <a:ext cx="131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11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5" name="Rectangle 41"/>
            <p:cNvSpPr>
              <a:spLocks noChangeArrowheads="1"/>
            </p:cNvSpPr>
            <p:nvPr/>
          </p:nvSpPr>
          <p:spPr bwMode="auto">
            <a:xfrm>
              <a:off x="6833" y="2802"/>
              <a:ext cx="296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30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6" name="Rectangle 42"/>
            <p:cNvSpPr>
              <a:spLocks noChangeArrowheads="1"/>
            </p:cNvSpPr>
            <p:nvPr/>
          </p:nvSpPr>
          <p:spPr bwMode="auto">
            <a:xfrm>
              <a:off x="306" y="2967"/>
              <a:ext cx="2135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Unidad de Empleo Juvenil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7" name="Rectangle 43"/>
            <p:cNvSpPr>
              <a:spLocks noChangeArrowheads="1"/>
            </p:cNvSpPr>
            <p:nvPr/>
          </p:nvSpPr>
          <p:spPr bwMode="auto">
            <a:xfrm>
              <a:off x="4749" y="2967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" name="Rectangle 44"/>
            <p:cNvSpPr>
              <a:spLocks noChangeArrowheads="1"/>
            </p:cNvSpPr>
            <p:nvPr/>
          </p:nvSpPr>
          <p:spPr bwMode="auto">
            <a:xfrm>
              <a:off x="5832" y="2967"/>
              <a:ext cx="163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" name="Rectangle 45"/>
            <p:cNvSpPr>
              <a:spLocks noChangeArrowheads="1"/>
            </p:cNvSpPr>
            <p:nvPr/>
          </p:nvSpPr>
          <p:spPr bwMode="auto">
            <a:xfrm>
              <a:off x="6874" y="2967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" name="Rectangle 46"/>
            <p:cNvSpPr>
              <a:spLocks noChangeArrowheads="1"/>
            </p:cNvSpPr>
            <p:nvPr/>
          </p:nvSpPr>
          <p:spPr bwMode="auto">
            <a:xfrm>
              <a:off x="306" y="3133"/>
              <a:ext cx="2308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Unidad de Ferias de Empleo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1" name="Rectangle 47"/>
            <p:cNvSpPr>
              <a:spLocks noChangeArrowheads="1"/>
            </p:cNvSpPr>
            <p:nvPr/>
          </p:nvSpPr>
          <p:spPr bwMode="auto">
            <a:xfrm>
              <a:off x="4749" y="3133"/>
              <a:ext cx="6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1600" dirty="0">
                  <a:solidFill>
                    <a:srgbClr val="000000"/>
                  </a:solidFill>
                  <a:latin typeface="Calibri" panose="020F0502020204030204" pitchFamily="34" charset="0"/>
                </a:rPr>
                <a:t>2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2" name="Rectangle 48"/>
            <p:cNvSpPr>
              <a:spLocks noChangeArrowheads="1"/>
            </p:cNvSpPr>
            <p:nvPr/>
          </p:nvSpPr>
          <p:spPr bwMode="auto">
            <a:xfrm>
              <a:off x="5811" y="3133"/>
              <a:ext cx="6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1600" dirty="0">
                  <a:solidFill>
                    <a:srgbClr val="000000"/>
                  </a:solidFill>
                  <a:latin typeface="Calibri" panose="020F0502020204030204" pitchFamily="34" charset="0"/>
                </a:rPr>
                <a:t>5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" name="Rectangle 49"/>
            <p:cNvSpPr>
              <a:spLocks noChangeArrowheads="1"/>
            </p:cNvSpPr>
            <p:nvPr/>
          </p:nvSpPr>
          <p:spPr bwMode="auto">
            <a:xfrm>
              <a:off x="6874" y="3133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7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4" name="Rectangle 50"/>
            <p:cNvSpPr>
              <a:spLocks noChangeArrowheads="1"/>
            </p:cNvSpPr>
            <p:nvPr/>
          </p:nvSpPr>
          <p:spPr bwMode="auto">
            <a:xfrm>
              <a:off x="306" y="3298"/>
              <a:ext cx="2646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Sección de Sectores Vulnerables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5" name="Rectangle 51"/>
            <p:cNvSpPr>
              <a:spLocks noChangeArrowheads="1"/>
            </p:cNvSpPr>
            <p:nvPr/>
          </p:nvSpPr>
          <p:spPr bwMode="auto">
            <a:xfrm>
              <a:off x="4749" y="3298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6" name="Rectangle 52"/>
            <p:cNvSpPr>
              <a:spLocks noChangeArrowheads="1"/>
            </p:cNvSpPr>
            <p:nvPr/>
          </p:nvSpPr>
          <p:spPr bwMode="auto">
            <a:xfrm>
              <a:off x="5811" y="3298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7" name="Rectangle 53"/>
            <p:cNvSpPr>
              <a:spLocks noChangeArrowheads="1"/>
            </p:cNvSpPr>
            <p:nvPr/>
          </p:nvSpPr>
          <p:spPr bwMode="auto">
            <a:xfrm>
              <a:off x="6874" y="3298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5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8" name="Rectangle 54"/>
            <p:cNvSpPr>
              <a:spLocks noChangeArrowheads="1"/>
            </p:cNvSpPr>
            <p:nvPr/>
          </p:nvSpPr>
          <p:spPr bwMode="auto">
            <a:xfrm>
              <a:off x="306" y="3464"/>
              <a:ext cx="2809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Observatorio del Mercado Laboral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9" name="Rectangle 55"/>
            <p:cNvSpPr>
              <a:spLocks noChangeArrowheads="1"/>
            </p:cNvSpPr>
            <p:nvPr/>
          </p:nvSpPr>
          <p:spPr bwMode="auto">
            <a:xfrm>
              <a:off x="4749" y="3464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0" name="Rectangle 56"/>
            <p:cNvSpPr>
              <a:spLocks noChangeArrowheads="1"/>
            </p:cNvSpPr>
            <p:nvPr/>
          </p:nvSpPr>
          <p:spPr bwMode="auto">
            <a:xfrm>
              <a:off x="5811" y="3464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1" name="Rectangle 57"/>
            <p:cNvSpPr>
              <a:spLocks noChangeArrowheads="1"/>
            </p:cNvSpPr>
            <p:nvPr/>
          </p:nvSpPr>
          <p:spPr bwMode="auto">
            <a:xfrm>
              <a:off x="6874" y="3464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4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2" name="Rectangle 58"/>
            <p:cNvSpPr>
              <a:spLocks noChangeArrowheads="1"/>
            </p:cNvSpPr>
            <p:nvPr/>
          </p:nvSpPr>
          <p:spPr bwMode="auto">
            <a:xfrm>
              <a:off x="265" y="1464"/>
              <a:ext cx="10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3" name="Rectangle 59"/>
            <p:cNvSpPr>
              <a:spLocks noChangeArrowheads="1"/>
            </p:cNvSpPr>
            <p:nvPr/>
          </p:nvSpPr>
          <p:spPr bwMode="auto">
            <a:xfrm>
              <a:off x="4259" y="1464"/>
              <a:ext cx="10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4" name="Rectangle 60"/>
            <p:cNvSpPr>
              <a:spLocks noChangeArrowheads="1"/>
            </p:cNvSpPr>
            <p:nvPr/>
          </p:nvSpPr>
          <p:spPr bwMode="auto">
            <a:xfrm>
              <a:off x="5321" y="1464"/>
              <a:ext cx="10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5" name="Rectangle 61"/>
            <p:cNvSpPr>
              <a:spLocks noChangeArrowheads="1"/>
            </p:cNvSpPr>
            <p:nvPr/>
          </p:nvSpPr>
          <p:spPr bwMode="auto">
            <a:xfrm>
              <a:off x="6383" y="1464"/>
              <a:ext cx="11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6" name="Line 62"/>
            <p:cNvSpPr>
              <a:spLocks noChangeShapeType="1"/>
            </p:cNvSpPr>
            <p:nvPr/>
          </p:nvSpPr>
          <p:spPr bwMode="auto">
            <a:xfrm>
              <a:off x="275" y="1464"/>
              <a:ext cx="718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7" name="Rectangle 63"/>
            <p:cNvSpPr>
              <a:spLocks noChangeArrowheads="1"/>
            </p:cNvSpPr>
            <p:nvPr/>
          </p:nvSpPr>
          <p:spPr bwMode="auto">
            <a:xfrm>
              <a:off x="275" y="1464"/>
              <a:ext cx="7181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8" name="Rectangle 64"/>
            <p:cNvSpPr>
              <a:spLocks noChangeArrowheads="1"/>
            </p:cNvSpPr>
            <p:nvPr/>
          </p:nvSpPr>
          <p:spPr bwMode="auto">
            <a:xfrm>
              <a:off x="7446" y="1464"/>
              <a:ext cx="10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9" name="Line 65"/>
            <p:cNvSpPr>
              <a:spLocks noChangeShapeType="1"/>
            </p:cNvSpPr>
            <p:nvPr/>
          </p:nvSpPr>
          <p:spPr bwMode="auto">
            <a:xfrm>
              <a:off x="275" y="1630"/>
              <a:ext cx="718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0" name="Rectangle 66"/>
            <p:cNvSpPr>
              <a:spLocks noChangeArrowheads="1"/>
            </p:cNvSpPr>
            <p:nvPr/>
          </p:nvSpPr>
          <p:spPr bwMode="auto">
            <a:xfrm>
              <a:off x="275" y="1630"/>
              <a:ext cx="7181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1" name="Line 67"/>
            <p:cNvSpPr>
              <a:spLocks noChangeShapeType="1"/>
            </p:cNvSpPr>
            <p:nvPr/>
          </p:nvSpPr>
          <p:spPr bwMode="auto">
            <a:xfrm>
              <a:off x="275" y="1795"/>
              <a:ext cx="718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2" name="Rectangle 68"/>
            <p:cNvSpPr>
              <a:spLocks noChangeArrowheads="1"/>
            </p:cNvSpPr>
            <p:nvPr/>
          </p:nvSpPr>
          <p:spPr bwMode="auto">
            <a:xfrm>
              <a:off x="275" y="1795"/>
              <a:ext cx="7181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3" name="Line 69"/>
            <p:cNvSpPr>
              <a:spLocks noChangeShapeType="1"/>
            </p:cNvSpPr>
            <p:nvPr/>
          </p:nvSpPr>
          <p:spPr bwMode="auto">
            <a:xfrm>
              <a:off x="275" y="1960"/>
              <a:ext cx="718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 dirty="0"/>
            </a:p>
          </p:txBody>
        </p:sp>
        <p:sp>
          <p:nvSpPr>
            <p:cNvPr id="74" name="Rectangle 70"/>
            <p:cNvSpPr>
              <a:spLocks noChangeArrowheads="1"/>
            </p:cNvSpPr>
            <p:nvPr/>
          </p:nvSpPr>
          <p:spPr bwMode="auto">
            <a:xfrm>
              <a:off x="275" y="1960"/>
              <a:ext cx="7181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5" name="Line 71"/>
            <p:cNvSpPr>
              <a:spLocks noChangeShapeType="1"/>
            </p:cNvSpPr>
            <p:nvPr/>
          </p:nvSpPr>
          <p:spPr bwMode="auto">
            <a:xfrm>
              <a:off x="275" y="2126"/>
              <a:ext cx="718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6" name="Rectangle 72"/>
            <p:cNvSpPr>
              <a:spLocks noChangeArrowheads="1"/>
            </p:cNvSpPr>
            <p:nvPr/>
          </p:nvSpPr>
          <p:spPr bwMode="auto">
            <a:xfrm>
              <a:off x="275" y="2126"/>
              <a:ext cx="7181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7" name="Line 73"/>
            <p:cNvSpPr>
              <a:spLocks noChangeShapeType="1"/>
            </p:cNvSpPr>
            <p:nvPr/>
          </p:nvSpPr>
          <p:spPr bwMode="auto">
            <a:xfrm>
              <a:off x="275" y="2291"/>
              <a:ext cx="718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8" name="Rectangle 74"/>
            <p:cNvSpPr>
              <a:spLocks noChangeArrowheads="1"/>
            </p:cNvSpPr>
            <p:nvPr/>
          </p:nvSpPr>
          <p:spPr bwMode="auto">
            <a:xfrm>
              <a:off x="275" y="2291"/>
              <a:ext cx="7181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9" name="Line 75"/>
            <p:cNvSpPr>
              <a:spLocks noChangeShapeType="1"/>
            </p:cNvSpPr>
            <p:nvPr/>
          </p:nvSpPr>
          <p:spPr bwMode="auto">
            <a:xfrm>
              <a:off x="275" y="2457"/>
              <a:ext cx="718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0" name="Rectangle 76"/>
            <p:cNvSpPr>
              <a:spLocks noChangeArrowheads="1"/>
            </p:cNvSpPr>
            <p:nvPr/>
          </p:nvSpPr>
          <p:spPr bwMode="auto">
            <a:xfrm>
              <a:off x="275" y="2457"/>
              <a:ext cx="7181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1" name="Line 77"/>
            <p:cNvSpPr>
              <a:spLocks noChangeShapeType="1"/>
            </p:cNvSpPr>
            <p:nvPr/>
          </p:nvSpPr>
          <p:spPr bwMode="auto">
            <a:xfrm>
              <a:off x="275" y="2622"/>
              <a:ext cx="718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2" name="Rectangle 78"/>
            <p:cNvSpPr>
              <a:spLocks noChangeArrowheads="1"/>
            </p:cNvSpPr>
            <p:nvPr/>
          </p:nvSpPr>
          <p:spPr bwMode="auto">
            <a:xfrm>
              <a:off x="275" y="2622"/>
              <a:ext cx="7181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3" name="Line 79"/>
            <p:cNvSpPr>
              <a:spLocks noChangeShapeType="1"/>
            </p:cNvSpPr>
            <p:nvPr/>
          </p:nvSpPr>
          <p:spPr bwMode="auto">
            <a:xfrm>
              <a:off x="275" y="2788"/>
              <a:ext cx="718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4" name="Rectangle 80"/>
            <p:cNvSpPr>
              <a:spLocks noChangeArrowheads="1"/>
            </p:cNvSpPr>
            <p:nvPr/>
          </p:nvSpPr>
          <p:spPr bwMode="auto">
            <a:xfrm>
              <a:off x="275" y="2788"/>
              <a:ext cx="7181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5" name="Line 81"/>
            <p:cNvSpPr>
              <a:spLocks noChangeShapeType="1"/>
            </p:cNvSpPr>
            <p:nvPr/>
          </p:nvSpPr>
          <p:spPr bwMode="auto">
            <a:xfrm>
              <a:off x="275" y="2953"/>
              <a:ext cx="718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6" name="Rectangle 82"/>
            <p:cNvSpPr>
              <a:spLocks noChangeArrowheads="1"/>
            </p:cNvSpPr>
            <p:nvPr/>
          </p:nvSpPr>
          <p:spPr bwMode="auto">
            <a:xfrm>
              <a:off x="275" y="2953"/>
              <a:ext cx="7181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7" name="Line 83"/>
            <p:cNvSpPr>
              <a:spLocks noChangeShapeType="1"/>
            </p:cNvSpPr>
            <p:nvPr/>
          </p:nvSpPr>
          <p:spPr bwMode="auto">
            <a:xfrm>
              <a:off x="275" y="3119"/>
              <a:ext cx="718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8" name="Rectangle 84"/>
            <p:cNvSpPr>
              <a:spLocks noChangeArrowheads="1"/>
            </p:cNvSpPr>
            <p:nvPr/>
          </p:nvSpPr>
          <p:spPr bwMode="auto">
            <a:xfrm>
              <a:off x="275" y="3119"/>
              <a:ext cx="7181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9" name="Line 85"/>
            <p:cNvSpPr>
              <a:spLocks noChangeShapeType="1"/>
            </p:cNvSpPr>
            <p:nvPr/>
          </p:nvSpPr>
          <p:spPr bwMode="auto">
            <a:xfrm>
              <a:off x="275" y="3284"/>
              <a:ext cx="718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0" name="Rectangle 86"/>
            <p:cNvSpPr>
              <a:spLocks noChangeArrowheads="1"/>
            </p:cNvSpPr>
            <p:nvPr/>
          </p:nvSpPr>
          <p:spPr bwMode="auto">
            <a:xfrm>
              <a:off x="275" y="3284"/>
              <a:ext cx="7181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1" name="Line 87"/>
            <p:cNvSpPr>
              <a:spLocks noChangeShapeType="1"/>
            </p:cNvSpPr>
            <p:nvPr/>
          </p:nvSpPr>
          <p:spPr bwMode="auto">
            <a:xfrm>
              <a:off x="275" y="3450"/>
              <a:ext cx="718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2" name="Rectangle 88"/>
            <p:cNvSpPr>
              <a:spLocks noChangeArrowheads="1"/>
            </p:cNvSpPr>
            <p:nvPr/>
          </p:nvSpPr>
          <p:spPr bwMode="auto">
            <a:xfrm>
              <a:off x="275" y="3450"/>
              <a:ext cx="7181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3" name="Line 89"/>
            <p:cNvSpPr>
              <a:spLocks noChangeShapeType="1"/>
            </p:cNvSpPr>
            <p:nvPr/>
          </p:nvSpPr>
          <p:spPr bwMode="auto">
            <a:xfrm>
              <a:off x="265" y="1464"/>
              <a:ext cx="0" cy="215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4" name="Rectangle 90"/>
            <p:cNvSpPr>
              <a:spLocks noChangeArrowheads="1"/>
            </p:cNvSpPr>
            <p:nvPr/>
          </p:nvSpPr>
          <p:spPr bwMode="auto">
            <a:xfrm>
              <a:off x="265" y="1464"/>
              <a:ext cx="10" cy="215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5" name="Line 91"/>
            <p:cNvSpPr>
              <a:spLocks noChangeShapeType="1"/>
            </p:cNvSpPr>
            <p:nvPr/>
          </p:nvSpPr>
          <p:spPr bwMode="auto">
            <a:xfrm>
              <a:off x="4259" y="1471"/>
              <a:ext cx="0" cy="215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6" name="Rectangle 92"/>
            <p:cNvSpPr>
              <a:spLocks noChangeArrowheads="1"/>
            </p:cNvSpPr>
            <p:nvPr/>
          </p:nvSpPr>
          <p:spPr bwMode="auto">
            <a:xfrm>
              <a:off x="4259" y="1471"/>
              <a:ext cx="10" cy="215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7" name="Line 93"/>
            <p:cNvSpPr>
              <a:spLocks noChangeShapeType="1"/>
            </p:cNvSpPr>
            <p:nvPr/>
          </p:nvSpPr>
          <p:spPr bwMode="auto">
            <a:xfrm>
              <a:off x="5321" y="1471"/>
              <a:ext cx="0" cy="215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8" name="Rectangle 94"/>
            <p:cNvSpPr>
              <a:spLocks noChangeArrowheads="1"/>
            </p:cNvSpPr>
            <p:nvPr/>
          </p:nvSpPr>
          <p:spPr bwMode="auto">
            <a:xfrm>
              <a:off x="5321" y="1471"/>
              <a:ext cx="10" cy="215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9" name="Line 95"/>
            <p:cNvSpPr>
              <a:spLocks noChangeShapeType="1"/>
            </p:cNvSpPr>
            <p:nvPr/>
          </p:nvSpPr>
          <p:spPr bwMode="auto">
            <a:xfrm>
              <a:off x="6383" y="1471"/>
              <a:ext cx="0" cy="215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0" name="Rectangle 96"/>
            <p:cNvSpPr>
              <a:spLocks noChangeArrowheads="1"/>
            </p:cNvSpPr>
            <p:nvPr/>
          </p:nvSpPr>
          <p:spPr bwMode="auto">
            <a:xfrm>
              <a:off x="6383" y="1471"/>
              <a:ext cx="11" cy="215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1" name="Line 97"/>
            <p:cNvSpPr>
              <a:spLocks noChangeShapeType="1"/>
            </p:cNvSpPr>
            <p:nvPr/>
          </p:nvSpPr>
          <p:spPr bwMode="auto">
            <a:xfrm>
              <a:off x="275" y="3615"/>
              <a:ext cx="718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2" name="Rectangle 98"/>
            <p:cNvSpPr>
              <a:spLocks noChangeArrowheads="1"/>
            </p:cNvSpPr>
            <p:nvPr/>
          </p:nvSpPr>
          <p:spPr bwMode="auto">
            <a:xfrm>
              <a:off x="275" y="3615"/>
              <a:ext cx="7181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3" name="Line 99"/>
            <p:cNvSpPr>
              <a:spLocks noChangeShapeType="1"/>
            </p:cNvSpPr>
            <p:nvPr/>
          </p:nvSpPr>
          <p:spPr bwMode="auto">
            <a:xfrm>
              <a:off x="7446" y="1471"/>
              <a:ext cx="0" cy="215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4" name="Rectangle 100"/>
            <p:cNvSpPr>
              <a:spLocks noChangeArrowheads="1"/>
            </p:cNvSpPr>
            <p:nvPr/>
          </p:nvSpPr>
          <p:spPr bwMode="auto">
            <a:xfrm>
              <a:off x="7446" y="1471"/>
              <a:ext cx="10" cy="215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5" name="Line 101"/>
            <p:cNvSpPr>
              <a:spLocks noChangeShapeType="1"/>
            </p:cNvSpPr>
            <p:nvPr/>
          </p:nvSpPr>
          <p:spPr bwMode="auto">
            <a:xfrm>
              <a:off x="265" y="3622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6" name="Rectangle 102"/>
            <p:cNvSpPr>
              <a:spLocks noChangeArrowheads="1"/>
            </p:cNvSpPr>
            <p:nvPr/>
          </p:nvSpPr>
          <p:spPr bwMode="auto">
            <a:xfrm>
              <a:off x="265" y="3622"/>
              <a:ext cx="10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7" name="Line 103"/>
            <p:cNvSpPr>
              <a:spLocks noChangeShapeType="1"/>
            </p:cNvSpPr>
            <p:nvPr/>
          </p:nvSpPr>
          <p:spPr bwMode="auto">
            <a:xfrm>
              <a:off x="4259" y="3622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8" name="Rectangle 104"/>
            <p:cNvSpPr>
              <a:spLocks noChangeArrowheads="1"/>
            </p:cNvSpPr>
            <p:nvPr/>
          </p:nvSpPr>
          <p:spPr bwMode="auto">
            <a:xfrm>
              <a:off x="4259" y="3622"/>
              <a:ext cx="10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9" name="Line 105"/>
            <p:cNvSpPr>
              <a:spLocks noChangeShapeType="1"/>
            </p:cNvSpPr>
            <p:nvPr/>
          </p:nvSpPr>
          <p:spPr bwMode="auto">
            <a:xfrm>
              <a:off x="5321" y="3622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0" name="Rectangle 106"/>
            <p:cNvSpPr>
              <a:spLocks noChangeArrowheads="1"/>
            </p:cNvSpPr>
            <p:nvPr/>
          </p:nvSpPr>
          <p:spPr bwMode="auto">
            <a:xfrm>
              <a:off x="5321" y="3622"/>
              <a:ext cx="10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1" name="Line 107"/>
            <p:cNvSpPr>
              <a:spLocks noChangeShapeType="1"/>
            </p:cNvSpPr>
            <p:nvPr/>
          </p:nvSpPr>
          <p:spPr bwMode="auto">
            <a:xfrm>
              <a:off x="6383" y="3622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2" name="Rectangle 108"/>
            <p:cNvSpPr>
              <a:spLocks noChangeArrowheads="1"/>
            </p:cNvSpPr>
            <p:nvPr/>
          </p:nvSpPr>
          <p:spPr bwMode="auto">
            <a:xfrm>
              <a:off x="6383" y="3622"/>
              <a:ext cx="11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3" name="Line 109"/>
            <p:cNvSpPr>
              <a:spLocks noChangeShapeType="1"/>
            </p:cNvSpPr>
            <p:nvPr/>
          </p:nvSpPr>
          <p:spPr bwMode="auto">
            <a:xfrm>
              <a:off x="7446" y="3622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4" name="Rectangle 110"/>
            <p:cNvSpPr>
              <a:spLocks noChangeArrowheads="1"/>
            </p:cNvSpPr>
            <p:nvPr/>
          </p:nvSpPr>
          <p:spPr bwMode="auto">
            <a:xfrm>
              <a:off x="7446" y="3622"/>
              <a:ext cx="10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5" name="Line 111"/>
            <p:cNvSpPr>
              <a:spLocks noChangeShapeType="1"/>
            </p:cNvSpPr>
            <p:nvPr/>
          </p:nvSpPr>
          <p:spPr bwMode="auto">
            <a:xfrm>
              <a:off x="7456" y="1464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6" name="Rectangle 112"/>
            <p:cNvSpPr>
              <a:spLocks noChangeArrowheads="1"/>
            </p:cNvSpPr>
            <p:nvPr/>
          </p:nvSpPr>
          <p:spPr bwMode="auto">
            <a:xfrm>
              <a:off x="7456" y="1464"/>
              <a:ext cx="10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7" name="Line 113"/>
            <p:cNvSpPr>
              <a:spLocks noChangeShapeType="1"/>
            </p:cNvSpPr>
            <p:nvPr/>
          </p:nvSpPr>
          <p:spPr bwMode="auto">
            <a:xfrm>
              <a:off x="7456" y="163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8" name="Rectangle 114"/>
            <p:cNvSpPr>
              <a:spLocks noChangeArrowheads="1"/>
            </p:cNvSpPr>
            <p:nvPr/>
          </p:nvSpPr>
          <p:spPr bwMode="auto">
            <a:xfrm>
              <a:off x="7456" y="1630"/>
              <a:ext cx="10" cy="6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9" name="Line 115"/>
            <p:cNvSpPr>
              <a:spLocks noChangeShapeType="1"/>
            </p:cNvSpPr>
            <p:nvPr/>
          </p:nvSpPr>
          <p:spPr bwMode="auto">
            <a:xfrm>
              <a:off x="7456" y="1795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20" name="Rectangle 116"/>
            <p:cNvSpPr>
              <a:spLocks noChangeArrowheads="1"/>
            </p:cNvSpPr>
            <p:nvPr/>
          </p:nvSpPr>
          <p:spPr bwMode="auto">
            <a:xfrm>
              <a:off x="7456" y="1795"/>
              <a:ext cx="10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21" name="Line 117"/>
            <p:cNvSpPr>
              <a:spLocks noChangeShapeType="1"/>
            </p:cNvSpPr>
            <p:nvPr/>
          </p:nvSpPr>
          <p:spPr bwMode="auto">
            <a:xfrm>
              <a:off x="7456" y="196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22" name="Rectangle 118"/>
            <p:cNvSpPr>
              <a:spLocks noChangeArrowheads="1"/>
            </p:cNvSpPr>
            <p:nvPr/>
          </p:nvSpPr>
          <p:spPr bwMode="auto">
            <a:xfrm>
              <a:off x="7456" y="1960"/>
              <a:ext cx="10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23" name="Line 119"/>
            <p:cNvSpPr>
              <a:spLocks noChangeShapeType="1"/>
            </p:cNvSpPr>
            <p:nvPr/>
          </p:nvSpPr>
          <p:spPr bwMode="auto">
            <a:xfrm>
              <a:off x="7456" y="2126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24" name="Rectangle 120"/>
            <p:cNvSpPr>
              <a:spLocks noChangeArrowheads="1"/>
            </p:cNvSpPr>
            <p:nvPr/>
          </p:nvSpPr>
          <p:spPr bwMode="auto">
            <a:xfrm>
              <a:off x="7456" y="2126"/>
              <a:ext cx="10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25" name="Line 121"/>
            <p:cNvSpPr>
              <a:spLocks noChangeShapeType="1"/>
            </p:cNvSpPr>
            <p:nvPr/>
          </p:nvSpPr>
          <p:spPr bwMode="auto">
            <a:xfrm>
              <a:off x="7456" y="2291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26" name="Rectangle 122"/>
            <p:cNvSpPr>
              <a:spLocks noChangeArrowheads="1"/>
            </p:cNvSpPr>
            <p:nvPr/>
          </p:nvSpPr>
          <p:spPr bwMode="auto">
            <a:xfrm>
              <a:off x="7456" y="2291"/>
              <a:ext cx="10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27" name="Line 123"/>
            <p:cNvSpPr>
              <a:spLocks noChangeShapeType="1"/>
            </p:cNvSpPr>
            <p:nvPr/>
          </p:nvSpPr>
          <p:spPr bwMode="auto">
            <a:xfrm>
              <a:off x="7456" y="2457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28" name="Rectangle 124"/>
            <p:cNvSpPr>
              <a:spLocks noChangeArrowheads="1"/>
            </p:cNvSpPr>
            <p:nvPr/>
          </p:nvSpPr>
          <p:spPr bwMode="auto">
            <a:xfrm>
              <a:off x="7456" y="2457"/>
              <a:ext cx="10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29" name="Line 125"/>
            <p:cNvSpPr>
              <a:spLocks noChangeShapeType="1"/>
            </p:cNvSpPr>
            <p:nvPr/>
          </p:nvSpPr>
          <p:spPr bwMode="auto">
            <a:xfrm>
              <a:off x="7456" y="2622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30" name="Rectangle 126"/>
            <p:cNvSpPr>
              <a:spLocks noChangeArrowheads="1"/>
            </p:cNvSpPr>
            <p:nvPr/>
          </p:nvSpPr>
          <p:spPr bwMode="auto">
            <a:xfrm>
              <a:off x="7456" y="2622"/>
              <a:ext cx="10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31" name="Line 127"/>
            <p:cNvSpPr>
              <a:spLocks noChangeShapeType="1"/>
            </p:cNvSpPr>
            <p:nvPr/>
          </p:nvSpPr>
          <p:spPr bwMode="auto">
            <a:xfrm>
              <a:off x="7456" y="2788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32" name="Rectangle 128"/>
            <p:cNvSpPr>
              <a:spLocks noChangeArrowheads="1"/>
            </p:cNvSpPr>
            <p:nvPr/>
          </p:nvSpPr>
          <p:spPr bwMode="auto">
            <a:xfrm>
              <a:off x="7456" y="2788"/>
              <a:ext cx="10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33" name="Line 129"/>
            <p:cNvSpPr>
              <a:spLocks noChangeShapeType="1"/>
            </p:cNvSpPr>
            <p:nvPr/>
          </p:nvSpPr>
          <p:spPr bwMode="auto">
            <a:xfrm>
              <a:off x="7456" y="2953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34" name="Rectangle 130"/>
            <p:cNvSpPr>
              <a:spLocks noChangeArrowheads="1"/>
            </p:cNvSpPr>
            <p:nvPr/>
          </p:nvSpPr>
          <p:spPr bwMode="auto">
            <a:xfrm>
              <a:off x="7456" y="2953"/>
              <a:ext cx="10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35" name="Line 131"/>
            <p:cNvSpPr>
              <a:spLocks noChangeShapeType="1"/>
            </p:cNvSpPr>
            <p:nvPr/>
          </p:nvSpPr>
          <p:spPr bwMode="auto">
            <a:xfrm>
              <a:off x="7456" y="3119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36" name="Rectangle 132"/>
            <p:cNvSpPr>
              <a:spLocks noChangeArrowheads="1"/>
            </p:cNvSpPr>
            <p:nvPr/>
          </p:nvSpPr>
          <p:spPr bwMode="auto">
            <a:xfrm>
              <a:off x="7456" y="3119"/>
              <a:ext cx="10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37" name="Line 133"/>
            <p:cNvSpPr>
              <a:spLocks noChangeShapeType="1"/>
            </p:cNvSpPr>
            <p:nvPr/>
          </p:nvSpPr>
          <p:spPr bwMode="auto">
            <a:xfrm>
              <a:off x="7456" y="3284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38" name="Rectangle 134"/>
            <p:cNvSpPr>
              <a:spLocks noChangeArrowheads="1"/>
            </p:cNvSpPr>
            <p:nvPr/>
          </p:nvSpPr>
          <p:spPr bwMode="auto">
            <a:xfrm>
              <a:off x="7456" y="3284"/>
              <a:ext cx="10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39" name="Line 135"/>
            <p:cNvSpPr>
              <a:spLocks noChangeShapeType="1"/>
            </p:cNvSpPr>
            <p:nvPr/>
          </p:nvSpPr>
          <p:spPr bwMode="auto">
            <a:xfrm>
              <a:off x="7456" y="345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40" name="Rectangle 136"/>
            <p:cNvSpPr>
              <a:spLocks noChangeArrowheads="1"/>
            </p:cNvSpPr>
            <p:nvPr/>
          </p:nvSpPr>
          <p:spPr bwMode="auto">
            <a:xfrm>
              <a:off x="7456" y="3450"/>
              <a:ext cx="10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41" name="Line 137"/>
            <p:cNvSpPr>
              <a:spLocks noChangeShapeType="1"/>
            </p:cNvSpPr>
            <p:nvPr/>
          </p:nvSpPr>
          <p:spPr bwMode="auto">
            <a:xfrm>
              <a:off x="7456" y="3615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42" name="Rectangle 138"/>
            <p:cNvSpPr>
              <a:spLocks noChangeArrowheads="1"/>
            </p:cNvSpPr>
            <p:nvPr/>
          </p:nvSpPr>
          <p:spPr bwMode="auto">
            <a:xfrm>
              <a:off x="7456" y="3615"/>
              <a:ext cx="10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</p:grpSp>
    </p:spTree>
    <p:extLst>
      <p:ext uri="{BB962C8B-B14F-4D97-AF65-F5344CB8AC3E}">
        <p14:creationId xmlns:p14="http://schemas.microsoft.com/office/powerpoint/2010/main" val="3186283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DESPACHO MINISTERIAL </a:t>
            </a:r>
            <a:endParaRPr lang="es-SV" b="1" dirty="0">
              <a:solidFill>
                <a:schemeClr val="bg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865024"/>
            <a:ext cx="11137900" cy="461890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SV" sz="3100" dirty="0" smtClean="0">
                <a:solidFill>
                  <a:schemeClr val="bg1"/>
                </a:solidFill>
              </a:rPr>
              <a:t>El Ministro o Ministra de Trabajo y Previsión Social es la Secretaria de Estado responsable política y administrativamente de los asuntos confiados a su sector. Le corresponde formular, dirigir, coordinar y supervisar la política del Ministerio de Trabajo y Previsión Social en armonía con la legislación laboral y la política general del Estado.</a:t>
            </a:r>
          </a:p>
          <a:p>
            <a:pPr algn="just"/>
            <a:r>
              <a:rPr lang="es-SV" sz="3100" dirty="0" smtClean="0">
                <a:solidFill>
                  <a:schemeClr val="bg1"/>
                </a:solidFill>
              </a:rPr>
              <a:t>Ministra de Trabajo y Previsión Social: </a:t>
            </a:r>
            <a:r>
              <a:rPr lang="es-SV" sz="3100" dirty="0" smtClean="0">
                <a:solidFill>
                  <a:schemeClr val="bg1"/>
                </a:solidFill>
              </a:rPr>
              <a:t>Oscar Rolando Castro </a:t>
            </a:r>
            <a:endParaRPr lang="es-SV" sz="3100" dirty="0" smtClean="0">
              <a:solidFill>
                <a:schemeClr val="bg1"/>
              </a:solidFill>
            </a:endParaRPr>
          </a:p>
          <a:p>
            <a:pPr algn="just"/>
            <a:r>
              <a:rPr lang="es-SV" sz="3000" b="1" dirty="0"/>
              <a:t>6</a:t>
            </a:r>
            <a:r>
              <a:rPr lang="es-SV" sz="3000" b="1" dirty="0" smtClean="0"/>
              <a:t> </a:t>
            </a:r>
            <a:r>
              <a:rPr lang="es-SV" sz="3000" b="1" dirty="0"/>
              <a:t>mujeres </a:t>
            </a:r>
          </a:p>
          <a:p>
            <a:pPr algn="just"/>
            <a:r>
              <a:rPr lang="es-SV" sz="3000" b="1" dirty="0" smtClean="0"/>
              <a:t>10 </a:t>
            </a:r>
            <a:r>
              <a:rPr lang="es-SV" sz="3000" b="1" dirty="0"/>
              <a:t>hombres </a:t>
            </a: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45134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41413" y="0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200" b="1" dirty="0" smtClean="0">
                <a:solidFill>
                  <a:schemeClr val="bg1"/>
                </a:solidFill>
              </a:rPr>
              <a:t>DIRECCIÓN GENERAL DE INSPECCIÓN DE TRABAJO</a:t>
            </a:r>
            <a:endParaRPr lang="es-SV" sz="32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57030" y="1011382"/>
            <a:ext cx="11797867" cy="5361709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9600" dirty="0">
                <a:solidFill>
                  <a:schemeClr val="bg1"/>
                </a:solidFill>
              </a:rPr>
              <a:t>Armonizar las relaciones entre trabajadores y empleadores, procurando </a:t>
            </a:r>
            <a:r>
              <a:rPr lang="es-SV" sz="9600" dirty="0" smtClean="0">
                <a:solidFill>
                  <a:schemeClr val="bg1"/>
                </a:solidFill>
              </a:rPr>
              <a:t>un ambiente </a:t>
            </a:r>
            <a:r>
              <a:rPr lang="es-SV" sz="9600" dirty="0">
                <a:solidFill>
                  <a:schemeClr val="bg1"/>
                </a:solidFill>
              </a:rPr>
              <a:t>digno de trabajo y el cumplimiento a la normativa laboral vigente</a:t>
            </a:r>
            <a:r>
              <a:rPr lang="es-SV" sz="9600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es-SV" sz="9600" b="1" dirty="0" smtClean="0">
                <a:solidFill>
                  <a:schemeClr val="bg1"/>
                </a:solidFill>
              </a:rPr>
              <a:t>Director: Jorge Arnoldo Bolaños Paz</a:t>
            </a:r>
            <a:endParaRPr lang="es-SV" sz="4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9800" b="1" dirty="0" smtClean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es-SV" sz="6400" b="1" dirty="0" smtClean="0">
              <a:hlinkClick r:id="rId2"/>
            </a:endParaRPr>
          </a:p>
          <a:p>
            <a:pPr marL="0" indent="0" algn="just">
              <a:buNone/>
            </a:pPr>
            <a:r>
              <a:rPr lang="es-SV" sz="6400" b="1" dirty="0" smtClean="0">
                <a:hlinkClick r:id="rId3"/>
              </a:rPr>
              <a:t>Estructura </a:t>
            </a:r>
            <a:r>
              <a:rPr lang="es-SV" sz="6400" b="1" dirty="0">
                <a:hlinkClick r:id="rId3"/>
              </a:rPr>
              <a:t>Organizativa de Dirección General de Inspección de Trabajo</a:t>
            </a:r>
            <a:endParaRPr lang="es-SV" sz="6400" b="1" dirty="0" smtClean="0"/>
          </a:p>
          <a:p>
            <a:pPr marL="0" indent="0" algn="just">
              <a:buNone/>
            </a:pPr>
            <a:endParaRPr lang="es-SV" sz="9800" b="1" dirty="0" smtClean="0"/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pic>
        <p:nvPicPr>
          <p:cNvPr id="5" name="Imagen 4"/>
          <p:cNvPicPr/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8824" y="159992"/>
            <a:ext cx="2253673" cy="85139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66" name="Tabla 1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3692014"/>
              </p:ext>
            </p:extLst>
          </p:nvPr>
        </p:nvGraphicFramePr>
        <p:xfrm>
          <a:off x="528810" y="2329966"/>
          <a:ext cx="11270254" cy="35362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45312">
                  <a:extLst>
                    <a:ext uri="{9D8B030D-6E8A-4147-A177-3AD203B41FA5}">
                      <a16:colId xmlns:a16="http://schemas.microsoft.com/office/drawing/2014/main" val="3417032634"/>
                    </a:ext>
                  </a:extLst>
                </a:gridCol>
                <a:gridCol w="1344345">
                  <a:extLst>
                    <a:ext uri="{9D8B030D-6E8A-4147-A177-3AD203B41FA5}">
                      <a16:colId xmlns:a16="http://schemas.microsoft.com/office/drawing/2014/main" val="1914107824"/>
                    </a:ext>
                  </a:extLst>
                </a:gridCol>
                <a:gridCol w="2168094">
                  <a:extLst>
                    <a:ext uri="{9D8B030D-6E8A-4147-A177-3AD203B41FA5}">
                      <a16:colId xmlns:a16="http://schemas.microsoft.com/office/drawing/2014/main" val="2638344223"/>
                    </a:ext>
                  </a:extLst>
                </a:gridCol>
                <a:gridCol w="1812503">
                  <a:extLst>
                    <a:ext uri="{9D8B030D-6E8A-4147-A177-3AD203B41FA5}">
                      <a16:colId xmlns:a16="http://schemas.microsoft.com/office/drawing/2014/main" val="910904176"/>
                    </a:ext>
                  </a:extLst>
                </a:gridCol>
              </a:tblGrid>
              <a:tr h="3315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DEPENDENCIAS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MUJERES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HOMBRES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TOTAL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5241045"/>
                  </a:ext>
                </a:extLst>
              </a:tr>
              <a:tr h="3315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Dirección General de Inspección de Trabajo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1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3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4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1837430"/>
                  </a:ext>
                </a:extLst>
              </a:tr>
              <a:tr h="3315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Subdirección de Inspección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effectLst/>
                        </a:rPr>
                        <a:t>1</a:t>
                      </a:r>
                      <a:endParaRPr lang="es-SV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1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2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9610420"/>
                  </a:ext>
                </a:extLst>
              </a:tr>
              <a:tr h="1619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Registro de Establecimientos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1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2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3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4133828"/>
                  </a:ext>
                </a:extLst>
              </a:tr>
              <a:tr h="1619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Unidad Preventiva de Grupos Prioritarios 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3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2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5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4994052"/>
                  </a:ext>
                </a:extLst>
              </a:tr>
              <a:tr h="1619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Unidad de Apelaciones 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2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4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6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021180"/>
                  </a:ext>
                </a:extLst>
              </a:tr>
              <a:tr h="1619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Coordinación Nacional de Inspección de Trabajo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7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3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10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5338380"/>
                  </a:ext>
                </a:extLst>
              </a:tr>
              <a:tr h="2923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Departamento de Inspección, Industria y Comercio 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9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1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10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2045464"/>
                  </a:ext>
                </a:extLst>
              </a:tr>
              <a:tr h="1619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Supervisaría 1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7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4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11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37212"/>
                  </a:ext>
                </a:extLst>
              </a:tr>
              <a:tr h="1619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Supervisaría 2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8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4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12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5220091"/>
                  </a:ext>
                </a:extLst>
              </a:tr>
              <a:tr h="1619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Supervisaría 3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7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4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11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8798692"/>
                  </a:ext>
                </a:extLst>
              </a:tr>
              <a:tr h="1619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Oficina Receptora de Solicitudes de Inspección 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1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2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3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5571232"/>
                  </a:ext>
                </a:extLst>
              </a:tr>
              <a:tr h="1619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Sección Multas 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6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1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7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2293327"/>
                  </a:ext>
                </a:extLst>
              </a:tr>
              <a:tr h="1619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Sección Liquidación Laboral 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3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3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6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6331740"/>
                  </a:ext>
                </a:extLst>
              </a:tr>
              <a:tr h="1619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Departamento de Inspección Agrícola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2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6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8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1400292"/>
                  </a:ext>
                </a:extLst>
              </a:tr>
              <a:tr h="2923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Unidad Especial de Prevención de Actos Laborales Discriminatorios 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9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4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13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0221093"/>
                  </a:ext>
                </a:extLst>
              </a:tr>
              <a:tr h="1619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Sección de Notificadores de Inspección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0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effectLst/>
                        </a:rPr>
                        <a:t>4</a:t>
                      </a:r>
                      <a:endParaRPr lang="es-SV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effectLst/>
                        </a:rPr>
                        <a:t>4</a:t>
                      </a:r>
                      <a:endParaRPr lang="es-SV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78623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3762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376941" y="739284"/>
            <a:ext cx="7556211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DIRECCIÓN GENERAL DE relaciones internacionales 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180109" y="1277014"/>
            <a:ext cx="11797867" cy="4167822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es-SV" sz="9600" dirty="0" smtClean="0">
              <a:solidFill>
                <a:schemeClr val="bg1"/>
              </a:solidFill>
            </a:endParaRPr>
          </a:p>
          <a:p>
            <a:pPr algn="just"/>
            <a:endParaRPr lang="es-SV" sz="9600" dirty="0">
              <a:solidFill>
                <a:schemeClr val="bg1"/>
              </a:solidFill>
            </a:endParaRPr>
          </a:p>
          <a:p>
            <a:pPr algn="just"/>
            <a:r>
              <a:rPr lang="es-SV" sz="12800" dirty="0" smtClean="0">
                <a:solidFill>
                  <a:schemeClr val="bg1"/>
                </a:solidFill>
              </a:rPr>
              <a:t>La </a:t>
            </a:r>
            <a:r>
              <a:rPr lang="es-SV" sz="12800" dirty="0">
                <a:solidFill>
                  <a:schemeClr val="bg1"/>
                </a:solidFill>
              </a:rPr>
              <a:t>Dirección de Relaciones Internacionales de Trabajo tiene como </a:t>
            </a:r>
            <a:r>
              <a:rPr lang="es-SV" sz="12800" dirty="0" smtClean="0">
                <a:solidFill>
                  <a:schemeClr val="bg1"/>
                </a:solidFill>
              </a:rPr>
              <a:t>objetivo apoyar </a:t>
            </a:r>
            <a:r>
              <a:rPr lang="es-SV" sz="12800" dirty="0">
                <a:solidFill>
                  <a:schemeClr val="bg1"/>
                </a:solidFill>
              </a:rPr>
              <a:t>la administración de los asuntos internacionales en materia de trabajo </a:t>
            </a:r>
            <a:r>
              <a:rPr lang="es-SV" sz="12800" dirty="0" smtClean="0">
                <a:solidFill>
                  <a:schemeClr val="bg1"/>
                </a:solidFill>
              </a:rPr>
              <a:t>y Previsión </a:t>
            </a:r>
            <a:r>
              <a:rPr lang="es-SV" sz="12800" dirty="0">
                <a:solidFill>
                  <a:schemeClr val="bg1"/>
                </a:solidFill>
              </a:rPr>
              <a:t>Social que le competen al Ministerio</a:t>
            </a:r>
            <a:r>
              <a:rPr lang="es-SV" sz="12800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es-SV" sz="12800" b="1" dirty="0" smtClean="0">
                <a:solidFill>
                  <a:schemeClr val="bg1"/>
                </a:solidFill>
              </a:rPr>
              <a:t>Directora: Lizza Michelle García Ávila</a:t>
            </a:r>
            <a:endParaRPr lang="es-SV" sz="6400" b="1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es-SV" sz="36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4000" dirty="0"/>
              <a:t> </a:t>
            </a:r>
            <a:r>
              <a:rPr lang="es-SV" sz="4000" dirty="0" smtClean="0"/>
              <a:t>                </a:t>
            </a:r>
            <a:r>
              <a:rPr lang="es-SV" sz="14400" dirty="0" smtClean="0"/>
              <a:t> </a:t>
            </a:r>
            <a:r>
              <a:rPr lang="es-SV" sz="14400" dirty="0" smtClean="0"/>
              <a:t>4 </a:t>
            </a:r>
            <a:r>
              <a:rPr lang="es-SV" sz="14400" dirty="0" smtClean="0"/>
              <a:t>Mujeres </a:t>
            </a:r>
          </a:p>
          <a:p>
            <a:pPr algn="just"/>
            <a:r>
              <a:rPr lang="es-SV" sz="8000" b="1" dirty="0" smtClean="0">
                <a:hlinkClick r:id="rId2"/>
              </a:rPr>
              <a:t>Estructura </a:t>
            </a:r>
            <a:r>
              <a:rPr lang="es-SV" sz="8000" b="1" dirty="0">
                <a:hlinkClick r:id="rId2"/>
              </a:rPr>
              <a:t>Organizativa Dirección de Relaciones Internacionales de Trabajo</a:t>
            </a:r>
            <a:endParaRPr lang="es-SV" sz="8000" b="1" dirty="0"/>
          </a:p>
          <a:p>
            <a:pPr algn="just"/>
            <a:endParaRPr lang="es-SV" sz="144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9800" b="1" dirty="0" smtClean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9800" b="1" dirty="0" smtClean="0"/>
              <a:t>TOTAL: 122 Funcionarios </a:t>
            </a: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pic>
        <p:nvPicPr>
          <p:cNvPr id="5" name="Imagen 4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7891" y="201555"/>
            <a:ext cx="2760085" cy="10754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23865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41413" y="0"/>
            <a:ext cx="7556211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DIRECCIÓN ADMINISTRATIVA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180109" y="1191491"/>
            <a:ext cx="11797867" cy="5472545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2800" dirty="0">
                <a:solidFill>
                  <a:schemeClr val="bg1"/>
                </a:solidFill>
              </a:rPr>
              <a:t>La Dirección Administrativa tiene como objetivo administrar con eficiencia </a:t>
            </a:r>
            <a:r>
              <a:rPr lang="es-SV" sz="12800" dirty="0" smtClean="0">
                <a:solidFill>
                  <a:schemeClr val="bg1"/>
                </a:solidFill>
              </a:rPr>
              <a:t>y eficacia </a:t>
            </a:r>
            <a:r>
              <a:rPr lang="es-SV" sz="12800" dirty="0">
                <a:solidFill>
                  <a:schemeClr val="bg1"/>
                </a:solidFill>
              </a:rPr>
              <a:t>las actividades de apoyo logístico en materia de Recursos </a:t>
            </a:r>
            <a:r>
              <a:rPr lang="es-SV" sz="12800" dirty="0" smtClean="0">
                <a:solidFill>
                  <a:schemeClr val="bg1"/>
                </a:solidFill>
              </a:rPr>
              <a:t>Humanos, Adquisición </a:t>
            </a:r>
            <a:r>
              <a:rPr lang="es-SV" sz="12800" dirty="0">
                <a:solidFill>
                  <a:schemeClr val="bg1"/>
                </a:solidFill>
              </a:rPr>
              <a:t>de bienes, obras y/o servicios, mantenimiento de </a:t>
            </a:r>
            <a:r>
              <a:rPr lang="es-SV" sz="12800" dirty="0" smtClean="0">
                <a:solidFill>
                  <a:schemeClr val="bg1"/>
                </a:solidFill>
              </a:rPr>
              <a:t>infraestructura, almacén</a:t>
            </a:r>
            <a:r>
              <a:rPr lang="es-SV" sz="12800" dirty="0">
                <a:solidFill>
                  <a:schemeClr val="bg1"/>
                </a:solidFill>
              </a:rPr>
              <a:t>, servicios generales y activo fijo, propiciando un servicio oportuno a </a:t>
            </a:r>
            <a:r>
              <a:rPr lang="es-SV" sz="12800" dirty="0" smtClean="0">
                <a:solidFill>
                  <a:schemeClr val="bg1"/>
                </a:solidFill>
              </a:rPr>
              <a:t>las diferentes </a:t>
            </a:r>
            <a:r>
              <a:rPr lang="es-SV" sz="12800" dirty="0">
                <a:solidFill>
                  <a:schemeClr val="bg1"/>
                </a:solidFill>
              </a:rPr>
              <a:t>Unidades organizativas de la Institución garantizando el </a:t>
            </a:r>
            <a:r>
              <a:rPr lang="es-SV" sz="12800" dirty="0" smtClean="0">
                <a:solidFill>
                  <a:schemeClr val="bg1"/>
                </a:solidFill>
              </a:rPr>
              <a:t>normal funcionamiento </a:t>
            </a:r>
            <a:r>
              <a:rPr lang="es-SV" sz="12800" dirty="0">
                <a:solidFill>
                  <a:schemeClr val="bg1"/>
                </a:solidFill>
              </a:rPr>
              <a:t>de las </a:t>
            </a:r>
            <a:r>
              <a:rPr lang="es-SV" sz="12800" dirty="0" smtClean="0">
                <a:solidFill>
                  <a:schemeClr val="bg1"/>
                </a:solidFill>
              </a:rPr>
              <a:t>mismas. </a:t>
            </a:r>
          </a:p>
          <a:p>
            <a:pPr algn="just"/>
            <a:r>
              <a:rPr lang="es-SV" sz="12800" b="1" dirty="0" smtClean="0">
                <a:solidFill>
                  <a:schemeClr val="bg1"/>
                </a:solidFill>
              </a:rPr>
              <a:t>Directora: Yolanda del Carmen Dueñas Figueroa</a:t>
            </a:r>
          </a:p>
          <a:p>
            <a:pPr algn="just"/>
            <a:r>
              <a:rPr lang="es-SV" sz="12800" b="1" dirty="0" smtClean="0"/>
              <a:t>N</a:t>
            </a:r>
            <a:r>
              <a:rPr lang="es-SV" sz="11200" b="1" dirty="0" smtClean="0"/>
              <a:t>ota: en la siguiente lámina se muestra las dependencias</a:t>
            </a:r>
          </a:p>
          <a:p>
            <a:pPr algn="just"/>
            <a:r>
              <a:rPr lang="es-SV" sz="11200" b="1" dirty="0" smtClean="0"/>
              <a:t> y el número de empleados en cada una de ellas.</a:t>
            </a:r>
            <a:endParaRPr lang="es-SV" sz="4400" b="1" dirty="0"/>
          </a:p>
          <a:p>
            <a:pPr algn="just"/>
            <a:endParaRPr lang="es-SV" sz="4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9800" b="1" dirty="0" smtClean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9800" b="1" dirty="0" smtClean="0"/>
              <a:t>              TOTAL: 122 Funcionarios </a:t>
            </a: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pic>
        <p:nvPicPr>
          <p:cNvPr id="5" name="Imagen 4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7891" y="201555"/>
            <a:ext cx="2760085" cy="1075459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8928" y="5122790"/>
            <a:ext cx="1278010" cy="127801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90449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1309" y="201555"/>
            <a:ext cx="2196667" cy="507483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ángulo 7"/>
          <p:cNvSpPr/>
          <p:nvPr/>
        </p:nvSpPr>
        <p:spPr>
          <a:xfrm>
            <a:off x="1180739" y="5723553"/>
            <a:ext cx="64626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 smtClean="0">
                <a:hlinkClick r:id="rId4"/>
              </a:rPr>
              <a:t>Estructura </a:t>
            </a:r>
            <a:r>
              <a:rPr lang="es-SV" sz="2400" b="1" dirty="0">
                <a:hlinkClick r:id="rId4"/>
              </a:rPr>
              <a:t>Organizativa Dirección Administrativa</a:t>
            </a:r>
            <a:endParaRPr lang="es-SV" sz="2400" b="1" dirty="0"/>
          </a:p>
        </p:txBody>
      </p:sp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649288" y="201613"/>
            <a:ext cx="10144124" cy="5543551"/>
            <a:chOff x="409" y="127"/>
            <a:chExt cx="6390" cy="3492"/>
          </a:xfrm>
        </p:grpSpPr>
        <p:sp>
          <p:nvSpPr>
            <p:cNvPr id="3" name="AutoShape 3"/>
            <p:cNvSpPr>
              <a:spLocks noChangeAspect="1" noChangeArrowheads="1" noTextEdit="1"/>
            </p:cNvSpPr>
            <p:nvPr/>
          </p:nvSpPr>
          <p:spPr bwMode="auto">
            <a:xfrm>
              <a:off x="409" y="229"/>
              <a:ext cx="6327" cy="3390"/>
            </a:xfrm>
            <a:prstGeom prst="rect">
              <a:avLst/>
            </a:prstGeom>
            <a:solidFill>
              <a:srgbClr val="22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grpSp>
          <p:nvGrpSpPr>
            <p:cNvPr id="4" name="Group 205"/>
            <p:cNvGrpSpPr>
              <a:grpSpLocks/>
            </p:cNvGrpSpPr>
            <p:nvPr/>
          </p:nvGrpSpPr>
          <p:grpSpPr bwMode="auto">
            <a:xfrm>
              <a:off x="409" y="127"/>
              <a:ext cx="6390" cy="3415"/>
              <a:chOff x="409" y="127"/>
              <a:chExt cx="6390" cy="3415"/>
            </a:xfrm>
          </p:grpSpPr>
          <p:sp>
            <p:nvSpPr>
              <p:cNvPr id="22" name="Rectangle 5"/>
              <p:cNvSpPr>
                <a:spLocks noChangeArrowheads="1"/>
              </p:cNvSpPr>
              <p:nvPr/>
            </p:nvSpPr>
            <p:spPr bwMode="auto">
              <a:xfrm>
                <a:off x="445" y="127"/>
                <a:ext cx="6327" cy="15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3" name="Rectangle 6"/>
              <p:cNvSpPr>
                <a:spLocks noChangeArrowheads="1"/>
              </p:cNvSpPr>
              <p:nvPr/>
            </p:nvSpPr>
            <p:spPr bwMode="auto">
              <a:xfrm>
                <a:off x="1658" y="139"/>
                <a:ext cx="1168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DEPENDENCIAS 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4" name="Rectangle 7"/>
              <p:cNvSpPr>
                <a:spLocks noChangeArrowheads="1"/>
              </p:cNvSpPr>
              <p:nvPr/>
            </p:nvSpPr>
            <p:spPr bwMode="auto">
              <a:xfrm>
                <a:off x="4121" y="139"/>
                <a:ext cx="69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MUJERES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5" name="Rectangle 8"/>
              <p:cNvSpPr>
                <a:spLocks noChangeArrowheads="1"/>
              </p:cNvSpPr>
              <p:nvPr/>
            </p:nvSpPr>
            <p:spPr bwMode="auto">
              <a:xfrm>
                <a:off x="5028" y="139"/>
                <a:ext cx="755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HOMBRES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6" name="Rectangle 9"/>
              <p:cNvSpPr>
                <a:spLocks noChangeArrowheads="1"/>
              </p:cNvSpPr>
              <p:nvPr/>
            </p:nvSpPr>
            <p:spPr bwMode="auto">
              <a:xfrm>
                <a:off x="6089" y="139"/>
                <a:ext cx="51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TOTAL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7" name="Rectangle 10"/>
              <p:cNvSpPr>
                <a:spLocks noChangeArrowheads="1"/>
              </p:cNvSpPr>
              <p:nvPr/>
            </p:nvSpPr>
            <p:spPr bwMode="auto">
              <a:xfrm>
                <a:off x="481" y="286"/>
                <a:ext cx="175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Dirección Administrativa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8" name="Rectangle 11"/>
              <p:cNvSpPr>
                <a:spLocks noChangeArrowheads="1"/>
              </p:cNvSpPr>
              <p:nvPr/>
            </p:nvSpPr>
            <p:spPr bwMode="auto">
              <a:xfrm>
                <a:off x="4390" y="286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2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9" name="Rectangle 12"/>
              <p:cNvSpPr>
                <a:spLocks noChangeArrowheads="1"/>
              </p:cNvSpPr>
              <p:nvPr/>
            </p:nvSpPr>
            <p:spPr bwMode="auto">
              <a:xfrm>
                <a:off x="5325" y="286"/>
                <a:ext cx="63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anose="020B0604020202020204" pitchFamily="34" charset="0"/>
                  </a:rPr>
                  <a:t>1</a:t>
                </a:r>
              </a:p>
            </p:txBody>
          </p:sp>
          <p:sp>
            <p:nvSpPr>
              <p:cNvPr id="30" name="Rectangle 13"/>
              <p:cNvSpPr>
                <a:spLocks noChangeArrowheads="1"/>
              </p:cNvSpPr>
              <p:nvPr/>
            </p:nvSpPr>
            <p:spPr bwMode="auto">
              <a:xfrm>
                <a:off x="6260" y="286"/>
                <a:ext cx="58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SV" altLang="es-SV" sz="1400" dirty="0" smtClean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3</a:t>
                </a:r>
              </a:p>
            </p:txBody>
          </p:sp>
          <p:sp>
            <p:nvSpPr>
              <p:cNvPr id="31" name="Rectangle 14"/>
              <p:cNvSpPr>
                <a:spLocks noChangeArrowheads="1"/>
              </p:cNvSpPr>
              <p:nvPr/>
            </p:nvSpPr>
            <p:spPr bwMode="auto">
              <a:xfrm>
                <a:off x="481" y="434"/>
                <a:ext cx="2750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Departamento de Centros de Recreación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2" name="Rectangle 15"/>
              <p:cNvSpPr>
                <a:spLocks noChangeArrowheads="1"/>
              </p:cNvSpPr>
              <p:nvPr/>
            </p:nvSpPr>
            <p:spPr bwMode="auto">
              <a:xfrm>
                <a:off x="4390" y="434"/>
                <a:ext cx="58" cy="3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SV" altLang="es-SV" sz="1400" dirty="0" smtClean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2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3" name="Rectangle 16"/>
              <p:cNvSpPr>
                <a:spLocks noChangeArrowheads="1"/>
              </p:cNvSpPr>
              <p:nvPr/>
            </p:nvSpPr>
            <p:spPr bwMode="auto">
              <a:xfrm>
                <a:off x="5343" y="434"/>
                <a:ext cx="58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4" name="Rectangle 17"/>
              <p:cNvSpPr>
                <a:spLocks noChangeArrowheads="1"/>
              </p:cNvSpPr>
              <p:nvPr/>
            </p:nvSpPr>
            <p:spPr bwMode="auto">
              <a:xfrm>
                <a:off x="6260" y="434"/>
                <a:ext cx="63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SV" altLang="es-SV" sz="1400" dirty="0">
                    <a:solidFill>
                      <a:schemeClr val="bg1"/>
                    </a:solidFill>
                  </a:rPr>
                  <a:t>3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</a:endParaRPr>
              </a:p>
            </p:txBody>
          </p:sp>
          <p:sp>
            <p:nvSpPr>
              <p:cNvPr id="35" name="Rectangle 18"/>
              <p:cNvSpPr>
                <a:spLocks noChangeArrowheads="1"/>
              </p:cNvSpPr>
              <p:nvPr/>
            </p:nvSpPr>
            <p:spPr bwMode="auto">
              <a:xfrm>
                <a:off x="481" y="581"/>
                <a:ext cx="1941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Centro Recreativo </a:t>
                </a:r>
                <a:r>
                  <a:rPr kumimoji="0" lang="es-SV" altLang="es-SV" sz="1400" b="0" i="0" u="none" strike="noStrike" cap="none" normalizeH="0" baseline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Conchalio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6" name="Rectangle 19"/>
              <p:cNvSpPr>
                <a:spLocks noChangeArrowheads="1"/>
              </p:cNvSpPr>
              <p:nvPr/>
            </p:nvSpPr>
            <p:spPr bwMode="auto">
              <a:xfrm>
                <a:off x="4390" y="581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7" name="Rectangle 20"/>
              <p:cNvSpPr>
                <a:spLocks noChangeArrowheads="1"/>
              </p:cNvSpPr>
              <p:nvPr/>
            </p:nvSpPr>
            <p:spPr bwMode="auto">
              <a:xfrm>
                <a:off x="5325" y="581"/>
                <a:ext cx="58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SV" altLang="es-SV" sz="14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7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8" name="Rectangle 21"/>
              <p:cNvSpPr>
                <a:spLocks noChangeArrowheads="1"/>
              </p:cNvSpPr>
              <p:nvPr/>
            </p:nvSpPr>
            <p:spPr bwMode="auto">
              <a:xfrm>
                <a:off x="6224" y="581"/>
                <a:ext cx="58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SV" altLang="es-SV" sz="14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8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9" name="Rectangle 22"/>
              <p:cNvSpPr>
                <a:spLocks noChangeArrowheads="1"/>
              </p:cNvSpPr>
              <p:nvPr/>
            </p:nvSpPr>
            <p:spPr bwMode="auto">
              <a:xfrm>
                <a:off x="481" y="728"/>
                <a:ext cx="2094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Centro Recreativo Coatepeque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0" name="Rectangle 23"/>
              <p:cNvSpPr>
                <a:spLocks noChangeArrowheads="1"/>
              </p:cNvSpPr>
              <p:nvPr/>
            </p:nvSpPr>
            <p:spPr bwMode="auto">
              <a:xfrm>
                <a:off x="4390" y="728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1" name="Rectangle 24"/>
              <p:cNvSpPr>
                <a:spLocks noChangeArrowheads="1"/>
              </p:cNvSpPr>
              <p:nvPr/>
            </p:nvSpPr>
            <p:spPr bwMode="auto">
              <a:xfrm>
                <a:off x="5325" y="728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8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2" name="Rectangle 25"/>
              <p:cNvSpPr>
                <a:spLocks noChangeArrowheads="1"/>
              </p:cNvSpPr>
              <p:nvPr/>
            </p:nvSpPr>
            <p:spPr bwMode="auto">
              <a:xfrm>
                <a:off x="6260" y="728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9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3" name="Rectangle 26"/>
              <p:cNvSpPr>
                <a:spLocks noChangeArrowheads="1"/>
              </p:cNvSpPr>
              <p:nvPr/>
            </p:nvSpPr>
            <p:spPr bwMode="auto">
              <a:xfrm>
                <a:off x="481" y="875"/>
                <a:ext cx="2166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Centro Recreativo El Tamarindo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4" name="Rectangle 27"/>
              <p:cNvSpPr>
                <a:spLocks noChangeArrowheads="1"/>
              </p:cNvSpPr>
              <p:nvPr/>
            </p:nvSpPr>
            <p:spPr bwMode="auto">
              <a:xfrm>
                <a:off x="4408" y="875"/>
                <a:ext cx="135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-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5" name="Rectangle 28"/>
              <p:cNvSpPr>
                <a:spLocks noChangeArrowheads="1"/>
              </p:cNvSpPr>
              <p:nvPr/>
            </p:nvSpPr>
            <p:spPr bwMode="auto">
              <a:xfrm>
                <a:off x="5325" y="875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9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6" name="Rectangle 29"/>
              <p:cNvSpPr>
                <a:spLocks noChangeArrowheads="1"/>
              </p:cNvSpPr>
              <p:nvPr/>
            </p:nvSpPr>
            <p:spPr bwMode="auto">
              <a:xfrm>
                <a:off x="6260" y="875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9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7" name="Rectangle 30"/>
              <p:cNvSpPr>
                <a:spLocks noChangeArrowheads="1"/>
              </p:cNvSpPr>
              <p:nvPr/>
            </p:nvSpPr>
            <p:spPr bwMode="auto">
              <a:xfrm>
                <a:off x="481" y="1022"/>
                <a:ext cx="1887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Centro Recreativo La Palma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8" name="Rectangle 31"/>
              <p:cNvSpPr>
                <a:spLocks noChangeArrowheads="1"/>
              </p:cNvSpPr>
              <p:nvPr/>
            </p:nvSpPr>
            <p:spPr bwMode="auto">
              <a:xfrm>
                <a:off x="4408" y="1022"/>
                <a:ext cx="135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-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9" name="Rectangle 32"/>
              <p:cNvSpPr>
                <a:spLocks noChangeArrowheads="1"/>
              </p:cNvSpPr>
              <p:nvPr/>
            </p:nvSpPr>
            <p:spPr bwMode="auto">
              <a:xfrm>
                <a:off x="5325" y="1022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9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0" name="Rectangle 33"/>
              <p:cNvSpPr>
                <a:spLocks noChangeArrowheads="1"/>
              </p:cNvSpPr>
              <p:nvPr/>
            </p:nvSpPr>
            <p:spPr bwMode="auto">
              <a:xfrm>
                <a:off x="6260" y="1022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9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1" name="Rectangle 34"/>
              <p:cNvSpPr>
                <a:spLocks noChangeArrowheads="1"/>
              </p:cNvSpPr>
              <p:nvPr/>
            </p:nvSpPr>
            <p:spPr bwMode="auto">
              <a:xfrm>
                <a:off x="481" y="1169"/>
                <a:ext cx="255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Departamento de Servicios Generales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2" name="Rectangle 35"/>
              <p:cNvSpPr>
                <a:spLocks noChangeArrowheads="1"/>
              </p:cNvSpPr>
              <p:nvPr/>
            </p:nvSpPr>
            <p:spPr bwMode="auto">
              <a:xfrm>
                <a:off x="4390" y="1169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3" name="Rectangle 36"/>
              <p:cNvSpPr>
                <a:spLocks noChangeArrowheads="1"/>
              </p:cNvSpPr>
              <p:nvPr/>
            </p:nvSpPr>
            <p:spPr bwMode="auto">
              <a:xfrm>
                <a:off x="5325" y="1169"/>
                <a:ext cx="58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SV" altLang="es-SV" sz="14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2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4" name="Rectangle 37"/>
              <p:cNvSpPr>
                <a:spLocks noChangeArrowheads="1"/>
              </p:cNvSpPr>
              <p:nvPr/>
            </p:nvSpPr>
            <p:spPr bwMode="auto">
              <a:xfrm>
                <a:off x="6260" y="1169"/>
                <a:ext cx="58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SV" altLang="es-SV" sz="14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3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5" name="Rectangle 38"/>
              <p:cNvSpPr>
                <a:spLocks noChangeArrowheads="1"/>
              </p:cNvSpPr>
              <p:nvPr/>
            </p:nvSpPr>
            <p:spPr bwMode="auto">
              <a:xfrm>
                <a:off x="481" y="1316"/>
                <a:ext cx="1537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Sección de Transporte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6" name="Rectangle 39"/>
              <p:cNvSpPr>
                <a:spLocks noChangeArrowheads="1"/>
              </p:cNvSpPr>
              <p:nvPr/>
            </p:nvSpPr>
            <p:spPr bwMode="auto">
              <a:xfrm>
                <a:off x="4390" y="1316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7" name="Rectangle 40"/>
              <p:cNvSpPr>
                <a:spLocks noChangeArrowheads="1"/>
              </p:cNvSpPr>
              <p:nvPr/>
            </p:nvSpPr>
            <p:spPr bwMode="auto">
              <a:xfrm>
                <a:off x="5289" y="1316"/>
                <a:ext cx="115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SV" altLang="es-SV" sz="1400" dirty="0" smtClean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18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8" name="Rectangle 41"/>
              <p:cNvSpPr>
                <a:spLocks noChangeArrowheads="1"/>
              </p:cNvSpPr>
              <p:nvPr/>
            </p:nvSpPr>
            <p:spPr bwMode="auto">
              <a:xfrm>
                <a:off x="6224" y="1316"/>
                <a:ext cx="115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19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9" name="Rectangle 42"/>
              <p:cNvSpPr>
                <a:spLocks noChangeArrowheads="1"/>
              </p:cNvSpPr>
              <p:nvPr/>
            </p:nvSpPr>
            <p:spPr bwMode="auto">
              <a:xfrm>
                <a:off x="481" y="1463"/>
                <a:ext cx="1186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Sección de Taller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0" name="Rectangle 43"/>
              <p:cNvSpPr>
                <a:spLocks noChangeArrowheads="1"/>
              </p:cNvSpPr>
              <p:nvPr/>
            </p:nvSpPr>
            <p:spPr bwMode="auto">
              <a:xfrm>
                <a:off x="4390" y="1463"/>
                <a:ext cx="34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SV" altLang="es-SV" sz="14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-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1" name="Rectangle 44"/>
              <p:cNvSpPr>
                <a:spLocks noChangeArrowheads="1"/>
              </p:cNvSpPr>
              <p:nvPr/>
            </p:nvSpPr>
            <p:spPr bwMode="auto">
              <a:xfrm>
                <a:off x="5325" y="1463"/>
                <a:ext cx="58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SV" altLang="es-SV" sz="14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2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2" name="Rectangle 45"/>
              <p:cNvSpPr>
                <a:spLocks noChangeArrowheads="1"/>
              </p:cNvSpPr>
              <p:nvPr/>
            </p:nvSpPr>
            <p:spPr bwMode="auto">
              <a:xfrm>
                <a:off x="6260" y="1463"/>
                <a:ext cx="63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anose="020B0604020202020204" pitchFamily="34" charset="0"/>
                  </a:rPr>
                  <a:t>2</a:t>
                </a:r>
                <a:endParaRPr kumimoji="0" lang="es-SV" altLang="es-SV" sz="1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3" name="Rectangle 46"/>
              <p:cNvSpPr>
                <a:spLocks noChangeArrowheads="1"/>
              </p:cNvSpPr>
              <p:nvPr/>
            </p:nvSpPr>
            <p:spPr bwMode="auto">
              <a:xfrm>
                <a:off x="481" y="1611"/>
                <a:ext cx="184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Sección de Mantenimiento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4" name="Rectangle 47"/>
              <p:cNvSpPr>
                <a:spLocks noChangeArrowheads="1"/>
              </p:cNvSpPr>
              <p:nvPr/>
            </p:nvSpPr>
            <p:spPr bwMode="auto">
              <a:xfrm>
                <a:off x="4390" y="1611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5" name="Rectangle 48"/>
              <p:cNvSpPr>
                <a:spLocks noChangeArrowheads="1"/>
              </p:cNvSpPr>
              <p:nvPr/>
            </p:nvSpPr>
            <p:spPr bwMode="auto">
              <a:xfrm>
                <a:off x="5289" y="1611"/>
                <a:ext cx="115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10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6" name="Rectangle 49"/>
              <p:cNvSpPr>
                <a:spLocks noChangeArrowheads="1"/>
              </p:cNvSpPr>
              <p:nvPr/>
            </p:nvSpPr>
            <p:spPr bwMode="auto">
              <a:xfrm>
                <a:off x="6224" y="1611"/>
                <a:ext cx="115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11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7" name="Rectangle 50"/>
              <p:cNvSpPr>
                <a:spLocks noChangeArrowheads="1"/>
              </p:cNvSpPr>
              <p:nvPr/>
            </p:nvSpPr>
            <p:spPr bwMode="auto">
              <a:xfrm>
                <a:off x="481" y="1758"/>
                <a:ext cx="1591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Sección de Intendencia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8" name="Rectangle 51"/>
              <p:cNvSpPr>
                <a:spLocks noChangeArrowheads="1"/>
              </p:cNvSpPr>
              <p:nvPr/>
            </p:nvSpPr>
            <p:spPr bwMode="auto">
              <a:xfrm>
                <a:off x="4390" y="1758"/>
                <a:ext cx="58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SV" altLang="es-SV" sz="14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4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9" name="Rectangle 52"/>
              <p:cNvSpPr>
                <a:spLocks noChangeArrowheads="1"/>
              </p:cNvSpPr>
              <p:nvPr/>
            </p:nvSpPr>
            <p:spPr bwMode="auto">
              <a:xfrm>
                <a:off x="5289" y="1758"/>
                <a:ext cx="151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8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anose="020B0604020202020204" pitchFamily="34" charset="0"/>
                  </a:rPr>
                  <a:t>11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0" name="Rectangle 53"/>
              <p:cNvSpPr>
                <a:spLocks noChangeArrowheads="1"/>
              </p:cNvSpPr>
              <p:nvPr/>
            </p:nvSpPr>
            <p:spPr bwMode="auto">
              <a:xfrm>
                <a:off x="6224" y="1758"/>
                <a:ext cx="115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15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1" name="Rectangle 54"/>
              <p:cNvSpPr>
                <a:spLocks noChangeArrowheads="1"/>
              </p:cNvSpPr>
              <p:nvPr/>
            </p:nvSpPr>
            <p:spPr bwMode="auto">
              <a:xfrm>
                <a:off x="481" y="1905"/>
                <a:ext cx="975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Sección de Seguridad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2" name="Rectangle 55"/>
              <p:cNvSpPr>
                <a:spLocks noChangeArrowheads="1"/>
              </p:cNvSpPr>
              <p:nvPr/>
            </p:nvSpPr>
            <p:spPr bwMode="auto">
              <a:xfrm>
                <a:off x="4390" y="1905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3" name="Rectangle 56"/>
              <p:cNvSpPr>
                <a:spLocks noChangeArrowheads="1"/>
              </p:cNvSpPr>
              <p:nvPr/>
            </p:nvSpPr>
            <p:spPr bwMode="auto">
              <a:xfrm>
                <a:off x="5289" y="1905"/>
                <a:ext cx="243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10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4" name="Rectangle 57"/>
              <p:cNvSpPr>
                <a:spLocks noChangeArrowheads="1"/>
              </p:cNvSpPr>
              <p:nvPr/>
            </p:nvSpPr>
            <p:spPr bwMode="auto">
              <a:xfrm>
                <a:off x="6224" y="1905"/>
                <a:ext cx="243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11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5" name="Rectangle 58"/>
              <p:cNvSpPr>
                <a:spLocks noChangeArrowheads="1"/>
              </p:cNvSpPr>
              <p:nvPr/>
            </p:nvSpPr>
            <p:spPr bwMode="auto">
              <a:xfrm>
                <a:off x="481" y="2052"/>
                <a:ext cx="2534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Departamento de Recursos Humanos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6" name="Rectangle 59"/>
              <p:cNvSpPr>
                <a:spLocks noChangeArrowheads="1"/>
              </p:cNvSpPr>
              <p:nvPr/>
            </p:nvSpPr>
            <p:spPr bwMode="auto">
              <a:xfrm>
                <a:off x="4390" y="2052"/>
                <a:ext cx="162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8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anose="020B0604020202020204" pitchFamily="34" charset="0"/>
                  </a:rPr>
                  <a:t>10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7" name="Rectangle 60"/>
              <p:cNvSpPr>
                <a:spLocks noChangeArrowheads="1"/>
              </p:cNvSpPr>
              <p:nvPr/>
            </p:nvSpPr>
            <p:spPr bwMode="auto">
              <a:xfrm>
                <a:off x="5325" y="2052"/>
                <a:ext cx="58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SV" altLang="es-SV" sz="14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5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8" name="Rectangle 61"/>
              <p:cNvSpPr>
                <a:spLocks noChangeArrowheads="1"/>
              </p:cNvSpPr>
              <p:nvPr/>
            </p:nvSpPr>
            <p:spPr bwMode="auto">
              <a:xfrm>
                <a:off x="6260" y="2052"/>
                <a:ext cx="115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SV" altLang="es-SV" sz="1400" dirty="0" smtClean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15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9" name="Rectangle 62"/>
              <p:cNvSpPr>
                <a:spLocks noChangeArrowheads="1"/>
              </p:cNvSpPr>
              <p:nvPr/>
            </p:nvSpPr>
            <p:spPr bwMode="auto">
              <a:xfrm>
                <a:off x="481" y="2199"/>
                <a:ext cx="0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0" name="Rectangle 63"/>
              <p:cNvSpPr>
                <a:spLocks noChangeArrowheads="1"/>
              </p:cNvSpPr>
              <p:nvPr/>
            </p:nvSpPr>
            <p:spPr bwMode="auto">
              <a:xfrm>
                <a:off x="4390" y="2199"/>
                <a:ext cx="34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SV" altLang="es-SV" sz="14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-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1" name="Rectangle 64"/>
              <p:cNvSpPr>
                <a:spLocks noChangeArrowheads="1"/>
              </p:cNvSpPr>
              <p:nvPr/>
            </p:nvSpPr>
            <p:spPr bwMode="auto">
              <a:xfrm>
                <a:off x="5325" y="2199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3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2" name="Rectangle 65"/>
              <p:cNvSpPr>
                <a:spLocks noChangeArrowheads="1"/>
              </p:cNvSpPr>
              <p:nvPr/>
            </p:nvSpPr>
            <p:spPr bwMode="auto">
              <a:xfrm>
                <a:off x="6260" y="2199"/>
                <a:ext cx="58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SV" altLang="es-SV" sz="14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3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3" name="Rectangle 66"/>
              <p:cNvSpPr>
                <a:spLocks noChangeArrowheads="1"/>
              </p:cNvSpPr>
              <p:nvPr/>
            </p:nvSpPr>
            <p:spPr bwMode="auto">
              <a:xfrm>
                <a:off x="481" y="2346"/>
                <a:ext cx="0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5" name="Rectangle 68"/>
              <p:cNvSpPr>
                <a:spLocks noChangeArrowheads="1"/>
              </p:cNvSpPr>
              <p:nvPr/>
            </p:nvSpPr>
            <p:spPr bwMode="auto">
              <a:xfrm>
                <a:off x="5325" y="2346"/>
                <a:ext cx="0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6" name="Rectangle 69"/>
              <p:cNvSpPr>
                <a:spLocks noChangeArrowheads="1"/>
              </p:cNvSpPr>
              <p:nvPr/>
            </p:nvSpPr>
            <p:spPr bwMode="auto">
              <a:xfrm>
                <a:off x="6260" y="2346"/>
                <a:ext cx="0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7" name="Rectangle 70"/>
              <p:cNvSpPr>
                <a:spLocks noChangeArrowheads="1"/>
              </p:cNvSpPr>
              <p:nvPr/>
            </p:nvSpPr>
            <p:spPr bwMode="auto">
              <a:xfrm>
                <a:off x="475" y="2198"/>
                <a:ext cx="2302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SV" altLang="es-SV" sz="1400" dirty="0" smtClean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Sección de Mantenimiento de </a:t>
                </a:r>
                <a:r>
                  <a:rPr lang="es-SV" altLang="es-SV" sz="14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C</a:t>
                </a:r>
                <a:r>
                  <a:rPr lang="es-SV" altLang="es-SV" sz="1400" dirty="0" smtClean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entros Recreativos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9" name="Rectangle 72"/>
              <p:cNvSpPr>
                <a:spLocks noChangeArrowheads="1"/>
              </p:cNvSpPr>
              <p:nvPr/>
            </p:nvSpPr>
            <p:spPr bwMode="auto">
              <a:xfrm>
                <a:off x="5343" y="2493"/>
                <a:ext cx="135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-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1" name="Rectangle 74"/>
              <p:cNvSpPr>
                <a:spLocks noChangeArrowheads="1"/>
              </p:cNvSpPr>
              <p:nvPr/>
            </p:nvSpPr>
            <p:spPr bwMode="auto">
              <a:xfrm>
                <a:off x="481" y="2640"/>
                <a:ext cx="2840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Unidad de Adquisiciones y Contrataciones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2" name="Rectangle 75"/>
              <p:cNvSpPr>
                <a:spLocks noChangeArrowheads="1"/>
              </p:cNvSpPr>
              <p:nvPr/>
            </p:nvSpPr>
            <p:spPr bwMode="auto">
              <a:xfrm>
                <a:off x="4390" y="2640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6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3" name="Rectangle 76"/>
              <p:cNvSpPr>
                <a:spLocks noChangeArrowheads="1"/>
              </p:cNvSpPr>
              <p:nvPr/>
            </p:nvSpPr>
            <p:spPr bwMode="auto">
              <a:xfrm>
                <a:off x="5325" y="2640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2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4" name="Rectangle 77"/>
              <p:cNvSpPr>
                <a:spLocks noChangeArrowheads="1"/>
              </p:cNvSpPr>
              <p:nvPr/>
            </p:nvSpPr>
            <p:spPr bwMode="auto">
              <a:xfrm>
                <a:off x="6260" y="2640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8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5" name="Rectangle 78"/>
              <p:cNvSpPr>
                <a:spLocks noChangeArrowheads="1"/>
              </p:cNvSpPr>
              <p:nvPr/>
            </p:nvSpPr>
            <p:spPr bwMode="auto">
              <a:xfrm>
                <a:off x="481" y="2788"/>
                <a:ext cx="131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Sección de Bodega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6" name="Rectangle 79"/>
              <p:cNvSpPr>
                <a:spLocks noChangeArrowheads="1"/>
              </p:cNvSpPr>
              <p:nvPr/>
            </p:nvSpPr>
            <p:spPr bwMode="auto">
              <a:xfrm>
                <a:off x="4390" y="2788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2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7" name="Rectangle 80"/>
              <p:cNvSpPr>
                <a:spLocks noChangeArrowheads="1"/>
              </p:cNvSpPr>
              <p:nvPr/>
            </p:nvSpPr>
            <p:spPr bwMode="auto">
              <a:xfrm>
                <a:off x="5325" y="2788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3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8" name="Rectangle 81"/>
              <p:cNvSpPr>
                <a:spLocks noChangeArrowheads="1"/>
              </p:cNvSpPr>
              <p:nvPr/>
            </p:nvSpPr>
            <p:spPr bwMode="auto">
              <a:xfrm>
                <a:off x="6260" y="2788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5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9" name="Rectangle 82"/>
              <p:cNvSpPr>
                <a:spLocks noChangeArrowheads="1"/>
              </p:cNvSpPr>
              <p:nvPr/>
            </p:nvSpPr>
            <p:spPr bwMode="auto">
              <a:xfrm>
                <a:off x="481" y="2935"/>
                <a:ext cx="1779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Unidad de Infraestructura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0" name="Rectangle 83"/>
              <p:cNvSpPr>
                <a:spLocks noChangeArrowheads="1"/>
              </p:cNvSpPr>
              <p:nvPr/>
            </p:nvSpPr>
            <p:spPr bwMode="auto">
              <a:xfrm>
                <a:off x="4390" y="2935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2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1" name="Rectangle 84"/>
              <p:cNvSpPr>
                <a:spLocks noChangeArrowheads="1"/>
              </p:cNvSpPr>
              <p:nvPr/>
            </p:nvSpPr>
            <p:spPr bwMode="auto">
              <a:xfrm>
                <a:off x="5325" y="2935"/>
                <a:ext cx="63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anose="020B0604020202020204" pitchFamily="34" charset="0"/>
                  </a:rPr>
                  <a:t>4</a:t>
                </a:r>
              </a:p>
            </p:txBody>
          </p:sp>
          <p:sp>
            <p:nvSpPr>
              <p:cNvPr id="102" name="Rectangle 85"/>
              <p:cNvSpPr>
                <a:spLocks noChangeArrowheads="1"/>
              </p:cNvSpPr>
              <p:nvPr/>
            </p:nvSpPr>
            <p:spPr bwMode="auto">
              <a:xfrm>
                <a:off x="6260" y="2935"/>
                <a:ext cx="58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SV" altLang="es-SV" sz="14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6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3" name="Rectangle 86"/>
              <p:cNvSpPr>
                <a:spLocks noChangeArrowheads="1"/>
              </p:cNvSpPr>
              <p:nvPr/>
            </p:nvSpPr>
            <p:spPr bwMode="auto">
              <a:xfrm>
                <a:off x="481" y="3082"/>
                <a:ext cx="1474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Unidad de Activo Fijo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4" name="Rectangle 87"/>
              <p:cNvSpPr>
                <a:spLocks noChangeArrowheads="1"/>
              </p:cNvSpPr>
              <p:nvPr/>
            </p:nvSpPr>
            <p:spPr bwMode="auto">
              <a:xfrm>
                <a:off x="4390" y="3082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5" name="Rectangle 88"/>
              <p:cNvSpPr>
                <a:spLocks noChangeArrowheads="1"/>
              </p:cNvSpPr>
              <p:nvPr/>
            </p:nvSpPr>
            <p:spPr bwMode="auto">
              <a:xfrm>
                <a:off x="5325" y="3082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3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6" name="Rectangle 89"/>
              <p:cNvSpPr>
                <a:spLocks noChangeArrowheads="1"/>
              </p:cNvSpPr>
              <p:nvPr/>
            </p:nvSpPr>
            <p:spPr bwMode="auto">
              <a:xfrm>
                <a:off x="6260" y="3082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4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7" name="Rectangle 90"/>
              <p:cNvSpPr>
                <a:spLocks noChangeArrowheads="1"/>
              </p:cNvSpPr>
              <p:nvPr/>
            </p:nvSpPr>
            <p:spPr bwMode="auto">
              <a:xfrm>
                <a:off x="481" y="3229"/>
                <a:ext cx="2076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Unidad de Atención al Usuario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8" name="Rectangle 91"/>
              <p:cNvSpPr>
                <a:spLocks noChangeArrowheads="1"/>
              </p:cNvSpPr>
              <p:nvPr/>
            </p:nvSpPr>
            <p:spPr bwMode="auto">
              <a:xfrm>
                <a:off x="4390" y="3229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3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9" name="Rectangle 92"/>
              <p:cNvSpPr>
                <a:spLocks noChangeArrowheads="1"/>
              </p:cNvSpPr>
              <p:nvPr/>
            </p:nvSpPr>
            <p:spPr bwMode="auto">
              <a:xfrm>
                <a:off x="5325" y="3229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0" name="Rectangle 93"/>
              <p:cNvSpPr>
                <a:spLocks noChangeArrowheads="1"/>
              </p:cNvSpPr>
              <p:nvPr/>
            </p:nvSpPr>
            <p:spPr bwMode="auto">
              <a:xfrm>
                <a:off x="6260" y="3229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4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1" name="Rectangle 94"/>
              <p:cNvSpPr>
                <a:spLocks noChangeArrowheads="1"/>
              </p:cNvSpPr>
              <p:nvPr/>
            </p:nvSpPr>
            <p:spPr bwMode="auto">
              <a:xfrm>
                <a:off x="481" y="3376"/>
                <a:ext cx="1510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Unidad de Call Center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2" name="Rectangle 95"/>
              <p:cNvSpPr>
                <a:spLocks noChangeArrowheads="1"/>
              </p:cNvSpPr>
              <p:nvPr/>
            </p:nvSpPr>
            <p:spPr bwMode="auto">
              <a:xfrm>
                <a:off x="4390" y="3376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2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3" name="Rectangle 96"/>
              <p:cNvSpPr>
                <a:spLocks noChangeArrowheads="1"/>
              </p:cNvSpPr>
              <p:nvPr/>
            </p:nvSpPr>
            <p:spPr bwMode="auto">
              <a:xfrm>
                <a:off x="5325" y="3376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2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4" name="Rectangle 97"/>
              <p:cNvSpPr>
                <a:spLocks noChangeArrowheads="1"/>
              </p:cNvSpPr>
              <p:nvPr/>
            </p:nvSpPr>
            <p:spPr bwMode="auto">
              <a:xfrm>
                <a:off x="6260" y="3376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4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5" name="Rectangle 98"/>
              <p:cNvSpPr>
                <a:spLocks noChangeArrowheads="1"/>
              </p:cNvSpPr>
              <p:nvPr/>
            </p:nvSpPr>
            <p:spPr bwMode="auto">
              <a:xfrm>
                <a:off x="445" y="127"/>
                <a:ext cx="9" cy="1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16" name="Rectangle 99"/>
              <p:cNvSpPr>
                <a:spLocks noChangeArrowheads="1"/>
              </p:cNvSpPr>
              <p:nvPr/>
            </p:nvSpPr>
            <p:spPr bwMode="auto">
              <a:xfrm>
                <a:off x="3959" y="127"/>
                <a:ext cx="9" cy="1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17" name="Rectangle 100"/>
              <p:cNvSpPr>
                <a:spLocks noChangeArrowheads="1"/>
              </p:cNvSpPr>
              <p:nvPr/>
            </p:nvSpPr>
            <p:spPr bwMode="auto">
              <a:xfrm>
                <a:off x="4894" y="127"/>
                <a:ext cx="9" cy="1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18" name="Rectangle 101"/>
              <p:cNvSpPr>
                <a:spLocks noChangeArrowheads="1"/>
              </p:cNvSpPr>
              <p:nvPr/>
            </p:nvSpPr>
            <p:spPr bwMode="auto">
              <a:xfrm>
                <a:off x="5828" y="127"/>
                <a:ext cx="9" cy="1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19" name="Line 102"/>
              <p:cNvSpPr>
                <a:spLocks noChangeShapeType="1"/>
              </p:cNvSpPr>
              <p:nvPr/>
            </p:nvSpPr>
            <p:spPr bwMode="auto">
              <a:xfrm>
                <a:off x="454" y="127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20" name="Rectangle 103"/>
              <p:cNvSpPr>
                <a:spLocks noChangeArrowheads="1"/>
              </p:cNvSpPr>
              <p:nvPr/>
            </p:nvSpPr>
            <p:spPr bwMode="auto">
              <a:xfrm>
                <a:off x="454" y="127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21" name="Rectangle 104"/>
              <p:cNvSpPr>
                <a:spLocks noChangeArrowheads="1"/>
              </p:cNvSpPr>
              <p:nvPr/>
            </p:nvSpPr>
            <p:spPr bwMode="auto">
              <a:xfrm>
                <a:off x="6763" y="127"/>
                <a:ext cx="9" cy="1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22" name="Line 105"/>
              <p:cNvSpPr>
                <a:spLocks noChangeShapeType="1"/>
              </p:cNvSpPr>
              <p:nvPr/>
            </p:nvSpPr>
            <p:spPr bwMode="auto">
              <a:xfrm>
                <a:off x="454" y="274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23" name="Rectangle 106"/>
              <p:cNvSpPr>
                <a:spLocks noChangeArrowheads="1"/>
              </p:cNvSpPr>
              <p:nvPr/>
            </p:nvSpPr>
            <p:spPr bwMode="auto">
              <a:xfrm>
                <a:off x="454" y="274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24" name="Line 107"/>
              <p:cNvSpPr>
                <a:spLocks noChangeShapeType="1"/>
              </p:cNvSpPr>
              <p:nvPr/>
            </p:nvSpPr>
            <p:spPr bwMode="auto">
              <a:xfrm>
                <a:off x="481" y="427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25" name="Rectangle 108"/>
              <p:cNvSpPr>
                <a:spLocks noChangeArrowheads="1"/>
              </p:cNvSpPr>
              <p:nvPr/>
            </p:nvSpPr>
            <p:spPr bwMode="auto">
              <a:xfrm>
                <a:off x="454" y="421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26" name="Line 109"/>
              <p:cNvSpPr>
                <a:spLocks noChangeShapeType="1"/>
              </p:cNvSpPr>
              <p:nvPr/>
            </p:nvSpPr>
            <p:spPr bwMode="auto">
              <a:xfrm>
                <a:off x="454" y="568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27" name="Rectangle 110"/>
              <p:cNvSpPr>
                <a:spLocks noChangeArrowheads="1"/>
              </p:cNvSpPr>
              <p:nvPr/>
            </p:nvSpPr>
            <p:spPr bwMode="auto">
              <a:xfrm>
                <a:off x="454" y="568"/>
                <a:ext cx="6318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28" name="Line 111"/>
              <p:cNvSpPr>
                <a:spLocks noChangeShapeType="1"/>
              </p:cNvSpPr>
              <p:nvPr/>
            </p:nvSpPr>
            <p:spPr bwMode="auto">
              <a:xfrm>
                <a:off x="454" y="716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29" name="Rectangle 112"/>
              <p:cNvSpPr>
                <a:spLocks noChangeArrowheads="1"/>
              </p:cNvSpPr>
              <p:nvPr/>
            </p:nvSpPr>
            <p:spPr bwMode="auto">
              <a:xfrm>
                <a:off x="454" y="716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30" name="Line 113"/>
              <p:cNvSpPr>
                <a:spLocks noChangeShapeType="1"/>
              </p:cNvSpPr>
              <p:nvPr/>
            </p:nvSpPr>
            <p:spPr bwMode="auto">
              <a:xfrm>
                <a:off x="454" y="863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31" name="Rectangle 114"/>
              <p:cNvSpPr>
                <a:spLocks noChangeArrowheads="1"/>
              </p:cNvSpPr>
              <p:nvPr/>
            </p:nvSpPr>
            <p:spPr bwMode="auto">
              <a:xfrm>
                <a:off x="454" y="863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32" name="Line 115"/>
              <p:cNvSpPr>
                <a:spLocks noChangeShapeType="1"/>
              </p:cNvSpPr>
              <p:nvPr/>
            </p:nvSpPr>
            <p:spPr bwMode="auto">
              <a:xfrm>
                <a:off x="454" y="1010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33" name="Rectangle 116"/>
              <p:cNvSpPr>
                <a:spLocks noChangeArrowheads="1"/>
              </p:cNvSpPr>
              <p:nvPr/>
            </p:nvSpPr>
            <p:spPr bwMode="auto">
              <a:xfrm>
                <a:off x="454" y="1010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34" name="Line 117"/>
              <p:cNvSpPr>
                <a:spLocks noChangeShapeType="1"/>
              </p:cNvSpPr>
              <p:nvPr/>
            </p:nvSpPr>
            <p:spPr bwMode="auto">
              <a:xfrm>
                <a:off x="454" y="1157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35" name="Rectangle 118"/>
              <p:cNvSpPr>
                <a:spLocks noChangeArrowheads="1"/>
              </p:cNvSpPr>
              <p:nvPr/>
            </p:nvSpPr>
            <p:spPr bwMode="auto">
              <a:xfrm>
                <a:off x="454" y="1157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36" name="Line 119"/>
              <p:cNvSpPr>
                <a:spLocks noChangeShapeType="1"/>
              </p:cNvSpPr>
              <p:nvPr/>
            </p:nvSpPr>
            <p:spPr bwMode="auto">
              <a:xfrm>
                <a:off x="454" y="1304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37" name="Rectangle 120"/>
              <p:cNvSpPr>
                <a:spLocks noChangeArrowheads="1"/>
              </p:cNvSpPr>
              <p:nvPr/>
            </p:nvSpPr>
            <p:spPr bwMode="auto">
              <a:xfrm>
                <a:off x="454" y="1304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38" name="Line 121"/>
              <p:cNvSpPr>
                <a:spLocks noChangeShapeType="1"/>
              </p:cNvSpPr>
              <p:nvPr/>
            </p:nvSpPr>
            <p:spPr bwMode="auto">
              <a:xfrm>
                <a:off x="481" y="1463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39" name="Rectangle 122"/>
              <p:cNvSpPr>
                <a:spLocks noChangeArrowheads="1"/>
              </p:cNvSpPr>
              <p:nvPr/>
            </p:nvSpPr>
            <p:spPr bwMode="auto">
              <a:xfrm>
                <a:off x="454" y="1451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40" name="Line 123"/>
              <p:cNvSpPr>
                <a:spLocks noChangeShapeType="1"/>
              </p:cNvSpPr>
              <p:nvPr/>
            </p:nvSpPr>
            <p:spPr bwMode="auto">
              <a:xfrm>
                <a:off x="454" y="1598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41" name="Rectangle 124"/>
              <p:cNvSpPr>
                <a:spLocks noChangeArrowheads="1"/>
              </p:cNvSpPr>
              <p:nvPr/>
            </p:nvSpPr>
            <p:spPr bwMode="auto">
              <a:xfrm>
                <a:off x="454" y="1598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42" name="Line 125"/>
              <p:cNvSpPr>
                <a:spLocks noChangeShapeType="1"/>
              </p:cNvSpPr>
              <p:nvPr/>
            </p:nvSpPr>
            <p:spPr bwMode="auto">
              <a:xfrm>
                <a:off x="454" y="1745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43" name="Rectangle 126"/>
              <p:cNvSpPr>
                <a:spLocks noChangeArrowheads="1"/>
              </p:cNvSpPr>
              <p:nvPr/>
            </p:nvSpPr>
            <p:spPr bwMode="auto">
              <a:xfrm>
                <a:off x="454" y="1745"/>
                <a:ext cx="6318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44" name="Line 127"/>
              <p:cNvSpPr>
                <a:spLocks noChangeShapeType="1"/>
              </p:cNvSpPr>
              <p:nvPr/>
            </p:nvSpPr>
            <p:spPr bwMode="auto">
              <a:xfrm>
                <a:off x="454" y="1893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45" name="Rectangle 128"/>
              <p:cNvSpPr>
                <a:spLocks noChangeArrowheads="1"/>
              </p:cNvSpPr>
              <p:nvPr/>
            </p:nvSpPr>
            <p:spPr bwMode="auto">
              <a:xfrm>
                <a:off x="454" y="1893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46" name="Line 129"/>
              <p:cNvSpPr>
                <a:spLocks noChangeShapeType="1"/>
              </p:cNvSpPr>
              <p:nvPr/>
            </p:nvSpPr>
            <p:spPr bwMode="auto">
              <a:xfrm>
                <a:off x="454" y="2040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47" name="Rectangle 130"/>
              <p:cNvSpPr>
                <a:spLocks noChangeArrowheads="1"/>
              </p:cNvSpPr>
              <p:nvPr/>
            </p:nvSpPr>
            <p:spPr bwMode="auto">
              <a:xfrm>
                <a:off x="454" y="2040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48" name="Line 131"/>
              <p:cNvSpPr>
                <a:spLocks noChangeShapeType="1"/>
              </p:cNvSpPr>
              <p:nvPr/>
            </p:nvSpPr>
            <p:spPr bwMode="auto">
              <a:xfrm>
                <a:off x="409" y="2198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49" name="Rectangle 132"/>
              <p:cNvSpPr>
                <a:spLocks noChangeArrowheads="1"/>
              </p:cNvSpPr>
              <p:nvPr/>
            </p:nvSpPr>
            <p:spPr bwMode="auto">
              <a:xfrm>
                <a:off x="454" y="2187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50" name="Line 133"/>
              <p:cNvSpPr>
                <a:spLocks noChangeShapeType="1"/>
              </p:cNvSpPr>
              <p:nvPr/>
            </p:nvSpPr>
            <p:spPr bwMode="auto">
              <a:xfrm>
                <a:off x="454" y="2334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51" name="Rectangle 134"/>
              <p:cNvSpPr>
                <a:spLocks noChangeArrowheads="1"/>
              </p:cNvSpPr>
              <p:nvPr/>
            </p:nvSpPr>
            <p:spPr bwMode="auto">
              <a:xfrm>
                <a:off x="454" y="2334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53" name="Rectangle 136"/>
              <p:cNvSpPr>
                <a:spLocks noChangeArrowheads="1"/>
              </p:cNvSpPr>
              <p:nvPr/>
            </p:nvSpPr>
            <p:spPr bwMode="auto">
              <a:xfrm>
                <a:off x="454" y="2481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54" name="Line 137"/>
              <p:cNvSpPr>
                <a:spLocks noChangeShapeType="1"/>
              </p:cNvSpPr>
              <p:nvPr/>
            </p:nvSpPr>
            <p:spPr bwMode="auto">
              <a:xfrm>
                <a:off x="454" y="2628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55" name="Rectangle 138"/>
              <p:cNvSpPr>
                <a:spLocks noChangeArrowheads="1"/>
              </p:cNvSpPr>
              <p:nvPr/>
            </p:nvSpPr>
            <p:spPr bwMode="auto">
              <a:xfrm>
                <a:off x="454" y="2628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56" name="Line 139"/>
              <p:cNvSpPr>
                <a:spLocks noChangeShapeType="1"/>
              </p:cNvSpPr>
              <p:nvPr/>
            </p:nvSpPr>
            <p:spPr bwMode="auto">
              <a:xfrm>
                <a:off x="454" y="2775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57" name="Rectangle 140"/>
              <p:cNvSpPr>
                <a:spLocks noChangeArrowheads="1"/>
              </p:cNvSpPr>
              <p:nvPr/>
            </p:nvSpPr>
            <p:spPr bwMode="auto">
              <a:xfrm>
                <a:off x="454" y="2775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58" name="Line 141"/>
              <p:cNvSpPr>
                <a:spLocks noChangeShapeType="1"/>
              </p:cNvSpPr>
              <p:nvPr/>
            </p:nvSpPr>
            <p:spPr bwMode="auto">
              <a:xfrm>
                <a:off x="454" y="2922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59" name="Rectangle 142"/>
              <p:cNvSpPr>
                <a:spLocks noChangeArrowheads="1"/>
              </p:cNvSpPr>
              <p:nvPr/>
            </p:nvSpPr>
            <p:spPr bwMode="auto">
              <a:xfrm>
                <a:off x="454" y="2922"/>
                <a:ext cx="6318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60" name="Line 143"/>
              <p:cNvSpPr>
                <a:spLocks noChangeShapeType="1"/>
              </p:cNvSpPr>
              <p:nvPr/>
            </p:nvSpPr>
            <p:spPr bwMode="auto">
              <a:xfrm>
                <a:off x="454" y="3069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61" name="Rectangle 144"/>
              <p:cNvSpPr>
                <a:spLocks noChangeArrowheads="1"/>
              </p:cNvSpPr>
              <p:nvPr/>
            </p:nvSpPr>
            <p:spPr bwMode="auto">
              <a:xfrm>
                <a:off x="454" y="3069"/>
                <a:ext cx="6318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62" name="Line 145"/>
              <p:cNvSpPr>
                <a:spLocks noChangeShapeType="1"/>
              </p:cNvSpPr>
              <p:nvPr/>
            </p:nvSpPr>
            <p:spPr bwMode="auto">
              <a:xfrm>
                <a:off x="454" y="3217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63" name="Rectangle 146"/>
              <p:cNvSpPr>
                <a:spLocks noChangeArrowheads="1"/>
              </p:cNvSpPr>
              <p:nvPr/>
            </p:nvSpPr>
            <p:spPr bwMode="auto">
              <a:xfrm>
                <a:off x="454" y="3217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64" name="Line 147"/>
              <p:cNvSpPr>
                <a:spLocks noChangeShapeType="1"/>
              </p:cNvSpPr>
              <p:nvPr/>
            </p:nvSpPr>
            <p:spPr bwMode="auto">
              <a:xfrm>
                <a:off x="454" y="3364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65" name="Rectangle 148"/>
              <p:cNvSpPr>
                <a:spLocks noChangeArrowheads="1"/>
              </p:cNvSpPr>
              <p:nvPr/>
            </p:nvSpPr>
            <p:spPr bwMode="auto">
              <a:xfrm>
                <a:off x="454" y="3364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66" name="Line 149"/>
              <p:cNvSpPr>
                <a:spLocks noChangeShapeType="1"/>
              </p:cNvSpPr>
              <p:nvPr/>
            </p:nvSpPr>
            <p:spPr bwMode="auto">
              <a:xfrm>
                <a:off x="445" y="127"/>
                <a:ext cx="0" cy="339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67" name="Rectangle 150"/>
              <p:cNvSpPr>
                <a:spLocks noChangeArrowheads="1"/>
              </p:cNvSpPr>
              <p:nvPr/>
            </p:nvSpPr>
            <p:spPr bwMode="auto">
              <a:xfrm>
                <a:off x="445" y="127"/>
                <a:ext cx="9" cy="339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68" name="Line 151"/>
              <p:cNvSpPr>
                <a:spLocks noChangeShapeType="1"/>
              </p:cNvSpPr>
              <p:nvPr/>
            </p:nvSpPr>
            <p:spPr bwMode="auto">
              <a:xfrm>
                <a:off x="3959" y="133"/>
                <a:ext cx="0" cy="338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69" name="Rectangle 152"/>
              <p:cNvSpPr>
                <a:spLocks noChangeArrowheads="1"/>
              </p:cNvSpPr>
              <p:nvPr/>
            </p:nvSpPr>
            <p:spPr bwMode="auto">
              <a:xfrm>
                <a:off x="3959" y="133"/>
                <a:ext cx="9" cy="338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70" name="Line 153"/>
              <p:cNvSpPr>
                <a:spLocks noChangeShapeType="1"/>
              </p:cNvSpPr>
              <p:nvPr/>
            </p:nvSpPr>
            <p:spPr bwMode="auto">
              <a:xfrm>
                <a:off x="4894" y="133"/>
                <a:ext cx="0" cy="338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71" name="Rectangle 154"/>
              <p:cNvSpPr>
                <a:spLocks noChangeArrowheads="1"/>
              </p:cNvSpPr>
              <p:nvPr/>
            </p:nvSpPr>
            <p:spPr bwMode="auto">
              <a:xfrm>
                <a:off x="4894" y="133"/>
                <a:ext cx="9" cy="338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72" name="Line 155"/>
              <p:cNvSpPr>
                <a:spLocks noChangeShapeType="1"/>
              </p:cNvSpPr>
              <p:nvPr/>
            </p:nvSpPr>
            <p:spPr bwMode="auto">
              <a:xfrm>
                <a:off x="5828" y="133"/>
                <a:ext cx="0" cy="338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73" name="Rectangle 156"/>
              <p:cNvSpPr>
                <a:spLocks noChangeArrowheads="1"/>
              </p:cNvSpPr>
              <p:nvPr/>
            </p:nvSpPr>
            <p:spPr bwMode="auto">
              <a:xfrm>
                <a:off x="5828" y="133"/>
                <a:ext cx="9" cy="338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74" name="Line 157"/>
              <p:cNvSpPr>
                <a:spLocks noChangeShapeType="1"/>
              </p:cNvSpPr>
              <p:nvPr/>
            </p:nvSpPr>
            <p:spPr bwMode="auto">
              <a:xfrm>
                <a:off x="454" y="3511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75" name="Rectangle 158"/>
              <p:cNvSpPr>
                <a:spLocks noChangeArrowheads="1"/>
              </p:cNvSpPr>
              <p:nvPr/>
            </p:nvSpPr>
            <p:spPr bwMode="auto">
              <a:xfrm>
                <a:off x="454" y="3511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76" name="Line 159"/>
              <p:cNvSpPr>
                <a:spLocks noChangeShapeType="1"/>
              </p:cNvSpPr>
              <p:nvPr/>
            </p:nvSpPr>
            <p:spPr bwMode="auto">
              <a:xfrm>
                <a:off x="6763" y="133"/>
                <a:ext cx="0" cy="338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77" name="Rectangle 160"/>
              <p:cNvSpPr>
                <a:spLocks noChangeArrowheads="1"/>
              </p:cNvSpPr>
              <p:nvPr/>
            </p:nvSpPr>
            <p:spPr bwMode="auto">
              <a:xfrm>
                <a:off x="6763" y="133"/>
                <a:ext cx="9" cy="338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78" name="Line 161"/>
              <p:cNvSpPr>
                <a:spLocks noChangeShapeType="1"/>
              </p:cNvSpPr>
              <p:nvPr/>
            </p:nvSpPr>
            <p:spPr bwMode="auto">
              <a:xfrm>
                <a:off x="445" y="3517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79" name="Rectangle 162"/>
              <p:cNvSpPr>
                <a:spLocks noChangeArrowheads="1"/>
              </p:cNvSpPr>
              <p:nvPr/>
            </p:nvSpPr>
            <p:spPr bwMode="auto">
              <a:xfrm>
                <a:off x="445" y="3517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80" name="Line 163"/>
              <p:cNvSpPr>
                <a:spLocks noChangeShapeType="1"/>
              </p:cNvSpPr>
              <p:nvPr/>
            </p:nvSpPr>
            <p:spPr bwMode="auto">
              <a:xfrm>
                <a:off x="3959" y="3517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81" name="Rectangle 164"/>
              <p:cNvSpPr>
                <a:spLocks noChangeArrowheads="1"/>
              </p:cNvSpPr>
              <p:nvPr/>
            </p:nvSpPr>
            <p:spPr bwMode="auto">
              <a:xfrm>
                <a:off x="3959" y="3517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82" name="Line 165"/>
              <p:cNvSpPr>
                <a:spLocks noChangeShapeType="1"/>
              </p:cNvSpPr>
              <p:nvPr/>
            </p:nvSpPr>
            <p:spPr bwMode="auto">
              <a:xfrm>
                <a:off x="4894" y="3517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83" name="Rectangle 166"/>
              <p:cNvSpPr>
                <a:spLocks noChangeArrowheads="1"/>
              </p:cNvSpPr>
              <p:nvPr/>
            </p:nvSpPr>
            <p:spPr bwMode="auto">
              <a:xfrm>
                <a:off x="4894" y="3517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84" name="Line 167"/>
              <p:cNvSpPr>
                <a:spLocks noChangeShapeType="1"/>
              </p:cNvSpPr>
              <p:nvPr/>
            </p:nvSpPr>
            <p:spPr bwMode="auto">
              <a:xfrm>
                <a:off x="5828" y="3517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85" name="Rectangle 168"/>
              <p:cNvSpPr>
                <a:spLocks noChangeArrowheads="1"/>
              </p:cNvSpPr>
              <p:nvPr/>
            </p:nvSpPr>
            <p:spPr bwMode="auto">
              <a:xfrm>
                <a:off x="5828" y="3517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86" name="Line 169"/>
              <p:cNvSpPr>
                <a:spLocks noChangeShapeType="1"/>
              </p:cNvSpPr>
              <p:nvPr/>
            </p:nvSpPr>
            <p:spPr bwMode="auto">
              <a:xfrm>
                <a:off x="6763" y="3517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87" name="Rectangle 170"/>
              <p:cNvSpPr>
                <a:spLocks noChangeArrowheads="1"/>
              </p:cNvSpPr>
              <p:nvPr/>
            </p:nvSpPr>
            <p:spPr bwMode="auto">
              <a:xfrm>
                <a:off x="6763" y="3517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88" name="Line 171"/>
              <p:cNvSpPr>
                <a:spLocks noChangeShapeType="1"/>
              </p:cNvSpPr>
              <p:nvPr/>
            </p:nvSpPr>
            <p:spPr bwMode="auto">
              <a:xfrm>
                <a:off x="6772" y="127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89" name="Rectangle 172"/>
              <p:cNvSpPr>
                <a:spLocks noChangeArrowheads="1"/>
              </p:cNvSpPr>
              <p:nvPr/>
            </p:nvSpPr>
            <p:spPr bwMode="auto">
              <a:xfrm>
                <a:off x="6772" y="127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90" name="Line 173"/>
              <p:cNvSpPr>
                <a:spLocks noChangeShapeType="1"/>
              </p:cNvSpPr>
              <p:nvPr/>
            </p:nvSpPr>
            <p:spPr bwMode="auto">
              <a:xfrm>
                <a:off x="6772" y="27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91" name="Rectangle 174"/>
              <p:cNvSpPr>
                <a:spLocks noChangeArrowheads="1"/>
              </p:cNvSpPr>
              <p:nvPr/>
            </p:nvSpPr>
            <p:spPr bwMode="auto">
              <a:xfrm>
                <a:off x="6772" y="274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92" name="Line 175"/>
              <p:cNvSpPr>
                <a:spLocks noChangeShapeType="1"/>
              </p:cNvSpPr>
              <p:nvPr/>
            </p:nvSpPr>
            <p:spPr bwMode="auto">
              <a:xfrm>
                <a:off x="6772" y="421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93" name="Rectangle 176"/>
              <p:cNvSpPr>
                <a:spLocks noChangeArrowheads="1"/>
              </p:cNvSpPr>
              <p:nvPr/>
            </p:nvSpPr>
            <p:spPr bwMode="auto">
              <a:xfrm>
                <a:off x="6772" y="421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94" name="Line 177"/>
              <p:cNvSpPr>
                <a:spLocks noChangeShapeType="1"/>
              </p:cNvSpPr>
              <p:nvPr/>
            </p:nvSpPr>
            <p:spPr bwMode="auto">
              <a:xfrm>
                <a:off x="6772" y="568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95" name="Rectangle 178"/>
              <p:cNvSpPr>
                <a:spLocks noChangeArrowheads="1"/>
              </p:cNvSpPr>
              <p:nvPr/>
            </p:nvSpPr>
            <p:spPr bwMode="auto">
              <a:xfrm>
                <a:off x="6772" y="568"/>
                <a:ext cx="9" cy="7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96" name="Line 179"/>
              <p:cNvSpPr>
                <a:spLocks noChangeShapeType="1"/>
              </p:cNvSpPr>
              <p:nvPr/>
            </p:nvSpPr>
            <p:spPr bwMode="auto">
              <a:xfrm>
                <a:off x="6772" y="716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97" name="Rectangle 180"/>
              <p:cNvSpPr>
                <a:spLocks noChangeArrowheads="1"/>
              </p:cNvSpPr>
              <p:nvPr/>
            </p:nvSpPr>
            <p:spPr bwMode="auto">
              <a:xfrm>
                <a:off x="6772" y="716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98" name="Line 181"/>
              <p:cNvSpPr>
                <a:spLocks noChangeShapeType="1"/>
              </p:cNvSpPr>
              <p:nvPr/>
            </p:nvSpPr>
            <p:spPr bwMode="auto">
              <a:xfrm>
                <a:off x="6772" y="863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99" name="Rectangle 182"/>
              <p:cNvSpPr>
                <a:spLocks noChangeArrowheads="1"/>
              </p:cNvSpPr>
              <p:nvPr/>
            </p:nvSpPr>
            <p:spPr bwMode="auto">
              <a:xfrm>
                <a:off x="6772" y="863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00" name="Line 183"/>
              <p:cNvSpPr>
                <a:spLocks noChangeShapeType="1"/>
              </p:cNvSpPr>
              <p:nvPr/>
            </p:nvSpPr>
            <p:spPr bwMode="auto">
              <a:xfrm>
                <a:off x="6772" y="101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01" name="Rectangle 184"/>
              <p:cNvSpPr>
                <a:spLocks noChangeArrowheads="1"/>
              </p:cNvSpPr>
              <p:nvPr/>
            </p:nvSpPr>
            <p:spPr bwMode="auto">
              <a:xfrm>
                <a:off x="6772" y="1010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02" name="Line 185"/>
              <p:cNvSpPr>
                <a:spLocks noChangeShapeType="1"/>
              </p:cNvSpPr>
              <p:nvPr/>
            </p:nvSpPr>
            <p:spPr bwMode="auto">
              <a:xfrm>
                <a:off x="6772" y="1157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03" name="Rectangle 186"/>
              <p:cNvSpPr>
                <a:spLocks noChangeArrowheads="1"/>
              </p:cNvSpPr>
              <p:nvPr/>
            </p:nvSpPr>
            <p:spPr bwMode="auto">
              <a:xfrm>
                <a:off x="6772" y="1157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04" name="Line 187"/>
              <p:cNvSpPr>
                <a:spLocks noChangeShapeType="1"/>
              </p:cNvSpPr>
              <p:nvPr/>
            </p:nvSpPr>
            <p:spPr bwMode="auto">
              <a:xfrm>
                <a:off x="6772" y="130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05" name="Rectangle 188"/>
              <p:cNvSpPr>
                <a:spLocks noChangeArrowheads="1"/>
              </p:cNvSpPr>
              <p:nvPr/>
            </p:nvSpPr>
            <p:spPr bwMode="auto">
              <a:xfrm>
                <a:off x="6772" y="1304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06" name="Line 189"/>
              <p:cNvSpPr>
                <a:spLocks noChangeShapeType="1"/>
              </p:cNvSpPr>
              <p:nvPr/>
            </p:nvSpPr>
            <p:spPr bwMode="auto">
              <a:xfrm>
                <a:off x="6772" y="14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07" name="Rectangle 190"/>
              <p:cNvSpPr>
                <a:spLocks noChangeArrowheads="1"/>
              </p:cNvSpPr>
              <p:nvPr/>
            </p:nvSpPr>
            <p:spPr bwMode="auto">
              <a:xfrm>
                <a:off x="6772" y="1451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08" name="Line 191"/>
              <p:cNvSpPr>
                <a:spLocks noChangeShapeType="1"/>
              </p:cNvSpPr>
              <p:nvPr/>
            </p:nvSpPr>
            <p:spPr bwMode="auto">
              <a:xfrm>
                <a:off x="6772" y="1598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09" name="Rectangle 192"/>
              <p:cNvSpPr>
                <a:spLocks noChangeArrowheads="1"/>
              </p:cNvSpPr>
              <p:nvPr/>
            </p:nvSpPr>
            <p:spPr bwMode="auto">
              <a:xfrm>
                <a:off x="6772" y="1598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10" name="Line 193"/>
              <p:cNvSpPr>
                <a:spLocks noChangeShapeType="1"/>
              </p:cNvSpPr>
              <p:nvPr/>
            </p:nvSpPr>
            <p:spPr bwMode="auto">
              <a:xfrm>
                <a:off x="6772" y="1745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11" name="Rectangle 194"/>
              <p:cNvSpPr>
                <a:spLocks noChangeArrowheads="1"/>
              </p:cNvSpPr>
              <p:nvPr/>
            </p:nvSpPr>
            <p:spPr bwMode="auto">
              <a:xfrm>
                <a:off x="6772" y="1745"/>
                <a:ext cx="9" cy="7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12" name="Line 195"/>
              <p:cNvSpPr>
                <a:spLocks noChangeShapeType="1"/>
              </p:cNvSpPr>
              <p:nvPr/>
            </p:nvSpPr>
            <p:spPr bwMode="auto">
              <a:xfrm>
                <a:off x="6772" y="1893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13" name="Rectangle 196"/>
              <p:cNvSpPr>
                <a:spLocks noChangeArrowheads="1"/>
              </p:cNvSpPr>
              <p:nvPr/>
            </p:nvSpPr>
            <p:spPr bwMode="auto">
              <a:xfrm>
                <a:off x="6772" y="1893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14" name="Line 197"/>
              <p:cNvSpPr>
                <a:spLocks noChangeShapeType="1"/>
              </p:cNvSpPr>
              <p:nvPr/>
            </p:nvSpPr>
            <p:spPr bwMode="auto">
              <a:xfrm>
                <a:off x="6772" y="20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15" name="Rectangle 198"/>
              <p:cNvSpPr>
                <a:spLocks noChangeArrowheads="1"/>
              </p:cNvSpPr>
              <p:nvPr/>
            </p:nvSpPr>
            <p:spPr bwMode="auto">
              <a:xfrm>
                <a:off x="6772" y="2040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16" name="Line 199"/>
              <p:cNvSpPr>
                <a:spLocks noChangeShapeType="1"/>
              </p:cNvSpPr>
              <p:nvPr/>
            </p:nvSpPr>
            <p:spPr bwMode="auto">
              <a:xfrm>
                <a:off x="6772" y="2187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17" name="Rectangle 200"/>
              <p:cNvSpPr>
                <a:spLocks noChangeArrowheads="1"/>
              </p:cNvSpPr>
              <p:nvPr/>
            </p:nvSpPr>
            <p:spPr bwMode="auto">
              <a:xfrm>
                <a:off x="6772" y="2187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18" name="Line 201"/>
              <p:cNvSpPr>
                <a:spLocks noChangeShapeType="1"/>
              </p:cNvSpPr>
              <p:nvPr/>
            </p:nvSpPr>
            <p:spPr bwMode="auto">
              <a:xfrm>
                <a:off x="6772" y="233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19" name="Rectangle 202"/>
              <p:cNvSpPr>
                <a:spLocks noChangeArrowheads="1"/>
              </p:cNvSpPr>
              <p:nvPr/>
            </p:nvSpPr>
            <p:spPr bwMode="auto">
              <a:xfrm>
                <a:off x="6772" y="2334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20" name="Line 203"/>
              <p:cNvSpPr>
                <a:spLocks noChangeShapeType="1"/>
              </p:cNvSpPr>
              <p:nvPr/>
            </p:nvSpPr>
            <p:spPr bwMode="auto">
              <a:xfrm>
                <a:off x="6772" y="2481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21" name="Rectangle 204"/>
              <p:cNvSpPr>
                <a:spLocks noChangeArrowheads="1"/>
              </p:cNvSpPr>
              <p:nvPr/>
            </p:nvSpPr>
            <p:spPr bwMode="auto">
              <a:xfrm>
                <a:off x="6772" y="2481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</p:grpSp>
        <p:sp>
          <p:nvSpPr>
            <p:cNvPr id="7" name="Line 206"/>
            <p:cNvSpPr>
              <a:spLocks noChangeShapeType="1"/>
            </p:cNvSpPr>
            <p:nvPr/>
          </p:nvSpPr>
          <p:spPr bwMode="auto">
            <a:xfrm>
              <a:off x="6772" y="2628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" name="Rectangle 207"/>
            <p:cNvSpPr>
              <a:spLocks noChangeArrowheads="1"/>
            </p:cNvSpPr>
            <p:nvPr/>
          </p:nvSpPr>
          <p:spPr bwMode="auto">
            <a:xfrm>
              <a:off x="6772" y="2628"/>
              <a:ext cx="9" cy="6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" name="Line 208"/>
            <p:cNvSpPr>
              <a:spLocks noChangeShapeType="1"/>
            </p:cNvSpPr>
            <p:nvPr/>
          </p:nvSpPr>
          <p:spPr bwMode="auto">
            <a:xfrm>
              <a:off x="6772" y="2775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" name="Rectangle 209"/>
            <p:cNvSpPr>
              <a:spLocks noChangeArrowheads="1"/>
            </p:cNvSpPr>
            <p:nvPr/>
          </p:nvSpPr>
          <p:spPr bwMode="auto">
            <a:xfrm>
              <a:off x="6772" y="2775"/>
              <a:ext cx="9" cy="6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2" name="Line 210"/>
            <p:cNvSpPr>
              <a:spLocks noChangeShapeType="1"/>
            </p:cNvSpPr>
            <p:nvPr/>
          </p:nvSpPr>
          <p:spPr bwMode="auto">
            <a:xfrm>
              <a:off x="6772" y="2922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3" name="Rectangle 211"/>
            <p:cNvSpPr>
              <a:spLocks noChangeArrowheads="1"/>
            </p:cNvSpPr>
            <p:nvPr/>
          </p:nvSpPr>
          <p:spPr bwMode="auto">
            <a:xfrm>
              <a:off x="6772" y="2922"/>
              <a:ext cx="9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4" name="Line 212"/>
            <p:cNvSpPr>
              <a:spLocks noChangeShapeType="1"/>
            </p:cNvSpPr>
            <p:nvPr/>
          </p:nvSpPr>
          <p:spPr bwMode="auto">
            <a:xfrm>
              <a:off x="6772" y="3069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5" name="Rectangle 213"/>
            <p:cNvSpPr>
              <a:spLocks noChangeArrowheads="1"/>
            </p:cNvSpPr>
            <p:nvPr/>
          </p:nvSpPr>
          <p:spPr bwMode="auto">
            <a:xfrm>
              <a:off x="6772" y="3069"/>
              <a:ext cx="9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6" name="Line 214"/>
            <p:cNvSpPr>
              <a:spLocks noChangeShapeType="1"/>
            </p:cNvSpPr>
            <p:nvPr/>
          </p:nvSpPr>
          <p:spPr bwMode="auto">
            <a:xfrm>
              <a:off x="6772" y="3217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7" name="Rectangle 215"/>
            <p:cNvSpPr>
              <a:spLocks noChangeArrowheads="1"/>
            </p:cNvSpPr>
            <p:nvPr/>
          </p:nvSpPr>
          <p:spPr bwMode="auto">
            <a:xfrm>
              <a:off x="6772" y="3217"/>
              <a:ext cx="9" cy="6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8" name="Line 216"/>
            <p:cNvSpPr>
              <a:spLocks noChangeShapeType="1"/>
            </p:cNvSpPr>
            <p:nvPr/>
          </p:nvSpPr>
          <p:spPr bwMode="auto">
            <a:xfrm>
              <a:off x="6772" y="3364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9" name="Rectangle 217"/>
            <p:cNvSpPr>
              <a:spLocks noChangeArrowheads="1"/>
            </p:cNvSpPr>
            <p:nvPr/>
          </p:nvSpPr>
          <p:spPr bwMode="auto">
            <a:xfrm>
              <a:off x="6772" y="3364"/>
              <a:ext cx="9" cy="6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0" name="Line 218"/>
            <p:cNvSpPr>
              <a:spLocks noChangeShapeType="1"/>
            </p:cNvSpPr>
            <p:nvPr/>
          </p:nvSpPr>
          <p:spPr bwMode="auto">
            <a:xfrm>
              <a:off x="6772" y="3511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1" name="Rectangle 219"/>
            <p:cNvSpPr>
              <a:spLocks noChangeArrowheads="1"/>
            </p:cNvSpPr>
            <p:nvPr/>
          </p:nvSpPr>
          <p:spPr bwMode="auto">
            <a:xfrm>
              <a:off x="6772" y="3511"/>
              <a:ext cx="9" cy="6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</p:grpSp>
    </p:spTree>
    <p:extLst>
      <p:ext uri="{BB962C8B-B14F-4D97-AF65-F5344CB8AC3E}">
        <p14:creationId xmlns:p14="http://schemas.microsoft.com/office/powerpoint/2010/main" val="1548782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376941" y="739284"/>
            <a:ext cx="7556211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oficinas regionales y departamentales 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180109" y="1277014"/>
            <a:ext cx="11797867" cy="458345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es-SV" sz="9600" dirty="0" smtClean="0">
              <a:solidFill>
                <a:schemeClr val="bg1"/>
              </a:solidFill>
            </a:endParaRPr>
          </a:p>
          <a:p>
            <a:pPr algn="just"/>
            <a:endParaRPr lang="es-SV" sz="9600" dirty="0">
              <a:solidFill>
                <a:schemeClr val="bg1"/>
              </a:solidFill>
            </a:endParaRPr>
          </a:p>
          <a:p>
            <a:pPr algn="just"/>
            <a:r>
              <a:rPr lang="es-SV" sz="12800" dirty="0">
                <a:solidFill>
                  <a:schemeClr val="bg1"/>
                </a:solidFill>
              </a:rPr>
              <a:t>Las Oficinas Regionales de Trabajo tendrán, en su respectiva jurisdicción, todas las facultades </a:t>
            </a:r>
            <a:r>
              <a:rPr lang="es-SV" sz="12800" dirty="0" smtClean="0">
                <a:solidFill>
                  <a:schemeClr val="bg1"/>
                </a:solidFill>
              </a:rPr>
              <a:t>que competen </a:t>
            </a:r>
            <a:r>
              <a:rPr lang="es-SV" sz="12800" dirty="0">
                <a:solidFill>
                  <a:schemeClr val="bg1"/>
                </a:solidFill>
              </a:rPr>
              <a:t>a los citados Departamentos de </a:t>
            </a:r>
            <a:r>
              <a:rPr lang="es-SV" sz="12800" dirty="0" smtClean="0">
                <a:solidFill>
                  <a:schemeClr val="bg1"/>
                </a:solidFill>
              </a:rPr>
              <a:t>Inspección de la Dirección General de Inspección de Trabajo, Dirección General de Trabajo y Dirección General de Previsión Social y Empleo, </a:t>
            </a:r>
            <a:r>
              <a:rPr lang="es-SV" sz="12800" dirty="0">
                <a:solidFill>
                  <a:schemeClr val="bg1"/>
                </a:solidFill>
              </a:rPr>
              <a:t>excepto cuando la ley le dé a </a:t>
            </a:r>
            <a:r>
              <a:rPr lang="es-SV" sz="12800" dirty="0" smtClean="0">
                <a:solidFill>
                  <a:schemeClr val="bg1"/>
                </a:solidFill>
              </a:rPr>
              <a:t>éstos exclusivamente determinadas facultades.</a:t>
            </a:r>
          </a:p>
          <a:p>
            <a:pPr algn="just"/>
            <a:r>
              <a:rPr lang="es-SV" sz="12800" b="1" dirty="0"/>
              <a:t>N</a:t>
            </a:r>
            <a:r>
              <a:rPr lang="es-SV" sz="9600" b="1" dirty="0"/>
              <a:t>ota: en la siguiente lámina se muestra </a:t>
            </a:r>
            <a:r>
              <a:rPr lang="es-SV" sz="9600" b="1" dirty="0" smtClean="0"/>
              <a:t>los nombre de las Jefaturas</a:t>
            </a:r>
            <a:endParaRPr lang="es-SV" sz="9600" b="1" dirty="0"/>
          </a:p>
          <a:p>
            <a:pPr algn="just"/>
            <a:r>
              <a:rPr lang="es-SV" sz="9600" b="1" dirty="0"/>
              <a:t> y el número de empleados en cada una de ellas.</a:t>
            </a:r>
            <a:endParaRPr lang="es-SV" sz="3600" b="1" dirty="0"/>
          </a:p>
          <a:p>
            <a:pPr algn="just"/>
            <a:endParaRPr lang="es-SV" sz="9600" b="1" dirty="0" smtClean="0">
              <a:solidFill>
                <a:schemeClr val="bg1"/>
              </a:solidFill>
            </a:endParaRPr>
          </a:p>
          <a:p>
            <a:pPr algn="just"/>
            <a:endParaRPr lang="es-SV" sz="14400" b="1" dirty="0">
              <a:solidFill>
                <a:schemeClr val="bg1"/>
              </a:solidFill>
            </a:endParaRPr>
          </a:p>
          <a:p>
            <a:pPr algn="just"/>
            <a:endParaRPr lang="es-SV" sz="144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9800" b="1" dirty="0" smtClean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9800" b="1" dirty="0" smtClean="0"/>
              <a:t>TOTAL: 122 Funcionarios </a:t>
            </a: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pic>
        <p:nvPicPr>
          <p:cNvPr id="5" name="Imagen 4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7891" y="201555"/>
            <a:ext cx="2760085" cy="1075459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7983" y="5535828"/>
            <a:ext cx="1278010" cy="127801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7754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976584" y="5991253"/>
            <a:ext cx="70036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b="1" dirty="0" smtClean="0">
                <a:hlinkClick r:id="rId2"/>
              </a:rPr>
              <a:t>https://www.transparencia.gob.sv/institutions/mtps/documents/296232/download</a:t>
            </a:r>
            <a:endParaRPr lang="es-SV" b="1" dirty="0"/>
          </a:p>
        </p:txBody>
      </p:sp>
      <p:sp>
        <p:nvSpPr>
          <p:cNvPr id="2" name="CuadroTexto 1"/>
          <p:cNvSpPr txBox="1"/>
          <p:nvPr/>
        </p:nvSpPr>
        <p:spPr>
          <a:xfrm>
            <a:off x="976584" y="5500253"/>
            <a:ext cx="64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Link para visualizar todos los organigramas de Oficinas Regionales y Departamentales del MTPS</a:t>
            </a:r>
            <a:endParaRPr lang="es-SV" b="1" dirty="0"/>
          </a:p>
        </p:txBody>
      </p:sp>
      <p:grpSp>
        <p:nvGrpSpPr>
          <p:cNvPr id="169" name="Group 169"/>
          <p:cNvGrpSpPr>
            <a:grpSpLocks noChangeAspect="1"/>
          </p:cNvGrpSpPr>
          <p:nvPr/>
        </p:nvGrpSpPr>
        <p:grpSpPr bwMode="auto">
          <a:xfrm>
            <a:off x="490038" y="251687"/>
            <a:ext cx="10972801" cy="5405438"/>
            <a:chOff x="284" y="175"/>
            <a:chExt cx="6912" cy="3405"/>
          </a:xfrm>
        </p:grpSpPr>
        <p:sp>
          <p:nvSpPr>
            <p:cNvPr id="170" name="AutoShape 168"/>
            <p:cNvSpPr>
              <a:spLocks noChangeAspect="1" noChangeArrowheads="1" noTextEdit="1"/>
            </p:cNvSpPr>
            <p:nvPr/>
          </p:nvSpPr>
          <p:spPr bwMode="auto">
            <a:xfrm>
              <a:off x="441" y="190"/>
              <a:ext cx="6755" cy="3290"/>
            </a:xfrm>
            <a:prstGeom prst="rect">
              <a:avLst/>
            </a:prstGeom>
            <a:solidFill>
              <a:srgbClr val="22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71" name="Rectangle 170"/>
            <p:cNvSpPr>
              <a:spLocks noChangeArrowheads="1"/>
            </p:cNvSpPr>
            <p:nvPr/>
          </p:nvSpPr>
          <p:spPr bwMode="auto">
            <a:xfrm>
              <a:off x="2365" y="175"/>
              <a:ext cx="4804" cy="22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72" name="Rectangle 171"/>
            <p:cNvSpPr>
              <a:spLocks noChangeArrowheads="1"/>
            </p:cNvSpPr>
            <p:nvPr/>
          </p:nvSpPr>
          <p:spPr bwMode="auto">
            <a:xfrm>
              <a:off x="1124" y="193"/>
              <a:ext cx="614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JEFATURA 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3" name="Rectangle 172"/>
            <p:cNvSpPr>
              <a:spLocks noChangeArrowheads="1"/>
            </p:cNvSpPr>
            <p:nvPr/>
          </p:nvSpPr>
          <p:spPr bwMode="auto">
            <a:xfrm>
              <a:off x="3287" y="193"/>
              <a:ext cx="887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DEPENDENCIAS 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4" name="Rectangle 173"/>
            <p:cNvSpPr>
              <a:spLocks noChangeArrowheads="1"/>
            </p:cNvSpPr>
            <p:nvPr/>
          </p:nvSpPr>
          <p:spPr bwMode="auto">
            <a:xfrm>
              <a:off x="5156" y="193"/>
              <a:ext cx="546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MUJERES</a:t>
              </a:r>
              <a:endParaRPr kumimoji="0" lang="es-SV" altLang="es-SV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5" name="Rectangle 174"/>
            <p:cNvSpPr>
              <a:spLocks noChangeArrowheads="1"/>
            </p:cNvSpPr>
            <p:nvPr/>
          </p:nvSpPr>
          <p:spPr bwMode="auto">
            <a:xfrm>
              <a:off x="5845" y="193"/>
              <a:ext cx="540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HOMBRES</a:t>
              </a:r>
              <a:endParaRPr kumimoji="0" lang="es-SV" altLang="es-SV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6" name="Rectangle 175"/>
            <p:cNvSpPr>
              <a:spLocks noChangeArrowheads="1"/>
            </p:cNvSpPr>
            <p:nvPr/>
          </p:nvSpPr>
          <p:spPr bwMode="auto">
            <a:xfrm>
              <a:off x="6650" y="193"/>
              <a:ext cx="382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TOTAL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7" name="Rectangle 176"/>
            <p:cNvSpPr>
              <a:spLocks noChangeArrowheads="1"/>
            </p:cNvSpPr>
            <p:nvPr/>
          </p:nvSpPr>
          <p:spPr bwMode="auto">
            <a:xfrm>
              <a:off x="441" y="412"/>
              <a:ext cx="942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Lucio Cruz Amaya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8" name="Rectangle 177"/>
            <p:cNvSpPr>
              <a:spLocks noChangeArrowheads="1"/>
            </p:cNvSpPr>
            <p:nvPr/>
          </p:nvSpPr>
          <p:spPr bwMode="auto">
            <a:xfrm>
              <a:off x="2393" y="412"/>
              <a:ext cx="1911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Oficina Departamental Chalatenango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9" name="Rectangle 178"/>
            <p:cNvSpPr>
              <a:spLocks noChangeArrowheads="1"/>
            </p:cNvSpPr>
            <p:nvPr/>
          </p:nvSpPr>
          <p:spPr bwMode="auto">
            <a:xfrm>
              <a:off x="5361" y="412"/>
              <a:ext cx="213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2100" dirty="0">
                  <a:solidFill>
                    <a:srgbClr val="000000"/>
                  </a:solidFill>
                  <a:latin typeface="Calibri" panose="020F0502020204030204" pitchFamily="34" charset="0"/>
                </a:rPr>
                <a:t>4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0" name="Rectangle 179"/>
            <p:cNvSpPr>
              <a:spLocks noChangeArrowheads="1"/>
            </p:cNvSpPr>
            <p:nvPr/>
          </p:nvSpPr>
          <p:spPr bwMode="auto">
            <a:xfrm>
              <a:off x="6043" y="412"/>
              <a:ext cx="184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10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1" name="Rectangle 180"/>
            <p:cNvSpPr>
              <a:spLocks noChangeArrowheads="1"/>
            </p:cNvSpPr>
            <p:nvPr/>
          </p:nvSpPr>
          <p:spPr bwMode="auto">
            <a:xfrm>
              <a:off x="6753" y="412"/>
              <a:ext cx="17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14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2" name="Rectangle 181"/>
            <p:cNvSpPr>
              <a:spLocks noChangeArrowheads="1"/>
            </p:cNvSpPr>
            <p:nvPr/>
          </p:nvSpPr>
          <p:spPr bwMode="auto">
            <a:xfrm>
              <a:off x="441" y="631"/>
              <a:ext cx="1970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Silvia Guadalupe Elizondo de Escobar </a:t>
              </a:r>
              <a:endParaRPr kumimoji="0" lang="es-SV" altLang="es-SV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3" name="Rectangle 182"/>
            <p:cNvSpPr>
              <a:spLocks noChangeArrowheads="1"/>
            </p:cNvSpPr>
            <p:nvPr/>
          </p:nvSpPr>
          <p:spPr bwMode="auto">
            <a:xfrm>
              <a:off x="2393" y="631"/>
              <a:ext cx="1931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Oficina Departamental de La Libertad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4" name="Rectangle 183"/>
            <p:cNvSpPr>
              <a:spLocks noChangeArrowheads="1"/>
            </p:cNvSpPr>
            <p:nvPr/>
          </p:nvSpPr>
          <p:spPr bwMode="auto">
            <a:xfrm>
              <a:off x="5334" y="631"/>
              <a:ext cx="17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17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5" name="Rectangle 184"/>
            <p:cNvSpPr>
              <a:spLocks noChangeArrowheads="1"/>
            </p:cNvSpPr>
            <p:nvPr/>
          </p:nvSpPr>
          <p:spPr bwMode="auto">
            <a:xfrm>
              <a:off x="6043" y="631"/>
              <a:ext cx="184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17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6" name="Rectangle 185"/>
            <p:cNvSpPr>
              <a:spLocks noChangeArrowheads="1"/>
            </p:cNvSpPr>
            <p:nvPr/>
          </p:nvSpPr>
          <p:spPr bwMode="auto">
            <a:xfrm>
              <a:off x="6753" y="631"/>
              <a:ext cx="172" cy="3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34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7" name="Rectangle 186"/>
            <p:cNvSpPr>
              <a:spLocks noChangeArrowheads="1"/>
            </p:cNvSpPr>
            <p:nvPr/>
          </p:nvSpPr>
          <p:spPr bwMode="auto">
            <a:xfrm>
              <a:off x="441" y="849"/>
              <a:ext cx="1649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Ruth Noemí Rodríguez Escobar </a:t>
              </a:r>
              <a:endParaRPr kumimoji="0" lang="es-SV" altLang="es-SV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8" name="Rectangle 187"/>
            <p:cNvSpPr>
              <a:spLocks noChangeArrowheads="1"/>
            </p:cNvSpPr>
            <p:nvPr/>
          </p:nvSpPr>
          <p:spPr bwMode="auto">
            <a:xfrm>
              <a:off x="2393" y="849"/>
              <a:ext cx="1399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Oficina Regional Santa Ana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9" name="Rectangle 188"/>
            <p:cNvSpPr>
              <a:spLocks noChangeArrowheads="1"/>
            </p:cNvSpPr>
            <p:nvPr/>
          </p:nvSpPr>
          <p:spPr bwMode="auto">
            <a:xfrm>
              <a:off x="5334" y="849"/>
              <a:ext cx="17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28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0" name="Rectangle 189"/>
            <p:cNvSpPr>
              <a:spLocks noChangeArrowheads="1"/>
            </p:cNvSpPr>
            <p:nvPr/>
          </p:nvSpPr>
          <p:spPr bwMode="auto">
            <a:xfrm>
              <a:off x="6043" y="849"/>
              <a:ext cx="184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33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1" name="Rectangle 190"/>
            <p:cNvSpPr>
              <a:spLocks noChangeArrowheads="1"/>
            </p:cNvSpPr>
            <p:nvPr/>
          </p:nvSpPr>
          <p:spPr bwMode="auto">
            <a:xfrm>
              <a:off x="6753" y="849"/>
              <a:ext cx="17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61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2" name="Rectangle 191"/>
            <p:cNvSpPr>
              <a:spLocks noChangeArrowheads="1"/>
            </p:cNvSpPr>
            <p:nvPr/>
          </p:nvSpPr>
          <p:spPr bwMode="auto">
            <a:xfrm>
              <a:off x="441" y="1068"/>
              <a:ext cx="177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Elsy Margarita Martínez Paniagua </a:t>
              </a:r>
              <a:endParaRPr kumimoji="0" lang="es-SV" altLang="es-SV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3" name="Rectangle 192"/>
            <p:cNvSpPr>
              <a:spLocks noChangeArrowheads="1"/>
            </p:cNvSpPr>
            <p:nvPr/>
          </p:nvSpPr>
          <p:spPr bwMode="auto">
            <a:xfrm>
              <a:off x="2393" y="1068"/>
              <a:ext cx="1999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Oficina Departamental de Ahuachapán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4" name="Rectangle 193"/>
            <p:cNvSpPr>
              <a:spLocks noChangeArrowheads="1"/>
            </p:cNvSpPr>
            <p:nvPr/>
          </p:nvSpPr>
          <p:spPr bwMode="auto">
            <a:xfrm>
              <a:off x="5361" y="1068"/>
              <a:ext cx="86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2100" dirty="0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7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5" name="Rectangle 194"/>
            <p:cNvSpPr>
              <a:spLocks noChangeArrowheads="1"/>
            </p:cNvSpPr>
            <p:nvPr/>
          </p:nvSpPr>
          <p:spPr bwMode="auto">
            <a:xfrm>
              <a:off x="6071" y="1068"/>
              <a:ext cx="123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9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6" name="Rectangle 195"/>
            <p:cNvSpPr>
              <a:spLocks noChangeArrowheads="1"/>
            </p:cNvSpPr>
            <p:nvPr/>
          </p:nvSpPr>
          <p:spPr bwMode="auto">
            <a:xfrm>
              <a:off x="6753" y="1068"/>
              <a:ext cx="17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16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7" name="Rectangle 196"/>
            <p:cNvSpPr>
              <a:spLocks noChangeArrowheads="1"/>
            </p:cNvSpPr>
            <p:nvPr/>
          </p:nvSpPr>
          <p:spPr bwMode="auto">
            <a:xfrm>
              <a:off x="441" y="1287"/>
              <a:ext cx="139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José Carlos </a:t>
              </a:r>
              <a:r>
                <a:rPr kumimoji="0" lang="es-SV" altLang="es-SV" sz="16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Cortéz</a:t>
              </a: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Chacón </a:t>
              </a:r>
              <a:endParaRPr kumimoji="0" lang="es-SV" altLang="es-SV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8" name="Rectangle 197"/>
            <p:cNvSpPr>
              <a:spLocks noChangeArrowheads="1"/>
            </p:cNvSpPr>
            <p:nvPr/>
          </p:nvSpPr>
          <p:spPr bwMode="auto">
            <a:xfrm>
              <a:off x="2393" y="1287"/>
              <a:ext cx="1842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Oficina Departamental de Sonsonte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9" name="Rectangle 198"/>
            <p:cNvSpPr>
              <a:spLocks noChangeArrowheads="1"/>
            </p:cNvSpPr>
            <p:nvPr/>
          </p:nvSpPr>
          <p:spPr bwMode="auto">
            <a:xfrm>
              <a:off x="5361" y="1287"/>
              <a:ext cx="17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2100" dirty="0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10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0" name="Rectangle 199"/>
            <p:cNvSpPr>
              <a:spLocks noChangeArrowheads="1"/>
            </p:cNvSpPr>
            <p:nvPr/>
          </p:nvSpPr>
          <p:spPr bwMode="auto">
            <a:xfrm>
              <a:off x="6043" y="1287"/>
              <a:ext cx="17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15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1" name="Rectangle 200"/>
            <p:cNvSpPr>
              <a:spLocks noChangeArrowheads="1"/>
            </p:cNvSpPr>
            <p:nvPr/>
          </p:nvSpPr>
          <p:spPr bwMode="auto">
            <a:xfrm>
              <a:off x="6753" y="1287"/>
              <a:ext cx="17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25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2" name="Rectangle 201"/>
            <p:cNvSpPr>
              <a:spLocks noChangeArrowheads="1"/>
            </p:cNvSpPr>
            <p:nvPr/>
          </p:nvSpPr>
          <p:spPr bwMode="auto">
            <a:xfrm>
              <a:off x="441" y="1506"/>
              <a:ext cx="163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Hector</a:t>
              </a: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Bladimir de Paz Fuentes</a:t>
              </a:r>
              <a:endParaRPr kumimoji="0" lang="es-SV" altLang="es-SV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3" name="Rectangle 202"/>
            <p:cNvSpPr>
              <a:spLocks noChangeArrowheads="1"/>
            </p:cNvSpPr>
            <p:nvPr/>
          </p:nvSpPr>
          <p:spPr bwMode="auto">
            <a:xfrm>
              <a:off x="2393" y="1506"/>
              <a:ext cx="1453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Oficina Regional San Miguel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4" name="Rectangle 203"/>
            <p:cNvSpPr>
              <a:spLocks noChangeArrowheads="1"/>
            </p:cNvSpPr>
            <p:nvPr/>
          </p:nvSpPr>
          <p:spPr bwMode="auto">
            <a:xfrm>
              <a:off x="5334" y="1506"/>
              <a:ext cx="184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22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5" name="Rectangle 204"/>
            <p:cNvSpPr>
              <a:spLocks noChangeArrowheads="1"/>
            </p:cNvSpPr>
            <p:nvPr/>
          </p:nvSpPr>
          <p:spPr bwMode="auto">
            <a:xfrm>
              <a:off x="6043" y="1506"/>
              <a:ext cx="17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27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6" name="Rectangle 205"/>
            <p:cNvSpPr>
              <a:spLocks noChangeArrowheads="1"/>
            </p:cNvSpPr>
            <p:nvPr/>
          </p:nvSpPr>
          <p:spPr bwMode="auto">
            <a:xfrm>
              <a:off x="6753" y="1506"/>
              <a:ext cx="17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49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7" name="Rectangle 206"/>
            <p:cNvSpPr>
              <a:spLocks noChangeArrowheads="1"/>
            </p:cNvSpPr>
            <p:nvPr/>
          </p:nvSpPr>
          <p:spPr bwMode="auto">
            <a:xfrm>
              <a:off x="441" y="1724"/>
              <a:ext cx="1253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Francisco Alberto </a:t>
              </a:r>
              <a:r>
                <a:rPr kumimoji="0" lang="es-SV" altLang="es-SV" sz="16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Sorto</a:t>
              </a: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s-SV" altLang="es-SV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8" name="Rectangle 207"/>
            <p:cNvSpPr>
              <a:spLocks noChangeArrowheads="1"/>
            </p:cNvSpPr>
            <p:nvPr/>
          </p:nvSpPr>
          <p:spPr bwMode="auto">
            <a:xfrm>
              <a:off x="2393" y="1724"/>
              <a:ext cx="1665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Oficina Departamental La Unión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9" name="Rectangle 208"/>
            <p:cNvSpPr>
              <a:spLocks noChangeArrowheads="1"/>
            </p:cNvSpPr>
            <p:nvPr/>
          </p:nvSpPr>
          <p:spPr bwMode="auto">
            <a:xfrm>
              <a:off x="5361" y="1724"/>
              <a:ext cx="86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2100" dirty="0">
                  <a:solidFill>
                    <a:srgbClr val="000000"/>
                  </a:solidFill>
                  <a:latin typeface="Calibri" panose="020F0502020204030204" pitchFamily="34" charset="0"/>
                </a:rPr>
                <a:t>6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0" name="Rectangle 209"/>
            <p:cNvSpPr>
              <a:spLocks noChangeArrowheads="1"/>
            </p:cNvSpPr>
            <p:nvPr/>
          </p:nvSpPr>
          <p:spPr bwMode="auto">
            <a:xfrm>
              <a:off x="6043" y="1724"/>
              <a:ext cx="184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11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1" name="Rectangle 210"/>
            <p:cNvSpPr>
              <a:spLocks noChangeArrowheads="1"/>
            </p:cNvSpPr>
            <p:nvPr/>
          </p:nvSpPr>
          <p:spPr bwMode="auto">
            <a:xfrm>
              <a:off x="6753" y="1724"/>
              <a:ext cx="17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17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2" name="Rectangle 211"/>
            <p:cNvSpPr>
              <a:spLocks noChangeArrowheads="1"/>
            </p:cNvSpPr>
            <p:nvPr/>
          </p:nvSpPr>
          <p:spPr bwMode="auto">
            <a:xfrm>
              <a:off x="444" y="2051"/>
              <a:ext cx="182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Americo</a:t>
              </a: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Portillo Escalante</a:t>
              </a:r>
              <a:r>
                <a:rPr kumimoji="0" lang="es-SV" altLang="es-SV" sz="16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s-SV" altLang="es-SV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3" name="Rectangle 212"/>
            <p:cNvSpPr>
              <a:spLocks noChangeArrowheads="1"/>
            </p:cNvSpPr>
            <p:nvPr/>
          </p:nvSpPr>
          <p:spPr bwMode="auto">
            <a:xfrm>
              <a:off x="441" y="2162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4" name="Rectangle 213"/>
            <p:cNvSpPr>
              <a:spLocks noChangeArrowheads="1"/>
            </p:cNvSpPr>
            <p:nvPr/>
          </p:nvSpPr>
          <p:spPr bwMode="auto">
            <a:xfrm>
              <a:off x="2393" y="2052"/>
              <a:ext cx="1829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Oficina Departamental de Usulután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5" name="Rectangle 214"/>
            <p:cNvSpPr>
              <a:spLocks noChangeArrowheads="1"/>
            </p:cNvSpPr>
            <p:nvPr/>
          </p:nvSpPr>
          <p:spPr bwMode="auto">
            <a:xfrm>
              <a:off x="5361" y="2162"/>
              <a:ext cx="86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2100" dirty="0">
                  <a:solidFill>
                    <a:srgbClr val="000000"/>
                  </a:solidFill>
                  <a:latin typeface="Calibri" panose="020F0502020204030204" pitchFamily="34" charset="0"/>
                </a:rPr>
                <a:t>7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6" name="Rectangle 215"/>
            <p:cNvSpPr>
              <a:spLocks noChangeArrowheads="1"/>
            </p:cNvSpPr>
            <p:nvPr/>
          </p:nvSpPr>
          <p:spPr bwMode="auto">
            <a:xfrm>
              <a:off x="6043" y="2162"/>
              <a:ext cx="17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16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7" name="Rectangle 216"/>
            <p:cNvSpPr>
              <a:spLocks noChangeArrowheads="1"/>
            </p:cNvSpPr>
            <p:nvPr/>
          </p:nvSpPr>
          <p:spPr bwMode="auto">
            <a:xfrm>
              <a:off x="6753" y="2162"/>
              <a:ext cx="17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23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8" name="Rectangle 217"/>
            <p:cNvSpPr>
              <a:spLocks noChangeArrowheads="1"/>
            </p:cNvSpPr>
            <p:nvPr/>
          </p:nvSpPr>
          <p:spPr bwMode="auto">
            <a:xfrm>
              <a:off x="441" y="2380"/>
              <a:ext cx="1278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Rufino Canales Martínez</a:t>
              </a:r>
              <a:endParaRPr kumimoji="0" lang="es-SV" altLang="es-SV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9" name="Rectangle 218"/>
            <p:cNvSpPr>
              <a:spLocks noChangeArrowheads="1"/>
            </p:cNvSpPr>
            <p:nvPr/>
          </p:nvSpPr>
          <p:spPr bwMode="auto">
            <a:xfrm>
              <a:off x="2393" y="2380"/>
              <a:ext cx="1822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Oficina Departamental de Morazán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0" name="Rectangle 219"/>
            <p:cNvSpPr>
              <a:spLocks noChangeArrowheads="1"/>
            </p:cNvSpPr>
            <p:nvPr/>
          </p:nvSpPr>
          <p:spPr bwMode="auto">
            <a:xfrm>
              <a:off x="5361" y="2380"/>
              <a:ext cx="17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2100" dirty="0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10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1" name="Rectangle 220"/>
            <p:cNvSpPr>
              <a:spLocks noChangeArrowheads="1"/>
            </p:cNvSpPr>
            <p:nvPr/>
          </p:nvSpPr>
          <p:spPr bwMode="auto">
            <a:xfrm>
              <a:off x="6071" y="2380"/>
              <a:ext cx="81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6</a:t>
              </a:r>
            </a:p>
          </p:txBody>
        </p:sp>
        <p:sp>
          <p:nvSpPr>
            <p:cNvPr id="222" name="Rectangle 221"/>
            <p:cNvSpPr>
              <a:spLocks noChangeArrowheads="1"/>
            </p:cNvSpPr>
            <p:nvPr/>
          </p:nvSpPr>
          <p:spPr bwMode="auto">
            <a:xfrm>
              <a:off x="6753" y="2380"/>
              <a:ext cx="17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16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3" name="Rectangle 222"/>
            <p:cNvSpPr>
              <a:spLocks noChangeArrowheads="1"/>
            </p:cNvSpPr>
            <p:nvPr/>
          </p:nvSpPr>
          <p:spPr bwMode="auto">
            <a:xfrm>
              <a:off x="441" y="2599"/>
              <a:ext cx="1627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lvl="0"/>
              <a:r>
                <a:rPr lang="es-SV" altLang="es-SV" sz="1600" dirty="0">
                  <a:solidFill>
                    <a:srgbClr val="000000"/>
                  </a:solidFill>
                  <a:latin typeface="Calibri" panose="020F0502020204030204" pitchFamily="34" charset="0"/>
                </a:rPr>
                <a:t>María Dinora López de Ventura</a:t>
              </a:r>
              <a:endParaRPr kumimoji="0" lang="es-SV" altLang="es-SV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4" name="Rectangle 223"/>
            <p:cNvSpPr>
              <a:spLocks noChangeArrowheads="1"/>
            </p:cNvSpPr>
            <p:nvPr/>
          </p:nvSpPr>
          <p:spPr bwMode="auto">
            <a:xfrm>
              <a:off x="2393" y="2599"/>
              <a:ext cx="1474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Oficina Regional Paracentral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5" name="Rectangle 224"/>
            <p:cNvSpPr>
              <a:spLocks noChangeArrowheads="1"/>
            </p:cNvSpPr>
            <p:nvPr/>
          </p:nvSpPr>
          <p:spPr bwMode="auto">
            <a:xfrm>
              <a:off x="5361" y="2599"/>
              <a:ext cx="86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2100" dirty="0">
                  <a:solidFill>
                    <a:srgbClr val="000000"/>
                  </a:solidFill>
                  <a:latin typeface="Calibri" panose="020F0502020204030204" pitchFamily="34" charset="0"/>
                </a:rPr>
                <a:t>7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6" name="Rectangle 225"/>
            <p:cNvSpPr>
              <a:spLocks noChangeArrowheads="1"/>
            </p:cNvSpPr>
            <p:nvPr/>
          </p:nvSpPr>
          <p:spPr bwMode="auto">
            <a:xfrm>
              <a:off x="6043" y="2599"/>
              <a:ext cx="17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11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7" name="Rectangle 226"/>
            <p:cNvSpPr>
              <a:spLocks noChangeArrowheads="1"/>
            </p:cNvSpPr>
            <p:nvPr/>
          </p:nvSpPr>
          <p:spPr bwMode="auto">
            <a:xfrm>
              <a:off x="6753" y="2599"/>
              <a:ext cx="162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80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18</a:t>
              </a:r>
              <a:endParaRPr kumimoji="0" lang="es-SV" altLang="es-SV" sz="18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8" name="Rectangle 227"/>
            <p:cNvSpPr>
              <a:spLocks noChangeArrowheads="1"/>
            </p:cNvSpPr>
            <p:nvPr/>
          </p:nvSpPr>
          <p:spPr bwMode="auto">
            <a:xfrm>
              <a:off x="441" y="2818"/>
              <a:ext cx="126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Miguel Antonio Arévalo </a:t>
              </a:r>
              <a:endParaRPr kumimoji="0" lang="es-SV" altLang="es-SV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9" name="Rectangle 228"/>
            <p:cNvSpPr>
              <a:spLocks noChangeArrowheads="1"/>
            </p:cNvSpPr>
            <p:nvPr/>
          </p:nvSpPr>
          <p:spPr bwMode="auto">
            <a:xfrm>
              <a:off x="2393" y="2818"/>
              <a:ext cx="1795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Oficina Departamental de Cabañas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0" name="Rectangle 229"/>
            <p:cNvSpPr>
              <a:spLocks noChangeArrowheads="1"/>
            </p:cNvSpPr>
            <p:nvPr/>
          </p:nvSpPr>
          <p:spPr bwMode="auto">
            <a:xfrm>
              <a:off x="5361" y="2818"/>
              <a:ext cx="123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1" name="Rectangle 230"/>
            <p:cNvSpPr>
              <a:spLocks noChangeArrowheads="1"/>
            </p:cNvSpPr>
            <p:nvPr/>
          </p:nvSpPr>
          <p:spPr bwMode="auto">
            <a:xfrm>
              <a:off x="6071" y="2818"/>
              <a:ext cx="123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5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2" name="Rectangle 231"/>
            <p:cNvSpPr>
              <a:spLocks noChangeArrowheads="1"/>
            </p:cNvSpPr>
            <p:nvPr/>
          </p:nvSpPr>
          <p:spPr bwMode="auto">
            <a:xfrm>
              <a:off x="6780" y="2818"/>
              <a:ext cx="123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7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3" name="Rectangle 232"/>
            <p:cNvSpPr>
              <a:spLocks noChangeArrowheads="1"/>
            </p:cNvSpPr>
            <p:nvPr/>
          </p:nvSpPr>
          <p:spPr bwMode="auto">
            <a:xfrm>
              <a:off x="441" y="3037"/>
              <a:ext cx="167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Gloria </a:t>
              </a:r>
              <a:r>
                <a:rPr kumimoji="0" lang="es-SV" altLang="es-SV" sz="16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Gertrúdis</a:t>
              </a: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Barrera Bonilla </a:t>
              </a:r>
              <a:endParaRPr kumimoji="0" lang="es-SV" altLang="es-SV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4" name="Rectangle 233"/>
            <p:cNvSpPr>
              <a:spLocks noChangeArrowheads="1"/>
            </p:cNvSpPr>
            <p:nvPr/>
          </p:nvSpPr>
          <p:spPr bwMode="auto">
            <a:xfrm>
              <a:off x="2393" y="3037"/>
              <a:ext cx="1863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Ofician Departamental de Cuscatlán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5" name="Rectangle 234"/>
            <p:cNvSpPr>
              <a:spLocks noChangeArrowheads="1"/>
            </p:cNvSpPr>
            <p:nvPr/>
          </p:nvSpPr>
          <p:spPr bwMode="auto">
            <a:xfrm>
              <a:off x="5361" y="3037"/>
              <a:ext cx="123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7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6" name="Rectangle 235"/>
            <p:cNvSpPr>
              <a:spLocks noChangeArrowheads="1"/>
            </p:cNvSpPr>
            <p:nvPr/>
          </p:nvSpPr>
          <p:spPr bwMode="auto">
            <a:xfrm>
              <a:off x="6071" y="3037"/>
              <a:ext cx="86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2100" dirty="0">
                  <a:solidFill>
                    <a:srgbClr val="000000"/>
                  </a:solidFill>
                  <a:latin typeface="Calibri" panose="020F0502020204030204" pitchFamily="34" charset="0"/>
                </a:rPr>
                <a:t>5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7" name="Rectangle 236"/>
            <p:cNvSpPr>
              <a:spLocks noChangeArrowheads="1"/>
            </p:cNvSpPr>
            <p:nvPr/>
          </p:nvSpPr>
          <p:spPr bwMode="auto">
            <a:xfrm>
              <a:off x="6753" y="3037"/>
              <a:ext cx="17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12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8" name="Rectangle 237"/>
            <p:cNvSpPr>
              <a:spLocks noChangeArrowheads="1"/>
            </p:cNvSpPr>
            <p:nvPr/>
          </p:nvSpPr>
          <p:spPr bwMode="auto">
            <a:xfrm>
              <a:off x="424" y="3255"/>
              <a:ext cx="2023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Lisseth</a:t>
              </a: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Guadalupe Villalta</a:t>
              </a:r>
              <a:endParaRPr kumimoji="0" lang="es-SV" altLang="es-SV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9" name="Rectangle 238"/>
            <p:cNvSpPr>
              <a:spLocks noChangeArrowheads="1"/>
            </p:cNvSpPr>
            <p:nvPr/>
          </p:nvSpPr>
          <p:spPr bwMode="auto">
            <a:xfrm>
              <a:off x="2393" y="3255"/>
              <a:ext cx="1808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Oficina Departamental San Vicente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0" name="Rectangle 239"/>
            <p:cNvSpPr>
              <a:spLocks noChangeArrowheads="1"/>
            </p:cNvSpPr>
            <p:nvPr/>
          </p:nvSpPr>
          <p:spPr bwMode="auto">
            <a:xfrm>
              <a:off x="5401" y="3272"/>
              <a:ext cx="81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3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1" name="Rectangle 240"/>
            <p:cNvSpPr>
              <a:spLocks noChangeArrowheads="1"/>
            </p:cNvSpPr>
            <p:nvPr/>
          </p:nvSpPr>
          <p:spPr bwMode="auto">
            <a:xfrm>
              <a:off x="6071" y="3255"/>
              <a:ext cx="81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6</a:t>
              </a:r>
            </a:p>
          </p:txBody>
        </p:sp>
        <p:sp>
          <p:nvSpPr>
            <p:cNvPr id="242" name="Rectangle 241"/>
            <p:cNvSpPr>
              <a:spLocks noChangeArrowheads="1"/>
            </p:cNvSpPr>
            <p:nvPr/>
          </p:nvSpPr>
          <p:spPr bwMode="auto">
            <a:xfrm>
              <a:off x="6780" y="3255"/>
              <a:ext cx="86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9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3" name="Rectangle 242"/>
            <p:cNvSpPr>
              <a:spLocks noChangeArrowheads="1"/>
            </p:cNvSpPr>
            <p:nvPr/>
          </p:nvSpPr>
          <p:spPr bwMode="auto">
            <a:xfrm>
              <a:off x="414" y="175"/>
              <a:ext cx="7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44" name="Rectangle 243"/>
            <p:cNvSpPr>
              <a:spLocks noChangeArrowheads="1"/>
            </p:cNvSpPr>
            <p:nvPr/>
          </p:nvSpPr>
          <p:spPr bwMode="auto">
            <a:xfrm>
              <a:off x="2365" y="175"/>
              <a:ext cx="7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45" name="Rectangle 244"/>
            <p:cNvSpPr>
              <a:spLocks noChangeArrowheads="1"/>
            </p:cNvSpPr>
            <p:nvPr/>
          </p:nvSpPr>
          <p:spPr bwMode="auto">
            <a:xfrm>
              <a:off x="5033" y="175"/>
              <a:ext cx="7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46" name="Rectangle 245"/>
            <p:cNvSpPr>
              <a:spLocks noChangeArrowheads="1"/>
            </p:cNvSpPr>
            <p:nvPr/>
          </p:nvSpPr>
          <p:spPr bwMode="auto">
            <a:xfrm>
              <a:off x="5743" y="175"/>
              <a:ext cx="7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47" name="Rectangle 246"/>
            <p:cNvSpPr>
              <a:spLocks noChangeArrowheads="1"/>
            </p:cNvSpPr>
            <p:nvPr/>
          </p:nvSpPr>
          <p:spPr bwMode="auto">
            <a:xfrm>
              <a:off x="6453" y="175"/>
              <a:ext cx="6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48" name="Line 247"/>
            <p:cNvSpPr>
              <a:spLocks noChangeShapeType="1"/>
            </p:cNvSpPr>
            <p:nvPr/>
          </p:nvSpPr>
          <p:spPr bwMode="auto">
            <a:xfrm>
              <a:off x="421" y="175"/>
              <a:ext cx="674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49" name="Rectangle 248"/>
            <p:cNvSpPr>
              <a:spLocks noChangeArrowheads="1"/>
            </p:cNvSpPr>
            <p:nvPr/>
          </p:nvSpPr>
          <p:spPr bwMode="auto">
            <a:xfrm>
              <a:off x="421" y="175"/>
              <a:ext cx="6748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50" name="Rectangle 249"/>
            <p:cNvSpPr>
              <a:spLocks noChangeArrowheads="1"/>
            </p:cNvSpPr>
            <p:nvPr/>
          </p:nvSpPr>
          <p:spPr bwMode="auto">
            <a:xfrm>
              <a:off x="7162" y="175"/>
              <a:ext cx="7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51" name="Line 250"/>
            <p:cNvSpPr>
              <a:spLocks noChangeShapeType="1"/>
            </p:cNvSpPr>
            <p:nvPr/>
          </p:nvSpPr>
          <p:spPr bwMode="auto">
            <a:xfrm>
              <a:off x="421" y="394"/>
              <a:ext cx="674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52" name="Rectangle 251"/>
            <p:cNvSpPr>
              <a:spLocks noChangeArrowheads="1"/>
            </p:cNvSpPr>
            <p:nvPr/>
          </p:nvSpPr>
          <p:spPr bwMode="auto">
            <a:xfrm>
              <a:off x="421" y="394"/>
              <a:ext cx="6748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53" name="Line 252"/>
            <p:cNvSpPr>
              <a:spLocks noChangeShapeType="1"/>
            </p:cNvSpPr>
            <p:nvPr/>
          </p:nvSpPr>
          <p:spPr bwMode="auto">
            <a:xfrm>
              <a:off x="421" y="612"/>
              <a:ext cx="674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54" name="Rectangle 253"/>
            <p:cNvSpPr>
              <a:spLocks noChangeArrowheads="1"/>
            </p:cNvSpPr>
            <p:nvPr/>
          </p:nvSpPr>
          <p:spPr bwMode="auto">
            <a:xfrm>
              <a:off x="421" y="612"/>
              <a:ext cx="6748" cy="1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55" name="Line 254"/>
            <p:cNvSpPr>
              <a:spLocks noChangeShapeType="1"/>
            </p:cNvSpPr>
            <p:nvPr/>
          </p:nvSpPr>
          <p:spPr bwMode="auto">
            <a:xfrm>
              <a:off x="421" y="831"/>
              <a:ext cx="674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56" name="Rectangle 255"/>
            <p:cNvSpPr>
              <a:spLocks noChangeArrowheads="1"/>
            </p:cNvSpPr>
            <p:nvPr/>
          </p:nvSpPr>
          <p:spPr bwMode="auto">
            <a:xfrm>
              <a:off x="421" y="831"/>
              <a:ext cx="6748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57" name="Line 256"/>
            <p:cNvSpPr>
              <a:spLocks noChangeShapeType="1"/>
            </p:cNvSpPr>
            <p:nvPr/>
          </p:nvSpPr>
          <p:spPr bwMode="auto">
            <a:xfrm>
              <a:off x="421" y="1050"/>
              <a:ext cx="674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58" name="Rectangle 257"/>
            <p:cNvSpPr>
              <a:spLocks noChangeArrowheads="1"/>
            </p:cNvSpPr>
            <p:nvPr/>
          </p:nvSpPr>
          <p:spPr bwMode="auto">
            <a:xfrm>
              <a:off x="421" y="1050"/>
              <a:ext cx="6748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59" name="Line 258"/>
            <p:cNvSpPr>
              <a:spLocks noChangeShapeType="1"/>
            </p:cNvSpPr>
            <p:nvPr/>
          </p:nvSpPr>
          <p:spPr bwMode="auto">
            <a:xfrm>
              <a:off x="421" y="1269"/>
              <a:ext cx="674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60" name="Rectangle 259"/>
            <p:cNvSpPr>
              <a:spLocks noChangeArrowheads="1"/>
            </p:cNvSpPr>
            <p:nvPr/>
          </p:nvSpPr>
          <p:spPr bwMode="auto">
            <a:xfrm>
              <a:off x="421" y="1269"/>
              <a:ext cx="6748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61" name="Line 260"/>
            <p:cNvSpPr>
              <a:spLocks noChangeShapeType="1"/>
            </p:cNvSpPr>
            <p:nvPr/>
          </p:nvSpPr>
          <p:spPr bwMode="auto">
            <a:xfrm>
              <a:off x="421" y="1487"/>
              <a:ext cx="674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62" name="Rectangle 261"/>
            <p:cNvSpPr>
              <a:spLocks noChangeArrowheads="1"/>
            </p:cNvSpPr>
            <p:nvPr/>
          </p:nvSpPr>
          <p:spPr bwMode="auto">
            <a:xfrm>
              <a:off x="421" y="1487"/>
              <a:ext cx="6748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63" name="Line 262"/>
            <p:cNvSpPr>
              <a:spLocks noChangeShapeType="1"/>
            </p:cNvSpPr>
            <p:nvPr/>
          </p:nvSpPr>
          <p:spPr bwMode="auto">
            <a:xfrm>
              <a:off x="421" y="1706"/>
              <a:ext cx="674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64" name="Rectangle 263"/>
            <p:cNvSpPr>
              <a:spLocks noChangeArrowheads="1"/>
            </p:cNvSpPr>
            <p:nvPr/>
          </p:nvSpPr>
          <p:spPr bwMode="auto">
            <a:xfrm>
              <a:off x="421" y="1706"/>
              <a:ext cx="6748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65" name="Line 264"/>
            <p:cNvSpPr>
              <a:spLocks noChangeShapeType="1"/>
            </p:cNvSpPr>
            <p:nvPr/>
          </p:nvSpPr>
          <p:spPr bwMode="auto">
            <a:xfrm>
              <a:off x="421" y="1925"/>
              <a:ext cx="674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66" name="Rectangle 265"/>
            <p:cNvSpPr>
              <a:spLocks noChangeArrowheads="1"/>
            </p:cNvSpPr>
            <p:nvPr/>
          </p:nvSpPr>
          <p:spPr bwMode="auto">
            <a:xfrm>
              <a:off x="421" y="1925"/>
              <a:ext cx="6748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67" name="Line 266"/>
            <p:cNvSpPr>
              <a:spLocks noChangeShapeType="1"/>
            </p:cNvSpPr>
            <p:nvPr/>
          </p:nvSpPr>
          <p:spPr bwMode="auto">
            <a:xfrm>
              <a:off x="421" y="2362"/>
              <a:ext cx="674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68" name="Rectangle 267"/>
            <p:cNvSpPr>
              <a:spLocks noChangeArrowheads="1"/>
            </p:cNvSpPr>
            <p:nvPr/>
          </p:nvSpPr>
          <p:spPr bwMode="auto">
            <a:xfrm>
              <a:off x="421" y="2362"/>
              <a:ext cx="6748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69" name="Line 268"/>
            <p:cNvSpPr>
              <a:spLocks noChangeShapeType="1"/>
            </p:cNvSpPr>
            <p:nvPr/>
          </p:nvSpPr>
          <p:spPr bwMode="auto">
            <a:xfrm>
              <a:off x="421" y="2581"/>
              <a:ext cx="674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70" name="Rectangle 269"/>
            <p:cNvSpPr>
              <a:spLocks noChangeArrowheads="1"/>
            </p:cNvSpPr>
            <p:nvPr/>
          </p:nvSpPr>
          <p:spPr bwMode="auto">
            <a:xfrm>
              <a:off x="421" y="2581"/>
              <a:ext cx="6748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71" name="Line 270"/>
            <p:cNvSpPr>
              <a:spLocks noChangeShapeType="1"/>
            </p:cNvSpPr>
            <p:nvPr/>
          </p:nvSpPr>
          <p:spPr bwMode="auto">
            <a:xfrm>
              <a:off x="421" y="2800"/>
              <a:ext cx="674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72" name="Rectangle 271"/>
            <p:cNvSpPr>
              <a:spLocks noChangeArrowheads="1"/>
            </p:cNvSpPr>
            <p:nvPr/>
          </p:nvSpPr>
          <p:spPr bwMode="auto">
            <a:xfrm>
              <a:off x="421" y="2800"/>
              <a:ext cx="6748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73" name="Line 272"/>
            <p:cNvSpPr>
              <a:spLocks noChangeShapeType="1"/>
            </p:cNvSpPr>
            <p:nvPr/>
          </p:nvSpPr>
          <p:spPr bwMode="auto">
            <a:xfrm>
              <a:off x="421" y="3018"/>
              <a:ext cx="674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74" name="Rectangle 273"/>
            <p:cNvSpPr>
              <a:spLocks noChangeArrowheads="1"/>
            </p:cNvSpPr>
            <p:nvPr/>
          </p:nvSpPr>
          <p:spPr bwMode="auto">
            <a:xfrm>
              <a:off x="421" y="3018"/>
              <a:ext cx="6748" cy="1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75" name="Line 274"/>
            <p:cNvSpPr>
              <a:spLocks noChangeShapeType="1"/>
            </p:cNvSpPr>
            <p:nvPr/>
          </p:nvSpPr>
          <p:spPr bwMode="auto">
            <a:xfrm>
              <a:off x="421" y="3237"/>
              <a:ext cx="674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76" name="Rectangle 275"/>
            <p:cNvSpPr>
              <a:spLocks noChangeArrowheads="1"/>
            </p:cNvSpPr>
            <p:nvPr/>
          </p:nvSpPr>
          <p:spPr bwMode="auto">
            <a:xfrm>
              <a:off x="421" y="3237"/>
              <a:ext cx="6748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77" name="Line 276"/>
            <p:cNvSpPr>
              <a:spLocks noChangeShapeType="1"/>
            </p:cNvSpPr>
            <p:nvPr/>
          </p:nvSpPr>
          <p:spPr bwMode="auto">
            <a:xfrm>
              <a:off x="284" y="290"/>
              <a:ext cx="0" cy="329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78" name="Rectangle 277"/>
            <p:cNvSpPr>
              <a:spLocks noChangeArrowheads="1"/>
            </p:cNvSpPr>
            <p:nvPr/>
          </p:nvSpPr>
          <p:spPr bwMode="auto">
            <a:xfrm>
              <a:off x="414" y="175"/>
              <a:ext cx="7" cy="329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79" name="Line 278"/>
            <p:cNvSpPr>
              <a:spLocks noChangeShapeType="1"/>
            </p:cNvSpPr>
            <p:nvPr/>
          </p:nvSpPr>
          <p:spPr bwMode="auto">
            <a:xfrm>
              <a:off x="2365" y="184"/>
              <a:ext cx="0" cy="328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80" name="Rectangle 279"/>
            <p:cNvSpPr>
              <a:spLocks noChangeArrowheads="1"/>
            </p:cNvSpPr>
            <p:nvPr/>
          </p:nvSpPr>
          <p:spPr bwMode="auto">
            <a:xfrm>
              <a:off x="2365" y="184"/>
              <a:ext cx="7" cy="328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81" name="Line 280"/>
            <p:cNvSpPr>
              <a:spLocks noChangeShapeType="1"/>
            </p:cNvSpPr>
            <p:nvPr/>
          </p:nvSpPr>
          <p:spPr bwMode="auto">
            <a:xfrm>
              <a:off x="5033" y="184"/>
              <a:ext cx="0" cy="328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82" name="Rectangle 281"/>
            <p:cNvSpPr>
              <a:spLocks noChangeArrowheads="1"/>
            </p:cNvSpPr>
            <p:nvPr/>
          </p:nvSpPr>
          <p:spPr bwMode="auto">
            <a:xfrm>
              <a:off x="5033" y="184"/>
              <a:ext cx="7" cy="328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83" name="Line 282"/>
            <p:cNvSpPr>
              <a:spLocks noChangeShapeType="1"/>
            </p:cNvSpPr>
            <p:nvPr/>
          </p:nvSpPr>
          <p:spPr bwMode="auto">
            <a:xfrm>
              <a:off x="5743" y="184"/>
              <a:ext cx="0" cy="328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84" name="Rectangle 283"/>
            <p:cNvSpPr>
              <a:spLocks noChangeArrowheads="1"/>
            </p:cNvSpPr>
            <p:nvPr/>
          </p:nvSpPr>
          <p:spPr bwMode="auto">
            <a:xfrm>
              <a:off x="5743" y="184"/>
              <a:ext cx="7" cy="328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85" name="Line 284"/>
            <p:cNvSpPr>
              <a:spLocks noChangeShapeType="1"/>
            </p:cNvSpPr>
            <p:nvPr/>
          </p:nvSpPr>
          <p:spPr bwMode="auto">
            <a:xfrm>
              <a:off x="6453" y="184"/>
              <a:ext cx="0" cy="328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86" name="Rectangle 285"/>
            <p:cNvSpPr>
              <a:spLocks noChangeArrowheads="1"/>
            </p:cNvSpPr>
            <p:nvPr/>
          </p:nvSpPr>
          <p:spPr bwMode="auto">
            <a:xfrm>
              <a:off x="6453" y="184"/>
              <a:ext cx="6" cy="328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87" name="Line 286"/>
            <p:cNvSpPr>
              <a:spLocks noChangeShapeType="1"/>
            </p:cNvSpPr>
            <p:nvPr/>
          </p:nvSpPr>
          <p:spPr bwMode="auto">
            <a:xfrm>
              <a:off x="421" y="3456"/>
              <a:ext cx="674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88" name="Rectangle 287"/>
            <p:cNvSpPr>
              <a:spLocks noChangeArrowheads="1"/>
            </p:cNvSpPr>
            <p:nvPr/>
          </p:nvSpPr>
          <p:spPr bwMode="auto">
            <a:xfrm>
              <a:off x="421" y="3456"/>
              <a:ext cx="6748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89" name="Line 288"/>
            <p:cNvSpPr>
              <a:spLocks noChangeShapeType="1"/>
            </p:cNvSpPr>
            <p:nvPr/>
          </p:nvSpPr>
          <p:spPr bwMode="auto">
            <a:xfrm>
              <a:off x="7162" y="184"/>
              <a:ext cx="0" cy="328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90" name="Rectangle 289"/>
            <p:cNvSpPr>
              <a:spLocks noChangeArrowheads="1"/>
            </p:cNvSpPr>
            <p:nvPr/>
          </p:nvSpPr>
          <p:spPr bwMode="auto">
            <a:xfrm>
              <a:off x="7162" y="184"/>
              <a:ext cx="7" cy="328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91" name="Line 290"/>
            <p:cNvSpPr>
              <a:spLocks noChangeShapeType="1"/>
            </p:cNvSpPr>
            <p:nvPr/>
          </p:nvSpPr>
          <p:spPr bwMode="auto">
            <a:xfrm>
              <a:off x="414" y="3465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92" name="Rectangle 291"/>
            <p:cNvSpPr>
              <a:spLocks noChangeArrowheads="1"/>
            </p:cNvSpPr>
            <p:nvPr/>
          </p:nvSpPr>
          <p:spPr bwMode="auto">
            <a:xfrm>
              <a:off x="414" y="3465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93" name="Line 292"/>
            <p:cNvSpPr>
              <a:spLocks noChangeShapeType="1"/>
            </p:cNvSpPr>
            <p:nvPr/>
          </p:nvSpPr>
          <p:spPr bwMode="auto">
            <a:xfrm>
              <a:off x="2365" y="3465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94" name="Rectangle 293"/>
            <p:cNvSpPr>
              <a:spLocks noChangeArrowheads="1"/>
            </p:cNvSpPr>
            <p:nvPr/>
          </p:nvSpPr>
          <p:spPr bwMode="auto">
            <a:xfrm>
              <a:off x="2365" y="3465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95" name="Line 294"/>
            <p:cNvSpPr>
              <a:spLocks noChangeShapeType="1"/>
            </p:cNvSpPr>
            <p:nvPr/>
          </p:nvSpPr>
          <p:spPr bwMode="auto">
            <a:xfrm>
              <a:off x="5033" y="3465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96" name="Rectangle 295"/>
            <p:cNvSpPr>
              <a:spLocks noChangeArrowheads="1"/>
            </p:cNvSpPr>
            <p:nvPr/>
          </p:nvSpPr>
          <p:spPr bwMode="auto">
            <a:xfrm>
              <a:off x="5033" y="3465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97" name="Line 296"/>
            <p:cNvSpPr>
              <a:spLocks noChangeShapeType="1"/>
            </p:cNvSpPr>
            <p:nvPr/>
          </p:nvSpPr>
          <p:spPr bwMode="auto">
            <a:xfrm>
              <a:off x="5743" y="3465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98" name="Rectangle 297"/>
            <p:cNvSpPr>
              <a:spLocks noChangeArrowheads="1"/>
            </p:cNvSpPr>
            <p:nvPr/>
          </p:nvSpPr>
          <p:spPr bwMode="auto">
            <a:xfrm>
              <a:off x="5743" y="3465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99" name="Line 298"/>
            <p:cNvSpPr>
              <a:spLocks noChangeShapeType="1"/>
            </p:cNvSpPr>
            <p:nvPr/>
          </p:nvSpPr>
          <p:spPr bwMode="auto">
            <a:xfrm>
              <a:off x="6453" y="3465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00" name="Rectangle 299"/>
            <p:cNvSpPr>
              <a:spLocks noChangeArrowheads="1"/>
            </p:cNvSpPr>
            <p:nvPr/>
          </p:nvSpPr>
          <p:spPr bwMode="auto">
            <a:xfrm>
              <a:off x="6453" y="3465"/>
              <a:ext cx="6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01" name="Line 300"/>
            <p:cNvSpPr>
              <a:spLocks noChangeShapeType="1"/>
            </p:cNvSpPr>
            <p:nvPr/>
          </p:nvSpPr>
          <p:spPr bwMode="auto">
            <a:xfrm>
              <a:off x="7162" y="3465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02" name="Rectangle 301"/>
            <p:cNvSpPr>
              <a:spLocks noChangeArrowheads="1"/>
            </p:cNvSpPr>
            <p:nvPr/>
          </p:nvSpPr>
          <p:spPr bwMode="auto">
            <a:xfrm>
              <a:off x="7162" y="3465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03" name="Line 302"/>
            <p:cNvSpPr>
              <a:spLocks noChangeShapeType="1"/>
            </p:cNvSpPr>
            <p:nvPr/>
          </p:nvSpPr>
          <p:spPr bwMode="auto">
            <a:xfrm>
              <a:off x="7169" y="175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04" name="Rectangle 303"/>
            <p:cNvSpPr>
              <a:spLocks noChangeArrowheads="1"/>
            </p:cNvSpPr>
            <p:nvPr/>
          </p:nvSpPr>
          <p:spPr bwMode="auto">
            <a:xfrm>
              <a:off x="7169" y="175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05" name="Line 304"/>
            <p:cNvSpPr>
              <a:spLocks noChangeShapeType="1"/>
            </p:cNvSpPr>
            <p:nvPr/>
          </p:nvSpPr>
          <p:spPr bwMode="auto">
            <a:xfrm>
              <a:off x="7169" y="394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06" name="Rectangle 305"/>
            <p:cNvSpPr>
              <a:spLocks noChangeArrowheads="1"/>
            </p:cNvSpPr>
            <p:nvPr/>
          </p:nvSpPr>
          <p:spPr bwMode="auto">
            <a:xfrm>
              <a:off x="7169" y="394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07" name="Line 306"/>
            <p:cNvSpPr>
              <a:spLocks noChangeShapeType="1"/>
            </p:cNvSpPr>
            <p:nvPr/>
          </p:nvSpPr>
          <p:spPr bwMode="auto">
            <a:xfrm>
              <a:off x="7169" y="612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08" name="Rectangle 307"/>
            <p:cNvSpPr>
              <a:spLocks noChangeArrowheads="1"/>
            </p:cNvSpPr>
            <p:nvPr/>
          </p:nvSpPr>
          <p:spPr bwMode="auto">
            <a:xfrm>
              <a:off x="7169" y="612"/>
              <a:ext cx="7" cy="10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09" name="Line 308"/>
            <p:cNvSpPr>
              <a:spLocks noChangeShapeType="1"/>
            </p:cNvSpPr>
            <p:nvPr/>
          </p:nvSpPr>
          <p:spPr bwMode="auto">
            <a:xfrm>
              <a:off x="7169" y="831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10" name="Rectangle 309"/>
            <p:cNvSpPr>
              <a:spLocks noChangeArrowheads="1"/>
            </p:cNvSpPr>
            <p:nvPr/>
          </p:nvSpPr>
          <p:spPr bwMode="auto">
            <a:xfrm>
              <a:off x="7169" y="831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11" name="Line 310"/>
            <p:cNvSpPr>
              <a:spLocks noChangeShapeType="1"/>
            </p:cNvSpPr>
            <p:nvPr/>
          </p:nvSpPr>
          <p:spPr bwMode="auto">
            <a:xfrm>
              <a:off x="7169" y="105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12" name="Rectangle 311"/>
            <p:cNvSpPr>
              <a:spLocks noChangeArrowheads="1"/>
            </p:cNvSpPr>
            <p:nvPr/>
          </p:nvSpPr>
          <p:spPr bwMode="auto">
            <a:xfrm>
              <a:off x="7169" y="1050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13" name="Line 312"/>
            <p:cNvSpPr>
              <a:spLocks noChangeShapeType="1"/>
            </p:cNvSpPr>
            <p:nvPr/>
          </p:nvSpPr>
          <p:spPr bwMode="auto">
            <a:xfrm>
              <a:off x="7169" y="1269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14" name="Rectangle 313"/>
            <p:cNvSpPr>
              <a:spLocks noChangeArrowheads="1"/>
            </p:cNvSpPr>
            <p:nvPr/>
          </p:nvSpPr>
          <p:spPr bwMode="auto">
            <a:xfrm>
              <a:off x="7169" y="1269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15" name="Line 314"/>
            <p:cNvSpPr>
              <a:spLocks noChangeShapeType="1"/>
            </p:cNvSpPr>
            <p:nvPr/>
          </p:nvSpPr>
          <p:spPr bwMode="auto">
            <a:xfrm>
              <a:off x="7169" y="1487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16" name="Rectangle 315"/>
            <p:cNvSpPr>
              <a:spLocks noChangeArrowheads="1"/>
            </p:cNvSpPr>
            <p:nvPr/>
          </p:nvSpPr>
          <p:spPr bwMode="auto">
            <a:xfrm>
              <a:off x="7169" y="1487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17" name="Line 316"/>
            <p:cNvSpPr>
              <a:spLocks noChangeShapeType="1"/>
            </p:cNvSpPr>
            <p:nvPr/>
          </p:nvSpPr>
          <p:spPr bwMode="auto">
            <a:xfrm>
              <a:off x="7169" y="1706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18" name="Rectangle 317"/>
            <p:cNvSpPr>
              <a:spLocks noChangeArrowheads="1"/>
            </p:cNvSpPr>
            <p:nvPr/>
          </p:nvSpPr>
          <p:spPr bwMode="auto">
            <a:xfrm>
              <a:off x="7169" y="1706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19" name="Line 318"/>
            <p:cNvSpPr>
              <a:spLocks noChangeShapeType="1"/>
            </p:cNvSpPr>
            <p:nvPr/>
          </p:nvSpPr>
          <p:spPr bwMode="auto">
            <a:xfrm>
              <a:off x="7169" y="1925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20" name="Rectangle 319"/>
            <p:cNvSpPr>
              <a:spLocks noChangeArrowheads="1"/>
            </p:cNvSpPr>
            <p:nvPr/>
          </p:nvSpPr>
          <p:spPr bwMode="auto">
            <a:xfrm>
              <a:off x="7169" y="1925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21" name="Line 320"/>
            <p:cNvSpPr>
              <a:spLocks noChangeShapeType="1"/>
            </p:cNvSpPr>
            <p:nvPr/>
          </p:nvSpPr>
          <p:spPr bwMode="auto">
            <a:xfrm>
              <a:off x="7169" y="2362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22" name="Rectangle 321"/>
            <p:cNvSpPr>
              <a:spLocks noChangeArrowheads="1"/>
            </p:cNvSpPr>
            <p:nvPr/>
          </p:nvSpPr>
          <p:spPr bwMode="auto">
            <a:xfrm>
              <a:off x="7169" y="2362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23" name="Line 322"/>
            <p:cNvSpPr>
              <a:spLocks noChangeShapeType="1"/>
            </p:cNvSpPr>
            <p:nvPr/>
          </p:nvSpPr>
          <p:spPr bwMode="auto">
            <a:xfrm>
              <a:off x="7169" y="2581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24" name="Rectangle 323"/>
            <p:cNvSpPr>
              <a:spLocks noChangeArrowheads="1"/>
            </p:cNvSpPr>
            <p:nvPr/>
          </p:nvSpPr>
          <p:spPr bwMode="auto">
            <a:xfrm>
              <a:off x="7169" y="2581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25" name="Line 324"/>
            <p:cNvSpPr>
              <a:spLocks noChangeShapeType="1"/>
            </p:cNvSpPr>
            <p:nvPr/>
          </p:nvSpPr>
          <p:spPr bwMode="auto">
            <a:xfrm>
              <a:off x="7169" y="280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26" name="Rectangle 325"/>
            <p:cNvSpPr>
              <a:spLocks noChangeArrowheads="1"/>
            </p:cNvSpPr>
            <p:nvPr/>
          </p:nvSpPr>
          <p:spPr bwMode="auto">
            <a:xfrm>
              <a:off x="7169" y="2800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27" name="Line 326"/>
            <p:cNvSpPr>
              <a:spLocks noChangeShapeType="1"/>
            </p:cNvSpPr>
            <p:nvPr/>
          </p:nvSpPr>
          <p:spPr bwMode="auto">
            <a:xfrm>
              <a:off x="7169" y="3018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28" name="Rectangle 327"/>
            <p:cNvSpPr>
              <a:spLocks noChangeArrowheads="1"/>
            </p:cNvSpPr>
            <p:nvPr/>
          </p:nvSpPr>
          <p:spPr bwMode="auto">
            <a:xfrm>
              <a:off x="7169" y="3018"/>
              <a:ext cx="7" cy="10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29" name="Line 328"/>
            <p:cNvSpPr>
              <a:spLocks noChangeShapeType="1"/>
            </p:cNvSpPr>
            <p:nvPr/>
          </p:nvSpPr>
          <p:spPr bwMode="auto">
            <a:xfrm>
              <a:off x="7169" y="3237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30" name="Rectangle 329"/>
            <p:cNvSpPr>
              <a:spLocks noChangeArrowheads="1"/>
            </p:cNvSpPr>
            <p:nvPr/>
          </p:nvSpPr>
          <p:spPr bwMode="auto">
            <a:xfrm>
              <a:off x="7169" y="3237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31" name="Line 330"/>
            <p:cNvSpPr>
              <a:spLocks noChangeShapeType="1"/>
            </p:cNvSpPr>
            <p:nvPr/>
          </p:nvSpPr>
          <p:spPr bwMode="auto">
            <a:xfrm>
              <a:off x="7169" y="3456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32" name="Rectangle 331"/>
            <p:cNvSpPr>
              <a:spLocks noChangeArrowheads="1"/>
            </p:cNvSpPr>
            <p:nvPr/>
          </p:nvSpPr>
          <p:spPr bwMode="auto">
            <a:xfrm>
              <a:off x="7169" y="3456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</p:grpSp>
    </p:spTree>
    <p:extLst>
      <p:ext uri="{BB962C8B-B14F-4D97-AF65-F5344CB8AC3E}">
        <p14:creationId xmlns:p14="http://schemas.microsoft.com/office/powerpoint/2010/main" val="77169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9849" y="895608"/>
            <a:ext cx="9905998" cy="5089555"/>
          </a:xfrm>
        </p:spPr>
        <p:txBody>
          <a:bodyPr>
            <a:normAutofit/>
          </a:bodyPr>
          <a:lstStyle/>
          <a:p>
            <a:pPr algn="ctr"/>
            <a:r>
              <a:rPr lang="es-SV" sz="4800" b="1" dirty="0" smtClean="0">
                <a:solidFill>
                  <a:schemeClr val="bg1"/>
                </a:solidFill>
              </a:rPr>
              <a:t>El ministerio de trabajo y previsión social tiene un total de </a:t>
            </a:r>
            <a:r>
              <a:rPr lang="es-SV" sz="4800" b="1" dirty="0" smtClean="0">
                <a:solidFill>
                  <a:schemeClr val="bg1"/>
                </a:solidFill>
              </a:rPr>
              <a:t>868 </a:t>
            </a:r>
            <a:r>
              <a:rPr lang="es-SV" sz="4800" b="1" dirty="0" smtClean="0">
                <a:solidFill>
                  <a:schemeClr val="bg1"/>
                </a:solidFill>
              </a:rPr>
              <a:t>empleados a nivel nacional</a:t>
            </a:r>
            <a:br>
              <a:rPr lang="es-SV" sz="4800" b="1" dirty="0" smtClean="0">
                <a:solidFill>
                  <a:schemeClr val="bg1"/>
                </a:solidFill>
              </a:rPr>
            </a:br>
            <a:r>
              <a:rPr lang="es-SV" sz="4800" b="1" dirty="0" smtClean="0">
                <a:solidFill>
                  <a:schemeClr val="bg1"/>
                </a:solidFill>
              </a:rPr>
              <a:t>427 </a:t>
            </a:r>
            <a:r>
              <a:rPr lang="es-SV" sz="4800" b="1" dirty="0" smtClean="0">
                <a:solidFill>
                  <a:schemeClr val="bg1"/>
                </a:solidFill>
              </a:rPr>
              <a:t>Mujeres y </a:t>
            </a:r>
            <a:r>
              <a:rPr lang="es-SV" sz="4800" b="1" dirty="0" smtClean="0">
                <a:solidFill>
                  <a:schemeClr val="bg1"/>
                </a:solidFill>
              </a:rPr>
              <a:t>441 </a:t>
            </a:r>
            <a:r>
              <a:rPr lang="es-SV" sz="4800" b="1" dirty="0" smtClean="0">
                <a:solidFill>
                  <a:schemeClr val="bg1"/>
                </a:solidFill>
              </a:rPr>
              <a:t>HOMBRES</a:t>
            </a:r>
            <a:endParaRPr lang="es-SV" sz="4800" b="1" dirty="0">
              <a:solidFill>
                <a:schemeClr val="bg1"/>
              </a:solidFill>
            </a:endParaRPr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3783" y="312392"/>
            <a:ext cx="2944812" cy="14471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0704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9849" y="316880"/>
            <a:ext cx="8688387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DESPACHO VICEMINISTERIAL </a:t>
            </a:r>
            <a:endParaRPr lang="es-SV" b="1" dirty="0">
              <a:solidFill>
                <a:schemeClr val="bg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04801" y="1330036"/>
            <a:ext cx="11388436" cy="5056909"/>
          </a:xfrm>
        </p:spPr>
        <p:txBody>
          <a:bodyPr>
            <a:noAutofit/>
          </a:bodyPr>
          <a:lstStyle/>
          <a:p>
            <a:pPr algn="just"/>
            <a:r>
              <a:rPr lang="es-SV" sz="2800" dirty="0" smtClean="0">
                <a:solidFill>
                  <a:schemeClr val="bg1"/>
                </a:solidFill>
              </a:rPr>
              <a:t>El Viceministro o Viceministra tiene </a:t>
            </a:r>
            <a:r>
              <a:rPr lang="es-SV" sz="2800" dirty="0">
                <a:solidFill>
                  <a:schemeClr val="bg1"/>
                </a:solidFill>
              </a:rPr>
              <a:t>jerarquía inmediata inferior a la del </a:t>
            </a:r>
            <a:r>
              <a:rPr lang="es-SV" sz="2800" dirty="0" smtClean="0">
                <a:solidFill>
                  <a:schemeClr val="bg1"/>
                </a:solidFill>
              </a:rPr>
              <a:t>Ministro o Ministra </a:t>
            </a:r>
            <a:r>
              <a:rPr lang="es-SV" sz="2800" dirty="0">
                <a:solidFill>
                  <a:schemeClr val="bg1"/>
                </a:solidFill>
              </a:rPr>
              <a:t>dirige, supervisa y coordina las actividades de los órganos del Ministerio y de las instituciones autónomas correspondientes al sector, de conformidad con la política y las directrices impartidas por el </a:t>
            </a:r>
            <a:r>
              <a:rPr lang="es-SV" sz="2800" dirty="0" smtClean="0">
                <a:solidFill>
                  <a:schemeClr val="bg1"/>
                </a:solidFill>
              </a:rPr>
              <a:t>Ministro o Ministra.  </a:t>
            </a:r>
            <a:r>
              <a:rPr lang="es-SV" sz="2800" dirty="0">
                <a:solidFill>
                  <a:schemeClr val="bg1"/>
                </a:solidFill>
              </a:rPr>
              <a:t>Sustituye a éste en los casos determinados </a:t>
            </a:r>
            <a:r>
              <a:rPr lang="es-SV" sz="2800" dirty="0" smtClean="0">
                <a:solidFill>
                  <a:schemeClr val="bg1"/>
                </a:solidFill>
              </a:rPr>
              <a:t>por </a:t>
            </a:r>
            <a:r>
              <a:rPr lang="es-SV" sz="2800" dirty="0">
                <a:solidFill>
                  <a:schemeClr val="bg1"/>
                </a:solidFill>
              </a:rPr>
              <a:t>la Ley</a:t>
            </a:r>
            <a:r>
              <a:rPr lang="es-SV" sz="2800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es-SV" sz="2800" dirty="0" smtClean="0">
                <a:solidFill>
                  <a:schemeClr val="bg1"/>
                </a:solidFill>
              </a:rPr>
              <a:t>Viceministro de Trabajo y Previsión Social: </a:t>
            </a:r>
            <a:r>
              <a:rPr lang="es-SV" sz="2800" dirty="0" smtClean="0">
                <a:solidFill>
                  <a:schemeClr val="bg1"/>
                </a:solidFill>
              </a:rPr>
              <a:t>Licda. Maritza Haydee Calderón de Ríos</a:t>
            </a:r>
            <a:endParaRPr lang="es-SV" sz="2800" dirty="0" smtClean="0">
              <a:solidFill>
                <a:schemeClr val="bg1"/>
              </a:solidFill>
            </a:endParaRPr>
          </a:p>
          <a:p>
            <a:pPr algn="just"/>
            <a:r>
              <a:rPr lang="es-SV" dirty="0"/>
              <a:t>5</a:t>
            </a:r>
            <a:r>
              <a:rPr lang="es-SV" dirty="0" smtClean="0"/>
              <a:t> </a:t>
            </a:r>
            <a:r>
              <a:rPr lang="es-SV" dirty="0" smtClean="0"/>
              <a:t>mujeres </a:t>
            </a:r>
          </a:p>
          <a:p>
            <a:pPr algn="just"/>
            <a:r>
              <a:rPr lang="es-SV" dirty="0"/>
              <a:t>2</a:t>
            </a:r>
            <a:r>
              <a:rPr lang="es-SV" dirty="0" smtClean="0"/>
              <a:t> </a:t>
            </a:r>
            <a:r>
              <a:rPr lang="es-SV" dirty="0" smtClean="0"/>
              <a:t>hombre</a:t>
            </a:r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49239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46910" y="419502"/>
            <a:ext cx="9905998" cy="1478570"/>
          </a:xfrm>
        </p:spPr>
        <p:txBody>
          <a:bodyPr/>
          <a:lstStyle/>
          <a:p>
            <a:pPr algn="ctr"/>
            <a:r>
              <a:rPr lang="es-SV" b="1" dirty="0">
                <a:solidFill>
                  <a:schemeClr val="bg1"/>
                </a:solidFill>
              </a:rPr>
              <a:t>Consejo Nacional</a:t>
            </a:r>
            <a:br>
              <a:rPr lang="es-SV" b="1" dirty="0">
                <a:solidFill>
                  <a:schemeClr val="bg1"/>
                </a:solidFill>
              </a:rPr>
            </a:br>
            <a:r>
              <a:rPr lang="es-SV" b="1" dirty="0">
                <a:solidFill>
                  <a:schemeClr val="bg1"/>
                </a:solidFill>
              </a:rPr>
              <a:t>de Salario Mínimo</a:t>
            </a:r>
            <a:endParaRPr lang="es-SV" dirty="0">
              <a:solidFill>
                <a:schemeClr val="bg1"/>
              </a:solidFill>
            </a:endParaRPr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484909" y="1898073"/>
            <a:ext cx="11513127" cy="419792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SV" sz="2600" dirty="0">
                <a:solidFill>
                  <a:schemeClr val="bg1"/>
                </a:solidFill>
              </a:rPr>
              <a:t>El Consejo Nacional de Salario Mínimo tiene como objetivo fortalecer </a:t>
            </a:r>
            <a:r>
              <a:rPr lang="es-SV" sz="2600" dirty="0" smtClean="0">
                <a:solidFill>
                  <a:schemeClr val="bg1"/>
                </a:solidFill>
              </a:rPr>
              <a:t>los mecanismos </a:t>
            </a:r>
            <a:r>
              <a:rPr lang="es-SV" sz="2600" dirty="0">
                <a:solidFill>
                  <a:schemeClr val="bg1"/>
                </a:solidFill>
              </a:rPr>
              <a:t>e instancias que promueven el dialogo y </a:t>
            </a:r>
            <a:r>
              <a:rPr lang="es-SV" sz="2600" dirty="0" smtClean="0">
                <a:solidFill>
                  <a:schemeClr val="bg1"/>
                </a:solidFill>
              </a:rPr>
              <a:t>la concertación para </a:t>
            </a:r>
            <a:r>
              <a:rPr lang="es-SV" sz="2600" dirty="0">
                <a:solidFill>
                  <a:schemeClr val="bg1"/>
                </a:solidFill>
              </a:rPr>
              <a:t>sentar las bases de la Política Nacional de Salario Mínimo de acuerdo a </a:t>
            </a:r>
            <a:r>
              <a:rPr lang="es-SV" sz="2600" dirty="0" smtClean="0">
                <a:solidFill>
                  <a:schemeClr val="bg1"/>
                </a:solidFill>
              </a:rPr>
              <a:t>las necesidades </a:t>
            </a:r>
            <a:r>
              <a:rPr lang="es-SV" sz="2600" dirty="0">
                <a:solidFill>
                  <a:schemeClr val="bg1"/>
                </a:solidFill>
              </a:rPr>
              <a:t>según el </a:t>
            </a:r>
            <a:r>
              <a:rPr lang="es-SV" sz="2600" dirty="0" smtClean="0">
                <a:solidFill>
                  <a:schemeClr val="bg1"/>
                </a:solidFill>
              </a:rPr>
              <a:t>costo de </a:t>
            </a:r>
            <a:r>
              <a:rPr lang="es-SV" sz="2600" dirty="0">
                <a:solidFill>
                  <a:schemeClr val="bg1"/>
                </a:solidFill>
              </a:rPr>
              <a:t>la vida de las trabajadoras y </a:t>
            </a:r>
            <a:r>
              <a:rPr lang="es-SV" sz="2600" dirty="0" smtClean="0">
                <a:solidFill>
                  <a:schemeClr val="bg1"/>
                </a:solidFill>
              </a:rPr>
              <a:t>trabajadores salvadoreños</a:t>
            </a:r>
            <a:r>
              <a:rPr lang="es-SV" sz="2600" dirty="0">
                <a:solidFill>
                  <a:schemeClr val="bg1"/>
                </a:solidFill>
              </a:rPr>
              <a:t>; así como dar cumplimiento a las agendas prioritarias del </a:t>
            </a:r>
            <a:r>
              <a:rPr lang="es-SV" sz="2600" dirty="0" smtClean="0">
                <a:solidFill>
                  <a:schemeClr val="bg1"/>
                </a:solidFill>
              </a:rPr>
              <a:t>Consejo Nacional </a:t>
            </a:r>
            <a:r>
              <a:rPr lang="es-SV" sz="2600" dirty="0">
                <a:solidFill>
                  <a:schemeClr val="bg1"/>
                </a:solidFill>
              </a:rPr>
              <a:t>de Salario Mínimo</a:t>
            </a:r>
            <a:r>
              <a:rPr lang="es-SV" sz="2600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es-SV" sz="2600" dirty="0" smtClean="0">
                <a:solidFill>
                  <a:schemeClr val="bg1"/>
                </a:solidFill>
              </a:rPr>
              <a:t>Presidente del Consejo Nacional del Salario Mínimo: </a:t>
            </a:r>
            <a:endParaRPr lang="es-SV" sz="2600" dirty="0" smtClean="0">
              <a:solidFill>
                <a:schemeClr val="bg1"/>
              </a:solidFill>
            </a:endParaRPr>
          </a:p>
          <a:p>
            <a:pPr algn="just"/>
            <a:r>
              <a:rPr lang="es-SV" dirty="0" smtClean="0"/>
              <a:t>Hombres </a:t>
            </a:r>
            <a:r>
              <a:rPr lang="es-SV" dirty="0"/>
              <a:t>1</a:t>
            </a:r>
            <a:endParaRPr lang="es-SV" dirty="0" smtClean="0"/>
          </a:p>
          <a:p>
            <a:pPr algn="just"/>
            <a:r>
              <a:rPr lang="es-SV" dirty="0" smtClean="0"/>
              <a:t>Mujeres 1</a:t>
            </a:r>
          </a:p>
          <a:p>
            <a:pPr algn="just"/>
            <a:r>
              <a:rPr lang="es-SV" b="1" dirty="0" smtClean="0">
                <a:hlinkClick r:id="rId2"/>
              </a:rPr>
              <a:t>Estructura Organizativa Consejo Nacional de Salario </a:t>
            </a:r>
            <a:r>
              <a:rPr lang="es-SV" b="1" dirty="0" err="1" smtClean="0">
                <a:hlinkClick r:id="rId2"/>
              </a:rPr>
              <a:t>Minimo</a:t>
            </a:r>
            <a:endParaRPr lang="es-SV" b="1" dirty="0" smtClean="0"/>
          </a:p>
          <a:p>
            <a:pPr algn="just"/>
            <a:endParaRPr lang="es-SV" b="1" dirty="0" smtClean="0"/>
          </a:p>
          <a:p>
            <a:pPr algn="just"/>
            <a:endParaRPr lang="es-SV" dirty="0"/>
          </a:p>
        </p:txBody>
      </p:sp>
      <p:pic>
        <p:nvPicPr>
          <p:cNvPr id="5" name="Imagen 4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39642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b="1" dirty="0">
                <a:solidFill>
                  <a:schemeClr val="bg1"/>
                </a:solidFill>
              </a:rPr>
              <a:t>Consejo Superior</a:t>
            </a:r>
            <a:br>
              <a:rPr lang="es-SV" b="1" dirty="0">
                <a:solidFill>
                  <a:schemeClr val="bg1"/>
                </a:solidFill>
              </a:rPr>
            </a:br>
            <a:r>
              <a:rPr lang="es-SV" b="1" dirty="0">
                <a:solidFill>
                  <a:schemeClr val="bg1"/>
                </a:solidFill>
              </a:rPr>
              <a:t>del Trabajo</a:t>
            </a:r>
            <a:endParaRPr lang="es-SV" dirty="0">
              <a:solidFill>
                <a:schemeClr val="bg1"/>
              </a:solidFill>
            </a:endParaRPr>
          </a:p>
        </p:txBody>
      </p:sp>
      <p:sp>
        <p:nvSpPr>
          <p:cNvPr id="5" name="Marcador de contenido 3"/>
          <p:cNvSpPr>
            <a:spLocks noGrp="1"/>
          </p:cNvSpPr>
          <p:nvPr>
            <p:ph idx="1"/>
          </p:nvPr>
        </p:nvSpPr>
        <p:spPr>
          <a:xfrm>
            <a:off x="323993" y="2097088"/>
            <a:ext cx="11540837" cy="3541714"/>
          </a:xfrm>
        </p:spPr>
        <p:txBody>
          <a:bodyPr>
            <a:noAutofit/>
          </a:bodyPr>
          <a:lstStyle/>
          <a:p>
            <a:pPr algn="just"/>
            <a:r>
              <a:rPr lang="es-SV" sz="2000" dirty="0">
                <a:solidFill>
                  <a:schemeClr val="bg1"/>
                </a:solidFill>
              </a:rPr>
              <a:t>El </a:t>
            </a:r>
            <a:r>
              <a:rPr lang="es-SV" dirty="0">
                <a:solidFill>
                  <a:schemeClr val="bg1"/>
                </a:solidFill>
              </a:rPr>
              <a:t>Consejo </a:t>
            </a:r>
            <a:r>
              <a:rPr lang="es-SV" dirty="0" smtClean="0">
                <a:solidFill>
                  <a:schemeClr val="bg1"/>
                </a:solidFill>
              </a:rPr>
              <a:t>Superior del Trabajo tiene </a:t>
            </a:r>
            <a:r>
              <a:rPr lang="es-SV" dirty="0">
                <a:solidFill>
                  <a:schemeClr val="bg1"/>
                </a:solidFill>
              </a:rPr>
              <a:t>como objetivo asesorar </a:t>
            </a:r>
            <a:r>
              <a:rPr lang="es-SV" dirty="0" smtClean="0">
                <a:solidFill>
                  <a:schemeClr val="bg1"/>
                </a:solidFill>
              </a:rPr>
              <a:t>a </a:t>
            </a:r>
            <a:r>
              <a:rPr lang="es-SV" dirty="0">
                <a:solidFill>
                  <a:schemeClr val="bg1"/>
                </a:solidFill>
              </a:rPr>
              <a:t>nivel superior </a:t>
            </a:r>
            <a:r>
              <a:rPr lang="es-SV" dirty="0" smtClean="0">
                <a:solidFill>
                  <a:schemeClr val="bg1"/>
                </a:solidFill>
              </a:rPr>
              <a:t>en la </a:t>
            </a:r>
            <a:r>
              <a:rPr lang="es-SV" dirty="0">
                <a:solidFill>
                  <a:schemeClr val="bg1"/>
                </a:solidFill>
              </a:rPr>
              <a:t>formulación de </a:t>
            </a:r>
            <a:r>
              <a:rPr lang="es-SV" dirty="0" smtClean="0">
                <a:solidFill>
                  <a:schemeClr val="bg1"/>
                </a:solidFill>
              </a:rPr>
              <a:t>políticas sectoriales</a:t>
            </a:r>
            <a:r>
              <a:rPr lang="es-SV" dirty="0">
                <a:solidFill>
                  <a:schemeClr val="bg1"/>
                </a:solidFill>
              </a:rPr>
              <a:t>, conduciendo a los procesos </a:t>
            </a:r>
            <a:r>
              <a:rPr lang="es-SV" dirty="0" smtClean="0">
                <a:solidFill>
                  <a:schemeClr val="bg1"/>
                </a:solidFill>
              </a:rPr>
              <a:t>de concertación</a:t>
            </a:r>
            <a:r>
              <a:rPr lang="es-SV" dirty="0">
                <a:solidFill>
                  <a:schemeClr val="bg1"/>
                </a:solidFill>
              </a:rPr>
              <a:t>, planificación, programación y elaboración de pactos y </a:t>
            </a:r>
            <a:r>
              <a:rPr lang="es-SV" dirty="0" smtClean="0">
                <a:solidFill>
                  <a:schemeClr val="bg1"/>
                </a:solidFill>
              </a:rPr>
              <a:t>acuerdos tripartitos </a:t>
            </a:r>
            <a:r>
              <a:rPr lang="es-SV" dirty="0">
                <a:solidFill>
                  <a:schemeClr val="bg1"/>
                </a:solidFill>
              </a:rPr>
              <a:t>de conformidad con las políticas generales enmarcadas dentro de </a:t>
            </a:r>
            <a:r>
              <a:rPr lang="es-SV" dirty="0" smtClean="0">
                <a:solidFill>
                  <a:schemeClr val="bg1"/>
                </a:solidFill>
              </a:rPr>
              <a:t>los planes </a:t>
            </a:r>
            <a:r>
              <a:rPr lang="es-SV" dirty="0">
                <a:solidFill>
                  <a:schemeClr val="bg1"/>
                </a:solidFill>
              </a:rPr>
              <a:t>de desarrollo del </a:t>
            </a:r>
            <a:r>
              <a:rPr lang="es-SV" dirty="0" smtClean="0">
                <a:solidFill>
                  <a:schemeClr val="bg1"/>
                </a:solidFill>
              </a:rPr>
              <a:t>país. Efectuando </a:t>
            </a:r>
            <a:r>
              <a:rPr lang="es-SV" dirty="0">
                <a:solidFill>
                  <a:schemeClr val="bg1"/>
                </a:solidFill>
              </a:rPr>
              <a:t>a través </a:t>
            </a:r>
            <a:r>
              <a:rPr lang="es-SV" dirty="0" smtClean="0">
                <a:solidFill>
                  <a:schemeClr val="bg1"/>
                </a:solidFill>
              </a:rPr>
              <a:t>del diálogo </a:t>
            </a:r>
            <a:r>
              <a:rPr lang="es-SV" dirty="0">
                <a:solidFill>
                  <a:schemeClr val="bg1"/>
                </a:solidFill>
              </a:rPr>
              <a:t>social la coordinación y ejecución en </a:t>
            </a:r>
            <a:r>
              <a:rPr lang="es-SV" dirty="0" smtClean="0">
                <a:solidFill>
                  <a:schemeClr val="bg1"/>
                </a:solidFill>
              </a:rPr>
              <a:t>materia social </a:t>
            </a:r>
            <a:r>
              <a:rPr lang="es-SV" dirty="0">
                <a:solidFill>
                  <a:schemeClr val="bg1"/>
                </a:solidFill>
              </a:rPr>
              <a:t>y económica entre los sectores: gobierno, </a:t>
            </a:r>
            <a:r>
              <a:rPr lang="es-SV" dirty="0" smtClean="0">
                <a:solidFill>
                  <a:schemeClr val="bg1"/>
                </a:solidFill>
              </a:rPr>
              <a:t>empleadores /as.</a:t>
            </a:r>
          </a:p>
          <a:p>
            <a:pPr algn="just"/>
            <a:endParaRPr lang="es-SV" sz="2000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2000" b="1" dirty="0" smtClean="0">
                <a:solidFill>
                  <a:schemeClr val="bg1"/>
                </a:solidFill>
              </a:rPr>
              <a:t>NOTA: ACTUALMENTE EL CONSEJO SUPERIOR DEL TRABAJO SE ENCUENTRA ACÉFALO</a:t>
            </a:r>
          </a:p>
          <a:p>
            <a:pPr algn="just"/>
            <a:r>
              <a:rPr lang="es-SV" sz="2000" dirty="0">
                <a:hlinkClick r:id="rId2"/>
              </a:rPr>
              <a:t>Estructura Organizativa Consejo Superior del Trabajo</a:t>
            </a:r>
            <a:endParaRPr lang="es-SV" sz="2000" dirty="0"/>
          </a:p>
        </p:txBody>
      </p:sp>
      <p:pic>
        <p:nvPicPr>
          <p:cNvPr id="6" name="Imagen 5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16419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1413" y="49848"/>
            <a:ext cx="7556211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UNIDAD FINANCIERA INSTITUCIONAL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80111" y="1360764"/>
            <a:ext cx="11416144" cy="5317127"/>
          </a:xfrm>
        </p:spPr>
        <p:txBody>
          <a:bodyPr>
            <a:normAutofit/>
          </a:bodyPr>
          <a:lstStyle/>
          <a:p>
            <a:pPr algn="just"/>
            <a:r>
              <a:rPr lang="es-SV" dirty="0">
                <a:solidFill>
                  <a:schemeClr val="bg1"/>
                </a:solidFill>
              </a:rPr>
              <a:t>La Unidad Financiera Institucional tiene como objetivo velar por el </a:t>
            </a:r>
            <a:r>
              <a:rPr lang="es-SV" dirty="0" smtClean="0">
                <a:solidFill>
                  <a:schemeClr val="bg1"/>
                </a:solidFill>
              </a:rPr>
              <a:t>cumplimiento de </a:t>
            </a:r>
            <a:r>
              <a:rPr lang="es-SV" dirty="0">
                <a:solidFill>
                  <a:schemeClr val="bg1"/>
                </a:solidFill>
              </a:rPr>
              <a:t>las políticas, lineamientos y disposiciones normativas que sean </a:t>
            </a:r>
            <a:r>
              <a:rPr lang="es-SV" dirty="0" smtClean="0">
                <a:solidFill>
                  <a:schemeClr val="bg1"/>
                </a:solidFill>
              </a:rPr>
              <a:t>establecidos por </a:t>
            </a:r>
            <a:r>
              <a:rPr lang="es-SV" dirty="0">
                <a:solidFill>
                  <a:schemeClr val="bg1"/>
                </a:solidFill>
              </a:rPr>
              <a:t>el Ministerio de Hacienda, llevando a cabo la planificación, </a:t>
            </a:r>
            <a:r>
              <a:rPr lang="es-SV" dirty="0" smtClean="0">
                <a:solidFill>
                  <a:schemeClr val="bg1"/>
                </a:solidFill>
              </a:rPr>
              <a:t>coordinación, integración </a:t>
            </a:r>
            <a:r>
              <a:rPr lang="es-SV" dirty="0">
                <a:solidFill>
                  <a:schemeClr val="bg1"/>
                </a:solidFill>
              </a:rPr>
              <a:t>y supervisión de las actividades de presupuesto, Tesorería y </a:t>
            </a:r>
            <a:r>
              <a:rPr lang="es-SV" dirty="0" smtClean="0">
                <a:solidFill>
                  <a:schemeClr val="bg1"/>
                </a:solidFill>
              </a:rPr>
              <a:t>de Contabilidad Gubernamental.</a:t>
            </a:r>
          </a:p>
          <a:p>
            <a:pPr algn="just"/>
            <a:r>
              <a:rPr lang="es-SV" dirty="0" smtClean="0">
                <a:solidFill>
                  <a:schemeClr val="bg1"/>
                </a:solidFill>
              </a:rPr>
              <a:t>Jefatura: Luis Mario Flores Guillén </a:t>
            </a:r>
          </a:p>
          <a:p>
            <a:pPr algn="just"/>
            <a:endParaRPr lang="es-SV" b="1" dirty="0">
              <a:solidFill>
                <a:schemeClr val="bg1"/>
              </a:solidFill>
            </a:endParaRPr>
          </a:p>
          <a:p>
            <a:pPr algn="just"/>
            <a:endParaRPr lang="es-SV" b="1" dirty="0" smtClean="0">
              <a:solidFill>
                <a:schemeClr val="bg1"/>
              </a:solidFill>
            </a:endParaRPr>
          </a:p>
          <a:p>
            <a:pPr algn="just"/>
            <a:endParaRPr lang="es-SV" b="1" dirty="0">
              <a:solidFill>
                <a:schemeClr val="bg1"/>
              </a:solidFill>
            </a:endParaRPr>
          </a:p>
          <a:p>
            <a:pPr algn="just"/>
            <a:r>
              <a:rPr lang="es-SV" dirty="0" smtClean="0">
                <a:hlinkClick r:id="rId2"/>
              </a:rPr>
              <a:t>Estructura </a:t>
            </a:r>
            <a:r>
              <a:rPr lang="es-SV" dirty="0">
                <a:hlinkClick r:id="rId2"/>
              </a:rPr>
              <a:t>Organizativa Unidad Financiera Institucional</a:t>
            </a:r>
            <a:endParaRPr lang="es-SV" dirty="0">
              <a:solidFill>
                <a:schemeClr val="bg1"/>
              </a:solidFill>
            </a:endParaRPr>
          </a:p>
        </p:txBody>
      </p:sp>
      <p:pic>
        <p:nvPicPr>
          <p:cNvPr id="4" name="Imagen 3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" name="Group 4"/>
          <p:cNvGrpSpPr>
            <a:grpSpLocks noChangeAspect="1"/>
          </p:cNvGrpSpPr>
          <p:nvPr/>
        </p:nvGrpSpPr>
        <p:grpSpPr bwMode="auto">
          <a:xfrm>
            <a:off x="948235" y="3883944"/>
            <a:ext cx="8637587" cy="1749426"/>
            <a:chOff x="403" y="2398"/>
            <a:chExt cx="5441" cy="1102"/>
          </a:xfrm>
        </p:grpSpPr>
        <p:sp>
          <p:nvSpPr>
            <p:cNvPr id="7" name="AutoShape 3"/>
            <p:cNvSpPr>
              <a:spLocks noChangeAspect="1" noChangeArrowheads="1" noTextEdit="1"/>
            </p:cNvSpPr>
            <p:nvPr/>
          </p:nvSpPr>
          <p:spPr bwMode="auto">
            <a:xfrm>
              <a:off x="403" y="2398"/>
              <a:ext cx="5433" cy="1065"/>
            </a:xfrm>
            <a:prstGeom prst="rect">
              <a:avLst/>
            </a:prstGeom>
            <a:solidFill>
              <a:srgbClr val="22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" name="Rectangle 5"/>
            <p:cNvSpPr>
              <a:spLocks noChangeArrowheads="1"/>
            </p:cNvSpPr>
            <p:nvPr/>
          </p:nvSpPr>
          <p:spPr bwMode="auto">
            <a:xfrm>
              <a:off x="403" y="2398"/>
              <a:ext cx="5433" cy="18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403" y="2574"/>
              <a:ext cx="3025" cy="88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1445" y="2413"/>
              <a:ext cx="1057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DEPENDENCIAS 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3559" y="2413"/>
              <a:ext cx="633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MUJERES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4339" y="2413"/>
              <a:ext cx="687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HOMBRES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Rectangle 10"/>
            <p:cNvSpPr>
              <a:spLocks noChangeArrowheads="1"/>
            </p:cNvSpPr>
            <p:nvPr/>
          </p:nvSpPr>
          <p:spPr bwMode="auto">
            <a:xfrm>
              <a:off x="5249" y="2413"/>
              <a:ext cx="463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TOTAL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auto">
            <a:xfrm>
              <a:off x="434" y="2589"/>
              <a:ext cx="1968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Unidad Financiera Institucional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Rectangle 12"/>
            <p:cNvSpPr>
              <a:spLocks noChangeArrowheads="1"/>
            </p:cNvSpPr>
            <p:nvPr/>
          </p:nvSpPr>
          <p:spPr bwMode="auto">
            <a:xfrm>
              <a:off x="3791" y="2589"/>
              <a:ext cx="154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13"/>
            <p:cNvSpPr>
              <a:spLocks noChangeArrowheads="1"/>
            </p:cNvSpPr>
            <p:nvPr/>
          </p:nvSpPr>
          <p:spPr bwMode="auto">
            <a:xfrm>
              <a:off x="4593" y="2589"/>
              <a:ext cx="154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Rectangle 14"/>
            <p:cNvSpPr>
              <a:spLocks noChangeArrowheads="1"/>
            </p:cNvSpPr>
            <p:nvPr/>
          </p:nvSpPr>
          <p:spPr bwMode="auto">
            <a:xfrm>
              <a:off x="5396" y="2589"/>
              <a:ext cx="154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Rectangle 15"/>
            <p:cNvSpPr>
              <a:spLocks noChangeArrowheads="1"/>
            </p:cNvSpPr>
            <p:nvPr/>
          </p:nvSpPr>
          <p:spPr bwMode="auto">
            <a:xfrm>
              <a:off x="434" y="2765"/>
              <a:ext cx="1435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Pagaduria Institucional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16"/>
            <p:cNvSpPr>
              <a:spLocks noChangeArrowheads="1"/>
            </p:cNvSpPr>
            <p:nvPr/>
          </p:nvSpPr>
          <p:spPr bwMode="auto">
            <a:xfrm>
              <a:off x="3791" y="2765"/>
              <a:ext cx="154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17"/>
            <p:cNvSpPr>
              <a:spLocks noChangeArrowheads="1"/>
            </p:cNvSpPr>
            <p:nvPr/>
          </p:nvSpPr>
          <p:spPr bwMode="auto">
            <a:xfrm>
              <a:off x="4593" y="2765"/>
              <a:ext cx="154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5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18"/>
            <p:cNvSpPr>
              <a:spLocks noChangeArrowheads="1"/>
            </p:cNvSpPr>
            <p:nvPr/>
          </p:nvSpPr>
          <p:spPr bwMode="auto">
            <a:xfrm>
              <a:off x="5396" y="2765"/>
              <a:ext cx="154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6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Rectangle 19"/>
            <p:cNvSpPr>
              <a:spLocks noChangeArrowheads="1"/>
            </p:cNvSpPr>
            <p:nvPr/>
          </p:nvSpPr>
          <p:spPr bwMode="auto">
            <a:xfrm>
              <a:off x="434" y="2941"/>
              <a:ext cx="1497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Sección de Contabilidad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Rectangle 20"/>
            <p:cNvSpPr>
              <a:spLocks noChangeArrowheads="1"/>
            </p:cNvSpPr>
            <p:nvPr/>
          </p:nvSpPr>
          <p:spPr bwMode="auto">
            <a:xfrm>
              <a:off x="3791" y="2941"/>
              <a:ext cx="154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Rectangle 21"/>
            <p:cNvSpPr>
              <a:spLocks noChangeArrowheads="1"/>
            </p:cNvSpPr>
            <p:nvPr/>
          </p:nvSpPr>
          <p:spPr bwMode="auto">
            <a:xfrm>
              <a:off x="4593" y="2941"/>
              <a:ext cx="154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22"/>
            <p:cNvSpPr>
              <a:spLocks noChangeArrowheads="1"/>
            </p:cNvSpPr>
            <p:nvPr/>
          </p:nvSpPr>
          <p:spPr bwMode="auto">
            <a:xfrm>
              <a:off x="5396" y="2941"/>
              <a:ext cx="154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23"/>
            <p:cNvSpPr>
              <a:spLocks noChangeArrowheads="1"/>
            </p:cNvSpPr>
            <p:nvPr/>
          </p:nvSpPr>
          <p:spPr bwMode="auto">
            <a:xfrm>
              <a:off x="434" y="3118"/>
              <a:ext cx="1489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Sección de Presupuesto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Rectangle 24"/>
            <p:cNvSpPr>
              <a:spLocks noChangeArrowheads="1"/>
            </p:cNvSpPr>
            <p:nvPr/>
          </p:nvSpPr>
          <p:spPr bwMode="auto">
            <a:xfrm>
              <a:off x="3791" y="3118"/>
              <a:ext cx="70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1700" dirty="0">
                  <a:solidFill>
                    <a:srgbClr val="000000"/>
                  </a:solidFill>
                  <a:latin typeface="Calibri" panose="020F0502020204030204" pitchFamily="34" charset="0"/>
                </a:rPr>
                <a:t>3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Rectangle 25"/>
            <p:cNvSpPr>
              <a:spLocks noChangeArrowheads="1"/>
            </p:cNvSpPr>
            <p:nvPr/>
          </p:nvSpPr>
          <p:spPr bwMode="auto">
            <a:xfrm>
              <a:off x="4609" y="3118"/>
              <a:ext cx="124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Rectangle 26"/>
            <p:cNvSpPr>
              <a:spLocks noChangeArrowheads="1"/>
            </p:cNvSpPr>
            <p:nvPr/>
          </p:nvSpPr>
          <p:spPr bwMode="auto">
            <a:xfrm>
              <a:off x="5396" y="3118"/>
              <a:ext cx="154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27"/>
            <p:cNvSpPr>
              <a:spLocks noChangeArrowheads="1"/>
            </p:cNvSpPr>
            <p:nvPr/>
          </p:nvSpPr>
          <p:spPr bwMode="auto">
            <a:xfrm>
              <a:off x="434" y="3294"/>
              <a:ext cx="1088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Fondo Circulante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28"/>
            <p:cNvSpPr>
              <a:spLocks noChangeArrowheads="1"/>
            </p:cNvSpPr>
            <p:nvPr/>
          </p:nvSpPr>
          <p:spPr bwMode="auto">
            <a:xfrm>
              <a:off x="3791" y="3294"/>
              <a:ext cx="154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" name="Rectangle 29"/>
            <p:cNvSpPr>
              <a:spLocks noChangeArrowheads="1"/>
            </p:cNvSpPr>
            <p:nvPr/>
          </p:nvSpPr>
          <p:spPr bwMode="auto">
            <a:xfrm>
              <a:off x="4593" y="3294"/>
              <a:ext cx="154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" name="Rectangle 30"/>
            <p:cNvSpPr>
              <a:spLocks noChangeArrowheads="1"/>
            </p:cNvSpPr>
            <p:nvPr/>
          </p:nvSpPr>
          <p:spPr bwMode="auto">
            <a:xfrm>
              <a:off x="5396" y="3294"/>
              <a:ext cx="154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" name="Rectangle 31"/>
            <p:cNvSpPr>
              <a:spLocks noChangeArrowheads="1"/>
            </p:cNvSpPr>
            <p:nvPr/>
          </p:nvSpPr>
          <p:spPr bwMode="auto">
            <a:xfrm>
              <a:off x="403" y="2398"/>
              <a:ext cx="8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5" name="Rectangle 32"/>
            <p:cNvSpPr>
              <a:spLocks noChangeArrowheads="1"/>
            </p:cNvSpPr>
            <p:nvPr/>
          </p:nvSpPr>
          <p:spPr bwMode="auto">
            <a:xfrm>
              <a:off x="3420" y="2398"/>
              <a:ext cx="8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6" name="Rectangle 33"/>
            <p:cNvSpPr>
              <a:spLocks noChangeArrowheads="1"/>
            </p:cNvSpPr>
            <p:nvPr/>
          </p:nvSpPr>
          <p:spPr bwMode="auto">
            <a:xfrm>
              <a:off x="4223" y="2398"/>
              <a:ext cx="8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7" name="Rectangle 34"/>
            <p:cNvSpPr>
              <a:spLocks noChangeArrowheads="1"/>
            </p:cNvSpPr>
            <p:nvPr/>
          </p:nvSpPr>
          <p:spPr bwMode="auto">
            <a:xfrm>
              <a:off x="5026" y="2398"/>
              <a:ext cx="7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8" name="Line 35"/>
            <p:cNvSpPr>
              <a:spLocks noChangeShapeType="1"/>
            </p:cNvSpPr>
            <p:nvPr/>
          </p:nvSpPr>
          <p:spPr bwMode="auto">
            <a:xfrm>
              <a:off x="411" y="2398"/>
              <a:ext cx="54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9" name="Rectangle 36"/>
            <p:cNvSpPr>
              <a:spLocks noChangeArrowheads="1"/>
            </p:cNvSpPr>
            <p:nvPr/>
          </p:nvSpPr>
          <p:spPr bwMode="auto">
            <a:xfrm>
              <a:off x="411" y="2398"/>
              <a:ext cx="5425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40" name="Rectangle 37"/>
            <p:cNvSpPr>
              <a:spLocks noChangeArrowheads="1"/>
            </p:cNvSpPr>
            <p:nvPr/>
          </p:nvSpPr>
          <p:spPr bwMode="auto">
            <a:xfrm>
              <a:off x="5828" y="2398"/>
              <a:ext cx="8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41" name="Line 38"/>
            <p:cNvSpPr>
              <a:spLocks noChangeShapeType="1"/>
            </p:cNvSpPr>
            <p:nvPr/>
          </p:nvSpPr>
          <p:spPr bwMode="auto">
            <a:xfrm>
              <a:off x="411" y="2574"/>
              <a:ext cx="54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42" name="Rectangle 39"/>
            <p:cNvSpPr>
              <a:spLocks noChangeArrowheads="1"/>
            </p:cNvSpPr>
            <p:nvPr/>
          </p:nvSpPr>
          <p:spPr bwMode="auto">
            <a:xfrm>
              <a:off x="411" y="2574"/>
              <a:ext cx="5425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43" name="Line 40"/>
            <p:cNvSpPr>
              <a:spLocks noChangeShapeType="1"/>
            </p:cNvSpPr>
            <p:nvPr/>
          </p:nvSpPr>
          <p:spPr bwMode="auto">
            <a:xfrm>
              <a:off x="411" y="2751"/>
              <a:ext cx="54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44" name="Rectangle 41"/>
            <p:cNvSpPr>
              <a:spLocks noChangeArrowheads="1"/>
            </p:cNvSpPr>
            <p:nvPr/>
          </p:nvSpPr>
          <p:spPr bwMode="auto">
            <a:xfrm>
              <a:off x="411" y="2751"/>
              <a:ext cx="5425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45" name="Line 42"/>
            <p:cNvSpPr>
              <a:spLocks noChangeShapeType="1"/>
            </p:cNvSpPr>
            <p:nvPr/>
          </p:nvSpPr>
          <p:spPr bwMode="auto">
            <a:xfrm>
              <a:off x="411" y="2927"/>
              <a:ext cx="54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46" name="Rectangle 43"/>
            <p:cNvSpPr>
              <a:spLocks noChangeArrowheads="1"/>
            </p:cNvSpPr>
            <p:nvPr/>
          </p:nvSpPr>
          <p:spPr bwMode="auto">
            <a:xfrm>
              <a:off x="411" y="2927"/>
              <a:ext cx="5425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47" name="Line 44"/>
            <p:cNvSpPr>
              <a:spLocks noChangeShapeType="1"/>
            </p:cNvSpPr>
            <p:nvPr/>
          </p:nvSpPr>
          <p:spPr bwMode="auto">
            <a:xfrm>
              <a:off x="411" y="3103"/>
              <a:ext cx="54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48" name="Rectangle 45"/>
            <p:cNvSpPr>
              <a:spLocks noChangeArrowheads="1"/>
            </p:cNvSpPr>
            <p:nvPr/>
          </p:nvSpPr>
          <p:spPr bwMode="auto">
            <a:xfrm>
              <a:off x="411" y="3103"/>
              <a:ext cx="5425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49" name="Line 46"/>
            <p:cNvSpPr>
              <a:spLocks noChangeShapeType="1"/>
            </p:cNvSpPr>
            <p:nvPr/>
          </p:nvSpPr>
          <p:spPr bwMode="auto">
            <a:xfrm>
              <a:off x="411" y="3279"/>
              <a:ext cx="54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0" name="Rectangle 47"/>
            <p:cNvSpPr>
              <a:spLocks noChangeArrowheads="1"/>
            </p:cNvSpPr>
            <p:nvPr/>
          </p:nvSpPr>
          <p:spPr bwMode="auto">
            <a:xfrm>
              <a:off x="411" y="3279"/>
              <a:ext cx="5425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1" name="Line 48"/>
            <p:cNvSpPr>
              <a:spLocks noChangeShapeType="1"/>
            </p:cNvSpPr>
            <p:nvPr/>
          </p:nvSpPr>
          <p:spPr bwMode="auto">
            <a:xfrm>
              <a:off x="403" y="2398"/>
              <a:ext cx="0" cy="106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2" name="Rectangle 49"/>
            <p:cNvSpPr>
              <a:spLocks noChangeArrowheads="1"/>
            </p:cNvSpPr>
            <p:nvPr/>
          </p:nvSpPr>
          <p:spPr bwMode="auto">
            <a:xfrm>
              <a:off x="403" y="2398"/>
              <a:ext cx="8" cy="10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3" name="Line 50"/>
            <p:cNvSpPr>
              <a:spLocks noChangeShapeType="1"/>
            </p:cNvSpPr>
            <p:nvPr/>
          </p:nvSpPr>
          <p:spPr bwMode="auto">
            <a:xfrm>
              <a:off x="3420" y="2405"/>
              <a:ext cx="0" cy="105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4" name="Rectangle 51"/>
            <p:cNvSpPr>
              <a:spLocks noChangeArrowheads="1"/>
            </p:cNvSpPr>
            <p:nvPr/>
          </p:nvSpPr>
          <p:spPr bwMode="auto">
            <a:xfrm>
              <a:off x="3420" y="2405"/>
              <a:ext cx="8" cy="105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5" name="Line 52"/>
            <p:cNvSpPr>
              <a:spLocks noChangeShapeType="1"/>
            </p:cNvSpPr>
            <p:nvPr/>
          </p:nvSpPr>
          <p:spPr bwMode="auto">
            <a:xfrm>
              <a:off x="4223" y="2405"/>
              <a:ext cx="0" cy="105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6" name="Rectangle 53"/>
            <p:cNvSpPr>
              <a:spLocks noChangeArrowheads="1"/>
            </p:cNvSpPr>
            <p:nvPr/>
          </p:nvSpPr>
          <p:spPr bwMode="auto">
            <a:xfrm>
              <a:off x="4223" y="2405"/>
              <a:ext cx="8" cy="105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7" name="Line 54"/>
            <p:cNvSpPr>
              <a:spLocks noChangeShapeType="1"/>
            </p:cNvSpPr>
            <p:nvPr/>
          </p:nvSpPr>
          <p:spPr bwMode="auto">
            <a:xfrm>
              <a:off x="5026" y="2405"/>
              <a:ext cx="0" cy="105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8" name="Rectangle 55"/>
            <p:cNvSpPr>
              <a:spLocks noChangeArrowheads="1"/>
            </p:cNvSpPr>
            <p:nvPr/>
          </p:nvSpPr>
          <p:spPr bwMode="auto">
            <a:xfrm>
              <a:off x="5026" y="2405"/>
              <a:ext cx="7" cy="105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9" name="Line 56"/>
            <p:cNvSpPr>
              <a:spLocks noChangeShapeType="1"/>
            </p:cNvSpPr>
            <p:nvPr/>
          </p:nvSpPr>
          <p:spPr bwMode="auto">
            <a:xfrm>
              <a:off x="411" y="3456"/>
              <a:ext cx="54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0" name="Rectangle 57"/>
            <p:cNvSpPr>
              <a:spLocks noChangeArrowheads="1"/>
            </p:cNvSpPr>
            <p:nvPr/>
          </p:nvSpPr>
          <p:spPr bwMode="auto">
            <a:xfrm>
              <a:off x="411" y="3456"/>
              <a:ext cx="5425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1" name="Line 58"/>
            <p:cNvSpPr>
              <a:spLocks noChangeShapeType="1"/>
            </p:cNvSpPr>
            <p:nvPr/>
          </p:nvSpPr>
          <p:spPr bwMode="auto">
            <a:xfrm>
              <a:off x="5828" y="2405"/>
              <a:ext cx="0" cy="105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2" name="Rectangle 59"/>
            <p:cNvSpPr>
              <a:spLocks noChangeArrowheads="1"/>
            </p:cNvSpPr>
            <p:nvPr/>
          </p:nvSpPr>
          <p:spPr bwMode="auto">
            <a:xfrm>
              <a:off x="5828" y="2405"/>
              <a:ext cx="8" cy="105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3" name="Line 60"/>
            <p:cNvSpPr>
              <a:spLocks noChangeShapeType="1"/>
            </p:cNvSpPr>
            <p:nvPr/>
          </p:nvSpPr>
          <p:spPr bwMode="auto">
            <a:xfrm>
              <a:off x="403" y="3463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4" name="Rectangle 61"/>
            <p:cNvSpPr>
              <a:spLocks noChangeArrowheads="1"/>
            </p:cNvSpPr>
            <p:nvPr/>
          </p:nvSpPr>
          <p:spPr bwMode="auto">
            <a:xfrm>
              <a:off x="403" y="3463"/>
              <a:ext cx="8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5" name="Line 62"/>
            <p:cNvSpPr>
              <a:spLocks noChangeShapeType="1"/>
            </p:cNvSpPr>
            <p:nvPr/>
          </p:nvSpPr>
          <p:spPr bwMode="auto">
            <a:xfrm>
              <a:off x="3420" y="3463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6" name="Rectangle 63"/>
            <p:cNvSpPr>
              <a:spLocks noChangeArrowheads="1"/>
            </p:cNvSpPr>
            <p:nvPr/>
          </p:nvSpPr>
          <p:spPr bwMode="auto">
            <a:xfrm>
              <a:off x="3420" y="3463"/>
              <a:ext cx="8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7" name="Line 64"/>
            <p:cNvSpPr>
              <a:spLocks noChangeShapeType="1"/>
            </p:cNvSpPr>
            <p:nvPr/>
          </p:nvSpPr>
          <p:spPr bwMode="auto">
            <a:xfrm>
              <a:off x="4223" y="3463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8" name="Rectangle 65"/>
            <p:cNvSpPr>
              <a:spLocks noChangeArrowheads="1"/>
            </p:cNvSpPr>
            <p:nvPr/>
          </p:nvSpPr>
          <p:spPr bwMode="auto">
            <a:xfrm>
              <a:off x="4223" y="3463"/>
              <a:ext cx="8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9" name="Line 66"/>
            <p:cNvSpPr>
              <a:spLocks noChangeShapeType="1"/>
            </p:cNvSpPr>
            <p:nvPr/>
          </p:nvSpPr>
          <p:spPr bwMode="auto">
            <a:xfrm>
              <a:off x="5026" y="3463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0" name="Rectangle 67"/>
            <p:cNvSpPr>
              <a:spLocks noChangeArrowheads="1"/>
            </p:cNvSpPr>
            <p:nvPr/>
          </p:nvSpPr>
          <p:spPr bwMode="auto">
            <a:xfrm>
              <a:off x="5026" y="3463"/>
              <a:ext cx="7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1" name="Line 68"/>
            <p:cNvSpPr>
              <a:spLocks noChangeShapeType="1"/>
            </p:cNvSpPr>
            <p:nvPr/>
          </p:nvSpPr>
          <p:spPr bwMode="auto">
            <a:xfrm>
              <a:off x="5828" y="3463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2" name="Rectangle 69"/>
            <p:cNvSpPr>
              <a:spLocks noChangeArrowheads="1"/>
            </p:cNvSpPr>
            <p:nvPr/>
          </p:nvSpPr>
          <p:spPr bwMode="auto">
            <a:xfrm>
              <a:off x="5828" y="3463"/>
              <a:ext cx="8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3" name="Line 70"/>
            <p:cNvSpPr>
              <a:spLocks noChangeShapeType="1"/>
            </p:cNvSpPr>
            <p:nvPr/>
          </p:nvSpPr>
          <p:spPr bwMode="auto">
            <a:xfrm>
              <a:off x="5836" y="2398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4" name="Rectangle 71"/>
            <p:cNvSpPr>
              <a:spLocks noChangeArrowheads="1"/>
            </p:cNvSpPr>
            <p:nvPr/>
          </p:nvSpPr>
          <p:spPr bwMode="auto">
            <a:xfrm>
              <a:off x="5836" y="2398"/>
              <a:ext cx="8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5" name="Line 72"/>
            <p:cNvSpPr>
              <a:spLocks noChangeShapeType="1"/>
            </p:cNvSpPr>
            <p:nvPr/>
          </p:nvSpPr>
          <p:spPr bwMode="auto">
            <a:xfrm>
              <a:off x="5836" y="2574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6" name="Rectangle 73"/>
            <p:cNvSpPr>
              <a:spLocks noChangeArrowheads="1"/>
            </p:cNvSpPr>
            <p:nvPr/>
          </p:nvSpPr>
          <p:spPr bwMode="auto">
            <a:xfrm>
              <a:off x="5836" y="2574"/>
              <a:ext cx="8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7" name="Line 74"/>
            <p:cNvSpPr>
              <a:spLocks noChangeShapeType="1"/>
            </p:cNvSpPr>
            <p:nvPr/>
          </p:nvSpPr>
          <p:spPr bwMode="auto">
            <a:xfrm>
              <a:off x="5836" y="2751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8" name="Rectangle 75"/>
            <p:cNvSpPr>
              <a:spLocks noChangeArrowheads="1"/>
            </p:cNvSpPr>
            <p:nvPr/>
          </p:nvSpPr>
          <p:spPr bwMode="auto">
            <a:xfrm>
              <a:off x="5836" y="2751"/>
              <a:ext cx="8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9" name="Line 76"/>
            <p:cNvSpPr>
              <a:spLocks noChangeShapeType="1"/>
            </p:cNvSpPr>
            <p:nvPr/>
          </p:nvSpPr>
          <p:spPr bwMode="auto">
            <a:xfrm>
              <a:off x="5836" y="2927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0" name="Rectangle 77"/>
            <p:cNvSpPr>
              <a:spLocks noChangeArrowheads="1"/>
            </p:cNvSpPr>
            <p:nvPr/>
          </p:nvSpPr>
          <p:spPr bwMode="auto">
            <a:xfrm>
              <a:off x="5836" y="2927"/>
              <a:ext cx="8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1" name="Line 78"/>
            <p:cNvSpPr>
              <a:spLocks noChangeShapeType="1"/>
            </p:cNvSpPr>
            <p:nvPr/>
          </p:nvSpPr>
          <p:spPr bwMode="auto">
            <a:xfrm>
              <a:off x="5836" y="3103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2" name="Rectangle 79"/>
            <p:cNvSpPr>
              <a:spLocks noChangeArrowheads="1"/>
            </p:cNvSpPr>
            <p:nvPr/>
          </p:nvSpPr>
          <p:spPr bwMode="auto">
            <a:xfrm>
              <a:off x="5836" y="3103"/>
              <a:ext cx="8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3" name="Line 80"/>
            <p:cNvSpPr>
              <a:spLocks noChangeShapeType="1"/>
            </p:cNvSpPr>
            <p:nvPr/>
          </p:nvSpPr>
          <p:spPr bwMode="auto">
            <a:xfrm>
              <a:off x="5836" y="3279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4" name="Rectangle 81"/>
            <p:cNvSpPr>
              <a:spLocks noChangeArrowheads="1"/>
            </p:cNvSpPr>
            <p:nvPr/>
          </p:nvSpPr>
          <p:spPr bwMode="auto">
            <a:xfrm>
              <a:off x="5836" y="3279"/>
              <a:ext cx="8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5" name="Line 82"/>
            <p:cNvSpPr>
              <a:spLocks noChangeShapeType="1"/>
            </p:cNvSpPr>
            <p:nvPr/>
          </p:nvSpPr>
          <p:spPr bwMode="auto">
            <a:xfrm>
              <a:off x="5836" y="3456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6" name="Rectangle 83"/>
            <p:cNvSpPr>
              <a:spLocks noChangeArrowheads="1"/>
            </p:cNvSpPr>
            <p:nvPr/>
          </p:nvSpPr>
          <p:spPr bwMode="auto">
            <a:xfrm>
              <a:off x="5836" y="3456"/>
              <a:ext cx="8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</p:grpSp>
    </p:spTree>
    <p:extLst>
      <p:ext uri="{BB962C8B-B14F-4D97-AF65-F5344CB8AC3E}">
        <p14:creationId xmlns:p14="http://schemas.microsoft.com/office/powerpoint/2010/main" val="1860838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41413" y="432912"/>
            <a:ext cx="7556211" cy="1664176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UNIDAD Auditoria y control Interno</a:t>
            </a:r>
            <a:endParaRPr lang="es-SV" dirty="0"/>
          </a:p>
        </p:txBody>
      </p:sp>
      <p:sp>
        <p:nvSpPr>
          <p:cNvPr id="5" name="Marcador de contenido 2"/>
          <p:cNvSpPr>
            <a:spLocks noGrp="1"/>
          </p:cNvSpPr>
          <p:nvPr>
            <p:ph idx="1"/>
          </p:nvPr>
        </p:nvSpPr>
        <p:spPr>
          <a:xfrm>
            <a:off x="546100" y="1943101"/>
            <a:ext cx="10845800" cy="4249882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s-SV" sz="3100" dirty="0">
                <a:solidFill>
                  <a:schemeClr val="bg1"/>
                </a:solidFill>
              </a:rPr>
              <a:t>La Unidad de Auditoría y Control Interno tiene como objetivo contribuir con </a:t>
            </a:r>
            <a:r>
              <a:rPr lang="es-SV" sz="3100" dirty="0" smtClean="0">
                <a:solidFill>
                  <a:schemeClr val="bg1"/>
                </a:solidFill>
              </a:rPr>
              <a:t>la máxima </a:t>
            </a:r>
            <a:r>
              <a:rPr lang="es-SV" sz="3100" dirty="0">
                <a:solidFill>
                  <a:schemeClr val="bg1"/>
                </a:solidFill>
              </a:rPr>
              <a:t>autoridad realizando programaciones, coordinando, ejecutando </a:t>
            </a:r>
            <a:r>
              <a:rPr lang="es-SV" sz="3100" dirty="0" smtClean="0">
                <a:solidFill>
                  <a:schemeClr val="bg1"/>
                </a:solidFill>
              </a:rPr>
              <a:t>y evaluando </a:t>
            </a:r>
            <a:r>
              <a:rPr lang="es-SV" sz="3100" dirty="0">
                <a:solidFill>
                  <a:schemeClr val="bg1"/>
                </a:solidFill>
              </a:rPr>
              <a:t>al sistema de control interno, por medio de auditorías </a:t>
            </a:r>
            <a:r>
              <a:rPr lang="es-SV" sz="3100" dirty="0" smtClean="0">
                <a:solidFill>
                  <a:schemeClr val="bg1"/>
                </a:solidFill>
              </a:rPr>
              <a:t>e investigaciones </a:t>
            </a:r>
            <a:r>
              <a:rPr lang="es-SV" sz="3100" dirty="0">
                <a:solidFill>
                  <a:schemeClr val="bg1"/>
                </a:solidFill>
              </a:rPr>
              <a:t>relacionadas con los aspectos económicos, contables, </a:t>
            </a:r>
            <a:r>
              <a:rPr lang="es-SV" sz="3100" dirty="0" smtClean="0">
                <a:solidFill>
                  <a:schemeClr val="bg1"/>
                </a:solidFill>
              </a:rPr>
              <a:t>técnicos administrativos </a:t>
            </a:r>
            <a:r>
              <a:rPr lang="es-SV" sz="3100" dirty="0">
                <a:solidFill>
                  <a:schemeClr val="bg1"/>
                </a:solidFill>
              </a:rPr>
              <a:t>del MTPS, de conformidad con las normas vigentes sobre </a:t>
            </a:r>
            <a:r>
              <a:rPr lang="es-SV" sz="3100" dirty="0" smtClean="0">
                <a:solidFill>
                  <a:schemeClr val="bg1"/>
                </a:solidFill>
              </a:rPr>
              <a:t>la materia</a:t>
            </a:r>
            <a:r>
              <a:rPr lang="es-SV" sz="3100" dirty="0">
                <a:solidFill>
                  <a:schemeClr val="bg1"/>
                </a:solidFill>
              </a:rPr>
              <a:t>. Art. 12 </a:t>
            </a:r>
            <a:r>
              <a:rPr lang="es-SV" sz="3100" dirty="0" smtClean="0">
                <a:solidFill>
                  <a:schemeClr val="bg1"/>
                </a:solidFill>
              </a:rPr>
              <a:t>LOFSTPS.</a:t>
            </a:r>
          </a:p>
          <a:p>
            <a:pPr algn="just"/>
            <a:r>
              <a:rPr lang="es-SV" sz="3600" dirty="0" smtClean="0">
                <a:solidFill>
                  <a:schemeClr val="bg1"/>
                </a:solidFill>
              </a:rPr>
              <a:t>Auditor Institucional: Miguel Enrique Cuellar Aquino </a:t>
            </a:r>
          </a:p>
          <a:p>
            <a:pPr algn="just"/>
            <a:r>
              <a:rPr lang="es-SV" sz="2800" dirty="0" smtClean="0"/>
              <a:t>5 mujeres 2 hombre </a:t>
            </a:r>
          </a:p>
          <a:p>
            <a:pPr algn="just"/>
            <a:r>
              <a:rPr lang="es-SV" dirty="0" smtClean="0">
                <a:hlinkClick r:id="rId2"/>
              </a:rPr>
              <a:t>Estructura </a:t>
            </a:r>
            <a:r>
              <a:rPr lang="es-SV" dirty="0">
                <a:hlinkClick r:id="rId2"/>
              </a:rPr>
              <a:t>Organizativa Oficina de Auditoría y Control Interno</a:t>
            </a:r>
            <a:endParaRPr lang="es-SV" dirty="0">
              <a:solidFill>
                <a:schemeClr val="bg1"/>
              </a:solidFill>
            </a:endParaRPr>
          </a:p>
        </p:txBody>
      </p:sp>
      <p:pic>
        <p:nvPicPr>
          <p:cNvPr id="6" name="Imagen 5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75790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DIRECCIÓN EJECUTIVA</a:t>
            </a:r>
            <a:endParaRPr lang="es-SV" dirty="0"/>
          </a:p>
        </p:txBody>
      </p:sp>
      <p:sp>
        <p:nvSpPr>
          <p:cNvPr id="5" name="Marcador de contenido 2"/>
          <p:cNvSpPr>
            <a:spLocks noGrp="1"/>
          </p:cNvSpPr>
          <p:nvPr>
            <p:ph idx="1"/>
          </p:nvPr>
        </p:nvSpPr>
        <p:spPr>
          <a:xfrm>
            <a:off x="692728" y="1679418"/>
            <a:ext cx="10889672" cy="4970764"/>
          </a:xfrm>
        </p:spPr>
        <p:txBody>
          <a:bodyPr>
            <a:normAutofit/>
          </a:bodyPr>
          <a:lstStyle/>
          <a:p>
            <a:pPr algn="just"/>
            <a:r>
              <a:rPr lang="es-SV" sz="3100" dirty="0">
                <a:solidFill>
                  <a:schemeClr val="bg1"/>
                </a:solidFill>
              </a:rPr>
              <a:t>Velar por la correcta conducción técnica, administrativa, operativa y </a:t>
            </a:r>
            <a:r>
              <a:rPr lang="es-SV" sz="3100" dirty="0" smtClean="0">
                <a:solidFill>
                  <a:schemeClr val="bg1"/>
                </a:solidFill>
              </a:rPr>
              <a:t>financiera, así </a:t>
            </a:r>
            <a:r>
              <a:rPr lang="es-SV" sz="3100" dirty="0">
                <a:solidFill>
                  <a:schemeClr val="bg1"/>
                </a:solidFill>
              </a:rPr>
              <a:t>como evaluar los diferentes lineamientos, objetivos y estrategias de </a:t>
            </a:r>
            <a:r>
              <a:rPr lang="es-SV" sz="3100" dirty="0" smtClean="0">
                <a:solidFill>
                  <a:schemeClr val="bg1"/>
                </a:solidFill>
              </a:rPr>
              <a:t>acuerdo a </a:t>
            </a:r>
            <a:r>
              <a:rPr lang="es-SV" sz="3100" dirty="0">
                <a:solidFill>
                  <a:schemeClr val="bg1"/>
                </a:solidFill>
              </a:rPr>
              <a:t>las Leyes del Sector Trabajo y Previsión Social, que conlleven a </a:t>
            </a:r>
            <a:r>
              <a:rPr lang="es-SV" sz="3100" dirty="0" smtClean="0">
                <a:solidFill>
                  <a:schemeClr val="bg1"/>
                </a:solidFill>
              </a:rPr>
              <a:t>brindar servicios </a:t>
            </a:r>
            <a:r>
              <a:rPr lang="es-SV" sz="3100" dirty="0">
                <a:solidFill>
                  <a:schemeClr val="bg1"/>
                </a:solidFill>
              </a:rPr>
              <a:t>de forma eficiente y eficaz hacia la </a:t>
            </a:r>
            <a:r>
              <a:rPr lang="es-SV" sz="3100" dirty="0" smtClean="0">
                <a:solidFill>
                  <a:schemeClr val="bg1"/>
                </a:solidFill>
              </a:rPr>
              <a:t>ciudadanía.</a:t>
            </a:r>
            <a:endParaRPr lang="es-SV" sz="3100" dirty="0">
              <a:solidFill>
                <a:schemeClr val="bg1"/>
              </a:solidFill>
            </a:endParaRPr>
          </a:p>
          <a:p>
            <a:pPr algn="just"/>
            <a:r>
              <a:rPr lang="es-SV" sz="2800" dirty="0" smtClean="0"/>
              <a:t>2 mujeres</a:t>
            </a:r>
          </a:p>
          <a:p>
            <a:pPr algn="just"/>
            <a:r>
              <a:rPr lang="es-SV" sz="2800" dirty="0" smtClean="0"/>
              <a:t>1 Hombre </a:t>
            </a:r>
            <a:endParaRPr lang="es-SV" sz="2800" dirty="0" smtClean="0"/>
          </a:p>
          <a:p>
            <a:pPr algn="just"/>
            <a:r>
              <a:rPr lang="es-SV" sz="2800" dirty="0">
                <a:hlinkClick r:id="rId2"/>
              </a:rPr>
              <a:t>Estructura Organizativa Oficina </a:t>
            </a:r>
            <a:r>
              <a:rPr lang="es-SV" sz="2800" dirty="0" smtClean="0">
                <a:hlinkClick r:id="rId2"/>
              </a:rPr>
              <a:t>de Dirección Ejecutiva </a:t>
            </a:r>
            <a:endParaRPr lang="es-SV" sz="2800" dirty="0">
              <a:solidFill>
                <a:schemeClr val="bg1"/>
              </a:solidFill>
            </a:endParaRPr>
          </a:p>
        </p:txBody>
      </p:sp>
      <p:pic>
        <p:nvPicPr>
          <p:cNvPr id="6" name="Imagen 5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00915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7716837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OFICINA DE PRENSA Y RELACIONES PÚBLICAS 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84910" y="2097087"/>
            <a:ext cx="11194472" cy="408203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3100" dirty="0">
                <a:solidFill>
                  <a:schemeClr val="bg1"/>
                </a:solidFill>
              </a:rPr>
              <a:t>La Unidad de Comunicaciones y Relaciones Públicas tiene como objetivo </a:t>
            </a:r>
            <a:r>
              <a:rPr lang="es-SV" sz="3100" dirty="0" smtClean="0">
                <a:solidFill>
                  <a:schemeClr val="bg1"/>
                </a:solidFill>
              </a:rPr>
              <a:t>definir los </a:t>
            </a:r>
            <a:r>
              <a:rPr lang="es-SV" sz="3100" dirty="0">
                <a:solidFill>
                  <a:schemeClr val="bg1"/>
                </a:solidFill>
              </a:rPr>
              <a:t>procesos y Actividades para posicionar al MTPS en la agenda de los </a:t>
            </a:r>
            <a:r>
              <a:rPr lang="es-SV" sz="3100" dirty="0" smtClean="0">
                <a:solidFill>
                  <a:schemeClr val="bg1"/>
                </a:solidFill>
              </a:rPr>
              <a:t>medios de </a:t>
            </a:r>
            <a:r>
              <a:rPr lang="es-SV" sz="3100" dirty="0">
                <a:solidFill>
                  <a:schemeClr val="bg1"/>
                </a:solidFill>
              </a:rPr>
              <a:t>comunicación, como una fuente de información constante y mejorar la </a:t>
            </a:r>
            <a:r>
              <a:rPr lang="es-SV" sz="3100" dirty="0" smtClean="0">
                <a:solidFill>
                  <a:schemeClr val="bg1"/>
                </a:solidFill>
              </a:rPr>
              <a:t>imagen de </a:t>
            </a:r>
            <a:r>
              <a:rPr lang="es-SV" sz="3100" dirty="0">
                <a:solidFill>
                  <a:schemeClr val="bg1"/>
                </a:solidFill>
              </a:rPr>
              <a:t>la institución, ante el público externo e interno</a:t>
            </a:r>
            <a:r>
              <a:rPr lang="es-SV" sz="3100" dirty="0" smtClean="0">
                <a:solidFill>
                  <a:schemeClr val="bg1"/>
                </a:solidFill>
              </a:rPr>
              <a:t>.</a:t>
            </a:r>
            <a:endParaRPr lang="es-SV" sz="3100" dirty="0">
              <a:solidFill>
                <a:schemeClr val="bg1"/>
              </a:solidFill>
            </a:endParaRPr>
          </a:p>
          <a:p>
            <a:pPr algn="just"/>
            <a:r>
              <a:rPr lang="es-SV" sz="3600" dirty="0" smtClean="0">
                <a:solidFill>
                  <a:schemeClr val="bg1"/>
                </a:solidFill>
              </a:rPr>
              <a:t>Jefatura: </a:t>
            </a:r>
            <a:r>
              <a:rPr lang="es-SV" sz="3600" dirty="0" smtClean="0">
                <a:solidFill>
                  <a:schemeClr val="bg1"/>
                </a:solidFill>
              </a:rPr>
              <a:t>Ana Vilma Marchelli de Flamenco</a:t>
            </a:r>
            <a:endParaRPr lang="es-SV" sz="3600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2800" dirty="0" smtClean="0"/>
              <a:t>8    Mujeres</a:t>
            </a:r>
            <a:endParaRPr lang="es-SV" sz="2800" dirty="0" smtClean="0"/>
          </a:p>
          <a:p>
            <a:pPr marL="0" indent="0" algn="just">
              <a:buNone/>
            </a:pPr>
            <a:r>
              <a:rPr lang="es-SV" sz="2800" dirty="0"/>
              <a:t>3</a:t>
            </a:r>
            <a:r>
              <a:rPr lang="es-SV" sz="2800" dirty="0" smtClean="0"/>
              <a:t>    </a:t>
            </a:r>
            <a:r>
              <a:rPr lang="es-SV" sz="2800" dirty="0" smtClean="0"/>
              <a:t>Hombres</a:t>
            </a:r>
          </a:p>
          <a:p>
            <a:pPr algn="just"/>
            <a:r>
              <a:rPr lang="es-SV" sz="2600" b="1" dirty="0" smtClean="0">
                <a:hlinkClick r:id="rId2"/>
              </a:rPr>
              <a:t>Estructura </a:t>
            </a:r>
            <a:r>
              <a:rPr lang="es-SV" sz="2600" b="1" dirty="0">
                <a:hlinkClick r:id="rId2"/>
              </a:rPr>
              <a:t>Organizativa Oficina de Prensa y Relaciones Públicas</a:t>
            </a:r>
            <a:endParaRPr lang="es-SV" sz="2600" b="1" dirty="0"/>
          </a:p>
        </p:txBody>
      </p:sp>
      <p:pic>
        <p:nvPicPr>
          <p:cNvPr id="5" name="Imagen 4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07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o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o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o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TM04033919[[fn=Circuito]]</Template>
  <TotalTime>1898</TotalTime>
  <Words>2719</Words>
  <Application>Microsoft Office PowerPoint</Application>
  <PresentationFormat>Panorámica</PresentationFormat>
  <Paragraphs>592</Paragraphs>
  <Slides>26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34" baseType="lpstr">
      <vt:lpstr>Acalibri</vt:lpstr>
      <vt:lpstr>Arial</vt:lpstr>
      <vt:lpstr>Calibri</vt:lpstr>
      <vt:lpstr>Times New Roman</vt:lpstr>
      <vt:lpstr>Trebuchet MS</vt:lpstr>
      <vt:lpstr>Tw Cen MT</vt:lpstr>
      <vt:lpstr>Circuito</vt:lpstr>
      <vt:lpstr>PDF</vt:lpstr>
      <vt:lpstr>Presentación de PowerPoint</vt:lpstr>
      <vt:lpstr>DESPACHO MINISTERIAL </vt:lpstr>
      <vt:lpstr>DESPACHO VICEMINISTERIAL </vt:lpstr>
      <vt:lpstr>Consejo Nacional de Salario Mínimo</vt:lpstr>
      <vt:lpstr>Consejo Superior del Trabajo</vt:lpstr>
      <vt:lpstr>UNIDAD FINANCIERA INSTITUCIONAL</vt:lpstr>
      <vt:lpstr>UNIDAD Auditoria y control Interno</vt:lpstr>
      <vt:lpstr>DIRECCIÓN EJECUTIVA</vt:lpstr>
      <vt:lpstr>OFICINA DE PRENSA Y RELACIONES PÚBLICAS </vt:lpstr>
      <vt:lpstr>OFICINA DE Coordinación y desarrollo institucional</vt:lpstr>
      <vt:lpstr>OFICINA DE Estadística e informática laboral</vt:lpstr>
      <vt:lpstr>Unidad de acceso a la información pública</vt:lpstr>
      <vt:lpstr>Unidad de desarrollo tecnológico</vt:lpstr>
      <vt:lpstr>Unidad Equidad entre los géneros</vt:lpstr>
      <vt:lpstr>Oficina de Asesoria jurídica</vt:lpstr>
      <vt:lpstr>UNIDAD DE MEDIO AMBIENTE</vt:lpstr>
      <vt:lpstr>UNIDAD DE GESTIÓN DOCUMENTAL Y ARCHIVO </vt:lpstr>
      <vt:lpstr>DIRECCIÓN GENERAL DE TRABAJO</vt:lpstr>
      <vt:lpstr>DIRECCIÓN GENERAL DE PREVISIÓN SOCIAL Y EMPLEO </vt:lpstr>
      <vt:lpstr>DIRECCIÓN GENERAL DE INSPECCIÓN DE TRABAJO</vt:lpstr>
      <vt:lpstr>DIRECCIÓN GENERAL DE relaciones internacionales </vt:lpstr>
      <vt:lpstr>DIRECCIÓN ADMINISTRATIVA</vt:lpstr>
      <vt:lpstr>Presentación de PowerPoint</vt:lpstr>
      <vt:lpstr>oficinas regionales y departamentales </vt:lpstr>
      <vt:lpstr>Presentación de PowerPoint</vt:lpstr>
      <vt:lpstr>El ministerio de trabajo y previsión social tiene un total de 868 empleados a nivel nacional 427 Mujeres y 441 HOMBRES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Yeny Garcia</dc:creator>
  <cp:lastModifiedBy>Yeny García</cp:lastModifiedBy>
  <cp:revision>113</cp:revision>
  <dcterms:created xsi:type="dcterms:W3CDTF">2017-09-13T21:00:38Z</dcterms:created>
  <dcterms:modified xsi:type="dcterms:W3CDTF">2019-07-31T20:34:39Z</dcterms:modified>
</cp:coreProperties>
</file>