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10" r:id="rId2"/>
    <p:sldId id="336" r:id="rId3"/>
    <p:sldId id="342" r:id="rId4"/>
    <p:sldId id="339" r:id="rId5"/>
    <p:sldId id="340" r:id="rId6"/>
    <p:sldId id="358" r:id="rId7"/>
    <p:sldId id="344" r:id="rId8"/>
    <p:sldId id="343" r:id="rId9"/>
    <p:sldId id="345" r:id="rId10"/>
    <p:sldId id="346" r:id="rId11"/>
    <p:sldId id="347" r:id="rId12"/>
    <p:sldId id="352" r:id="rId13"/>
    <p:sldId id="353" r:id="rId14"/>
    <p:sldId id="348" r:id="rId15"/>
    <p:sldId id="354" r:id="rId16"/>
    <p:sldId id="355" r:id="rId17"/>
    <p:sldId id="349" r:id="rId18"/>
    <p:sldId id="356" r:id="rId19"/>
    <p:sldId id="360" r:id="rId20"/>
    <p:sldId id="357" r:id="rId21"/>
    <p:sldId id="350" r:id="rId22"/>
    <p:sldId id="359" r:id="rId23"/>
    <p:sldId id="351" r:id="rId24"/>
  </p:sldIdLst>
  <p:sldSz cx="9144000" cy="6858000" type="screen4x3"/>
  <p:notesSz cx="7010400" cy="92964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guide id="18" pos="2880">
          <p15:clr>
            <a:srgbClr val="A4A3A4"/>
          </p15:clr>
        </p15:guide>
        <p15:guide id="19" pos="719">
          <p15:clr>
            <a:srgbClr val="A4A3A4"/>
          </p15:clr>
        </p15:guide>
        <p15:guide id="20" pos="5257">
          <p15:clr>
            <a:srgbClr val="A4A3A4"/>
          </p15:clr>
        </p15:guide>
        <p15:guide id="21" pos="5041">
          <p15:clr>
            <a:srgbClr val="A4A3A4"/>
          </p15:clr>
        </p15:guide>
        <p15:guide id="22" pos="4608">
          <p15:clr>
            <a:srgbClr val="A4A3A4"/>
          </p15:clr>
        </p15:guide>
        <p15:guide id="23" pos="2988">
          <p15:clr>
            <a:srgbClr val="A4A3A4"/>
          </p15:clr>
        </p15:guide>
        <p15:guide id="24" pos="395">
          <p15:clr>
            <a:srgbClr val="A4A3A4"/>
          </p15:clr>
        </p15:guide>
        <p15:guide id="25" pos="53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ana Ponce" initials="" lastIdx="1" clrIdx="0"/>
  <p:cmAuthor id="1" name="usuario computadora" initials="uc" lastIdx="1" clrIdx="1">
    <p:extLst/>
  </p:cmAuthor>
  <p:cmAuthor id="2" name="Jhoselyn Román" initials="JR"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8DF"/>
    <a:srgbClr val="A879DF"/>
    <a:srgbClr val="65D8DF"/>
    <a:srgbClr val="1DC576"/>
    <a:srgbClr val="000090"/>
    <a:srgbClr val="FF3300"/>
    <a:srgbClr val="99CCFF"/>
    <a:srgbClr val="132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82" autoAdjust="0"/>
  </p:normalViewPr>
  <p:slideViewPr>
    <p:cSldViewPr>
      <p:cViewPr varScale="1">
        <p:scale>
          <a:sx n="58" d="100"/>
          <a:sy n="58" d="100"/>
        </p:scale>
        <p:origin x="1746" y="6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 pos="2880"/>
        <p:guide pos="719"/>
        <p:guide pos="5257"/>
        <p:guide pos="5041"/>
        <p:guide pos="4608"/>
        <p:guide pos="2988"/>
        <p:guide pos="395"/>
        <p:guide pos="5365"/>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rtl="0"/>
            <a:fld id="{14A7D21A-C535-4623-8186-E808A09DFF15}" type="datetime1">
              <a:rPr lang="es-ES" smtClean="0"/>
              <a:pPr rtl="0"/>
              <a:t>31/07/2019</a:t>
            </a:fld>
            <a:endParaRPr lang="es-ES" dirty="0"/>
          </a:p>
        </p:txBody>
      </p:sp>
      <p:sp>
        <p:nvSpPr>
          <p:cNvPr id="4" name="Marcador de posición de pie de página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rtl="0"/>
            <a:fld id="{7C119DBA-4540-49B3-8FA9-6259387ECF9E}" type="slidenum">
              <a:rPr lang="es-ES"/>
              <a:pPr rtl="0"/>
              <a:t>‹Nº›</a:t>
            </a:fld>
            <a:endParaRPr lang="es-ES"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rtl="0"/>
            <a:fld id="{B93EF6FB-F096-44F8-A2A9-4068F2F4E022}" type="datetime1">
              <a:rPr lang="es-ES" noProof="0" smtClean="0"/>
              <a:pPr rtl="0"/>
              <a:t>31/07/2019</a:t>
            </a:fld>
            <a:endParaRPr lang="es-ES" noProof="0" dirty="0"/>
          </a:p>
        </p:txBody>
      </p:sp>
      <p:sp>
        <p:nvSpPr>
          <p:cNvPr id="4" name="Marcador de posición de imagen d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rtl="0"/>
            <a:endParaRPr lang="es-ES" noProof="0" dirty="0"/>
          </a:p>
        </p:txBody>
      </p:sp>
      <p:sp>
        <p:nvSpPr>
          <p:cNvPr id="5" name="Marcador de posición de nota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rtl="0"/>
            <a:fld id="{E3B36274-F2B9-4C45-BBB4-0EDF4CD651A7}" type="slidenum">
              <a:rPr lang="es-ES" noProof="0"/>
              <a:pPr rtl="0"/>
              <a:t>‹Nº›</a:t>
            </a:fld>
            <a:endParaRPr lang="es-ES" noProof="0"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E3B36274-F2B9-4C45-BBB4-0EDF4CD651A7}" type="slidenum">
              <a:rPr lang="es-ES" noProof="0" smtClean="0"/>
              <a:pPr rtl="0"/>
              <a:t>3</a:t>
            </a:fld>
            <a:endParaRPr lang="es-ES" noProof="0" dirty="0"/>
          </a:p>
        </p:txBody>
      </p:sp>
    </p:spTree>
    <p:extLst>
      <p:ext uri="{BB962C8B-B14F-4D97-AF65-F5344CB8AC3E}">
        <p14:creationId xmlns:p14="http://schemas.microsoft.com/office/powerpoint/2010/main" val="2776978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auto">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42107" y="1371600"/>
            <a:ext cx="6859786" cy="3505200"/>
          </a:xfrm>
        </p:spPr>
        <p:txBody>
          <a:bodyPr rtlCol="0">
            <a:noAutofit/>
          </a:bodyPr>
          <a:lstStyle>
            <a:lvl1pPr>
              <a:defRPr sz="7200"/>
            </a:lvl1pPr>
          </a:lstStyle>
          <a:p>
            <a:pPr rtl="0"/>
            <a:r>
              <a:rPr lang="es-ES" noProof="0" dirty="0"/>
              <a:t>Haga clic para modificar el estilo de título del patrón</a:t>
            </a:r>
          </a:p>
        </p:txBody>
      </p:sp>
      <p:sp>
        <p:nvSpPr>
          <p:cNvPr id="3" name="Subtítulo 2"/>
          <p:cNvSpPr>
            <a:spLocks noGrp="1"/>
          </p:cNvSpPr>
          <p:nvPr>
            <p:ph type="subTitle" idx="1"/>
          </p:nvPr>
        </p:nvSpPr>
        <p:spPr>
          <a:xfrm>
            <a:off x="1142107" y="4953000"/>
            <a:ext cx="6173808"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dirty="0"/>
              <a:t>Haga clic para editar el estilo de subtítulo del patrón</a:t>
            </a:r>
          </a:p>
        </p:txBody>
      </p:sp>
      <p:sp>
        <p:nvSpPr>
          <p:cNvPr id="5" name="Marcador de posición de pie de página 3"/>
          <p:cNvSpPr>
            <a:spLocks noGrp="1"/>
          </p:cNvSpPr>
          <p:nvPr>
            <p:ph type="ftr" sz="quarter" idx="11"/>
          </p:nvPr>
        </p:nvSpPr>
        <p:spPr/>
        <p:txBody>
          <a:bodyPr rtlCol="0"/>
          <a:lstStyle/>
          <a:p>
            <a:pPr rtl="0"/>
            <a:endParaRPr lang="es-ES" noProof="0" dirty="0"/>
          </a:p>
        </p:txBody>
      </p:sp>
      <p:sp>
        <p:nvSpPr>
          <p:cNvPr id="4" name="Marcador de posición de fecha 4"/>
          <p:cNvSpPr>
            <a:spLocks noGrp="1"/>
          </p:cNvSpPr>
          <p:nvPr>
            <p:ph type="dt" sz="half" idx="10"/>
          </p:nvPr>
        </p:nvSpPr>
        <p:spPr/>
        <p:txBody>
          <a:bodyPr rtlCol="0"/>
          <a:lstStyle/>
          <a:p>
            <a:pPr rtl="0"/>
            <a:fld id="{35491B73-2ECD-4BA3-A980-C7E12752155D}" type="datetime1">
              <a:rPr lang="es-ES" noProof="0" smtClean="0"/>
              <a:pPr rtl="0"/>
              <a:t>31/07/2019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a:pPr rtl="0"/>
              <a:t>‹Nº›</a:t>
            </a:fld>
            <a:endParaRPr lang="es-ES" noProof="0"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dirty="0"/>
              <a:t>Haga clic para modificar el estilo de título del patrón</a:t>
            </a:r>
          </a:p>
        </p:txBody>
      </p:sp>
      <p:sp>
        <p:nvSpPr>
          <p:cNvPr id="3" name="Marcador de posición de texto vertical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5" name="Marcador de posición de pie de página 3"/>
          <p:cNvSpPr>
            <a:spLocks noGrp="1"/>
          </p:cNvSpPr>
          <p:nvPr>
            <p:ph type="ftr" sz="quarter" idx="11"/>
          </p:nvPr>
        </p:nvSpPr>
        <p:spPr/>
        <p:txBody>
          <a:bodyPr rtlCol="0"/>
          <a:lstStyle/>
          <a:p>
            <a:pPr rtl="0"/>
            <a:endParaRPr lang="es-ES" noProof="0" dirty="0"/>
          </a:p>
        </p:txBody>
      </p:sp>
      <p:sp>
        <p:nvSpPr>
          <p:cNvPr id="4" name="Marcador de posición de fecha 4"/>
          <p:cNvSpPr>
            <a:spLocks noGrp="1"/>
          </p:cNvSpPr>
          <p:nvPr>
            <p:ph type="dt" sz="half" idx="10"/>
          </p:nvPr>
        </p:nvSpPr>
        <p:spPr/>
        <p:txBody>
          <a:bodyPr rtlCol="0"/>
          <a:lstStyle/>
          <a:p>
            <a:pPr rtl="0"/>
            <a:fld id="{7A0CEF92-C380-4F2B-A41B-F6E7AB04A7B8}" type="datetime1">
              <a:rPr lang="es-ES" noProof="0" smtClean="0"/>
              <a:pPr rtl="0"/>
              <a:t>31/07/2019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a:pPr rtl="0"/>
              <a:t>‹Nº›</a:t>
            </a:fld>
            <a:endParaRPr lang="es-ES" noProof="0"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15914" y="533400"/>
            <a:ext cx="1028968" cy="5592764"/>
          </a:xfrm>
        </p:spPr>
        <p:txBody>
          <a:bodyPr vert="eaVert" rtlCol="0"/>
          <a:lstStyle/>
          <a:p>
            <a:pPr rtl="0"/>
            <a:r>
              <a:rPr lang="es-ES" noProof="0" dirty="0"/>
              <a:t>Haga clic para modificar el estilo de título del patrón</a:t>
            </a:r>
          </a:p>
        </p:txBody>
      </p:sp>
      <p:sp>
        <p:nvSpPr>
          <p:cNvPr id="3" name="Marcador de posición de texto vertical 2"/>
          <p:cNvSpPr>
            <a:spLocks noGrp="1"/>
          </p:cNvSpPr>
          <p:nvPr>
            <p:ph type="body" orient="vert" idx="1"/>
          </p:nvPr>
        </p:nvSpPr>
        <p:spPr>
          <a:xfrm>
            <a:off x="1142106" y="533400"/>
            <a:ext cx="6059479" cy="5592764"/>
          </a:xfrm>
        </p:spPr>
        <p:txBody>
          <a:bodyPr vert="eaVert" rtlCol="0"/>
          <a:lstStyle>
            <a:lvl5pPr>
              <a:defRPr/>
            </a:lvl5pPr>
            <a:lvl6pPr>
              <a:defRPr/>
            </a:lvl6pPr>
            <a:lvl7pPr>
              <a:defRPr/>
            </a:lvl7pPr>
            <a:lvl8pPr>
              <a:defRPr/>
            </a:lvl8pPr>
            <a:lvl9pPr>
              <a:defRPr/>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5" name="Marcador de posición de pie de página 3"/>
          <p:cNvSpPr>
            <a:spLocks noGrp="1"/>
          </p:cNvSpPr>
          <p:nvPr>
            <p:ph type="ftr" sz="quarter" idx="11"/>
          </p:nvPr>
        </p:nvSpPr>
        <p:spPr/>
        <p:txBody>
          <a:bodyPr rtlCol="0"/>
          <a:lstStyle/>
          <a:p>
            <a:pPr rtl="0"/>
            <a:endParaRPr lang="es-ES" noProof="0" dirty="0"/>
          </a:p>
        </p:txBody>
      </p:sp>
      <p:sp>
        <p:nvSpPr>
          <p:cNvPr id="4" name="Marcador de posición de fecha 4"/>
          <p:cNvSpPr>
            <a:spLocks noGrp="1"/>
          </p:cNvSpPr>
          <p:nvPr>
            <p:ph type="dt" sz="half" idx="10"/>
          </p:nvPr>
        </p:nvSpPr>
        <p:spPr/>
        <p:txBody>
          <a:bodyPr rtlCol="0"/>
          <a:lstStyle/>
          <a:p>
            <a:pPr rtl="0"/>
            <a:fld id="{7529463B-51A9-4137-813D-295D64AE82B1}" type="datetime1">
              <a:rPr lang="es-ES" noProof="0" smtClean="0"/>
              <a:pPr rtl="0"/>
              <a:t>31/07/2019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a:pPr rtl="0"/>
              <a:t>‹Nº›</a:t>
            </a:fld>
            <a:endParaRPr lang="es-ES" noProof="0"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dirty="0"/>
              <a:t>Haga clic para modificar el estilo de título del patrón</a:t>
            </a:r>
          </a:p>
        </p:txBody>
      </p:sp>
      <p:sp>
        <p:nvSpPr>
          <p:cNvPr id="3" name="Marcador de posición de contenido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5" name="Marcador de posición de pie de página 3"/>
          <p:cNvSpPr>
            <a:spLocks noGrp="1"/>
          </p:cNvSpPr>
          <p:nvPr>
            <p:ph type="ftr" sz="quarter" idx="11"/>
          </p:nvPr>
        </p:nvSpPr>
        <p:spPr/>
        <p:txBody>
          <a:bodyPr rtlCol="0"/>
          <a:lstStyle/>
          <a:p>
            <a:pPr rtl="0"/>
            <a:endParaRPr lang="es-ES" noProof="0" dirty="0"/>
          </a:p>
        </p:txBody>
      </p:sp>
      <p:sp>
        <p:nvSpPr>
          <p:cNvPr id="4" name="Marcador de posición de fecha 4"/>
          <p:cNvSpPr>
            <a:spLocks noGrp="1"/>
          </p:cNvSpPr>
          <p:nvPr>
            <p:ph type="dt" sz="half" idx="10"/>
          </p:nvPr>
        </p:nvSpPr>
        <p:spPr/>
        <p:txBody>
          <a:bodyPr rtlCol="0"/>
          <a:lstStyle/>
          <a:p>
            <a:pPr rtl="0"/>
            <a:fld id="{DF19F278-F61E-4019-8A58-EF63525156C2}" type="datetime1">
              <a:rPr lang="es-ES" noProof="0" smtClean="0"/>
              <a:pPr rtl="0"/>
              <a:t>31/07/2019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a:pPr rtl="0"/>
              <a:t>‹Nº›</a:t>
            </a:fld>
            <a:endParaRPr lang="es-ES" noProof="0"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bwMode="auto">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42108" y="2514601"/>
            <a:ext cx="6859786" cy="2819400"/>
          </a:xfrm>
        </p:spPr>
        <p:txBody>
          <a:bodyPr rtlCol="0" anchor="b">
            <a:noAutofit/>
          </a:bodyPr>
          <a:lstStyle>
            <a:lvl1pPr algn="l">
              <a:defRPr sz="6600" b="0" i="0" cap="none" baseline="0"/>
            </a:lvl1p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42107" y="990600"/>
            <a:ext cx="6173808"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dirty="0"/>
              <a:t>Haga clic para modificar el estilo de texto del patrón</a:t>
            </a:r>
          </a:p>
        </p:txBody>
      </p:sp>
      <p:sp>
        <p:nvSpPr>
          <p:cNvPr id="5" name="Marcador de posición de pie de página 3"/>
          <p:cNvSpPr>
            <a:spLocks noGrp="1"/>
          </p:cNvSpPr>
          <p:nvPr>
            <p:ph type="ftr" sz="quarter" idx="11"/>
          </p:nvPr>
        </p:nvSpPr>
        <p:spPr/>
        <p:txBody>
          <a:bodyPr rtlCol="0"/>
          <a:lstStyle/>
          <a:p>
            <a:pPr rtl="0"/>
            <a:endParaRPr lang="es-ES" noProof="0" dirty="0"/>
          </a:p>
        </p:txBody>
      </p:sp>
      <p:sp>
        <p:nvSpPr>
          <p:cNvPr id="4" name="Marcador de posición de fecha 4"/>
          <p:cNvSpPr>
            <a:spLocks noGrp="1"/>
          </p:cNvSpPr>
          <p:nvPr>
            <p:ph type="dt" sz="half" idx="10"/>
          </p:nvPr>
        </p:nvSpPr>
        <p:spPr/>
        <p:txBody>
          <a:bodyPr rtlCol="0"/>
          <a:lstStyle/>
          <a:p>
            <a:pPr rtl="0"/>
            <a:fld id="{5BEF682B-971E-4315-9FA5-6AD2F8C98349}" type="datetime1">
              <a:rPr lang="es-ES" noProof="0" smtClean="0"/>
              <a:pPr rtl="0"/>
              <a:t>31/07/2019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E5137D0E-4A4F-4307-8994-C1891D747D59}" type="slidenum">
              <a:rPr lang="es-ES" noProof="0"/>
              <a:pPr rtl="0"/>
              <a:t>‹Nº›</a:t>
            </a:fld>
            <a:endParaRPr lang="es-ES" noProof="0"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142108" y="533400"/>
            <a:ext cx="7202776" cy="1143000"/>
          </a:xfrm>
        </p:spPr>
        <p:txBody>
          <a:bodyPr rtlCol="0"/>
          <a:lstStyle/>
          <a:p>
            <a:pPr rtl="0"/>
            <a:r>
              <a:rPr lang="es-ES" noProof="0" dirty="0"/>
              <a:t>Haga clic para modificar el estilo de título del patrón</a:t>
            </a:r>
          </a:p>
        </p:txBody>
      </p:sp>
      <p:sp>
        <p:nvSpPr>
          <p:cNvPr id="3" name="Marcador de posición de contenido 2"/>
          <p:cNvSpPr>
            <a:spLocks noGrp="1"/>
          </p:cNvSpPr>
          <p:nvPr>
            <p:ph sz="half" idx="1"/>
          </p:nvPr>
        </p:nvSpPr>
        <p:spPr>
          <a:xfrm>
            <a:off x="1142108" y="1828800"/>
            <a:ext cx="348477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4" name="Marcador de posición de contenido 3"/>
          <p:cNvSpPr>
            <a:spLocks noGrp="1"/>
          </p:cNvSpPr>
          <p:nvPr>
            <p:ph sz="half" idx="2"/>
          </p:nvPr>
        </p:nvSpPr>
        <p:spPr>
          <a:xfrm>
            <a:off x="4857824" y="1828800"/>
            <a:ext cx="3487059"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6" name="Marcador de posición de pie de página 4"/>
          <p:cNvSpPr>
            <a:spLocks noGrp="1"/>
          </p:cNvSpPr>
          <p:nvPr>
            <p:ph type="ftr" sz="quarter" idx="11"/>
          </p:nvPr>
        </p:nvSpPr>
        <p:spPr/>
        <p:txBody>
          <a:bodyPr rtlCol="0"/>
          <a:lstStyle/>
          <a:p>
            <a:pPr rtl="0"/>
            <a:endParaRPr lang="es-ES" noProof="0" dirty="0"/>
          </a:p>
        </p:txBody>
      </p:sp>
      <p:sp>
        <p:nvSpPr>
          <p:cNvPr id="5" name="Marcador de posición de fecha 5"/>
          <p:cNvSpPr>
            <a:spLocks noGrp="1"/>
          </p:cNvSpPr>
          <p:nvPr>
            <p:ph type="dt" sz="half" idx="10"/>
          </p:nvPr>
        </p:nvSpPr>
        <p:spPr/>
        <p:txBody>
          <a:bodyPr rtlCol="0"/>
          <a:lstStyle/>
          <a:p>
            <a:pPr rtl="0"/>
            <a:fld id="{3B56EC1B-8DDF-41DD-A575-F8B52486DF9A}" type="datetime1">
              <a:rPr lang="es-ES" noProof="0" smtClean="0"/>
              <a:pPr rtl="0"/>
              <a:t>31/07/2019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E5137D0E-4A4F-4307-8994-C1891D747D59}" type="slidenum">
              <a:rPr lang="es-ES" noProof="0"/>
              <a:pPr rtl="0"/>
              <a:t>‹Nº›</a:t>
            </a:fld>
            <a:endParaRPr lang="es-ES" noProof="0"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42108" y="533400"/>
            <a:ext cx="7202776" cy="1143000"/>
          </a:xfrm>
        </p:spPr>
        <p:txBody>
          <a:bodyPr rtlCol="0"/>
          <a:lstStyle>
            <a:lvl1pPr>
              <a:defRPr/>
            </a:lvl1p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42108" y="1828800"/>
            <a:ext cx="3484771"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modificar el estilo de texto del patrón</a:t>
            </a:r>
          </a:p>
        </p:txBody>
      </p:sp>
      <p:sp>
        <p:nvSpPr>
          <p:cNvPr id="4" name="Marcador de posición de contenido 3"/>
          <p:cNvSpPr>
            <a:spLocks noGrp="1"/>
          </p:cNvSpPr>
          <p:nvPr>
            <p:ph sz="half" idx="2"/>
          </p:nvPr>
        </p:nvSpPr>
        <p:spPr>
          <a:xfrm>
            <a:off x="1142108" y="2667000"/>
            <a:ext cx="3484771"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5" name="Marcador de posición de texto 4"/>
          <p:cNvSpPr>
            <a:spLocks noGrp="1"/>
          </p:cNvSpPr>
          <p:nvPr>
            <p:ph type="body" sz="quarter" idx="3"/>
          </p:nvPr>
        </p:nvSpPr>
        <p:spPr>
          <a:xfrm>
            <a:off x="4860112" y="1828800"/>
            <a:ext cx="3484771"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Haga clic para modificar el estilo de texto del patrón</a:t>
            </a:r>
          </a:p>
        </p:txBody>
      </p:sp>
      <p:sp>
        <p:nvSpPr>
          <p:cNvPr id="6" name="Marcador de posición de contenido 5"/>
          <p:cNvSpPr>
            <a:spLocks noGrp="1"/>
          </p:cNvSpPr>
          <p:nvPr>
            <p:ph sz="quarter" idx="4"/>
          </p:nvPr>
        </p:nvSpPr>
        <p:spPr>
          <a:xfrm>
            <a:off x="4860112" y="2667000"/>
            <a:ext cx="3484771"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8" name="Marcador de posición de pie de página 6"/>
          <p:cNvSpPr>
            <a:spLocks noGrp="1"/>
          </p:cNvSpPr>
          <p:nvPr>
            <p:ph type="ftr" sz="quarter" idx="11"/>
          </p:nvPr>
        </p:nvSpPr>
        <p:spPr/>
        <p:txBody>
          <a:bodyPr rtlCol="0"/>
          <a:lstStyle/>
          <a:p>
            <a:pPr rtl="0"/>
            <a:endParaRPr lang="es-ES" noProof="0" dirty="0"/>
          </a:p>
        </p:txBody>
      </p:sp>
      <p:sp>
        <p:nvSpPr>
          <p:cNvPr id="7" name="Marcador de posición de fecha 7"/>
          <p:cNvSpPr>
            <a:spLocks noGrp="1"/>
          </p:cNvSpPr>
          <p:nvPr>
            <p:ph type="dt" sz="half" idx="10"/>
          </p:nvPr>
        </p:nvSpPr>
        <p:spPr/>
        <p:txBody>
          <a:bodyPr rtlCol="0"/>
          <a:lstStyle/>
          <a:p>
            <a:pPr rtl="0"/>
            <a:fld id="{824DCA53-E852-4FE4-8BFC-DCE8F365EBD0}" type="datetime1">
              <a:rPr lang="es-ES" noProof="0" smtClean="0"/>
              <a:pPr rtl="0"/>
              <a:t>31/07/2019</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E5137D0E-4A4F-4307-8994-C1891D747D59}" type="slidenum">
              <a:rPr lang="es-ES" noProof="0"/>
              <a:pPr rtl="0"/>
              <a:t>‹Nº›</a:t>
            </a:fld>
            <a:endParaRPr lang="es-ES" noProof="0"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dirty="0"/>
              <a:t>Haga clic para modificar el estilo de título del patrón</a:t>
            </a:r>
          </a:p>
        </p:txBody>
      </p:sp>
      <p:sp>
        <p:nvSpPr>
          <p:cNvPr id="4" name="Marcador de posición de pie de página 2"/>
          <p:cNvSpPr>
            <a:spLocks noGrp="1"/>
          </p:cNvSpPr>
          <p:nvPr>
            <p:ph type="ftr" sz="quarter" idx="11"/>
          </p:nvPr>
        </p:nvSpPr>
        <p:spPr/>
        <p:txBody>
          <a:bodyPr rtlCol="0"/>
          <a:lstStyle/>
          <a:p>
            <a:pPr rtl="0"/>
            <a:endParaRPr lang="es-ES" noProof="0" dirty="0"/>
          </a:p>
        </p:txBody>
      </p:sp>
      <p:sp>
        <p:nvSpPr>
          <p:cNvPr id="3" name="Marcador de posición de fecha 3"/>
          <p:cNvSpPr>
            <a:spLocks noGrp="1"/>
          </p:cNvSpPr>
          <p:nvPr>
            <p:ph type="dt" sz="half" idx="10"/>
          </p:nvPr>
        </p:nvSpPr>
        <p:spPr/>
        <p:txBody>
          <a:bodyPr rtlCol="0"/>
          <a:lstStyle/>
          <a:p>
            <a:pPr rtl="0"/>
            <a:fld id="{EECEFB45-703E-4229-9D3B-6F359AB91707}" type="datetime1">
              <a:rPr lang="es-ES" noProof="0" smtClean="0"/>
              <a:pPr rtl="0"/>
              <a:t>31/07/2019</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E5137D0E-4A4F-4307-8994-C1891D747D59}" type="slidenum">
              <a:rPr lang="es-ES" noProof="0"/>
              <a:pPr rtl="0"/>
              <a:t>‹Nº›</a:t>
            </a:fld>
            <a:endParaRPr lang="es-ES" noProof="0"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bwMode="auto">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pie de página 1"/>
          <p:cNvSpPr>
            <a:spLocks noGrp="1"/>
          </p:cNvSpPr>
          <p:nvPr>
            <p:ph type="ftr" sz="quarter" idx="11"/>
          </p:nvPr>
        </p:nvSpPr>
        <p:spPr/>
        <p:txBody>
          <a:bodyPr rtlCol="0"/>
          <a:lstStyle/>
          <a:p>
            <a:pPr rtl="0"/>
            <a:endParaRPr lang="es-ES" noProof="0" dirty="0"/>
          </a:p>
        </p:txBody>
      </p:sp>
      <p:sp>
        <p:nvSpPr>
          <p:cNvPr id="2" name="Marcador de posición de fecha 2"/>
          <p:cNvSpPr>
            <a:spLocks noGrp="1"/>
          </p:cNvSpPr>
          <p:nvPr>
            <p:ph type="dt" sz="half" idx="10"/>
          </p:nvPr>
        </p:nvSpPr>
        <p:spPr/>
        <p:txBody>
          <a:bodyPr rtlCol="0"/>
          <a:lstStyle/>
          <a:p>
            <a:pPr rtl="0"/>
            <a:fld id="{1F2EA7A2-6EF7-4E1C-B864-2C261FBFA50D}" type="datetime1">
              <a:rPr lang="es-ES" noProof="0" smtClean="0"/>
              <a:pPr rtl="0"/>
              <a:t>31/07/2019</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E5137D0E-4A4F-4307-8994-C1891D747D59}" type="slidenum">
              <a:rPr lang="es-ES" noProof="0"/>
              <a:pPr rtl="0"/>
              <a:t>‹Nº›</a:t>
            </a:fld>
            <a:endParaRPr lang="es-ES" noProof="0"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bwMode="auto">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7624" y="2590800"/>
            <a:ext cx="2458089" cy="1924050"/>
          </a:xfrm>
        </p:spPr>
        <p:txBody>
          <a:bodyPr rtlCol="0" anchor="b">
            <a:normAutofit/>
          </a:bodyPr>
          <a:lstStyle>
            <a:lvl1pPr algn="l">
              <a:defRPr sz="3200" b="0"/>
            </a:lvl1pPr>
          </a:lstStyle>
          <a:p>
            <a:pPr rtl="0"/>
            <a:r>
              <a:rPr lang="es-ES" noProof="0" dirty="0"/>
              <a:t>Haga clic para modificar el estilo de título del patrón</a:t>
            </a:r>
          </a:p>
        </p:txBody>
      </p:sp>
      <p:sp>
        <p:nvSpPr>
          <p:cNvPr id="4" name="Marcador de posición de texto 2"/>
          <p:cNvSpPr>
            <a:spLocks noGrp="1"/>
          </p:cNvSpPr>
          <p:nvPr>
            <p:ph type="body" sz="half" idx="2"/>
          </p:nvPr>
        </p:nvSpPr>
        <p:spPr>
          <a:xfrm>
            <a:off x="627624" y="4648200"/>
            <a:ext cx="245808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el estilo de texto principal</a:t>
            </a:r>
          </a:p>
        </p:txBody>
      </p:sp>
      <p:sp>
        <p:nvSpPr>
          <p:cNvPr id="3" name="Marcador de posición de contenido 3"/>
          <p:cNvSpPr>
            <a:spLocks noGrp="1"/>
          </p:cNvSpPr>
          <p:nvPr>
            <p:ph idx="1"/>
          </p:nvPr>
        </p:nvSpPr>
        <p:spPr>
          <a:xfrm>
            <a:off x="3886021" y="838200"/>
            <a:ext cx="4630357"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9" name="Marcador de posición de pie de página 4"/>
          <p:cNvSpPr>
            <a:spLocks noGrp="1"/>
          </p:cNvSpPr>
          <p:nvPr>
            <p:ph type="ftr" sz="quarter" idx="11"/>
          </p:nvPr>
        </p:nvSpPr>
        <p:spPr/>
        <p:txBody>
          <a:bodyPr rtlCol="0"/>
          <a:lstStyle/>
          <a:p>
            <a:pPr rtl="0"/>
            <a:endParaRPr lang="es-ES" noProof="0" dirty="0"/>
          </a:p>
        </p:txBody>
      </p:sp>
      <p:sp>
        <p:nvSpPr>
          <p:cNvPr id="8" name="Marcador de posición de fecha 5"/>
          <p:cNvSpPr>
            <a:spLocks noGrp="1"/>
          </p:cNvSpPr>
          <p:nvPr>
            <p:ph type="dt" sz="half" idx="10"/>
          </p:nvPr>
        </p:nvSpPr>
        <p:spPr/>
        <p:txBody>
          <a:bodyPr rtlCol="0"/>
          <a:lstStyle/>
          <a:p>
            <a:pPr rtl="0"/>
            <a:fld id="{D53A4360-2BD0-4C99-A155-5F2F6775B7A5}" type="datetime1">
              <a:rPr lang="es-ES" noProof="0" smtClean="0"/>
              <a:pPr rtl="0"/>
              <a:t>31/07/2019</a:t>
            </a:fld>
            <a:endParaRPr lang="es-ES" noProof="0" dirty="0"/>
          </a:p>
        </p:txBody>
      </p:sp>
      <p:sp>
        <p:nvSpPr>
          <p:cNvPr id="10" name="Marcador de posición de número de diapositiva 6"/>
          <p:cNvSpPr>
            <a:spLocks noGrp="1"/>
          </p:cNvSpPr>
          <p:nvPr>
            <p:ph type="sldNum" sz="quarter" idx="12"/>
          </p:nvPr>
        </p:nvSpPr>
        <p:spPr/>
        <p:txBody>
          <a:bodyPr rtlCol="0"/>
          <a:lstStyle/>
          <a:p>
            <a:pPr rtl="0"/>
            <a:fld id="{E5137D0E-4A4F-4307-8994-C1891D747D59}" type="slidenum">
              <a:rPr lang="es-ES" noProof="0"/>
              <a:pPr rtl="0"/>
              <a:t>‹Nº›</a:t>
            </a:fld>
            <a:endParaRPr lang="es-ES" noProof="0"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bg bwMode="auto">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7624" y="2590800"/>
            <a:ext cx="2458089" cy="1924050"/>
          </a:xfrm>
        </p:spPr>
        <p:txBody>
          <a:bodyPr rtlCol="0" anchor="b">
            <a:normAutofit/>
          </a:bodyPr>
          <a:lstStyle>
            <a:lvl1pPr algn="l">
              <a:defRPr sz="3200" b="0"/>
            </a:lvl1pPr>
          </a:lstStyle>
          <a:p>
            <a:pPr rtl="0"/>
            <a:r>
              <a:rPr lang="es-ES" noProof="0" dirty="0"/>
              <a:t>Haga clic para modificar el estilo de título del patrón</a:t>
            </a:r>
          </a:p>
        </p:txBody>
      </p:sp>
      <p:sp>
        <p:nvSpPr>
          <p:cNvPr id="4" name="Marcador de posición de texto 2"/>
          <p:cNvSpPr>
            <a:spLocks noGrp="1"/>
          </p:cNvSpPr>
          <p:nvPr>
            <p:ph type="body" sz="half" idx="2"/>
          </p:nvPr>
        </p:nvSpPr>
        <p:spPr>
          <a:xfrm>
            <a:off x="627624" y="4648200"/>
            <a:ext cx="245808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el estilo de texto principal</a:t>
            </a:r>
          </a:p>
        </p:txBody>
      </p:sp>
      <p:sp>
        <p:nvSpPr>
          <p:cNvPr id="3" name="Marcador de posición de imagen 3"/>
          <p:cNvSpPr>
            <a:spLocks noGrp="1"/>
          </p:cNvSpPr>
          <p:nvPr>
            <p:ph type="pic" idx="1"/>
          </p:nvPr>
        </p:nvSpPr>
        <p:spPr>
          <a:xfrm>
            <a:off x="4114681" y="836610"/>
            <a:ext cx="4401697"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s-ES" noProof="0" dirty="0"/>
          </a:p>
        </p:txBody>
      </p:sp>
      <p:pic>
        <p:nvPicPr>
          <p:cNvPr id="9" name="Imagen 4" descr="Marcador de posición vacío para agregar una imagen. Haga clic en el marcador de posición y seleccione la imagen que desee agreg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28857" y="458788"/>
            <a:ext cx="4970963"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142108" y="533400"/>
            <a:ext cx="7202776" cy="11430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42108" y="1828800"/>
            <a:ext cx="7202776" cy="4191000"/>
          </a:xfrm>
          <a:prstGeom prst="rect">
            <a:avLst/>
          </a:prstGeom>
        </p:spPr>
        <p:txBody>
          <a:bodyPr vert="horz" lIns="91440" tIns="45720" rIns="9144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5" name="Marcador de posición de pie de página 3"/>
          <p:cNvSpPr>
            <a:spLocks noGrp="1"/>
          </p:cNvSpPr>
          <p:nvPr>
            <p:ph type="ftr" sz="quarter" idx="3"/>
          </p:nvPr>
        </p:nvSpPr>
        <p:spPr>
          <a:xfrm>
            <a:off x="1138759" y="6172201"/>
            <a:ext cx="5148187" cy="273049"/>
          </a:xfrm>
          <a:prstGeom prst="rect">
            <a:avLst/>
          </a:prstGeom>
        </p:spPr>
        <p:txBody>
          <a:bodyPr vert="horz" lIns="91440" tIns="45720" rIns="91440" bIns="45720" rtlCol="0" anchor="ctr"/>
          <a:lstStyle>
            <a:lvl1pPr algn="l">
              <a:defRPr sz="1100">
                <a:solidFill>
                  <a:schemeClr val="tx1"/>
                </a:solidFill>
              </a:defRPr>
            </a:lvl1pPr>
          </a:lstStyle>
          <a:p>
            <a:pPr rtl="0"/>
            <a:endParaRPr lang="es-ES" noProof="0" dirty="0"/>
          </a:p>
        </p:txBody>
      </p:sp>
      <p:sp>
        <p:nvSpPr>
          <p:cNvPr id="4" name="Marcador de posición de fecha 4"/>
          <p:cNvSpPr>
            <a:spLocks noGrp="1"/>
          </p:cNvSpPr>
          <p:nvPr>
            <p:ph type="dt" sz="half" idx="2"/>
          </p:nvPr>
        </p:nvSpPr>
        <p:spPr>
          <a:xfrm>
            <a:off x="6458441" y="6172201"/>
            <a:ext cx="990302" cy="273049"/>
          </a:xfrm>
          <a:prstGeom prst="rect">
            <a:avLst/>
          </a:prstGeom>
        </p:spPr>
        <p:txBody>
          <a:bodyPr vert="horz" lIns="91440" tIns="45720" rIns="91440" bIns="45720" rtlCol="0" anchor="ctr"/>
          <a:lstStyle>
            <a:lvl1pPr algn="r">
              <a:defRPr sz="1100">
                <a:solidFill>
                  <a:schemeClr val="tx1"/>
                </a:solidFill>
              </a:defRPr>
            </a:lvl1pPr>
          </a:lstStyle>
          <a:p>
            <a:pPr rtl="0"/>
            <a:fld id="{B047C1ED-5DF3-479C-A1C8-50449A40F1E6}" type="datetime1">
              <a:rPr lang="es-ES" noProof="0" smtClean="0"/>
              <a:pPr rtl="0"/>
              <a:t>31/07/2019</a:t>
            </a:fld>
            <a:endParaRPr lang="es-ES" noProof="0" dirty="0"/>
          </a:p>
        </p:txBody>
      </p:sp>
      <p:sp>
        <p:nvSpPr>
          <p:cNvPr id="6" name="Marcador de posición de número de diapositiva 5"/>
          <p:cNvSpPr>
            <a:spLocks noGrp="1"/>
          </p:cNvSpPr>
          <p:nvPr>
            <p:ph type="sldNum" sz="quarter" idx="4"/>
          </p:nvPr>
        </p:nvSpPr>
        <p:spPr>
          <a:xfrm>
            <a:off x="7601739" y="6172201"/>
            <a:ext cx="743144"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es-ES" noProof="0" smtClean="0"/>
              <a:pPr rtl="0"/>
              <a:t>‹Nº›</a:t>
            </a:fld>
            <a:endParaRPr lang="es-ES" noProof="0"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youtube.com/watch?v=RDqr3N1OjCY" TargetMode="Externa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7" Type="http://schemas.openxmlformats.org/officeDocument/2006/relationships/image" Target="../media/image23.e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youtube.com/watch?v=RDqr3N1OjC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RDqr3N1OjCY" TargetMode="External"/><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youtube.com/watch?v=RDqr3N1OjC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Dqr3N1OjCY"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Elipse 13"/>
          <p:cNvSpPr/>
          <p:nvPr/>
        </p:nvSpPr>
        <p:spPr>
          <a:xfrm>
            <a:off x="-671932" y="5562600"/>
            <a:ext cx="4100932" cy="1107281"/>
          </a:xfrm>
          <a:prstGeom prst="ellipse">
            <a:avLst/>
          </a:prstGeom>
          <a:gradFill flip="none" rotWithShape="1">
            <a:gsLst>
              <a:gs pos="100000">
                <a:schemeClr val="accent1">
                  <a:lumMod val="5000"/>
                  <a:lumOff val="95000"/>
                  <a:alpha val="0"/>
                </a:schemeClr>
              </a:gs>
              <a:gs pos="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Elipse 12"/>
          <p:cNvSpPr/>
          <p:nvPr/>
        </p:nvSpPr>
        <p:spPr>
          <a:xfrm>
            <a:off x="394868" y="5560638"/>
            <a:ext cx="4100932" cy="1107281"/>
          </a:xfrm>
          <a:prstGeom prst="ellipse">
            <a:avLst/>
          </a:prstGeom>
          <a:gradFill flip="none" rotWithShape="1">
            <a:gsLst>
              <a:gs pos="100000">
                <a:schemeClr val="accent1">
                  <a:lumMod val="5000"/>
                  <a:lumOff val="95000"/>
                  <a:alpha val="0"/>
                </a:schemeClr>
              </a:gs>
              <a:gs pos="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ortar rectángulo de esquina diagonal 8"/>
          <p:cNvSpPr/>
          <p:nvPr/>
        </p:nvSpPr>
        <p:spPr>
          <a:xfrm>
            <a:off x="0" y="1362489"/>
            <a:ext cx="8763000" cy="4196188"/>
          </a:xfrm>
          <a:prstGeom prst="snip2DiagRect">
            <a:avLst/>
          </a:prstGeom>
          <a:solidFill>
            <a:srgbClr val="7AB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lumMod val="65000"/>
                  <a:lumOff val="35000"/>
                </a:schemeClr>
              </a:solidFill>
            </a:endParaRPr>
          </a:p>
        </p:txBody>
      </p:sp>
      <p:pic>
        <p:nvPicPr>
          <p:cNvPr id="10" name="Imagen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8714" y="1676400"/>
            <a:ext cx="2406249" cy="4677608"/>
          </a:xfrm>
          <a:prstGeom prst="rect">
            <a:avLst/>
          </a:prstGeom>
        </p:spPr>
      </p:pic>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53" y="1968925"/>
            <a:ext cx="2255768" cy="4385082"/>
          </a:xfrm>
          <a:prstGeom prst="rect">
            <a:avLst/>
          </a:prstGeom>
        </p:spPr>
      </p:pic>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sp>
        <p:nvSpPr>
          <p:cNvPr id="4" name="Rectangle 3"/>
          <p:cNvSpPr/>
          <p:nvPr/>
        </p:nvSpPr>
        <p:spPr>
          <a:xfrm>
            <a:off x="3274690" y="1395238"/>
            <a:ext cx="4572000" cy="4724370"/>
          </a:xfrm>
          <a:prstGeom prst="rect">
            <a:avLst/>
          </a:prstGeom>
        </p:spPr>
        <p:txBody>
          <a:bodyPr>
            <a:spAutoFit/>
          </a:bodyPr>
          <a:lstStyle/>
          <a:p>
            <a:endParaRPr lang="es-ES" sz="3000" dirty="0" smtClean="0">
              <a:solidFill>
                <a:schemeClr val="bg1"/>
              </a:solidFill>
            </a:endParaRPr>
          </a:p>
          <a:p>
            <a:r>
              <a:rPr lang="es-ES" sz="3300" dirty="0" smtClean="0">
                <a:solidFill>
                  <a:schemeClr val="bg1"/>
                </a:solidFill>
              </a:rPr>
              <a:t>AVANCES Y CUMPLIMIENTO DE LA HOJA DE RUTA PARA ERRADICAR EL TRABAJO INFANTIL</a:t>
            </a:r>
          </a:p>
          <a:p>
            <a:endParaRPr lang="es-ES" sz="3000" dirty="0">
              <a:solidFill>
                <a:schemeClr val="bg1"/>
              </a:solidFill>
            </a:endParaRPr>
          </a:p>
          <a:p>
            <a:pPr algn="r"/>
            <a:endParaRPr lang="es-ES" sz="2000" dirty="0" smtClean="0">
              <a:solidFill>
                <a:schemeClr val="bg1"/>
              </a:solidFill>
            </a:endParaRPr>
          </a:p>
          <a:p>
            <a:pPr algn="r"/>
            <a:r>
              <a:rPr lang="es-ES" sz="2000" dirty="0" smtClean="0">
                <a:solidFill>
                  <a:schemeClr val="bg1"/>
                </a:solidFill>
              </a:rPr>
              <a:t>El Salvador, Julio 2018</a:t>
            </a:r>
          </a:p>
          <a:p>
            <a:endParaRPr lang="es-ES" dirty="0">
              <a:solidFill>
                <a:schemeClr val="bg1"/>
              </a:solidFill>
              <a:latin typeface="Arial Unicode MS"/>
              <a:cs typeface="Arial Unicode MS"/>
            </a:endParaRPr>
          </a:p>
          <a:p>
            <a:endParaRPr lang="en-GB" dirty="0"/>
          </a:p>
        </p:txBody>
      </p:sp>
      <p:pic>
        <p:nvPicPr>
          <p:cNvPr id="15"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pic>
        <p:nvPicPr>
          <p:cNvPr id="17" name="16 Imagen" descr="C:\Users\michelle.garcia\AppData\Local\Temp\LogoMTPS.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3048" y="5662810"/>
            <a:ext cx="2109952" cy="902935"/>
          </a:xfrm>
          <a:prstGeom prst="rect">
            <a:avLst/>
          </a:prstGeom>
          <a:noFill/>
          <a:ln>
            <a:noFill/>
          </a:ln>
        </p:spPr>
      </p:pic>
    </p:spTree>
    <p:extLst>
      <p:ext uri="{BB962C8B-B14F-4D97-AF65-F5344CB8AC3E}">
        <p14:creationId xmlns:p14="http://schemas.microsoft.com/office/powerpoint/2010/main" val="206356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484784"/>
            <a:ext cx="83058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2: SALUD.</a:t>
            </a:r>
            <a:r>
              <a:rPr lang="es-SV" dirty="0"/>
              <a:t> </a:t>
            </a:r>
          </a:p>
          <a:p>
            <a:pPr algn="just"/>
            <a:r>
              <a:rPr lang="es-ES" sz="1900" dirty="0"/>
              <a:t>D</a:t>
            </a:r>
            <a:r>
              <a:rPr lang="es-ES" sz="1900" dirty="0" smtClean="0"/>
              <a:t>esarrollo </a:t>
            </a:r>
            <a:r>
              <a:rPr lang="es-ES" sz="1900" dirty="0"/>
              <a:t>de un Estudio denominado </a:t>
            </a:r>
            <a:r>
              <a:rPr lang="es-ES" sz="1900" i="1" dirty="0"/>
              <a:t>“Atención en salud de niños, niñas y adolescentes en situación trabajo infantil. Cumplimiento de los lineamientos técnicos para su atención</a:t>
            </a:r>
            <a:r>
              <a:rPr lang="es-ES" sz="1900" i="1" dirty="0" smtClean="0"/>
              <a:t>”</a:t>
            </a:r>
            <a:r>
              <a:rPr lang="es-ES" sz="1900" dirty="0"/>
              <a:t>.</a:t>
            </a:r>
            <a:endParaRPr lang="es-SV" sz="1900" dirty="0"/>
          </a:p>
          <a:p>
            <a:pPr algn="just"/>
            <a:r>
              <a:rPr lang="es-ES" sz="1900" dirty="0"/>
              <a:t> </a:t>
            </a:r>
            <a:r>
              <a:rPr lang="es-ES" sz="1900" dirty="0" smtClean="0"/>
              <a:t>La </a:t>
            </a:r>
            <a:r>
              <a:rPr lang="es-ES" sz="1900" dirty="0"/>
              <a:t>elaboración de </a:t>
            </a:r>
            <a:r>
              <a:rPr lang="es-ES" sz="1900" dirty="0" smtClean="0"/>
              <a:t>boletines con aspectos legales relacionados </a:t>
            </a:r>
            <a:r>
              <a:rPr lang="es-ES" sz="1900" dirty="0"/>
              <a:t>con la situación y erradicación del trabajo infantil en El Salvador y reuniones de sensibilización a los medios de comunicación del país. Además, la elaboración de material </a:t>
            </a:r>
            <a:r>
              <a:rPr lang="es-ES" sz="1900" dirty="0" smtClean="0"/>
              <a:t>educativo</a:t>
            </a:r>
            <a:r>
              <a:rPr lang="es-ES" sz="1900" dirty="0"/>
              <a:t>:</a:t>
            </a:r>
            <a:r>
              <a:rPr lang="es-ES" sz="1900" dirty="0" smtClean="0"/>
              <a:t> tres </a:t>
            </a:r>
            <a:r>
              <a:rPr lang="es-ES" sz="1900" dirty="0"/>
              <a:t>trípticos sobre Prevención del trabajo Infantil, explotación sexual comercial y trata de personas, asimismo se realizó la revisión y reproducción de </a:t>
            </a:r>
            <a:r>
              <a:rPr lang="es-ES" sz="1900" dirty="0" err="1"/>
              <a:t>rotafolio</a:t>
            </a:r>
            <a:r>
              <a:rPr lang="es-ES" sz="1900" dirty="0"/>
              <a:t> para la prevención de las principales formas de violencia, incluyendo el Trabajo Infantil. </a:t>
            </a: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pic>
        <p:nvPicPr>
          <p:cNvPr id="10" name="9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5181600"/>
            <a:ext cx="1931830" cy="1524000"/>
          </a:xfrm>
          <a:prstGeom prst="rect">
            <a:avLst/>
          </a:prstGeom>
          <a:noFill/>
          <a:ln>
            <a:noFill/>
          </a:ln>
        </p:spPr>
      </p:pic>
      <p:pic>
        <p:nvPicPr>
          <p:cNvPr id="11" name="10 Imagen"/>
          <p:cNvPicPr/>
          <p:nvPr/>
        </p:nvPicPr>
        <p:blipFill>
          <a:blip r:embed="rId6">
            <a:extLst>
              <a:ext uri="{28A0092B-C50C-407E-A947-70E740481C1C}">
                <a14:useLocalDpi xmlns:a14="http://schemas.microsoft.com/office/drawing/2010/main" val="0"/>
              </a:ext>
            </a:extLst>
          </a:blip>
          <a:srcRect/>
          <a:stretch>
            <a:fillRect/>
          </a:stretch>
        </p:blipFill>
        <p:spPr bwMode="auto">
          <a:xfrm>
            <a:off x="3677261" y="5046279"/>
            <a:ext cx="1969135" cy="1638300"/>
          </a:xfrm>
          <a:prstGeom prst="rect">
            <a:avLst/>
          </a:prstGeom>
          <a:noFill/>
          <a:ln>
            <a:noFill/>
          </a:ln>
        </p:spPr>
      </p:pic>
      <p:pic>
        <p:nvPicPr>
          <p:cNvPr id="12" name="11 Imagen"/>
          <p:cNvPicPr/>
          <p:nvPr/>
        </p:nvPicPr>
        <p:blipFill>
          <a:blip r:embed="rId7">
            <a:extLst>
              <a:ext uri="{28A0092B-C50C-407E-A947-70E740481C1C}">
                <a14:useLocalDpi xmlns:a14="http://schemas.microsoft.com/office/drawing/2010/main" val="0"/>
              </a:ext>
            </a:extLst>
          </a:blip>
          <a:srcRect/>
          <a:stretch>
            <a:fillRect/>
          </a:stretch>
        </p:blipFill>
        <p:spPr bwMode="auto">
          <a:xfrm>
            <a:off x="5673080" y="5041024"/>
            <a:ext cx="2019300" cy="1638300"/>
          </a:xfrm>
          <a:prstGeom prst="rect">
            <a:avLst/>
          </a:prstGeom>
          <a:noFill/>
          <a:ln>
            <a:noFill/>
          </a:ln>
        </p:spPr>
      </p:pic>
    </p:spTree>
    <p:extLst>
      <p:ext uri="{BB962C8B-B14F-4D97-AF65-F5344CB8AC3E}">
        <p14:creationId xmlns:p14="http://schemas.microsoft.com/office/powerpoint/2010/main" val="208947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110" y="2832070"/>
            <a:ext cx="8371112" cy="364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08579" y="142698"/>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161492"/>
            <a:ext cx="83058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3: EDUCACIÓN.</a:t>
            </a:r>
            <a:endParaRPr lang="es-SV" dirty="0"/>
          </a:p>
          <a:p>
            <a:pPr lvl="0" algn="just"/>
            <a:r>
              <a:rPr lang="es-SV" sz="1800" b="1" dirty="0"/>
              <a:t>RESULTADO 5: El Sistema Educativo logra la permanencia de niñas, niños y adolescentes en los centros educativos focalizados con altos índices de niñez trabajadora, en los niveles de educación Parvularia, Básica y Media. (MINED</a:t>
            </a:r>
            <a:r>
              <a:rPr lang="es-SV" sz="1800" b="1" dirty="0" smtClean="0"/>
              <a:t>)</a:t>
            </a:r>
          </a:p>
          <a:p>
            <a:pPr lvl="0" algn="just"/>
            <a:endParaRPr lang="es-SV" sz="1800" b="1" dirty="0"/>
          </a:p>
          <a:p>
            <a:pPr lvl="0" algn="just"/>
            <a:endParaRPr lang="es-SV" sz="1800" b="1" dirty="0" smtClean="0"/>
          </a:p>
          <a:p>
            <a:pPr lvl="0" algn="just"/>
            <a:endParaRPr lang="es-SV" sz="1800" b="1" dirty="0"/>
          </a:p>
          <a:p>
            <a:pPr lvl="0" algn="just"/>
            <a:endParaRPr lang="es-SV" sz="1800" b="1" dirty="0" smtClean="0"/>
          </a:p>
          <a:p>
            <a:pPr lvl="0" algn="just"/>
            <a:endParaRPr lang="es-SV" sz="1800" b="1" dirty="0"/>
          </a:p>
          <a:p>
            <a:pPr lvl="0" algn="just"/>
            <a:endParaRPr lang="es-SV" sz="1800" b="1" dirty="0" smtClean="0"/>
          </a:p>
          <a:p>
            <a:pPr lvl="0" algn="just"/>
            <a:endParaRPr lang="es-SV" sz="1800" b="1" dirty="0"/>
          </a:p>
          <a:p>
            <a:pPr marL="0" lvl="0" indent="0" algn="just">
              <a:buNone/>
            </a:pPr>
            <a:r>
              <a:rPr lang="es-SV" sz="1600" b="1" dirty="0" smtClean="0">
                <a:solidFill>
                  <a:schemeClr val="bg1"/>
                </a:solidFill>
              </a:rPr>
              <a:t> Censo Matricular 2015.</a:t>
            </a:r>
          </a:p>
          <a:p>
            <a:pPr marL="0" lvl="0" indent="0" algn="just">
              <a:buNone/>
            </a:pPr>
            <a:endParaRPr lang="es-SV" sz="1800" dirty="0" smtClean="0"/>
          </a:p>
          <a:p>
            <a:pPr marL="0" indent="0">
              <a:lnSpc>
                <a:spcPct val="100000"/>
              </a:lnSpc>
              <a:spcBef>
                <a:spcPts val="0"/>
              </a:spcBef>
              <a:buNone/>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296330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08579" y="142698"/>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161492"/>
            <a:ext cx="83058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3: EDUCACIÓN.</a:t>
            </a:r>
            <a:endParaRPr lang="es-SV" dirty="0"/>
          </a:p>
          <a:p>
            <a:pPr marL="0" lvl="0" indent="0" algn="just">
              <a:buNone/>
            </a:pPr>
            <a:r>
              <a:rPr lang="es-SV" sz="1800" dirty="0"/>
              <a:t>I</a:t>
            </a:r>
            <a:r>
              <a:rPr lang="es-SV" sz="1800" dirty="0" smtClean="0"/>
              <a:t>mpulsado al modelo </a:t>
            </a:r>
            <a:r>
              <a:rPr lang="es-SV" sz="1800" dirty="0"/>
              <a:t>pedagógico y de gestión escolar que se enmarca en la Política Nacional de Educación Inclusiva. Para lo cual ha articulado un conjunto de proyectos con la cooperación internacional, que han permitido contar con la asistencia técnica y financiera para colocar y potenciar el Modelo de Sistemas Integrados de Escuela Inclusiva de Tiempo Pleno (EITP) en un conjunto de centros educativos a nivel </a:t>
            </a:r>
            <a:r>
              <a:rPr lang="es-SV" sz="1800" dirty="0" smtClean="0"/>
              <a:t>nacional.</a:t>
            </a:r>
          </a:p>
          <a:p>
            <a:pPr marL="0" lvl="0" indent="0" algn="just">
              <a:buNone/>
            </a:pPr>
            <a:endParaRPr lang="es-SV" sz="1800" dirty="0" smtClean="0"/>
          </a:p>
          <a:p>
            <a:pPr marL="0" indent="0">
              <a:lnSpc>
                <a:spcPct val="100000"/>
              </a:lnSpc>
              <a:spcBef>
                <a:spcPts val="0"/>
              </a:spcBef>
              <a:buNone/>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165863889"/>
              </p:ext>
            </p:extLst>
          </p:nvPr>
        </p:nvGraphicFramePr>
        <p:xfrm>
          <a:off x="762000" y="3355428"/>
          <a:ext cx="8001000" cy="3287110"/>
        </p:xfrm>
        <a:graphic>
          <a:graphicData uri="http://schemas.openxmlformats.org/drawingml/2006/table">
            <a:tbl>
              <a:tblPr firstRow="1" firstCol="1" bandRow="1">
                <a:tableStyleId>{F5AB1C69-6EDB-4FF4-983F-18BD219EF322}</a:tableStyleId>
              </a:tblPr>
              <a:tblGrid>
                <a:gridCol w="616797">
                  <a:extLst>
                    <a:ext uri="{9D8B030D-6E8A-4147-A177-3AD203B41FA5}">
                      <a16:colId xmlns:a16="http://schemas.microsoft.com/office/drawing/2014/main" val="20000"/>
                    </a:ext>
                  </a:extLst>
                </a:gridCol>
                <a:gridCol w="7384203">
                  <a:extLst>
                    <a:ext uri="{9D8B030D-6E8A-4147-A177-3AD203B41FA5}">
                      <a16:colId xmlns:a16="http://schemas.microsoft.com/office/drawing/2014/main" val="20001"/>
                    </a:ext>
                  </a:extLst>
                </a:gridCol>
              </a:tblGrid>
              <a:tr h="260131">
                <a:tc>
                  <a:txBody>
                    <a:bodyPr/>
                    <a:lstStyle/>
                    <a:p>
                      <a:pPr algn="just">
                        <a:spcAft>
                          <a:spcPts val="0"/>
                        </a:spcAft>
                      </a:pPr>
                      <a:r>
                        <a:rPr lang="es-ES" sz="1500" kern="50">
                          <a:effectLst/>
                        </a:rPr>
                        <a:t>Año</a:t>
                      </a:r>
                      <a:endParaRPr lang="es-SV" sz="1500" kern="50">
                        <a:effectLst/>
                        <a:latin typeface="Times New Roman"/>
                        <a:ea typeface="Lucida Sans Unicode"/>
                      </a:endParaRPr>
                    </a:p>
                  </a:txBody>
                  <a:tcPr marL="68580" marR="68580" marT="0" marB="0"/>
                </a:tc>
                <a:tc>
                  <a:txBody>
                    <a:bodyPr/>
                    <a:lstStyle/>
                    <a:p>
                      <a:pPr algn="ctr">
                        <a:spcAft>
                          <a:spcPts val="0"/>
                        </a:spcAft>
                      </a:pPr>
                      <a:r>
                        <a:rPr lang="es-ES" sz="1500" kern="50" dirty="0">
                          <a:effectLst/>
                        </a:rPr>
                        <a:t>Resultados de </a:t>
                      </a:r>
                      <a:r>
                        <a:rPr lang="es-ES" sz="1500" kern="50" dirty="0" smtClean="0">
                          <a:effectLst/>
                        </a:rPr>
                        <a:t>impacto del Programa de Dotación de Paquetes Escolares</a:t>
                      </a:r>
                      <a:endParaRPr lang="es-SV" sz="1500" kern="50" dirty="0">
                        <a:effectLst/>
                        <a:latin typeface="Times New Roman"/>
                        <a:ea typeface="Lucida Sans Unicode"/>
                      </a:endParaRPr>
                    </a:p>
                  </a:txBody>
                  <a:tcPr marL="68580" marR="68580" marT="0" marB="0"/>
                </a:tc>
                <a:extLst>
                  <a:ext uri="{0D108BD9-81ED-4DB2-BD59-A6C34878D82A}">
                    <a16:rowId xmlns:a16="http://schemas.microsoft.com/office/drawing/2014/main" val="10000"/>
                  </a:ext>
                </a:extLst>
              </a:tr>
              <a:tr h="780393">
                <a:tc>
                  <a:txBody>
                    <a:bodyPr/>
                    <a:lstStyle/>
                    <a:p>
                      <a:pPr algn="just">
                        <a:spcAft>
                          <a:spcPts val="0"/>
                        </a:spcAft>
                      </a:pPr>
                      <a:r>
                        <a:rPr lang="es-ES" sz="1500" kern="50">
                          <a:effectLst/>
                        </a:rPr>
                        <a:t>2014</a:t>
                      </a:r>
                      <a:endParaRPr lang="es-SV" sz="1500" kern="50">
                        <a:effectLst/>
                        <a:latin typeface="Times New Roman"/>
                        <a:ea typeface="Lucida Sans Unicode"/>
                      </a:endParaRPr>
                    </a:p>
                  </a:txBody>
                  <a:tcPr marL="68580" marR="68580" marT="0" marB="0"/>
                </a:tc>
                <a:tc>
                  <a:txBody>
                    <a:bodyPr/>
                    <a:lstStyle/>
                    <a:p>
                      <a:pPr algn="just">
                        <a:spcAft>
                          <a:spcPts val="0"/>
                        </a:spcAft>
                      </a:pPr>
                      <a:r>
                        <a:rPr lang="es-ES" sz="1500" kern="50">
                          <a:effectLst/>
                        </a:rPr>
                        <a:t>El financiamiento del Programa fue asumido por el GOES en un 100% </a:t>
                      </a:r>
                      <a:endParaRPr lang="es-SV" sz="1500" kern="50">
                        <a:effectLst/>
                      </a:endParaRPr>
                    </a:p>
                    <a:p>
                      <a:pPr algn="just">
                        <a:spcAft>
                          <a:spcPts val="0"/>
                        </a:spcAft>
                      </a:pPr>
                      <a:r>
                        <a:rPr lang="es-ES" sz="1500" kern="50">
                          <a:effectLst/>
                        </a:rPr>
                        <a:t>Se gestionó el otorgamiento de Líneas de Crédito a los proveedores en el sistema financiero nacional para capital de trabajo. </a:t>
                      </a:r>
                      <a:endParaRPr lang="es-SV" sz="1500" kern="50">
                        <a:effectLst/>
                        <a:latin typeface="Times New Roman"/>
                        <a:ea typeface="Lucida Sans Unicode"/>
                      </a:endParaRPr>
                    </a:p>
                  </a:txBody>
                  <a:tcPr marL="68580" marR="68580" marT="0" marB="0"/>
                </a:tc>
                <a:extLst>
                  <a:ext uri="{0D108BD9-81ED-4DB2-BD59-A6C34878D82A}">
                    <a16:rowId xmlns:a16="http://schemas.microsoft.com/office/drawing/2014/main" val="10001"/>
                  </a:ext>
                </a:extLst>
              </a:tr>
              <a:tr h="520262">
                <a:tc>
                  <a:txBody>
                    <a:bodyPr/>
                    <a:lstStyle/>
                    <a:p>
                      <a:pPr algn="just">
                        <a:spcAft>
                          <a:spcPts val="0"/>
                        </a:spcAft>
                      </a:pPr>
                      <a:r>
                        <a:rPr lang="es-ES" sz="1500" kern="50">
                          <a:effectLst/>
                        </a:rPr>
                        <a:t>2015</a:t>
                      </a:r>
                      <a:endParaRPr lang="es-SV" sz="1500" kern="50">
                        <a:effectLst/>
                        <a:latin typeface="Times New Roman"/>
                        <a:ea typeface="Lucida Sans Unicode"/>
                      </a:endParaRPr>
                    </a:p>
                  </a:txBody>
                  <a:tcPr marL="68580" marR="68580" marT="0" marB="0"/>
                </a:tc>
                <a:tc>
                  <a:txBody>
                    <a:bodyPr/>
                    <a:lstStyle/>
                    <a:p>
                      <a:pPr algn="just">
                        <a:spcAft>
                          <a:spcPts val="0"/>
                        </a:spcAft>
                      </a:pPr>
                      <a:r>
                        <a:rPr lang="es-ES" sz="1500" kern="50">
                          <a:effectLst/>
                        </a:rPr>
                        <a:t>Se incluye dentro de los participantes del Programa al 100% de estudiantes de educación media (bachillerato) con 1 paquete de útiles escolares, 1 para de zapatos y 1 uniforme.</a:t>
                      </a:r>
                      <a:endParaRPr lang="es-SV" sz="1500" kern="50">
                        <a:effectLst/>
                        <a:latin typeface="Times New Roman"/>
                        <a:ea typeface="Lucida Sans Unicode"/>
                      </a:endParaRPr>
                    </a:p>
                  </a:txBody>
                  <a:tcPr marL="68580" marR="68580" marT="0" marB="0"/>
                </a:tc>
                <a:extLst>
                  <a:ext uri="{0D108BD9-81ED-4DB2-BD59-A6C34878D82A}">
                    <a16:rowId xmlns:a16="http://schemas.microsoft.com/office/drawing/2014/main" val="10002"/>
                  </a:ext>
                </a:extLst>
              </a:tr>
              <a:tr h="780393">
                <a:tc>
                  <a:txBody>
                    <a:bodyPr/>
                    <a:lstStyle/>
                    <a:p>
                      <a:pPr algn="just">
                        <a:spcAft>
                          <a:spcPts val="0"/>
                        </a:spcAft>
                      </a:pPr>
                      <a:r>
                        <a:rPr lang="es-ES" sz="1500" kern="50">
                          <a:effectLst/>
                        </a:rPr>
                        <a:t>2016</a:t>
                      </a:r>
                      <a:endParaRPr lang="es-SV" sz="1500" kern="50">
                        <a:effectLst/>
                        <a:latin typeface="Times New Roman"/>
                        <a:ea typeface="Lucida Sans Unicode"/>
                      </a:endParaRPr>
                    </a:p>
                  </a:txBody>
                  <a:tcPr marL="68580" marR="68580" marT="0" marB="0"/>
                </a:tc>
                <a:tc>
                  <a:txBody>
                    <a:bodyPr/>
                    <a:lstStyle/>
                    <a:p>
                      <a:pPr algn="just">
                        <a:spcAft>
                          <a:spcPts val="0"/>
                        </a:spcAft>
                      </a:pPr>
                      <a:r>
                        <a:rPr lang="es-ES" sz="1500" kern="50">
                          <a:effectLst/>
                        </a:rPr>
                        <a:t>Se amplía la dotación con la entrega de dos uniformes a estudiantes de bachillerato.</a:t>
                      </a:r>
                      <a:endParaRPr lang="es-SV" sz="1500" kern="50">
                        <a:effectLst/>
                      </a:endParaRPr>
                    </a:p>
                    <a:p>
                      <a:pPr algn="just">
                        <a:spcAft>
                          <a:spcPts val="0"/>
                        </a:spcAft>
                      </a:pPr>
                      <a:r>
                        <a:rPr lang="es-ES" sz="1500" kern="50">
                          <a:effectLst/>
                        </a:rPr>
                        <a:t>Entrega de libreta de trabajo con poemas de autores salvadoreños al 100% de estudiantes de educación parvularia. </a:t>
                      </a:r>
                      <a:endParaRPr lang="es-SV" sz="1500" kern="50">
                        <a:effectLst/>
                        <a:latin typeface="Times New Roman"/>
                        <a:ea typeface="Lucida Sans Unicode"/>
                      </a:endParaRPr>
                    </a:p>
                  </a:txBody>
                  <a:tcPr marL="68580" marR="68580" marT="0" marB="0"/>
                </a:tc>
                <a:extLst>
                  <a:ext uri="{0D108BD9-81ED-4DB2-BD59-A6C34878D82A}">
                    <a16:rowId xmlns:a16="http://schemas.microsoft.com/office/drawing/2014/main" val="10003"/>
                  </a:ext>
                </a:extLst>
              </a:tr>
              <a:tr h="780393">
                <a:tc>
                  <a:txBody>
                    <a:bodyPr/>
                    <a:lstStyle/>
                    <a:p>
                      <a:pPr algn="just">
                        <a:spcAft>
                          <a:spcPts val="0"/>
                        </a:spcAft>
                      </a:pPr>
                      <a:r>
                        <a:rPr lang="es-ES" sz="1500" kern="50">
                          <a:effectLst/>
                        </a:rPr>
                        <a:t>2017</a:t>
                      </a:r>
                      <a:endParaRPr lang="es-SV" sz="1500" kern="50">
                        <a:effectLst/>
                        <a:latin typeface="Times New Roman"/>
                        <a:ea typeface="Lucida Sans Unicode"/>
                      </a:endParaRPr>
                    </a:p>
                  </a:txBody>
                  <a:tcPr marL="68580" marR="68580" marT="0" marB="0"/>
                </a:tc>
                <a:tc>
                  <a:txBody>
                    <a:bodyPr/>
                    <a:lstStyle/>
                    <a:p>
                      <a:pPr algn="just">
                        <a:spcAft>
                          <a:spcPts val="0"/>
                        </a:spcAft>
                      </a:pPr>
                      <a:r>
                        <a:rPr lang="es-ES" sz="1500" kern="50" dirty="0">
                          <a:effectLst/>
                        </a:rPr>
                        <a:t>Diversificación de los bienes entregados a los estudiantes de bachillerato técnico, con uniformes y zapatos para el trabajo de campo y laboratorios.</a:t>
                      </a:r>
                      <a:endParaRPr lang="es-SV" sz="1500" kern="50" dirty="0">
                        <a:effectLst/>
                      </a:endParaRPr>
                    </a:p>
                    <a:p>
                      <a:pPr algn="just">
                        <a:spcAft>
                          <a:spcPts val="0"/>
                        </a:spcAft>
                      </a:pPr>
                      <a:r>
                        <a:rPr lang="es-ES" sz="1500" kern="50" dirty="0">
                          <a:effectLst/>
                        </a:rPr>
                        <a:t>Cambio de procedimiento para el pago a proveedores del Programa. </a:t>
                      </a:r>
                      <a:endParaRPr lang="es-SV" sz="1500" kern="50" dirty="0">
                        <a:effectLst/>
                        <a:latin typeface="Times New Roman"/>
                        <a:ea typeface="Lucida Sans Unicode"/>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4914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08579" y="142698"/>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161492"/>
            <a:ext cx="83058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3: EDUCACIÓN.</a:t>
            </a:r>
            <a:endParaRPr lang="es-SV" dirty="0"/>
          </a:p>
          <a:p>
            <a:pPr lvl="0" algn="just">
              <a:buFont typeface="Wingdings" panose="05000000000000000000" pitchFamily="2" charset="2"/>
              <a:buChar char="ü"/>
            </a:pPr>
            <a:r>
              <a:rPr lang="es-ES" sz="1800" dirty="0" smtClean="0"/>
              <a:t>Se ha puesto en </a:t>
            </a:r>
            <a:r>
              <a:rPr lang="es-ES" sz="1800" dirty="0"/>
              <a:t>marcha la Política de Infraestructura Educativa, </a:t>
            </a:r>
            <a:r>
              <a:rPr lang="es-ES" sz="1800" dirty="0" smtClean="0"/>
              <a:t>la cual ha generado que la </a:t>
            </a:r>
            <a:r>
              <a:rPr lang="es-ES" sz="1800" dirty="0"/>
              <a:t>construcción de </a:t>
            </a:r>
            <a:r>
              <a:rPr lang="es-ES" sz="1800" dirty="0" smtClean="0"/>
              <a:t>centros </a:t>
            </a:r>
            <a:r>
              <a:rPr lang="es-ES" sz="1800" dirty="0"/>
              <a:t>escolares que responden al modelo de Centro Escolar </a:t>
            </a:r>
            <a:r>
              <a:rPr lang="es-ES" sz="1800" dirty="0" smtClean="0"/>
              <a:t>Integral.</a:t>
            </a:r>
          </a:p>
          <a:p>
            <a:pPr lvl="0" algn="just">
              <a:buFont typeface="Wingdings" panose="05000000000000000000" pitchFamily="2" charset="2"/>
              <a:buChar char="ü"/>
            </a:pPr>
            <a:r>
              <a:rPr lang="es-ES" sz="1800" dirty="0" smtClean="0"/>
              <a:t>El </a:t>
            </a:r>
            <a:r>
              <a:rPr lang="es-ES" sz="1800" dirty="0"/>
              <a:t>Programa de Alimentación y Salud Escolar </a:t>
            </a:r>
            <a:r>
              <a:rPr lang="es-ES" sz="1800" dirty="0" smtClean="0"/>
              <a:t>ha consistido en llevar </a:t>
            </a:r>
            <a:r>
              <a:rPr lang="es-ES" sz="1800" dirty="0"/>
              <a:t>refrigerio escolar a todos los estudiantes, pero además </a:t>
            </a:r>
            <a:r>
              <a:rPr lang="es-ES" sz="1800" dirty="0" smtClean="0"/>
              <a:t>se está ampliando el </a:t>
            </a:r>
            <a:r>
              <a:rPr lang="es-ES" sz="1800" dirty="0"/>
              <a:t>programa para la creación de Huertos y Granjas Escolares que fortalecen el refrigerio, mientras refuerzan los aprendizajes a través de programa del Huerto al Emprendimiento</a:t>
            </a:r>
            <a:r>
              <a:rPr lang="es-ES" sz="1800" dirty="0" smtClean="0"/>
              <a:t>.</a:t>
            </a:r>
          </a:p>
          <a:p>
            <a:r>
              <a:rPr lang="es-ES" sz="1800" dirty="0"/>
              <a:t>La POBLACIÓN BENEFICIADA: 1 millón de estudiantes de </a:t>
            </a:r>
            <a:r>
              <a:rPr lang="es-ES" sz="1800" dirty="0" err="1"/>
              <a:t>parvularia</a:t>
            </a:r>
            <a:r>
              <a:rPr lang="es-ES" sz="1800" dirty="0"/>
              <a:t> a bachillerato a nivel nacional. </a:t>
            </a:r>
            <a:r>
              <a:rPr lang="es-ES" sz="1800" dirty="0" smtClean="0"/>
              <a:t>Parte de los LOGROS DEL </a:t>
            </a:r>
            <a:r>
              <a:rPr lang="es-ES" sz="1800" dirty="0"/>
              <a:t>SUBPROGRAMA VASO DE LECHE, SEGÚN MINED: </a:t>
            </a:r>
            <a:endParaRPr lang="es-SV" sz="1800" dirty="0"/>
          </a:p>
          <a:p>
            <a:r>
              <a:rPr lang="es-ES" sz="1800" dirty="0" smtClean="0"/>
              <a:t>2,918 </a:t>
            </a:r>
            <a:r>
              <a:rPr lang="es-ES" sz="1800" dirty="0"/>
              <a:t>centros escolares </a:t>
            </a:r>
            <a:r>
              <a:rPr lang="es-ES" sz="1800" dirty="0" smtClean="0"/>
              <a:t>favorecidos.   •  </a:t>
            </a:r>
            <a:r>
              <a:rPr lang="es-ES" sz="1800" dirty="0"/>
              <a:t>2,600 ganaderos beneficiados</a:t>
            </a:r>
            <a:endParaRPr lang="es-SV" sz="1800" dirty="0"/>
          </a:p>
          <a:p>
            <a:r>
              <a:rPr lang="es-ES" sz="1800" dirty="0" smtClean="0"/>
              <a:t>Distribución </a:t>
            </a:r>
            <a:r>
              <a:rPr lang="es-ES" sz="1800" dirty="0"/>
              <a:t>de 6 millones de litros de leche </a:t>
            </a:r>
            <a:r>
              <a:rPr lang="es-ES" sz="1800" dirty="0" err="1"/>
              <a:t>ultrapasteurizada</a:t>
            </a:r>
            <a:r>
              <a:rPr lang="es-ES" sz="1800" dirty="0"/>
              <a:t> (UHT)</a:t>
            </a:r>
            <a:endParaRPr lang="es-SV" sz="1800" dirty="0"/>
          </a:p>
          <a:p>
            <a:r>
              <a:rPr lang="es-ES" sz="1800" dirty="0"/>
              <a:t>INVERSIÓN: de $5.6 millones.</a:t>
            </a:r>
            <a:endParaRPr lang="es-SV" sz="1800" dirty="0"/>
          </a:p>
          <a:p>
            <a:pPr lvl="0" algn="just">
              <a:buFont typeface="Wingdings" panose="05000000000000000000" pitchFamily="2" charset="2"/>
              <a:buChar char="ü"/>
            </a:pPr>
            <a:endParaRPr lang="es-ES" sz="1800" dirty="0" smtClean="0"/>
          </a:p>
          <a:p>
            <a:pPr marL="0" lvl="0" indent="0" algn="just">
              <a:buNone/>
            </a:pPr>
            <a:endParaRPr lang="es-SV" sz="1800" dirty="0" smtClean="0"/>
          </a:p>
          <a:p>
            <a:pPr marL="0" indent="0">
              <a:lnSpc>
                <a:spcPct val="100000"/>
              </a:lnSpc>
              <a:spcBef>
                <a:spcPts val="0"/>
              </a:spcBef>
              <a:buNone/>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248309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484784"/>
            <a:ext cx="8305800" cy="4763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4: PROTECCIÓN ESPECIAL DE DERECHOS.</a:t>
            </a:r>
            <a:endParaRPr lang="es-SV" dirty="0"/>
          </a:p>
          <a:p>
            <a:pPr lvl="0" algn="just"/>
            <a:r>
              <a:rPr lang="es-SV" sz="1800" b="1" dirty="0" smtClean="0"/>
              <a:t>RESULTADO 6: Las niñas, niños y adolescentes en trabajo infantil acceden a una ruta interinstitucional para la restitución de derechos. (MTPS/CONNA/ISNA)</a:t>
            </a:r>
            <a:endParaRPr lang="es-SV" sz="1800" dirty="0" smtClean="0"/>
          </a:p>
          <a:p>
            <a:pPr algn="just">
              <a:buFont typeface="Wingdings" pitchFamily="2" charset="2"/>
              <a:buChar char="v"/>
              <a:defRPr/>
            </a:pPr>
            <a:r>
              <a:rPr lang="es-ES" sz="1800" dirty="0">
                <a:latin typeface="Arial" charset="0"/>
              </a:rPr>
              <a:t>Incorporación de un apartado de trabajo infantil en las Actas de Inspección Programadas.</a:t>
            </a:r>
          </a:p>
          <a:p>
            <a:pPr algn="just">
              <a:buFont typeface="Wingdings" pitchFamily="2" charset="2"/>
              <a:buChar char="v"/>
              <a:defRPr/>
            </a:pPr>
            <a:r>
              <a:rPr lang="es-ES" sz="1800" dirty="0" smtClean="0">
                <a:latin typeface="Arial" charset="0"/>
              </a:rPr>
              <a:t>Elaboración </a:t>
            </a:r>
            <a:r>
              <a:rPr lang="es-ES" sz="1800" dirty="0">
                <a:latin typeface="Arial" charset="0"/>
              </a:rPr>
              <a:t>de instrumentos para facilitar las acciones inspectivas para prevenir que las niñas, niños y adolescentes participen en trabajos peligrosos o insalubres, que por su naturaleza o condición en que se realizan, pueden causarles la muerte o dañar la salud física y mental; estipulado en el </a:t>
            </a:r>
            <a:r>
              <a:rPr lang="es-ES" sz="1800" b="1" dirty="0">
                <a:latin typeface="Arial" charset="0"/>
              </a:rPr>
              <a:t>Decreto 241 relativo al </a:t>
            </a:r>
            <a:r>
              <a:rPr lang="es-ES" sz="1800" b="1" i="1" dirty="0">
                <a:latin typeface="Arial" charset="0"/>
              </a:rPr>
              <a:t>“Listado de Actividades y Trabajos Peligrosos en los que no podrán ocuparse Niños, Niñas y Adolescentes</a:t>
            </a:r>
            <a:r>
              <a:rPr lang="es-ES" sz="1800" b="1" i="1" dirty="0" smtClean="0">
                <a:latin typeface="Arial" charset="0"/>
              </a:rPr>
              <a:t>”</a:t>
            </a:r>
            <a:r>
              <a:rPr lang="es-ES" sz="1800" b="1" dirty="0" smtClean="0">
                <a:latin typeface="Arial" charset="0"/>
              </a:rPr>
              <a:t>.</a:t>
            </a:r>
          </a:p>
          <a:p>
            <a:pPr algn="just">
              <a:buFont typeface="Wingdings" pitchFamily="2" charset="2"/>
              <a:buChar char="v"/>
              <a:defRPr/>
            </a:pPr>
            <a:r>
              <a:rPr lang="es-ES" sz="1800" b="1" dirty="0" smtClean="0">
                <a:latin typeface="Arial" charset="0"/>
              </a:rPr>
              <a:t>Ampliación del Acuerdo 241</a:t>
            </a:r>
            <a:r>
              <a:rPr lang="es-ES" sz="1800" dirty="0" smtClean="0">
                <a:latin typeface="Arial" charset="0"/>
              </a:rPr>
              <a:t>, con el objetivo de generar una tutela efectiva de los derechos laborales de los adolecentes en edad de admisión al empleo. </a:t>
            </a:r>
            <a:endParaRPr lang="es-ES" sz="1800" dirty="0">
              <a:latin typeface="Arial" charset="0"/>
            </a:endParaRPr>
          </a:p>
          <a:p>
            <a:pPr marL="0" indent="0">
              <a:lnSpc>
                <a:spcPct val="100000"/>
              </a:lnSpc>
              <a:spcBef>
                <a:spcPts val="0"/>
              </a:spcBef>
              <a:buNone/>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251786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484784"/>
            <a:ext cx="83058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lnSpc>
                <a:spcPct val="100000"/>
              </a:lnSpc>
              <a:spcBef>
                <a:spcPts val="0"/>
              </a:spcBef>
              <a:buNone/>
            </a:pPr>
            <a:r>
              <a:rPr lang="es-SV" u="sng" dirty="0"/>
              <a:t>DIMENSIÓN 4: PROTECCIÓN ESPECIAL DE DERECHOS</a:t>
            </a:r>
            <a:r>
              <a:rPr lang="es-SV" u="sng" dirty="0" smtClean="0"/>
              <a:t>.</a:t>
            </a:r>
          </a:p>
          <a:p>
            <a:pPr marL="0" indent="0" algn="ctr">
              <a:lnSpc>
                <a:spcPct val="100000"/>
              </a:lnSpc>
              <a:spcBef>
                <a:spcPts val="0"/>
              </a:spcBef>
              <a:buNone/>
            </a:pPr>
            <a:endParaRPr lang="es-SV" dirty="0"/>
          </a:p>
          <a:p>
            <a:pPr algn="just">
              <a:lnSpc>
                <a:spcPct val="100000"/>
              </a:lnSpc>
              <a:spcBef>
                <a:spcPts val="0"/>
              </a:spcBef>
              <a:buFont typeface="Wingdings" panose="05000000000000000000" pitchFamily="2" charset="2"/>
              <a:buChar char="v"/>
            </a:pPr>
            <a:r>
              <a:rPr lang="es-ES" sz="1800" dirty="0" smtClean="0"/>
              <a:t>En el MTPS, en materia de juventudes se </a:t>
            </a:r>
            <a:r>
              <a:rPr lang="es-ES" sz="1800" dirty="0"/>
              <a:t>atendieron 2,003 Adolescentes siendo 914 niñas adolescentes y 1,089 niños adolescentes y se emitieron un total de 321 permisos de trabajo a menores de edad siendo 154 niñas adolescentes y 167 niños </a:t>
            </a:r>
            <a:r>
              <a:rPr lang="es-ES" sz="1800" dirty="0" smtClean="0"/>
              <a:t>adolescentes, durante el año 2017.</a:t>
            </a:r>
          </a:p>
          <a:p>
            <a:pPr marL="0" indent="0" algn="just">
              <a:lnSpc>
                <a:spcPct val="100000"/>
              </a:lnSpc>
              <a:spcBef>
                <a:spcPts val="0"/>
              </a:spcBef>
              <a:buNone/>
            </a:pPr>
            <a:endParaRPr lang="es-ES" sz="1800" dirty="0" smtClean="0"/>
          </a:p>
          <a:p>
            <a:pPr algn="just">
              <a:lnSpc>
                <a:spcPct val="100000"/>
              </a:lnSpc>
              <a:spcBef>
                <a:spcPts val="0"/>
              </a:spcBef>
              <a:buFont typeface="Wingdings" panose="05000000000000000000" pitchFamily="2" charset="2"/>
              <a:buChar char="v"/>
            </a:pPr>
            <a:r>
              <a:rPr lang="es-ES" sz="1800" dirty="0" smtClean="0"/>
              <a:t>También la implementación de Planes Permanentes y Especiales de Inspección, especialmente en las temporadas de vacaciones y época navideña.</a:t>
            </a:r>
          </a:p>
          <a:p>
            <a:pPr algn="just">
              <a:buFont typeface="Wingdings" panose="05000000000000000000" pitchFamily="2" charset="2"/>
              <a:buChar char="v"/>
            </a:pPr>
            <a:r>
              <a:rPr lang="es-ES" sz="1800" dirty="0" smtClean="0"/>
              <a:t>El </a:t>
            </a:r>
            <a:r>
              <a:rPr lang="es-ES" sz="1800" dirty="0"/>
              <a:t>Consejo Nacional de la Niñez y la Adolescencia (CONNA), </a:t>
            </a:r>
            <a:r>
              <a:rPr lang="es-ES" sz="1800" dirty="0" smtClean="0"/>
              <a:t>creó el </a:t>
            </a:r>
            <a:r>
              <a:rPr lang="es-ES" sz="1800" dirty="0"/>
              <a:t>Plan de Acción 2014-2017, el cual es un instrumento de gestión pública con el cual se contribuye a la implementación de la Política Nacional de Protección Integral de la Niñez y de la </a:t>
            </a:r>
            <a:r>
              <a:rPr lang="es-ES" sz="1800" dirty="0" smtClean="0"/>
              <a:t>Adolescencia. </a:t>
            </a:r>
            <a:endParaRPr lang="es-SV" sz="1800" dirty="0"/>
          </a:p>
          <a:p>
            <a:pPr algn="just">
              <a:buFont typeface="Wingdings" panose="05000000000000000000" pitchFamily="2" charset="2"/>
              <a:buChar char="v"/>
            </a:pPr>
            <a:r>
              <a:rPr lang="es-ES" sz="1800" dirty="0"/>
              <a:t> </a:t>
            </a:r>
            <a:r>
              <a:rPr lang="es-SV" sz="1800" dirty="0"/>
              <a:t>En materia de Protección se ha priorizado en el diseño e implementación de programas y servicios especializados de atención a la violencia sexual y la violencia generada por maras y pandillas; así como, acciones frente a la migración irregular y el trabajo infantil.</a:t>
            </a:r>
          </a:p>
          <a:p>
            <a:pPr>
              <a:buFont typeface="Wingdings" panose="05000000000000000000" pitchFamily="2" charset="2"/>
              <a:buChar char="v"/>
            </a:pPr>
            <a:endParaRPr lang="es-ES" sz="1800" dirty="0">
              <a:latin typeface="Baskerville Old Face" pitchFamily="18" charset="0"/>
            </a:endParaRPr>
          </a:p>
        </p:txBody>
      </p:sp>
    </p:spTree>
    <p:extLst>
      <p:ext uri="{BB962C8B-B14F-4D97-AF65-F5344CB8AC3E}">
        <p14:creationId xmlns:p14="http://schemas.microsoft.com/office/powerpoint/2010/main" val="418385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484784"/>
            <a:ext cx="83058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4: PROTECCIÓN ESPECIAL DE DERECHOS.</a:t>
            </a:r>
            <a:endParaRPr lang="es-SV" dirty="0"/>
          </a:p>
          <a:p>
            <a:pPr algn="just">
              <a:buFont typeface="Wingdings" panose="05000000000000000000" pitchFamily="2" charset="2"/>
              <a:buChar char="v"/>
            </a:pPr>
            <a:r>
              <a:rPr lang="es-ES" sz="1800" dirty="0">
                <a:latin typeface="Baskerville Old Face" pitchFamily="18" charset="0"/>
              </a:rPr>
              <a:t> </a:t>
            </a:r>
            <a:r>
              <a:rPr lang="es-SV" sz="1800" dirty="0" smtClean="0"/>
              <a:t>Fortalecidas </a:t>
            </a:r>
            <a:r>
              <a:rPr lang="es-SV" sz="1800" dirty="0"/>
              <a:t>las capacidades del personal técnico, para la aplicación del marco normativo de protección de los derechos de NNA en trabajo infantil y sus peores </a:t>
            </a:r>
            <a:r>
              <a:rPr lang="es-SV" sz="1800" dirty="0" smtClean="0"/>
              <a:t>formas, a nivel de todas las instituciones que forman parte del Comité Nacional.</a:t>
            </a:r>
          </a:p>
          <a:p>
            <a:pPr>
              <a:buFont typeface="Wingdings" panose="05000000000000000000" pitchFamily="2" charset="2"/>
              <a:buChar char="v"/>
            </a:pPr>
            <a:r>
              <a:rPr lang="es-SV" sz="1800" dirty="0" smtClean="0"/>
              <a:t> </a:t>
            </a:r>
            <a:r>
              <a:rPr lang="es-SV" sz="1800" dirty="0"/>
              <a:t>Funcionando el Sistema de Información para el Monitoreo y Evaluación del Trabajo Infantil (SIMETI</a:t>
            </a:r>
            <a:r>
              <a:rPr lang="es-SV" sz="1800" dirty="0" smtClean="0"/>
              <a:t>).</a:t>
            </a:r>
          </a:p>
          <a:p>
            <a:pPr algn="just">
              <a:buFont typeface="Wingdings" panose="05000000000000000000" pitchFamily="2" charset="2"/>
              <a:buChar char="v"/>
            </a:pPr>
            <a:r>
              <a:rPr lang="es-SV" sz="1800" dirty="0" smtClean="0"/>
              <a:t> </a:t>
            </a:r>
            <a:r>
              <a:rPr lang="es-SV" sz="1800" dirty="0"/>
              <a:t>Implementado el Protocolo Interinstitucional para el retiro y prevención de NNA del trabajo infantil, incluyendo mecanismos de referencia y coordinación entre el Ministerio de Trabajo y Previsión Social y otros actores clave.</a:t>
            </a:r>
          </a:p>
          <a:p>
            <a:pPr>
              <a:buFont typeface="Wingdings" panose="05000000000000000000" pitchFamily="2" charset="2"/>
              <a:buChar char="v"/>
            </a:pPr>
            <a:r>
              <a:rPr lang="es-SV" sz="1800" dirty="0" smtClean="0"/>
              <a:t> Ejecución de la </a:t>
            </a:r>
            <a:r>
              <a:rPr lang="es-SV" sz="1800" dirty="0"/>
              <a:t>Programación Operativa de la Hoja de Ruta para hacer de El Salvador un país libre de trabajo infantil 2015-2017.</a:t>
            </a:r>
          </a:p>
          <a:p>
            <a:pPr marL="0" indent="0">
              <a:buNone/>
            </a:pPr>
            <a:endParaRPr lang="es-ES" sz="1800" dirty="0">
              <a:latin typeface="Baskerville Old Face" pitchFamily="18" charset="0"/>
            </a:endParaRPr>
          </a:p>
        </p:txBody>
      </p:sp>
    </p:spTree>
    <p:extLst>
      <p:ext uri="{BB962C8B-B14F-4D97-AF65-F5344CB8AC3E}">
        <p14:creationId xmlns:p14="http://schemas.microsoft.com/office/powerpoint/2010/main" val="71104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304800" y="1484784"/>
            <a:ext cx="86106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5: SENSIBILIZACIÓN.</a:t>
            </a:r>
            <a:endParaRPr lang="es-SV" dirty="0"/>
          </a:p>
          <a:p>
            <a:pPr lvl="0" algn="just"/>
            <a:r>
              <a:rPr lang="es-SV" sz="1800" b="1" dirty="0"/>
              <a:t>RESULTADO 7: Las instituciones públicas que integran el Comité Nacional para la Erradicación del Trabajo Infantil implementan estrategias de información y educación sobre el trabajo infantil. (Comité Técnico para la Erradicación de Trabajo Infantil).</a:t>
            </a:r>
            <a:endParaRPr lang="es-SV" sz="1800" dirty="0"/>
          </a:p>
          <a:p>
            <a:pPr algn="just">
              <a:buFont typeface="Wingdings" panose="05000000000000000000" pitchFamily="2" charset="2"/>
              <a:buChar char="Ø"/>
            </a:pPr>
            <a:r>
              <a:rPr lang="es-ES" sz="1800" dirty="0" smtClean="0"/>
              <a:t>El Ministerio </a:t>
            </a:r>
            <a:r>
              <a:rPr lang="es-ES" sz="1800" dirty="0"/>
              <a:t>de Gobernación y Desarrollo Territorial, </a:t>
            </a:r>
            <a:r>
              <a:rPr lang="es-ES" sz="1800" dirty="0" smtClean="0"/>
              <a:t>ha desarrollado </a:t>
            </a:r>
            <a:r>
              <a:rPr lang="es-ES" sz="1800" dirty="0"/>
              <a:t>lo siguiente:</a:t>
            </a:r>
            <a:endParaRPr lang="es-SV" sz="1800" dirty="0"/>
          </a:p>
          <a:p>
            <a:pPr algn="just"/>
            <a:r>
              <a:rPr lang="es-ES" sz="1800" dirty="0"/>
              <a:t> </a:t>
            </a:r>
            <a:r>
              <a:rPr lang="es-SV" sz="1800" dirty="0" smtClean="0"/>
              <a:t>Realización de </a:t>
            </a:r>
            <a:r>
              <a:rPr lang="es-SV" sz="1800" dirty="0"/>
              <a:t>jornadas de Cine Foros, actividades educativas y sensibilizadoras sobre la temática de Prevención y los riesgos del Trabajo Infantil a través de campañas </a:t>
            </a:r>
            <a:r>
              <a:rPr lang="es-SV" sz="1800" dirty="0" smtClean="0"/>
              <a:t>educativas a </a:t>
            </a:r>
            <a:r>
              <a:rPr lang="es-SV" sz="1800" dirty="0"/>
              <a:t>nivel nacional. </a:t>
            </a:r>
          </a:p>
          <a:p>
            <a:pPr algn="just"/>
            <a:r>
              <a:rPr lang="es-ES" sz="1800" dirty="0"/>
              <a:t> </a:t>
            </a:r>
            <a:r>
              <a:rPr lang="es-SV" sz="1800" dirty="0" smtClean="0"/>
              <a:t>Realización de jornadas </a:t>
            </a:r>
            <a:r>
              <a:rPr lang="es-SV" sz="1800" dirty="0"/>
              <a:t>en las Universidades José Matías Delgado, Universidad Don Bosco, Universidad de El Salvador y Consejo Nacional de la Judicatura, participando un total de 110 estudiantes mujeres y 82 estudiantes hombres, un total de 24 mujeres profesionales y 20 hombres profesionales, la información anterior corresponde a las acciones sensibilizadoras en relación a estudiantes de Comunicaciones y Profesionales del Derecho.</a:t>
            </a:r>
          </a:p>
          <a:p>
            <a:pPr marL="0" indent="0">
              <a:lnSpc>
                <a:spcPct val="100000"/>
              </a:lnSpc>
              <a:spcBef>
                <a:spcPts val="0"/>
              </a:spcBef>
              <a:buNone/>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368248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304800" y="1484784"/>
            <a:ext cx="86106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5: SENSIBILIZACIÓN.</a:t>
            </a:r>
            <a:endParaRPr lang="es-SV" dirty="0"/>
          </a:p>
          <a:p>
            <a:pPr algn="just">
              <a:buFont typeface="Wingdings" panose="05000000000000000000" pitchFamily="2" charset="2"/>
              <a:buChar char="Ø"/>
            </a:pPr>
            <a:r>
              <a:rPr lang="es-ES" sz="1800" dirty="0" smtClean="0"/>
              <a:t>El Ministerio de Turismo,  </a:t>
            </a:r>
            <a:r>
              <a:rPr lang="es-ES" sz="1800" dirty="0"/>
              <a:t>en el área de capacitaciones informa que </a:t>
            </a:r>
            <a:r>
              <a:rPr lang="es-MX" sz="1800" dirty="0"/>
              <a:t>a través de la Corporación Salvadoreña de Turismo (CORSATUR) ha venido ejecutando el programa denominado “FORMATURES 2016”, el cual se constituye en un programa de especialización técnica dirigido para el sector empresarial, que contempla una serie de capacitaciones, que incluye entre otros, la asistencia al turista, a fin de convertir a El Salvador en un destino turístico sostenible, atractivo y competitivo.</a:t>
            </a:r>
            <a:endParaRPr lang="es-SV" sz="1800" dirty="0"/>
          </a:p>
          <a:p>
            <a:pPr algn="just"/>
            <a:r>
              <a:rPr lang="es-MX" sz="1800" dirty="0"/>
              <a:t> </a:t>
            </a:r>
            <a:r>
              <a:rPr lang="es-ES" sz="1800" dirty="0" smtClean="0"/>
              <a:t>Uno </a:t>
            </a:r>
            <a:r>
              <a:rPr lang="es-ES" sz="1800" dirty="0"/>
              <a:t>de los temas impartidos es el de “Cultura Turística” en el que se incorporan temas relacionados a cómo prevenir que el sector de viajes y turismo sea utilizado para la explotación sexual comercial de niños, niñas y adolescentes (ESCNNA).</a:t>
            </a:r>
            <a:endParaRPr lang="es-SV" sz="1800" dirty="0"/>
          </a:p>
          <a:p>
            <a:pPr algn="just">
              <a:lnSpc>
                <a:spcPct val="100000"/>
              </a:lnSpc>
              <a:spcBef>
                <a:spcPts val="0"/>
              </a:spcBef>
            </a:pPr>
            <a:r>
              <a:rPr lang="es-ES" sz="1800" dirty="0" smtClean="0"/>
              <a:t>Con </a:t>
            </a:r>
            <a:r>
              <a:rPr lang="es-ES" sz="1800" dirty="0"/>
              <a:t>el apoyo de la Policía Nacional de Turismo (PNC), impartió </a:t>
            </a:r>
            <a:r>
              <a:rPr lang="es-ES" sz="1800" dirty="0" smtClean="0"/>
              <a:t>charla </a:t>
            </a:r>
            <a:r>
              <a:rPr lang="es-ES" sz="1800" dirty="0"/>
              <a:t>de sensibilización respecto del delito y prevención de la Trata de Personas enfocando los esfuerzos en la zona costera del país, particularmente en el Puerto de La Libertad, y haciendo especial énfasis en la modalidad de explotación sexual comercial en adultos y niños, niñas y adolescentes. </a:t>
            </a:r>
            <a:endParaRPr lang="es-MX" sz="1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184589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304800" y="1484784"/>
            <a:ext cx="86106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5: SENSIBILIZACIÓN.</a:t>
            </a:r>
            <a:endParaRPr lang="es-SV" dirty="0"/>
          </a:p>
          <a:p>
            <a:pPr algn="just"/>
            <a:r>
              <a:rPr lang="es-SV" sz="1800" dirty="0"/>
              <a:t>Una de las acciones importantes a </a:t>
            </a:r>
            <a:r>
              <a:rPr lang="es-SV" sz="1800"/>
              <a:t>destacar </a:t>
            </a:r>
            <a:r>
              <a:rPr lang="es-SV" sz="1800" smtClean="0"/>
              <a:t>es la </a:t>
            </a:r>
            <a:r>
              <a:rPr lang="es-SV" sz="1800" dirty="0"/>
              <a:t>iniciativa del sector sindical y que tuvo eco a nivel superior en el Ministerio de Hacienda, concluyendo en la creación y aprobación del Instructivo UNAC N°02-2015, emitido por la Unidad Normativa de Adquisiciones y Contrataciones de la Administración Pública, denominado </a:t>
            </a:r>
            <a:r>
              <a:rPr lang="es-SV" sz="1800" i="1" dirty="0"/>
              <a:t>“Normas para la incorporación de criterios sostenibles de Responsabilidad Social para la prevención y erradicación del trabajo infantil, en las compras públicas”</a:t>
            </a:r>
            <a:r>
              <a:rPr lang="es-SV" sz="1800" dirty="0"/>
              <a:t>. (Se anexa copia del Instructivo en comento).</a:t>
            </a:r>
          </a:p>
          <a:p>
            <a:pPr algn="just"/>
            <a:r>
              <a:rPr lang="es-SV" sz="1800" dirty="0"/>
              <a:t> </a:t>
            </a:r>
            <a:r>
              <a:rPr lang="es-SV" sz="1800" dirty="0" smtClean="0"/>
              <a:t>El </a:t>
            </a:r>
            <a:r>
              <a:rPr lang="es-SV" sz="1800" dirty="0"/>
              <a:t>objeto del instructivo </a:t>
            </a:r>
            <a:r>
              <a:rPr lang="es-SV" sz="1800" dirty="0" smtClean="0"/>
              <a:t>es </a:t>
            </a:r>
            <a:r>
              <a:rPr lang="es-SV" sz="1800" dirty="0"/>
              <a:t>la incorporación de criterios sostenibles de responsabilidad social, con el propósito de procurar el cumplimiento de la normativa que prohíbe el trabajo infantil y de protección de la persona adolescente trabajadora en los procedimientos de licitación, concurso, libre gestión y contratación directa que realizan totas las Instituciones de la Administración Pública.</a:t>
            </a: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188383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pic>
        <p:nvPicPr>
          <p:cNvPr id="17" name="16 Imagen" descr="C:\Users\michelle.garcia\AppData\Local\Temp\LogoMTP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048" y="5662810"/>
            <a:ext cx="2109952" cy="902935"/>
          </a:xfrm>
          <a:prstGeom prst="rect">
            <a:avLst/>
          </a:prstGeom>
          <a:noFill/>
          <a:ln>
            <a:noFill/>
          </a:ln>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MX" sz="3000" dirty="0" smtClean="0">
                <a:solidFill>
                  <a:srgbClr val="0070C0"/>
                </a:solidFill>
                <a:latin typeface="Castellar" pitchFamily="18" charset="0"/>
              </a:rPr>
              <a:t>Temas a desarrollar</a:t>
            </a:r>
            <a:endParaRPr lang="es-ES" sz="3000" dirty="0">
              <a:solidFill>
                <a:srgbClr val="0070C0"/>
              </a:solidFill>
              <a:latin typeface="Castellar" pitchFamily="18" charset="0"/>
            </a:endParaRPr>
          </a:p>
        </p:txBody>
      </p:sp>
      <p:sp>
        <p:nvSpPr>
          <p:cNvPr id="20" name="Rectangle 3"/>
          <p:cNvSpPr txBox="1">
            <a:spLocks noChangeArrowheads="1"/>
          </p:cNvSpPr>
          <p:nvPr/>
        </p:nvSpPr>
        <p:spPr>
          <a:xfrm>
            <a:off x="457200" y="1484784"/>
            <a:ext cx="82296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533400" indent="-533400">
              <a:lnSpc>
                <a:spcPct val="100000"/>
              </a:lnSpc>
              <a:spcBef>
                <a:spcPts val="0"/>
              </a:spcBef>
              <a:buFontTx/>
              <a:buAutoNum type="arabicPeriod"/>
            </a:pPr>
            <a:r>
              <a:rPr lang="es-MX" sz="2800" dirty="0" smtClean="0">
                <a:latin typeface="Baskerville Old Face" pitchFamily="18" charset="0"/>
              </a:rPr>
              <a:t>El Salvador: Trabajo Infantil en cifras.</a:t>
            </a:r>
          </a:p>
          <a:p>
            <a:pPr marL="533400" indent="-533400">
              <a:lnSpc>
                <a:spcPct val="100000"/>
              </a:lnSpc>
              <a:spcBef>
                <a:spcPts val="0"/>
              </a:spcBef>
              <a:buFontTx/>
              <a:buAutoNum type="arabicPeriod"/>
            </a:pPr>
            <a:endParaRPr lang="es-MX" sz="2800" dirty="0" smtClean="0">
              <a:latin typeface="Baskerville Old Face" pitchFamily="18" charset="0"/>
            </a:endParaRPr>
          </a:p>
          <a:p>
            <a:pPr marL="533400" indent="-533400">
              <a:lnSpc>
                <a:spcPct val="100000"/>
              </a:lnSpc>
              <a:spcBef>
                <a:spcPts val="0"/>
              </a:spcBef>
              <a:buFontTx/>
              <a:buAutoNum type="arabicPeriod"/>
            </a:pPr>
            <a:r>
              <a:rPr lang="es-ES" sz="2800" dirty="0" smtClean="0">
                <a:latin typeface="Baskerville Old Face" pitchFamily="18" charset="0"/>
              </a:rPr>
              <a:t>Estrategia Nacional para la Erradicación del Trabajo Infantil.</a:t>
            </a:r>
          </a:p>
          <a:p>
            <a:pPr marL="533400" indent="-533400">
              <a:lnSpc>
                <a:spcPct val="100000"/>
              </a:lnSpc>
              <a:spcBef>
                <a:spcPts val="0"/>
              </a:spcBef>
              <a:buFontTx/>
              <a:buAutoNum type="arabicPeriod"/>
            </a:pPr>
            <a:endParaRPr lang="es-ES" sz="2800" dirty="0" smtClean="0">
              <a:latin typeface="Baskerville Old Face" pitchFamily="18" charset="0"/>
            </a:endParaRPr>
          </a:p>
          <a:p>
            <a:pPr marL="533400" indent="-533400">
              <a:lnSpc>
                <a:spcPct val="100000"/>
              </a:lnSpc>
              <a:spcBef>
                <a:spcPts val="0"/>
              </a:spcBef>
              <a:buFontTx/>
              <a:buAutoNum type="arabicPeriod"/>
            </a:pPr>
            <a:r>
              <a:rPr lang="es-ES" sz="2800" dirty="0" smtClean="0">
                <a:latin typeface="Baskerville Old Face" pitchFamily="18" charset="0"/>
              </a:rPr>
              <a:t>Acciones Nacionales en combate al Trabajo Infantil.</a:t>
            </a:r>
          </a:p>
          <a:p>
            <a:pPr marL="533400" indent="-533400">
              <a:lnSpc>
                <a:spcPct val="100000"/>
              </a:lnSpc>
              <a:spcBef>
                <a:spcPts val="0"/>
              </a:spcBef>
              <a:buFontTx/>
              <a:buAutoNum type="arabicPeriod"/>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270580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304800" y="1484784"/>
            <a:ext cx="86106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5: SENSIBILIZACIÓN.</a:t>
            </a:r>
            <a:endParaRPr lang="es-SV" dirty="0"/>
          </a:p>
          <a:p>
            <a:pPr marL="0" indent="0" algn="just">
              <a:lnSpc>
                <a:spcPct val="100000"/>
              </a:lnSpc>
              <a:spcBef>
                <a:spcPts val="0"/>
              </a:spcBef>
              <a:buNone/>
            </a:pPr>
            <a:endParaRPr lang="es-SV" sz="1800" dirty="0" smtClean="0"/>
          </a:p>
          <a:p>
            <a:pPr algn="just">
              <a:lnSpc>
                <a:spcPct val="100000"/>
              </a:lnSpc>
              <a:spcBef>
                <a:spcPts val="0"/>
              </a:spcBef>
              <a:buFont typeface="Wingdings" panose="05000000000000000000" pitchFamily="2" charset="2"/>
              <a:buChar char="Ø"/>
            </a:pPr>
            <a:r>
              <a:rPr lang="es-SV" sz="1800" dirty="0" smtClean="0"/>
              <a:t>Como </a:t>
            </a:r>
            <a:r>
              <a:rPr lang="es-SV" sz="1800" dirty="0"/>
              <a:t>parte de la Política de Cero Tolerancia al Trabajo Infantil, cada año la Fundación del Azúcar (FUNDAZUCAR) implementa el </a:t>
            </a:r>
            <a:r>
              <a:rPr lang="es-SV" sz="1800" i="1" dirty="0"/>
              <a:t>“Plan de Sensibilización para la Erradicación del Trabajo Infantil”, </a:t>
            </a:r>
            <a:r>
              <a:rPr lang="es-SV" sz="1800" dirty="0"/>
              <a:t>con actores claves de su cadena de valor como: caporales, administradores de finca, productores de caña de azúcar, técnicos agrícolas de los ingenios azucareros, Asociación de Desarrollo Comunal (ADESCOS), estudiantes, padres y madres, entre otros</a:t>
            </a:r>
            <a:r>
              <a:rPr lang="es-SV" sz="1800" dirty="0" smtClean="0"/>
              <a:t>.</a:t>
            </a:r>
          </a:p>
          <a:p>
            <a:pPr marL="0" indent="0" algn="just">
              <a:lnSpc>
                <a:spcPct val="100000"/>
              </a:lnSpc>
              <a:spcBef>
                <a:spcPts val="0"/>
              </a:spcBef>
              <a:buNone/>
            </a:pPr>
            <a:endParaRPr lang="es-SV" sz="1800" dirty="0" smtClean="0"/>
          </a:p>
          <a:p>
            <a:pPr algn="just">
              <a:lnSpc>
                <a:spcPct val="100000"/>
              </a:lnSpc>
              <a:spcBef>
                <a:spcPts val="0"/>
              </a:spcBef>
              <a:buFont typeface="Wingdings" panose="05000000000000000000" pitchFamily="2" charset="2"/>
              <a:buChar char="Ø"/>
            </a:pPr>
            <a:r>
              <a:rPr lang="es-ES" sz="1800" dirty="0"/>
              <a:t>Paralelamente al plan de sensibilización, FUNDAZUCAR trabajó en el diseño, programación e implementación del Sistema de Monitoreo del Sector Azucarero (SIMSA), logrando con este sistema monitorear y contar con  datos estadísticos sobre el índice de trabajo infantil en el sector cañero,  logrando visibilizar el área en el cual trabajan los  menores, la ubicación de estos y los datos relevantes que ayuden a construir un perfil del menor trabajador en el cultivo de caña de azúcar; permitiendo implementar una estrategia más acorde a las característica de los menores trabajadores.</a:t>
            </a:r>
            <a:endParaRPr lang="es-SV" sz="1800" dirty="0"/>
          </a:p>
          <a:p>
            <a:pPr algn="just">
              <a:lnSpc>
                <a:spcPct val="100000"/>
              </a:lnSpc>
              <a:spcBef>
                <a:spcPts val="0"/>
              </a:spcBef>
              <a:buFont typeface="Wingdings" panose="05000000000000000000" pitchFamily="2" charset="2"/>
              <a:buChar char="Ø"/>
            </a:pPr>
            <a:endParaRPr lang="es-SV" sz="1800" dirty="0" smtClean="0"/>
          </a:p>
          <a:p>
            <a:pPr algn="just">
              <a:lnSpc>
                <a:spcPct val="100000"/>
              </a:lnSpc>
              <a:spcBef>
                <a:spcPts val="0"/>
              </a:spcBef>
              <a:buFont typeface="Wingdings" panose="05000000000000000000" pitchFamily="2" charset="2"/>
              <a:buChar char="Ø"/>
            </a:pPr>
            <a:endParaRPr lang="es-SV" sz="1800" dirty="0"/>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171425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484784"/>
            <a:ext cx="83058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6: GENERACIÓN DE INFORMACIÓN Y CONOCIMIENTO</a:t>
            </a:r>
            <a:r>
              <a:rPr lang="es-SV" u="sng" dirty="0" smtClean="0"/>
              <a:t>.</a:t>
            </a:r>
          </a:p>
          <a:p>
            <a:pPr marL="0" indent="0" algn="just">
              <a:buNone/>
            </a:pPr>
            <a:endParaRPr lang="es-SV" dirty="0">
              <a:latin typeface="+mj-lt"/>
            </a:endParaRPr>
          </a:p>
          <a:p>
            <a:pPr algn="just">
              <a:lnSpc>
                <a:spcPct val="100000"/>
              </a:lnSpc>
              <a:spcBef>
                <a:spcPts val="0"/>
              </a:spcBef>
              <a:buFont typeface="Wingdings" panose="05000000000000000000" pitchFamily="2" charset="2"/>
              <a:buChar char="Ø"/>
            </a:pPr>
            <a:r>
              <a:rPr lang="es-MX" sz="1800" dirty="0" smtClean="0">
                <a:latin typeface="+mj-lt"/>
              </a:rPr>
              <a:t> Elaboración del </a:t>
            </a:r>
            <a:r>
              <a:rPr lang="es-MX" sz="1800" dirty="0">
                <a:latin typeface="+mj-lt"/>
              </a:rPr>
              <a:t>Informe “Magnitud y características del trabajo infantil en El Salvador 2015”, en el que se </a:t>
            </a:r>
            <a:r>
              <a:rPr lang="es-ES" sz="1800" dirty="0">
                <a:latin typeface="+mj-lt"/>
              </a:rPr>
              <a:t>presentan los resultados del módulo de trabajo infantil incorporado en la Encuesta de Hogares de Propósitos Múltiples (EHPM) de 2015 llevada a cabo por la Dirección General de Estadística y Censos (DIGESTYC) </a:t>
            </a:r>
            <a:r>
              <a:rPr lang="es-ES" sz="1800" dirty="0" smtClean="0">
                <a:latin typeface="+mj-lt"/>
              </a:rPr>
              <a:t>y demás instituciones que conforman el Comité Nacional.  </a:t>
            </a:r>
          </a:p>
          <a:p>
            <a:pPr marL="0" indent="0" algn="just">
              <a:lnSpc>
                <a:spcPct val="100000"/>
              </a:lnSpc>
              <a:spcBef>
                <a:spcPts val="0"/>
              </a:spcBef>
              <a:buNone/>
            </a:pPr>
            <a:endParaRPr lang="es-ES" sz="1800" dirty="0" smtClean="0">
              <a:latin typeface="+mj-lt"/>
            </a:endParaRPr>
          </a:p>
          <a:p>
            <a:pPr algn="just">
              <a:lnSpc>
                <a:spcPct val="100000"/>
              </a:lnSpc>
              <a:spcBef>
                <a:spcPts val="0"/>
              </a:spcBef>
              <a:buFont typeface="Wingdings" panose="05000000000000000000" pitchFamily="2" charset="2"/>
              <a:buChar char="Ø"/>
            </a:pPr>
            <a:r>
              <a:rPr lang="es-ES" sz="1800" dirty="0" smtClean="0">
                <a:latin typeface="+mj-lt"/>
              </a:rPr>
              <a:t>Desarrollo y obtención de datos  anuales, como resultado del Módulo de Empleo, particularmente del tema de erradicación del  trabajo infantil, que se obtiene de la Encuesta de Hogares de Propósitos Múltiples que procesa DIGESTYC).</a:t>
            </a: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369377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304800" y="1484784"/>
            <a:ext cx="84582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6: GENERACIÓN DE INFORMACIÓN Y </a:t>
            </a:r>
            <a:r>
              <a:rPr lang="es-SV" u="sng" dirty="0" smtClean="0"/>
              <a:t>CONOCIMIENTO.</a:t>
            </a:r>
          </a:p>
          <a:p>
            <a:pPr marL="509588" indent="-285750" algn="just" fontAlgn="auto">
              <a:lnSpc>
                <a:spcPct val="100000"/>
              </a:lnSpc>
              <a:spcAft>
                <a:spcPts val="0"/>
              </a:spcAft>
              <a:buFont typeface="Wingdings" panose="05000000000000000000" pitchFamily="2" charset="2"/>
              <a:buChar char="v"/>
              <a:defRPr/>
            </a:pPr>
            <a:r>
              <a:rPr lang="es-MX" sz="1800" dirty="0"/>
              <a:t>D</a:t>
            </a:r>
            <a:r>
              <a:rPr lang="es-MX" sz="1800" dirty="0" smtClean="0"/>
              <a:t>efinición de los criterios para la medición del trabajo infantil en la Encuesta de Hogares de Propósitos Múltiples (EHPM), desarrollando e</a:t>
            </a:r>
            <a:r>
              <a:rPr lang="es-SV" sz="1800" dirty="0" smtClean="0"/>
              <a:t>l concepto de trabajo infantil comprende tres categorías: </a:t>
            </a:r>
          </a:p>
          <a:p>
            <a:pPr indent="0" algn="just" fontAlgn="auto">
              <a:lnSpc>
                <a:spcPct val="100000"/>
              </a:lnSpc>
              <a:spcBef>
                <a:spcPts val="0"/>
              </a:spcBef>
              <a:spcAft>
                <a:spcPts val="0"/>
              </a:spcAft>
              <a:buNone/>
              <a:defRPr/>
            </a:pPr>
            <a:endParaRPr lang="es-SV" sz="1800" dirty="0" smtClean="0"/>
          </a:p>
          <a:p>
            <a:pPr marL="539750" lvl="1" algn="just">
              <a:buFont typeface="Arial" pitchFamily="34" charset="0"/>
              <a:buAutoNum type="arabicPeriod"/>
              <a:defRPr/>
            </a:pPr>
            <a:r>
              <a:rPr lang="es-SV" b="1" dirty="0" smtClean="0"/>
              <a:t>Trabajo </a:t>
            </a:r>
            <a:r>
              <a:rPr lang="es-SV" b="1" dirty="0"/>
              <a:t>realizado por un NNA que tenga menos de la edad mínima de admisión al empleo</a:t>
            </a:r>
            <a:r>
              <a:rPr lang="es-SV" dirty="0"/>
              <a:t>. En el país la edad mínima es 14 años</a:t>
            </a:r>
            <a:r>
              <a:rPr lang="es-SV" dirty="0" smtClean="0"/>
              <a:t>, excepción en trabajo doméstico que la edad mínima es 16 años.</a:t>
            </a:r>
            <a:endParaRPr lang="es-SV" dirty="0"/>
          </a:p>
          <a:p>
            <a:pPr marL="539750" lvl="1" algn="just">
              <a:buNone/>
              <a:defRPr/>
            </a:pPr>
            <a:r>
              <a:rPr lang="es-SV" b="1" dirty="0" smtClean="0"/>
              <a:t>2</a:t>
            </a:r>
            <a:r>
              <a:rPr lang="es-SV" b="1" dirty="0"/>
              <a:t>. Trabajo peligroso (para NNA de 14 a 17 años)</a:t>
            </a:r>
            <a:r>
              <a:rPr lang="es-SV" dirty="0"/>
              <a:t>: Entendido como aquel que, por su naturaleza o por las condiciones en que se realiza, pone en peligro su bienestar físico, mental o moral. </a:t>
            </a:r>
          </a:p>
          <a:p>
            <a:pPr marL="539750" lvl="1" algn="just">
              <a:buNone/>
              <a:defRPr/>
            </a:pPr>
            <a:r>
              <a:rPr lang="es-SV" dirty="0"/>
              <a:t>3. Las </a:t>
            </a:r>
            <a:r>
              <a:rPr lang="es-SV" b="1" dirty="0"/>
              <a:t>peores formas de trabajo infantil no designadas como trabajo peligroso</a:t>
            </a:r>
            <a:r>
              <a:rPr lang="es-SV" dirty="0"/>
              <a:t>, las mismas que son consideradas delitos que cometen quienes usan, recluta</a:t>
            </a:r>
            <a:endParaRPr lang="es-ES" dirty="0">
              <a:latin typeface="Baskerville Old Face" pitchFamily="18" charset="0"/>
            </a:endParaRPr>
          </a:p>
        </p:txBody>
      </p:sp>
    </p:spTree>
    <p:extLst>
      <p:ext uri="{BB962C8B-B14F-4D97-AF65-F5344CB8AC3E}">
        <p14:creationId xmlns:p14="http://schemas.microsoft.com/office/powerpoint/2010/main" val="271241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20" name="Rectangle 3"/>
          <p:cNvSpPr txBox="1">
            <a:spLocks noChangeArrowheads="1"/>
          </p:cNvSpPr>
          <p:nvPr/>
        </p:nvSpPr>
        <p:spPr>
          <a:xfrm>
            <a:off x="457200" y="1484784"/>
            <a:ext cx="83058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nSpc>
                <a:spcPct val="100000"/>
              </a:lnSpc>
              <a:spcBef>
                <a:spcPts val="0"/>
              </a:spcBef>
              <a:buNone/>
            </a:pPr>
            <a:endParaRPr lang="es-MX" sz="2800" dirty="0" smtClean="0">
              <a:latin typeface="Baskerville Old Face" pitchFamily="18" charset="0"/>
            </a:endParaRPr>
          </a:p>
          <a:p>
            <a:pPr marL="0" indent="0">
              <a:lnSpc>
                <a:spcPct val="100000"/>
              </a:lnSpc>
              <a:spcBef>
                <a:spcPts val="0"/>
              </a:spcBef>
              <a:buNone/>
            </a:pPr>
            <a:endParaRPr lang="es-MX" sz="2800" dirty="0">
              <a:latin typeface="Baskerville Old Face" pitchFamily="18" charset="0"/>
            </a:endParaRPr>
          </a:p>
          <a:p>
            <a:pPr marL="0" indent="0">
              <a:lnSpc>
                <a:spcPct val="100000"/>
              </a:lnSpc>
              <a:spcBef>
                <a:spcPts val="0"/>
              </a:spcBef>
              <a:buNone/>
            </a:pPr>
            <a:endParaRPr lang="es-MX" sz="2800" dirty="0" smtClean="0">
              <a:latin typeface="Baskerville Old Face" pitchFamily="18" charset="0"/>
            </a:endParaRPr>
          </a:p>
          <a:p>
            <a:pPr marL="0" indent="0" algn="ctr">
              <a:lnSpc>
                <a:spcPct val="100000"/>
              </a:lnSpc>
              <a:spcBef>
                <a:spcPts val="0"/>
              </a:spcBef>
              <a:buNone/>
            </a:pPr>
            <a:r>
              <a:rPr lang="es-MX" sz="6000" dirty="0" smtClean="0">
                <a:solidFill>
                  <a:srgbClr val="0070C0"/>
                </a:solidFill>
                <a:latin typeface="Baskerville Old Face" pitchFamily="18" charset="0"/>
              </a:rPr>
              <a:t>GRACIAS!!!!!!!!!!!!</a:t>
            </a: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353682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o1.jpg"/>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81421" y="3426445"/>
            <a:ext cx="523317" cy="523317"/>
          </a:xfrm>
          <a:prstGeom prst="rect">
            <a:avLst/>
          </a:prstGeom>
        </p:spPr>
      </p:pic>
      <p:pic>
        <p:nvPicPr>
          <p:cNvPr id="8" name="Picture 7" descr="icono2.jpg"/>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65741" y="4530101"/>
            <a:ext cx="538997" cy="538997"/>
          </a:xfrm>
          <a:prstGeom prst="rect">
            <a:avLst/>
          </a:prstGeom>
        </p:spPr>
      </p:pic>
      <p:pic>
        <p:nvPicPr>
          <p:cNvPr id="10" name="Picture 9" descr="icono4.png"/>
          <p:cNvPicPr>
            <a:picLocks noChangeAspect="1"/>
          </p:cNvPicPr>
          <p:nvPr/>
        </p:nvPicPr>
        <p:blipFill rotWithShape="1">
          <a:blip r:embed="rId5"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4653486" y="3733256"/>
            <a:ext cx="504365" cy="627124"/>
          </a:xfrm>
          <a:prstGeom prst="rect">
            <a:avLst/>
          </a:prstGeom>
        </p:spPr>
      </p:pic>
      <p:pic>
        <p:nvPicPr>
          <p:cNvPr id="14" name="Picture 13"/>
          <p:cNvPicPr>
            <a:picLocks noChangeAspect="1"/>
          </p:cNvPicPr>
          <p:nvPr/>
        </p:nvPicPr>
        <p:blipFill rotWithShape="1">
          <a:blip r:embed="rId6" cstate="email">
            <a:duotone>
              <a:schemeClr val="accent4">
                <a:shade val="45000"/>
                <a:satMod val="135000"/>
              </a:schemeClr>
              <a:prstClr val="white"/>
            </a:duotone>
            <a:extLst>
              <a:ext uri="{28A0092B-C50C-407E-A947-70E740481C1C}">
                <a14:useLocalDpi xmlns:a14="http://schemas.microsoft.com/office/drawing/2010/main"/>
              </a:ext>
            </a:extLst>
          </a:blip>
          <a:srcRect l="28123" t="36405" r="18505" b="14779"/>
          <a:stretch/>
        </p:blipFill>
        <p:spPr>
          <a:xfrm>
            <a:off x="4495800" y="5104507"/>
            <a:ext cx="624722" cy="571389"/>
          </a:xfrm>
          <a:prstGeom prst="rect">
            <a:avLst/>
          </a:prstGeom>
        </p:spPr>
      </p:pic>
      <p:pic>
        <p:nvPicPr>
          <p:cNvPr id="19" name="Picture 6" descr="http://cispes.org/sites/default/files/wp-uploads/2012/05/El_Salvador1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89574" y="965136"/>
            <a:ext cx="4927824" cy="266324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1"/>
          <p:cNvSpPr txBox="1"/>
          <p:nvPr/>
        </p:nvSpPr>
        <p:spPr>
          <a:xfrm>
            <a:off x="5125777" y="3733256"/>
            <a:ext cx="4057400" cy="3216265"/>
          </a:xfrm>
          <a:prstGeom prst="rect">
            <a:avLst/>
          </a:prstGeom>
          <a:noFill/>
        </p:spPr>
        <p:txBody>
          <a:bodyPr wrap="square" rtlCol="0">
            <a:spAutoFit/>
          </a:bodyPr>
          <a:lstStyle/>
          <a:p>
            <a:r>
              <a:rPr lang="es-PE" sz="2000" b="1" dirty="0" smtClean="0">
                <a:solidFill>
                  <a:srgbClr val="FF9900"/>
                </a:solidFill>
                <a:latin typeface="Arial Black" panose="020B0A04020102020204" pitchFamily="34" charset="0"/>
              </a:rPr>
              <a:t>44.1% </a:t>
            </a:r>
            <a:r>
              <a:rPr lang="es-PE" sz="1400" dirty="0"/>
              <a:t>agricultura</a:t>
            </a:r>
          </a:p>
          <a:p>
            <a:r>
              <a:rPr lang="es-PE" sz="2000" b="1" dirty="0" smtClean="0">
                <a:solidFill>
                  <a:srgbClr val="FF9900"/>
                </a:solidFill>
                <a:latin typeface="Arial Black" panose="020B0A04020102020204" pitchFamily="34" charset="0"/>
              </a:rPr>
              <a:t>30.8%</a:t>
            </a:r>
            <a:r>
              <a:rPr lang="es-PE" sz="2000" dirty="0" smtClean="0">
                <a:solidFill>
                  <a:srgbClr val="FF9900"/>
                </a:solidFill>
                <a:latin typeface="Arial Black" panose="020B0A04020102020204" pitchFamily="34" charset="0"/>
              </a:rPr>
              <a:t> </a:t>
            </a:r>
            <a:r>
              <a:rPr lang="es-PE" sz="1400" dirty="0"/>
              <a:t>comercio, hoteles y restaurantes</a:t>
            </a:r>
          </a:p>
          <a:p>
            <a:r>
              <a:rPr lang="es-PE" sz="2000" b="1" dirty="0" smtClean="0">
                <a:solidFill>
                  <a:srgbClr val="FF9900"/>
                </a:solidFill>
                <a:latin typeface="Arial Black" panose="020B0A04020102020204" pitchFamily="34" charset="0"/>
              </a:rPr>
              <a:t>12.3% </a:t>
            </a:r>
            <a:r>
              <a:rPr lang="es-PE" sz="1400" dirty="0"/>
              <a:t>industrias manufactureras</a:t>
            </a:r>
            <a:endParaRPr lang="es-PE" sz="1400" b="1" dirty="0">
              <a:solidFill>
                <a:srgbClr val="1B388E"/>
              </a:solidFill>
              <a:latin typeface="Arial Black" panose="020B0A04020102020204" pitchFamily="34" charset="0"/>
            </a:endParaRPr>
          </a:p>
          <a:p>
            <a:endParaRPr lang="es-PE" sz="1400" b="1" dirty="0">
              <a:solidFill>
                <a:srgbClr val="1B388E"/>
              </a:solidFill>
              <a:latin typeface="Arial Black" panose="020B0A04020102020204" pitchFamily="34" charset="0"/>
            </a:endParaRPr>
          </a:p>
          <a:p>
            <a:endParaRPr lang="es-PE" sz="1600" b="1" dirty="0" smtClean="0">
              <a:solidFill>
                <a:srgbClr val="1B388E"/>
              </a:solidFill>
              <a:latin typeface="Arial Black" panose="020B0A04020102020204" pitchFamily="34" charset="0"/>
            </a:endParaRPr>
          </a:p>
          <a:p>
            <a:r>
              <a:rPr lang="es-PE" sz="1600" b="1" dirty="0" smtClean="0">
                <a:solidFill>
                  <a:srgbClr val="1B388E"/>
                </a:solidFill>
                <a:latin typeface="Arial Black" panose="020B0A04020102020204" pitchFamily="34" charset="0"/>
              </a:rPr>
              <a:t>Trabajo Infantil por debajo</a:t>
            </a:r>
          </a:p>
          <a:p>
            <a:r>
              <a:rPr lang="es-PE" sz="1600" b="1" dirty="0" smtClean="0">
                <a:solidFill>
                  <a:srgbClr val="1B388E"/>
                </a:solidFill>
                <a:latin typeface="Arial Black" panose="020B0A04020102020204" pitchFamily="34" charset="0"/>
              </a:rPr>
              <a:t>De la Edad Mínima (5-13): </a:t>
            </a:r>
            <a:r>
              <a:rPr lang="es-PE" sz="2000" b="1" dirty="0" smtClean="0">
                <a:solidFill>
                  <a:srgbClr val="1B388E"/>
                </a:solidFill>
                <a:latin typeface="Arial Black" panose="020B0A04020102020204" pitchFamily="34" charset="0"/>
              </a:rPr>
              <a:t>41,735</a:t>
            </a:r>
          </a:p>
          <a:p>
            <a:endParaRPr lang="es-PE" sz="1600" b="1" dirty="0" smtClean="0">
              <a:solidFill>
                <a:srgbClr val="1B388E"/>
              </a:solidFill>
              <a:latin typeface="Arial Black" panose="020B0A04020102020204" pitchFamily="34" charset="0"/>
            </a:endParaRPr>
          </a:p>
          <a:p>
            <a:r>
              <a:rPr lang="es-PE" sz="1600" b="1" dirty="0" smtClean="0">
                <a:solidFill>
                  <a:srgbClr val="1B388E"/>
                </a:solidFill>
                <a:latin typeface="Arial Black" panose="020B0A04020102020204" pitchFamily="34" charset="0"/>
              </a:rPr>
              <a:t>Trabajo </a:t>
            </a:r>
            <a:r>
              <a:rPr lang="es-PE" sz="1600" b="1" dirty="0">
                <a:solidFill>
                  <a:srgbClr val="1B388E"/>
                </a:solidFill>
                <a:latin typeface="Arial Black" panose="020B0A04020102020204" pitchFamily="34" charset="0"/>
              </a:rPr>
              <a:t>peligroso (5-17): </a:t>
            </a:r>
            <a:r>
              <a:rPr lang="es-PE" sz="2000" dirty="0" smtClean="0">
                <a:solidFill>
                  <a:srgbClr val="1B388E"/>
                </a:solidFill>
                <a:latin typeface="Arial Black" panose="020B0A04020102020204" pitchFamily="34" charset="0"/>
              </a:rPr>
              <a:t>88,422</a:t>
            </a:r>
            <a:endParaRPr lang="es-PE" sz="2000" dirty="0">
              <a:solidFill>
                <a:srgbClr val="1B388E"/>
              </a:solidFill>
              <a:latin typeface="Arial Black" panose="020B0A04020102020204" pitchFamily="34" charset="0"/>
            </a:endParaRPr>
          </a:p>
          <a:p>
            <a:endParaRPr lang="es-PE" sz="2000" dirty="0">
              <a:solidFill>
                <a:srgbClr val="1B388E"/>
              </a:solidFill>
              <a:latin typeface="Arial Black" panose="020B0A04020102020204" pitchFamily="34" charset="0"/>
            </a:endParaRPr>
          </a:p>
          <a:p>
            <a:pPr algn="r"/>
            <a:r>
              <a:rPr lang="es-PE" sz="1050" i="1" dirty="0" smtClean="0"/>
              <a:t>Fuente</a:t>
            </a:r>
            <a:r>
              <a:rPr lang="es-PE" sz="1050" i="1" dirty="0"/>
              <a:t>: EHPM </a:t>
            </a:r>
            <a:r>
              <a:rPr lang="es-PE" sz="1050" i="1" dirty="0" smtClean="0"/>
              <a:t>2017</a:t>
            </a:r>
            <a:endParaRPr lang="en-GB" sz="1050" i="1" dirty="0"/>
          </a:p>
          <a:p>
            <a:endParaRPr lang="en-GB" sz="1050" dirty="0"/>
          </a:p>
        </p:txBody>
      </p:sp>
      <p:sp>
        <p:nvSpPr>
          <p:cNvPr id="23" name="CasellaDiTesto 22"/>
          <p:cNvSpPr txBox="1"/>
          <p:nvPr/>
        </p:nvSpPr>
        <p:spPr>
          <a:xfrm>
            <a:off x="673207" y="3445382"/>
            <a:ext cx="4293474" cy="3016210"/>
          </a:xfrm>
          <a:prstGeom prst="rect">
            <a:avLst/>
          </a:prstGeom>
          <a:noFill/>
        </p:spPr>
        <p:txBody>
          <a:bodyPr wrap="square" rtlCol="0">
            <a:spAutoFit/>
          </a:bodyPr>
          <a:lstStyle/>
          <a:p>
            <a:r>
              <a:rPr lang="es-PE" sz="2000" dirty="0" smtClean="0">
                <a:solidFill>
                  <a:srgbClr val="1B388E"/>
                </a:solidFill>
                <a:latin typeface="Arial Black" panose="020B0A04020102020204" pitchFamily="34" charset="0"/>
              </a:rPr>
              <a:t>2,080,004 (0 </a:t>
            </a:r>
            <a:r>
              <a:rPr lang="es-PE" sz="2000" dirty="0">
                <a:solidFill>
                  <a:srgbClr val="1B388E"/>
                </a:solidFill>
                <a:latin typeface="Arial Black" panose="020B0A04020102020204" pitchFamily="34" charset="0"/>
              </a:rPr>
              <a:t>a 17 años) </a:t>
            </a:r>
            <a:r>
              <a:rPr lang="es-PE" sz="2000" b="1" dirty="0">
                <a:solidFill>
                  <a:srgbClr val="1B388E"/>
                </a:solidFill>
                <a:latin typeface="Arial Black" panose="020B0A04020102020204" pitchFamily="34" charset="0"/>
              </a:rPr>
              <a:t> </a:t>
            </a:r>
            <a:endParaRPr lang="en-GB" sz="2000" b="1" dirty="0">
              <a:solidFill>
                <a:srgbClr val="1B388E"/>
              </a:solidFill>
              <a:latin typeface="Arial Black" panose="020B0A04020102020204" pitchFamily="34" charset="0"/>
            </a:endParaRPr>
          </a:p>
          <a:p>
            <a:endParaRPr lang="en-GB" sz="1000" dirty="0" smtClean="0"/>
          </a:p>
          <a:p>
            <a:endParaRPr lang="en-GB" sz="1000" dirty="0"/>
          </a:p>
          <a:p>
            <a:endParaRPr lang="en-GB" sz="1000" dirty="0"/>
          </a:p>
          <a:p>
            <a:r>
              <a:rPr lang="es-PE" sz="2000" dirty="0" smtClean="0">
                <a:solidFill>
                  <a:srgbClr val="1B388E"/>
                </a:solidFill>
                <a:latin typeface="Arial Black" panose="020B0A04020102020204" pitchFamily="34" charset="0"/>
              </a:rPr>
              <a:t>Trabajo Infantil (130,157 NN)</a:t>
            </a:r>
          </a:p>
          <a:p>
            <a:r>
              <a:rPr lang="es-PE" sz="2000" dirty="0">
                <a:solidFill>
                  <a:srgbClr val="1B388E"/>
                </a:solidFill>
                <a:latin typeface="Arial Black" panose="020B0A04020102020204" pitchFamily="34" charset="0"/>
              </a:rPr>
              <a:t>5 -13: 8.4</a:t>
            </a:r>
            <a:r>
              <a:rPr lang="es-PE" sz="2000" dirty="0" smtClean="0">
                <a:solidFill>
                  <a:srgbClr val="1B388E"/>
                </a:solidFill>
                <a:latin typeface="Arial Black" panose="020B0A04020102020204" pitchFamily="34" charset="0"/>
              </a:rPr>
              <a:t>% (41,735)</a:t>
            </a:r>
          </a:p>
          <a:p>
            <a:endParaRPr lang="es-PE" sz="2000" dirty="0" smtClean="0">
              <a:solidFill>
                <a:srgbClr val="1B388E"/>
              </a:solidFill>
              <a:latin typeface="Arial Black" panose="020B0A04020102020204" pitchFamily="34" charset="0"/>
            </a:endParaRPr>
          </a:p>
          <a:p>
            <a:r>
              <a:rPr lang="es-PE" sz="2000" dirty="0" smtClean="0">
                <a:solidFill>
                  <a:srgbClr val="1B388E"/>
                </a:solidFill>
                <a:latin typeface="Arial Black" panose="020B0A04020102020204" pitchFamily="34" charset="0"/>
              </a:rPr>
              <a:t>Trabajo permitido</a:t>
            </a:r>
          </a:p>
          <a:p>
            <a:r>
              <a:rPr lang="es-PE" sz="2000" dirty="0">
                <a:solidFill>
                  <a:srgbClr val="1B388E"/>
                </a:solidFill>
                <a:latin typeface="Arial Black" panose="020B0A04020102020204" pitchFamily="34" charset="0"/>
              </a:rPr>
              <a:t>14-17: </a:t>
            </a:r>
            <a:r>
              <a:rPr lang="es-PE" sz="2000" dirty="0" smtClean="0">
                <a:solidFill>
                  <a:srgbClr val="1B388E"/>
                </a:solidFill>
                <a:latin typeface="Arial Black" panose="020B0A04020102020204" pitchFamily="34" charset="0"/>
              </a:rPr>
              <a:t>1.3% (20,659 Ad.)</a:t>
            </a:r>
            <a:endParaRPr lang="es-PE" sz="2000" dirty="0">
              <a:solidFill>
                <a:srgbClr val="1B388E"/>
              </a:solidFill>
              <a:latin typeface="Arial Black" panose="020B0A04020102020204" pitchFamily="34" charset="0"/>
            </a:endParaRPr>
          </a:p>
          <a:p>
            <a:endParaRPr lang="es-PE" sz="2000" dirty="0">
              <a:solidFill>
                <a:srgbClr val="1B388E"/>
              </a:solidFill>
              <a:latin typeface="Arial Black" panose="020B0A04020102020204" pitchFamily="34" charset="0"/>
            </a:endParaRPr>
          </a:p>
          <a:p>
            <a:endParaRPr lang="es-PE" sz="2000" dirty="0">
              <a:solidFill>
                <a:srgbClr val="1B388E"/>
              </a:solidFill>
              <a:latin typeface="Arial Black" panose="020B0A04020102020204" pitchFamily="34" charset="0"/>
            </a:endParaRPr>
          </a:p>
        </p:txBody>
      </p:sp>
      <p:pic>
        <p:nvPicPr>
          <p:cNvPr id="12" name="Imagen 9" descr="con circulo.png">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67711" y="103505"/>
            <a:ext cx="1070620" cy="1192612"/>
          </a:xfrm>
          <a:prstGeom prst="rect">
            <a:avLst/>
          </a:prstGeom>
        </p:spPr>
      </p:pic>
      <p:pic>
        <p:nvPicPr>
          <p:cNvPr id="13" name="Imagen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0"/>
            <a:ext cx="1981200"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14 Imagen" descr="C:\Users\michelle.garcia\AppData\Local\Temp\LogoMTPS.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752" y="6195944"/>
            <a:ext cx="1731304" cy="645855"/>
          </a:xfrm>
          <a:prstGeom prst="rect">
            <a:avLst/>
          </a:prstGeom>
          <a:noFill/>
          <a:ln>
            <a:noFill/>
          </a:ln>
        </p:spPr>
      </p:pic>
      <p:sp>
        <p:nvSpPr>
          <p:cNvPr id="16" name="Rectangle 2"/>
          <p:cNvSpPr txBox="1">
            <a:spLocks noChangeArrowheads="1"/>
          </p:cNvSpPr>
          <p:nvPr/>
        </p:nvSpPr>
        <p:spPr>
          <a:xfrm>
            <a:off x="1705305" y="31034"/>
            <a:ext cx="6705599" cy="997069"/>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spcBef>
                <a:spcPts val="0"/>
              </a:spcBef>
            </a:pPr>
            <a:r>
              <a:rPr lang="es-MX" sz="2500" dirty="0" smtClean="0">
                <a:solidFill>
                  <a:srgbClr val="0070C0"/>
                </a:solidFill>
                <a:latin typeface="Castellar" panose="020A0402060406010301" pitchFamily="18" charset="0"/>
              </a:rPr>
              <a:t>EL SALVADOR: </a:t>
            </a:r>
          </a:p>
          <a:p>
            <a:pPr algn="ctr">
              <a:lnSpc>
                <a:spcPct val="100000"/>
              </a:lnSpc>
              <a:spcBef>
                <a:spcPts val="0"/>
              </a:spcBef>
            </a:pPr>
            <a:r>
              <a:rPr lang="es-MX" sz="2500" dirty="0" smtClean="0">
                <a:solidFill>
                  <a:srgbClr val="0070C0"/>
                </a:solidFill>
                <a:latin typeface="Castellar" panose="020A0402060406010301" pitchFamily="18" charset="0"/>
              </a:rPr>
              <a:t>TRABAJO INFANTIL EN CIFRAS</a:t>
            </a:r>
            <a:r>
              <a:rPr lang="es-MX" sz="2000" dirty="0" smtClean="0">
                <a:latin typeface="Baskerville Old Face" pitchFamily="18" charset="0"/>
              </a:rPr>
              <a:t>.</a:t>
            </a:r>
            <a:endParaRPr lang="es-MX" sz="2000" dirty="0">
              <a:latin typeface="Baskerville Old Face" pitchFamily="18" charset="0"/>
            </a:endParaRPr>
          </a:p>
        </p:txBody>
      </p:sp>
    </p:spTree>
    <p:extLst>
      <p:ext uri="{BB962C8B-B14F-4D97-AF65-F5344CB8AC3E}">
        <p14:creationId xmlns:p14="http://schemas.microsoft.com/office/powerpoint/2010/main" val="1509131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n 2"/>
          <p:cNvPicPr>
            <a:picLocks noChangeAspect="1" noChangeArrowheads="1"/>
          </p:cNvPicPr>
          <p:nvPr/>
        </p:nvPicPr>
        <p:blipFill>
          <a:blip r:embed="rId2" cstate="print"/>
          <a:srcRect l="876" t="2219" r="1009" b="1526"/>
          <a:stretch>
            <a:fillRect/>
          </a:stretch>
        </p:blipFill>
        <p:spPr bwMode="auto">
          <a:xfrm>
            <a:off x="0" y="3429000"/>
            <a:ext cx="9144000" cy="3443288"/>
          </a:xfrm>
          <a:prstGeom prst="rect">
            <a:avLst/>
          </a:prstGeom>
          <a:noFill/>
          <a:ln w="9525">
            <a:noFill/>
            <a:miter lim="800000"/>
            <a:headEnd/>
            <a:tailEnd/>
          </a:ln>
        </p:spPr>
      </p:pic>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pic>
        <p:nvPicPr>
          <p:cNvPr id="17" name="16 Imagen" descr="C:\Users\michelle.garcia\AppData\Local\Temp\LogoMTPS.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3048" y="5662810"/>
            <a:ext cx="2109952" cy="902935"/>
          </a:xfrm>
          <a:prstGeom prst="rect">
            <a:avLst/>
          </a:prstGeom>
          <a:noFill/>
          <a:ln>
            <a:noFill/>
          </a:ln>
        </p:spPr>
      </p:pic>
      <p:sp>
        <p:nvSpPr>
          <p:cNvPr id="18" name="Rectangle 2"/>
          <p:cNvSpPr txBox="1">
            <a:spLocks noChangeArrowheads="1"/>
          </p:cNvSpPr>
          <p:nvPr/>
        </p:nvSpPr>
        <p:spPr>
          <a:xfrm>
            <a:off x="2195289" y="142698"/>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spcBef>
                <a:spcPts val="0"/>
              </a:spcBef>
            </a:pPr>
            <a:r>
              <a:rPr lang="es-ES" sz="2500" dirty="0">
                <a:solidFill>
                  <a:srgbClr val="0070C0"/>
                </a:solidFill>
                <a:latin typeface="Castellar" panose="020A0402060406010301" pitchFamily="18" charset="0"/>
              </a:rPr>
              <a:t>Estrategia Nacional para la Erradicación del Trabajo Infantil.</a:t>
            </a:r>
          </a:p>
        </p:txBody>
      </p:sp>
      <p:sp>
        <p:nvSpPr>
          <p:cNvPr id="20" name="Rectangle 3"/>
          <p:cNvSpPr txBox="1">
            <a:spLocks noChangeArrowheads="1"/>
          </p:cNvSpPr>
          <p:nvPr/>
        </p:nvSpPr>
        <p:spPr>
          <a:xfrm>
            <a:off x="457200" y="1484784"/>
            <a:ext cx="82296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533400" indent="-533400">
              <a:lnSpc>
                <a:spcPct val="100000"/>
              </a:lnSpc>
              <a:spcBef>
                <a:spcPts val="0"/>
              </a:spcBef>
              <a:buFontTx/>
              <a:buAutoNum type="arabicPeriod"/>
            </a:pPr>
            <a:endParaRPr lang="es-ES" sz="2800" dirty="0" smtClean="0">
              <a:latin typeface="Baskerville Old Face" pitchFamily="18" charset="0"/>
            </a:endParaRPr>
          </a:p>
          <a:p>
            <a:pPr marL="0" indent="0">
              <a:lnSpc>
                <a:spcPct val="100000"/>
              </a:lnSpc>
              <a:spcBef>
                <a:spcPts val="0"/>
              </a:spcBef>
              <a:buNone/>
            </a:pPr>
            <a:endParaRPr lang="es-ES" sz="2800" dirty="0" smtClean="0">
              <a:latin typeface="Baskerville Old Face" pitchFamily="18" charset="0"/>
            </a:endParaRPr>
          </a:p>
          <a:p>
            <a:pPr marL="533400" indent="-533400">
              <a:lnSpc>
                <a:spcPct val="100000"/>
              </a:lnSpc>
              <a:spcBef>
                <a:spcPts val="0"/>
              </a:spcBef>
              <a:buFontTx/>
              <a:buAutoNum type="arabicPeriod"/>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pic>
        <p:nvPicPr>
          <p:cNvPr id="11" name="Imagen 3"/>
          <p:cNvPicPr>
            <a:picLocks noChangeAspect="1" noChangeArrowheads="1"/>
          </p:cNvPicPr>
          <p:nvPr/>
        </p:nvPicPr>
        <p:blipFill>
          <a:blip r:embed="rId7" cstate="print"/>
          <a:srcRect/>
          <a:stretch>
            <a:fillRect/>
          </a:stretch>
        </p:blipFill>
        <p:spPr bwMode="auto">
          <a:xfrm>
            <a:off x="2132227" y="1382902"/>
            <a:ext cx="5324475" cy="2293190"/>
          </a:xfrm>
          <a:prstGeom prst="rect">
            <a:avLst/>
          </a:prstGeom>
          <a:noFill/>
          <a:ln w="9525">
            <a:noFill/>
            <a:miter lim="800000"/>
            <a:headEnd/>
            <a:tailEnd/>
          </a:ln>
        </p:spPr>
      </p:pic>
    </p:spTree>
    <p:extLst>
      <p:ext uri="{BB962C8B-B14F-4D97-AF65-F5344CB8AC3E}">
        <p14:creationId xmlns:p14="http://schemas.microsoft.com/office/powerpoint/2010/main" val="293550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pic>
        <p:nvPicPr>
          <p:cNvPr id="17" name="16 Imagen" descr="C:\Users\michelle.garcia\AppData\Local\Temp\LogoMTP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048" y="5662810"/>
            <a:ext cx="2109952" cy="902935"/>
          </a:xfrm>
          <a:prstGeom prst="rect">
            <a:avLst/>
          </a:prstGeom>
          <a:noFill/>
          <a:ln>
            <a:noFill/>
          </a:ln>
        </p:spPr>
      </p:pic>
      <p:sp>
        <p:nvSpPr>
          <p:cNvPr id="20" name="Rectangle 3"/>
          <p:cNvSpPr txBox="1">
            <a:spLocks noChangeArrowheads="1"/>
          </p:cNvSpPr>
          <p:nvPr/>
        </p:nvSpPr>
        <p:spPr>
          <a:xfrm>
            <a:off x="457200" y="1484784"/>
            <a:ext cx="82296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just">
              <a:buNone/>
            </a:pPr>
            <a:r>
              <a:rPr lang="es-SV" dirty="0" smtClean="0"/>
              <a:t>Se ejecuta a través de una Programación Operativa bajo las 6 Dimensiones:</a:t>
            </a:r>
          </a:p>
          <a:p>
            <a:pPr marL="0" indent="0" algn="just">
              <a:buNone/>
            </a:pPr>
            <a:r>
              <a:rPr lang="es-SV" dirty="0" smtClean="0"/>
              <a:t>DIMENSIÓN </a:t>
            </a:r>
            <a:r>
              <a:rPr lang="es-SV" dirty="0"/>
              <a:t>1: LUCHA CONTRA LA POBREZA. </a:t>
            </a:r>
            <a:endParaRPr lang="es-SV" dirty="0" smtClean="0"/>
          </a:p>
          <a:p>
            <a:pPr marL="0" indent="0" algn="just">
              <a:buNone/>
            </a:pPr>
            <a:r>
              <a:rPr lang="es-SV" dirty="0"/>
              <a:t>DIMENSIÓN 2: </a:t>
            </a:r>
            <a:r>
              <a:rPr lang="es-SV" dirty="0" smtClean="0"/>
              <a:t>SALUD</a:t>
            </a:r>
          </a:p>
          <a:p>
            <a:pPr marL="0" indent="0" algn="just">
              <a:buNone/>
            </a:pPr>
            <a:r>
              <a:rPr lang="es-SV" dirty="0"/>
              <a:t>DIMENSIÓN 3: </a:t>
            </a:r>
            <a:r>
              <a:rPr lang="es-SV" dirty="0" smtClean="0"/>
              <a:t>EDUCACIÓN</a:t>
            </a:r>
          </a:p>
          <a:p>
            <a:pPr marL="0" indent="0" algn="just">
              <a:buNone/>
            </a:pPr>
            <a:r>
              <a:rPr lang="es-SV" dirty="0"/>
              <a:t>DIMENSIÓN 4: PROTECCIÓN ESPECIAL DE </a:t>
            </a:r>
            <a:r>
              <a:rPr lang="es-SV" dirty="0" smtClean="0"/>
              <a:t>DERECHOS</a:t>
            </a:r>
          </a:p>
          <a:p>
            <a:pPr marL="0" indent="0" algn="just">
              <a:buNone/>
            </a:pPr>
            <a:r>
              <a:rPr lang="es-SV" dirty="0"/>
              <a:t>DIMENSIÓN 5: </a:t>
            </a:r>
            <a:r>
              <a:rPr lang="es-SV" dirty="0" smtClean="0"/>
              <a:t>SENSIBILIZACIÓN</a:t>
            </a:r>
          </a:p>
          <a:p>
            <a:pPr marL="0" indent="0" algn="just">
              <a:buNone/>
            </a:pPr>
            <a:r>
              <a:rPr lang="es-SV" dirty="0"/>
              <a:t>DIMENSIÓN 6: GENERACIÓN DE INFORMACIÓN Y CONOCIMIENTO.</a:t>
            </a:r>
          </a:p>
          <a:p>
            <a:pPr marL="0" indent="0" algn="just">
              <a:buNone/>
            </a:pPr>
            <a:endParaRPr lang="es-SV" dirty="0"/>
          </a:p>
          <a:p>
            <a:pPr marL="0" indent="0" algn="just">
              <a:buNone/>
            </a:pPr>
            <a:endParaRPr lang="es-SV" sz="1800" dirty="0"/>
          </a:p>
          <a:p>
            <a:pPr marL="0" lvl="0" indent="0" algn="just">
              <a:buNone/>
            </a:pPr>
            <a:endParaRPr lang="es-SV" sz="1800" dirty="0"/>
          </a:p>
          <a:p>
            <a:pPr marL="0" indent="0">
              <a:lnSpc>
                <a:spcPct val="100000"/>
              </a:lnSpc>
              <a:spcBef>
                <a:spcPts val="0"/>
              </a:spcBef>
              <a:buNone/>
            </a:pPr>
            <a:endParaRPr lang="es-ES" sz="2800" dirty="0" smtClean="0">
              <a:latin typeface="Baskerville Old Face" pitchFamily="18" charset="0"/>
            </a:endParaRPr>
          </a:p>
          <a:p>
            <a:pPr marL="533400" indent="-533400">
              <a:lnSpc>
                <a:spcPct val="100000"/>
              </a:lnSpc>
              <a:spcBef>
                <a:spcPts val="0"/>
              </a:spcBef>
              <a:buFontTx/>
              <a:buAutoNum type="arabicPeriod"/>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sp>
        <p:nvSpPr>
          <p:cNvPr id="11" name="Rectangle 2"/>
          <p:cNvSpPr txBox="1">
            <a:spLocks noChangeArrowheads="1"/>
          </p:cNvSpPr>
          <p:nvPr/>
        </p:nvSpPr>
        <p:spPr>
          <a:xfrm>
            <a:off x="2195289" y="142698"/>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spcBef>
                <a:spcPts val="0"/>
              </a:spcBef>
            </a:pPr>
            <a:r>
              <a:rPr lang="es-ES" sz="2500" dirty="0">
                <a:solidFill>
                  <a:srgbClr val="0070C0"/>
                </a:solidFill>
                <a:latin typeface="Castellar" panose="020A0402060406010301" pitchFamily="18" charset="0"/>
              </a:rPr>
              <a:t>Estrategia Nacional para la Erradicación del Trabajo Infantil.</a:t>
            </a:r>
          </a:p>
        </p:txBody>
      </p:sp>
    </p:spTree>
    <p:extLst>
      <p:ext uri="{BB962C8B-B14F-4D97-AF65-F5344CB8AC3E}">
        <p14:creationId xmlns:p14="http://schemas.microsoft.com/office/powerpoint/2010/main" val="35794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pic>
        <p:nvPicPr>
          <p:cNvPr id="17" name="16 Imagen" descr="C:\Users\michelle.garcia\AppData\Local\Temp\LogoMTP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048" y="5662810"/>
            <a:ext cx="2109952" cy="902935"/>
          </a:xfrm>
          <a:prstGeom prst="rect">
            <a:avLst/>
          </a:prstGeom>
          <a:noFill/>
          <a:ln>
            <a:noFill/>
          </a:ln>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484784"/>
            <a:ext cx="82296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smtClean="0"/>
              <a:t>DIMENSIÓN </a:t>
            </a:r>
            <a:r>
              <a:rPr lang="es-SV" u="sng" dirty="0"/>
              <a:t>1: LUCHA CONTRA LA POBREZA.</a:t>
            </a:r>
            <a:r>
              <a:rPr lang="es-SV" dirty="0"/>
              <a:t> </a:t>
            </a:r>
          </a:p>
          <a:p>
            <a:pPr lvl="0" algn="just"/>
            <a:r>
              <a:rPr lang="es-SV" sz="1800" b="1" dirty="0"/>
              <a:t>RESULTADO 1: Las familias participantes de los programas sociales centrados en niñez y mejorado sus condiciones de vida contribuyendo a la garantía de los derechos de las niñas y niños y a la distribución del trabajo infantil. (STPP</a:t>
            </a:r>
            <a:r>
              <a:rPr lang="es-SV" sz="1800" b="1" dirty="0" smtClean="0"/>
              <a:t>).</a:t>
            </a:r>
          </a:p>
          <a:p>
            <a:pPr marL="0" indent="0" algn="just">
              <a:buNone/>
            </a:pPr>
            <a:r>
              <a:rPr lang="es-ES" sz="1800" dirty="0" smtClean="0"/>
              <a:t>Ejecución </a:t>
            </a:r>
            <a:r>
              <a:rPr lang="es-ES" sz="1800" dirty="0"/>
              <a:t>de los Programas Sociales, impulsados desde la Presidencia de la República, se han observado avances significativos en relación a los niños, niñas y adolescentes en situación de trabajo infantil, debido a que, con estos Programas, se han beneficiado a muchas familias, entre los programas están</a:t>
            </a:r>
            <a:r>
              <a:rPr lang="es-ES" sz="1800" dirty="0" smtClean="0"/>
              <a:t>:</a:t>
            </a:r>
          </a:p>
          <a:p>
            <a:pPr marL="0" indent="0" algn="just">
              <a:buNone/>
            </a:pPr>
            <a:r>
              <a:rPr lang="es-ES" sz="1800" b="1" dirty="0" smtClean="0"/>
              <a:t>1. PROGRAMA</a:t>
            </a:r>
            <a:r>
              <a:rPr lang="es-ES" sz="1800" b="1" dirty="0"/>
              <a:t>: DOTACIÓN DE PAQUETES </a:t>
            </a:r>
            <a:r>
              <a:rPr lang="es-ES" sz="1800" b="1" dirty="0" smtClean="0"/>
              <a:t>ESCOLARES.</a:t>
            </a:r>
          </a:p>
          <a:p>
            <a:pPr marL="0" lvl="0" indent="0" algn="just">
              <a:buNone/>
            </a:pPr>
            <a:r>
              <a:rPr lang="es-ES" sz="1800" b="1" dirty="0" smtClean="0"/>
              <a:t>2. </a:t>
            </a:r>
            <a:r>
              <a:rPr lang="es-ES" sz="1800" b="1" dirty="0"/>
              <a:t>COMUNIDADES SOLIDARIAS URBANAS Y RURALES</a:t>
            </a:r>
            <a:r>
              <a:rPr lang="es-ES" sz="1800" dirty="0"/>
              <a:t>. </a:t>
            </a:r>
            <a:endParaRPr lang="es-SV" sz="1800" dirty="0"/>
          </a:p>
          <a:p>
            <a:pPr marL="0" lvl="0" indent="0" algn="just">
              <a:buNone/>
            </a:pPr>
            <a:r>
              <a:rPr lang="es-SV" sz="1800" dirty="0" smtClean="0"/>
              <a:t>3. </a:t>
            </a:r>
            <a:r>
              <a:rPr lang="es-ES" sz="1800" b="1" dirty="0"/>
              <a:t>MEJORAMIENTO DE LOS AMBIENTES ESCOLARES Y RECURSOS EDUCATIVOS.</a:t>
            </a:r>
            <a:endParaRPr lang="es-SV" sz="1800" dirty="0"/>
          </a:p>
          <a:p>
            <a:pPr marL="0" indent="0" algn="just">
              <a:buNone/>
            </a:pPr>
            <a:endParaRPr lang="es-SV" sz="1800" dirty="0"/>
          </a:p>
          <a:p>
            <a:pPr marL="0" lvl="0" indent="0" algn="just">
              <a:buNone/>
            </a:pPr>
            <a:endParaRPr lang="es-SV" sz="1800" dirty="0"/>
          </a:p>
          <a:p>
            <a:pPr marL="0" indent="0">
              <a:lnSpc>
                <a:spcPct val="100000"/>
              </a:lnSpc>
              <a:spcBef>
                <a:spcPts val="0"/>
              </a:spcBef>
              <a:buNone/>
            </a:pPr>
            <a:endParaRPr lang="es-ES" sz="2800" dirty="0" smtClean="0">
              <a:latin typeface="Baskerville Old Face" pitchFamily="18" charset="0"/>
            </a:endParaRPr>
          </a:p>
          <a:p>
            <a:pPr marL="533400" indent="-533400">
              <a:lnSpc>
                <a:spcPct val="100000"/>
              </a:lnSpc>
              <a:spcBef>
                <a:spcPts val="0"/>
              </a:spcBef>
              <a:buFontTx/>
              <a:buAutoNum type="arabicPeriod"/>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192070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pic>
        <p:nvPicPr>
          <p:cNvPr id="17" name="16 Imagen" descr="C:\Users\michelle.garcia\AppData\Local\Temp\LogoMTP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048" y="5662810"/>
            <a:ext cx="2109952" cy="902935"/>
          </a:xfrm>
          <a:prstGeom prst="rect">
            <a:avLst/>
          </a:prstGeom>
          <a:noFill/>
          <a:ln>
            <a:noFill/>
          </a:ln>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484784"/>
            <a:ext cx="82296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smtClean="0"/>
              <a:t>DIMENSIÓN </a:t>
            </a:r>
            <a:r>
              <a:rPr lang="es-SV" u="sng" dirty="0"/>
              <a:t>1: LUCHA CONTRA LA POBREZA.</a:t>
            </a:r>
            <a:r>
              <a:rPr lang="es-SV" dirty="0"/>
              <a:t> </a:t>
            </a:r>
          </a:p>
          <a:p>
            <a:pPr marL="0" indent="0" algn="just">
              <a:buNone/>
            </a:pPr>
            <a:r>
              <a:rPr lang="es-SV" sz="1800" dirty="0" smtClean="0"/>
              <a:t>4. </a:t>
            </a:r>
            <a:r>
              <a:rPr lang="es-ES" sz="1800" b="1" dirty="0"/>
              <a:t>PROGRAMA DE ALIMENTACIÓN Y SALUD </a:t>
            </a:r>
            <a:r>
              <a:rPr lang="es-ES" sz="1800" b="1" dirty="0" smtClean="0"/>
              <a:t>ESCOLAR.</a:t>
            </a:r>
          </a:p>
          <a:p>
            <a:pPr marL="0" lvl="0" indent="0" algn="just">
              <a:buNone/>
            </a:pPr>
            <a:r>
              <a:rPr lang="es-ES" sz="1800" b="1" dirty="0" smtClean="0"/>
              <a:t>5. </a:t>
            </a:r>
            <a:r>
              <a:rPr lang="es-ES" sz="1800" b="1" dirty="0"/>
              <a:t>SUBPROGRAMA DEL VASO DE LECHE</a:t>
            </a:r>
            <a:endParaRPr lang="es-SV" sz="1800" dirty="0"/>
          </a:p>
          <a:p>
            <a:pPr marL="0" lvl="0" indent="0" algn="just">
              <a:buNone/>
            </a:pPr>
            <a:r>
              <a:rPr lang="es-SV" sz="1800" dirty="0" smtClean="0"/>
              <a:t>6. </a:t>
            </a:r>
            <a:r>
              <a:rPr lang="es-ES" sz="1800" b="1" dirty="0"/>
              <a:t>PROGRAMA DE APOYO TEMPORAL AL INGRESO (PATI)</a:t>
            </a:r>
            <a:endParaRPr lang="es-SV" sz="1800" dirty="0"/>
          </a:p>
          <a:p>
            <a:pPr marL="0" lvl="0" indent="0" algn="just">
              <a:buNone/>
            </a:pPr>
            <a:r>
              <a:rPr lang="es-SV" sz="1800" dirty="0" smtClean="0"/>
              <a:t>7. </a:t>
            </a:r>
            <a:r>
              <a:rPr lang="es-ES" sz="1800" b="1" dirty="0"/>
              <a:t>PROGRAMA DE AGRICULTURA FAMILIAR </a:t>
            </a:r>
            <a:endParaRPr lang="es-SV" sz="1800" dirty="0"/>
          </a:p>
          <a:p>
            <a:pPr marL="0" lvl="0" indent="0" algn="just">
              <a:buNone/>
            </a:pPr>
            <a:r>
              <a:rPr lang="es-SV" sz="1800" dirty="0" smtClean="0"/>
              <a:t>8. </a:t>
            </a:r>
            <a:r>
              <a:rPr lang="es-ES" sz="1800" b="1" dirty="0"/>
              <a:t>PROGRAMA DE PAQUETES AGRÍCOLAS</a:t>
            </a:r>
            <a:endParaRPr lang="es-SV" sz="1800" dirty="0"/>
          </a:p>
          <a:p>
            <a:pPr marL="0" lvl="0" indent="0" algn="just">
              <a:buNone/>
            </a:pPr>
            <a:r>
              <a:rPr lang="es-SV" sz="1800" dirty="0" smtClean="0"/>
              <a:t>9. </a:t>
            </a:r>
            <a:r>
              <a:rPr lang="es-ES" sz="1800" b="1" dirty="0"/>
              <a:t>INFRAESTRUCTURA SOCIAL BÁSICA </a:t>
            </a:r>
            <a:endParaRPr lang="es-SV" sz="1800" dirty="0"/>
          </a:p>
          <a:p>
            <a:pPr marL="0" lvl="0" indent="0" algn="just">
              <a:buNone/>
            </a:pPr>
            <a:r>
              <a:rPr lang="es-SV" sz="1800" dirty="0" smtClean="0"/>
              <a:t>10. </a:t>
            </a:r>
            <a:r>
              <a:rPr lang="es-ES" sz="1800" b="1" dirty="0"/>
              <a:t>ATENCIÓN INTEGRAL A LA PRIMERA INFANCIA </a:t>
            </a:r>
            <a:endParaRPr lang="es-SV" sz="1800" dirty="0"/>
          </a:p>
          <a:p>
            <a:pPr marL="0" lvl="0" indent="0" algn="just">
              <a:buNone/>
            </a:pPr>
            <a:r>
              <a:rPr lang="es-SV" sz="1800" dirty="0" smtClean="0"/>
              <a:t>11. </a:t>
            </a:r>
            <a:r>
              <a:rPr lang="es-ES" sz="1800" b="1" dirty="0"/>
              <a:t>PROGRAMA DE EDUCACIÓN INICIAL Y PARVULARIA</a:t>
            </a:r>
            <a:endParaRPr lang="es-SV" sz="1800" dirty="0"/>
          </a:p>
          <a:p>
            <a:pPr marL="0" indent="0" algn="just">
              <a:buNone/>
            </a:pPr>
            <a:r>
              <a:rPr lang="es-SV" sz="1800" dirty="0" smtClean="0"/>
              <a:t>ENTRE OTROS.</a:t>
            </a:r>
            <a:endParaRPr lang="es-SV" sz="1800" dirty="0"/>
          </a:p>
          <a:p>
            <a:pPr marL="0" lvl="0" indent="0" algn="just">
              <a:buNone/>
            </a:pPr>
            <a:endParaRPr lang="es-SV" sz="1800" dirty="0"/>
          </a:p>
          <a:p>
            <a:pPr marL="0" indent="0">
              <a:lnSpc>
                <a:spcPct val="100000"/>
              </a:lnSpc>
              <a:spcBef>
                <a:spcPts val="0"/>
              </a:spcBef>
              <a:buNone/>
            </a:pPr>
            <a:endParaRPr lang="es-ES" sz="2800" dirty="0" smtClean="0">
              <a:latin typeface="Baskerville Old Face" pitchFamily="18" charset="0"/>
            </a:endParaRPr>
          </a:p>
          <a:p>
            <a:pPr marL="533400" indent="-533400">
              <a:lnSpc>
                <a:spcPct val="100000"/>
              </a:lnSpc>
              <a:spcBef>
                <a:spcPts val="0"/>
              </a:spcBef>
              <a:buFontTx/>
              <a:buAutoNum type="arabicPeriod"/>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250613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pic>
        <p:nvPicPr>
          <p:cNvPr id="17" name="16 Imagen" descr="C:\Users\michelle.garcia\AppData\Local\Temp\LogoMTP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048" y="5662810"/>
            <a:ext cx="2109952" cy="902935"/>
          </a:xfrm>
          <a:prstGeom prst="rect">
            <a:avLst/>
          </a:prstGeom>
          <a:noFill/>
          <a:ln>
            <a:noFill/>
          </a:ln>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484784"/>
            <a:ext cx="82296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smtClean="0"/>
              <a:t>DIMENSIÓN </a:t>
            </a:r>
            <a:r>
              <a:rPr lang="es-SV" u="sng" dirty="0"/>
              <a:t>1: LUCHA CONTRA LA POBREZA.</a:t>
            </a:r>
            <a:r>
              <a:rPr lang="es-SV" dirty="0"/>
              <a:t> </a:t>
            </a:r>
          </a:p>
          <a:p>
            <a:pPr marL="0" lvl="0" indent="0" algn="just">
              <a:lnSpc>
                <a:spcPct val="100000"/>
              </a:lnSpc>
              <a:spcBef>
                <a:spcPts val="0"/>
              </a:spcBef>
              <a:buNone/>
            </a:pPr>
            <a:endParaRPr lang="es-SV" sz="1800" b="1" dirty="0" smtClean="0"/>
          </a:p>
          <a:p>
            <a:pPr marL="0" lvl="0" indent="0" algn="just">
              <a:lnSpc>
                <a:spcPct val="100000"/>
              </a:lnSpc>
              <a:spcBef>
                <a:spcPts val="0"/>
              </a:spcBef>
              <a:buNone/>
            </a:pPr>
            <a:r>
              <a:rPr lang="es-SV" sz="1800" b="1" dirty="0" smtClean="0"/>
              <a:t>RESULTADO </a:t>
            </a:r>
            <a:r>
              <a:rPr lang="es-SV" sz="1800" b="1" dirty="0"/>
              <a:t>2: Las familias participantes en el Plan de Agricultura Familiar han mejorado y diversificado su capital productivo, contribuyendo a la disminución del trabajo infantil. (MAG</a:t>
            </a:r>
            <a:r>
              <a:rPr lang="es-SV" sz="1800" b="1" dirty="0" smtClean="0"/>
              <a:t>)</a:t>
            </a:r>
          </a:p>
          <a:p>
            <a:pPr marL="0" lvl="0" indent="0" algn="just">
              <a:lnSpc>
                <a:spcPct val="100000"/>
              </a:lnSpc>
              <a:spcBef>
                <a:spcPts val="0"/>
              </a:spcBef>
              <a:buNone/>
            </a:pPr>
            <a:endParaRPr lang="es-SV" sz="1800" b="1" dirty="0" smtClean="0"/>
          </a:p>
          <a:p>
            <a:pPr marL="0" lvl="0" indent="0" algn="just">
              <a:lnSpc>
                <a:spcPct val="100000"/>
              </a:lnSpc>
              <a:spcBef>
                <a:spcPts val="0"/>
              </a:spcBef>
              <a:buNone/>
            </a:pPr>
            <a:r>
              <a:rPr lang="es-SV" sz="1800" dirty="0" smtClean="0"/>
              <a:t>El Ministerio de Agricultura y Ganadería ha realizado las siguientes acciones:</a:t>
            </a:r>
            <a:endParaRPr lang="es-SV" sz="1800" dirty="0"/>
          </a:p>
          <a:p>
            <a:pPr lvl="0"/>
            <a:r>
              <a:rPr lang="es-SV" sz="1800" dirty="0"/>
              <a:t>Capacitación a 177 productores y 392 productoras en temas relacionados con la erradicación de Trabajo Infantil;</a:t>
            </a:r>
          </a:p>
          <a:p>
            <a:r>
              <a:rPr lang="es-SV" sz="1800" dirty="0"/>
              <a:t>  </a:t>
            </a:r>
            <a:r>
              <a:rPr lang="es-SV" sz="1800" dirty="0" smtClean="0"/>
              <a:t>Fortalecimiento </a:t>
            </a:r>
            <a:r>
              <a:rPr lang="es-SV" sz="1800" dirty="0"/>
              <a:t>del Programa de Erradicación del Trabajo Infantil en la pesca y la acuicultura. </a:t>
            </a:r>
          </a:p>
          <a:p>
            <a:r>
              <a:rPr lang="es-SV" sz="1800" dirty="0"/>
              <a:t> </a:t>
            </a:r>
            <a:r>
              <a:rPr lang="es-SV" sz="1800" dirty="0" smtClean="0"/>
              <a:t>La </a:t>
            </a:r>
            <a:r>
              <a:rPr lang="es-SV" sz="1800" dirty="0"/>
              <a:t>disminución del trabajo infantil agropecuario en un 97.8%.</a:t>
            </a:r>
          </a:p>
          <a:p>
            <a:pPr marL="0" lvl="0" indent="0" algn="just">
              <a:lnSpc>
                <a:spcPct val="100000"/>
              </a:lnSpc>
              <a:spcBef>
                <a:spcPts val="0"/>
              </a:spcBef>
              <a:buNone/>
            </a:pPr>
            <a:endParaRPr lang="es-SV" sz="1800" dirty="0"/>
          </a:p>
          <a:p>
            <a:pPr marL="0" indent="0">
              <a:lnSpc>
                <a:spcPct val="100000"/>
              </a:lnSpc>
              <a:spcBef>
                <a:spcPts val="0"/>
              </a:spcBef>
              <a:buNone/>
            </a:pPr>
            <a:endParaRPr lang="es-ES" sz="2800" dirty="0" smtClean="0">
              <a:latin typeface="Baskerville Old Face" pitchFamily="18" charset="0"/>
            </a:endParaRPr>
          </a:p>
          <a:p>
            <a:pPr marL="533400" indent="-533400">
              <a:lnSpc>
                <a:spcPct val="100000"/>
              </a:lnSpc>
              <a:spcBef>
                <a:spcPts val="0"/>
              </a:spcBef>
              <a:buFontTx/>
              <a:buAutoNum type="arabicPeriod"/>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27026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3468882" y="2073730"/>
            <a:ext cx="4913118" cy="2664065"/>
            <a:chOff x="3885308" y="2326615"/>
            <a:chExt cx="4913118" cy="2664065"/>
          </a:xfrm>
        </p:grpSpPr>
        <p:sp>
          <p:nvSpPr>
            <p:cNvPr id="5" name="Rectángulo 4"/>
            <p:cNvSpPr/>
            <p:nvPr/>
          </p:nvSpPr>
          <p:spPr>
            <a:xfrm>
              <a:off x="3937202" y="2326615"/>
              <a:ext cx="4861224" cy="509370"/>
            </a:xfrm>
            <a:prstGeom prst="rect">
              <a:avLst/>
            </a:prstGeom>
          </p:spPr>
          <p:txBody>
            <a:bodyPr wrap="square">
              <a:spAutoFit/>
            </a:bodyPr>
            <a:lstStyle/>
            <a:p>
              <a:pPr>
                <a:lnSpc>
                  <a:spcPts val="3200"/>
                </a:lnSpc>
              </a:pPr>
              <a:endParaRPr lang="en-GB" sz="3200" b="1" dirty="0">
                <a:solidFill>
                  <a:schemeClr val="bg1"/>
                </a:solidFill>
                <a:latin typeface="+mj-lt"/>
                <a:cs typeface="Helvetica" panose="020B0604020202020204" pitchFamily="34" charset="0"/>
              </a:endParaRPr>
            </a:p>
          </p:txBody>
        </p:sp>
        <p:sp>
          <p:nvSpPr>
            <p:cNvPr id="2" name="Rectángulo 1"/>
            <p:cNvSpPr/>
            <p:nvPr/>
          </p:nvSpPr>
          <p:spPr>
            <a:xfrm>
              <a:off x="5664200" y="3605685"/>
              <a:ext cx="184731" cy="1384995"/>
            </a:xfrm>
            <a:prstGeom prst="rect">
              <a:avLst/>
            </a:prstGeom>
          </p:spPr>
          <p:txBody>
            <a:bodyPr wrap="none">
              <a:spAutoFit/>
            </a:bodyPr>
            <a:lstStyle/>
            <a:p>
              <a:endParaRPr lang="en-GB" sz="8400" b="1" dirty="0">
                <a:solidFill>
                  <a:schemeClr val="bg1"/>
                </a:solidFill>
                <a:cs typeface="Helvetica" panose="020B0604020202020204" pitchFamily="34" charset="0"/>
              </a:endParaRPr>
            </a:p>
          </p:txBody>
        </p:sp>
        <p:sp>
          <p:nvSpPr>
            <p:cNvPr id="7" name="Rectángulo 6"/>
            <p:cNvSpPr/>
            <p:nvPr/>
          </p:nvSpPr>
          <p:spPr>
            <a:xfrm>
              <a:off x="3885308" y="4308200"/>
              <a:ext cx="184731" cy="601511"/>
            </a:xfrm>
            <a:prstGeom prst="rect">
              <a:avLst/>
            </a:prstGeom>
          </p:spPr>
          <p:txBody>
            <a:bodyPr wrap="none">
              <a:spAutoFit/>
            </a:bodyPr>
            <a:lstStyle/>
            <a:p>
              <a:pPr>
                <a:lnSpc>
                  <a:spcPts val="4300"/>
                </a:lnSpc>
              </a:pPr>
              <a:endParaRPr lang="en-GB" sz="2800" b="1" dirty="0">
                <a:solidFill>
                  <a:schemeClr val="accent6">
                    <a:lumMod val="50000"/>
                  </a:schemeClr>
                </a:solidFill>
                <a:cs typeface="Helvetica" panose="020B0604020202020204" pitchFamily="34" charset="0"/>
              </a:endParaRPr>
            </a:p>
          </p:txBody>
        </p:sp>
      </p:grpSp>
      <p:pic>
        <p:nvPicPr>
          <p:cNvPr id="15"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289" cy="12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9" descr="con circulo.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2380" y="82962"/>
            <a:ext cx="1070620" cy="1192612"/>
          </a:xfrm>
          <a:prstGeom prst="rect">
            <a:avLst/>
          </a:prstGeom>
        </p:spPr>
      </p:pic>
      <p:sp>
        <p:nvSpPr>
          <p:cNvPr id="18" name="Rectangle 2"/>
          <p:cNvSpPr txBox="1">
            <a:spLocks noChangeArrowheads="1"/>
          </p:cNvSpPr>
          <p:nvPr/>
        </p:nvSpPr>
        <p:spPr>
          <a:xfrm>
            <a:off x="2132227" y="379532"/>
            <a:ext cx="5560153" cy="922337"/>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500" dirty="0" smtClean="0">
                <a:solidFill>
                  <a:srgbClr val="0070C0"/>
                </a:solidFill>
                <a:latin typeface="Castellar" panose="020A0402060406010301" pitchFamily="18" charset="0"/>
              </a:rPr>
              <a:t>ACCIONES NACIONALES EN COMBATE AL TRABAJO INFANTIL</a:t>
            </a:r>
            <a:endParaRPr lang="es-ES" sz="2500" dirty="0">
              <a:solidFill>
                <a:srgbClr val="0070C0"/>
              </a:solidFill>
              <a:latin typeface="Castellar" pitchFamily="18" charset="0"/>
            </a:endParaRPr>
          </a:p>
        </p:txBody>
      </p:sp>
      <p:sp>
        <p:nvSpPr>
          <p:cNvPr id="20" name="Rectangle 3"/>
          <p:cNvSpPr txBox="1">
            <a:spLocks noChangeArrowheads="1"/>
          </p:cNvSpPr>
          <p:nvPr/>
        </p:nvSpPr>
        <p:spPr>
          <a:xfrm>
            <a:off x="457200" y="1484784"/>
            <a:ext cx="8229600" cy="4382616"/>
          </a:xfrm>
          <a:prstGeom prst="rect">
            <a:avLst/>
          </a:prstGeom>
        </p:spPr>
        <p:txBody>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indent="0" algn="ctr">
              <a:buNone/>
            </a:pPr>
            <a:r>
              <a:rPr lang="es-SV" u="sng" dirty="0"/>
              <a:t>DIMENSIÓN 2: SALUD.</a:t>
            </a:r>
            <a:r>
              <a:rPr lang="es-SV" dirty="0"/>
              <a:t> </a:t>
            </a:r>
          </a:p>
          <a:p>
            <a:pPr lvl="0" algn="just"/>
            <a:r>
              <a:rPr lang="es-SV" sz="1800" b="1" dirty="0"/>
              <a:t>RESULTADO 3: Los niños, niñas y adolescentes en riesgo por su participación en actividades laborales mejoran su atención en las Redes Integrales e Integradas en Servicios de Salud. (MINSAL)</a:t>
            </a:r>
            <a:endParaRPr lang="es-SV" sz="1800" dirty="0"/>
          </a:p>
          <a:p>
            <a:pPr lvl="0" algn="just"/>
            <a:r>
              <a:rPr lang="es-SV" sz="1800" b="1" dirty="0"/>
              <a:t>RESULTADO 4: Mejora la disponibilidad de información sobre </a:t>
            </a:r>
            <a:r>
              <a:rPr lang="es-SV" sz="1800" b="1" dirty="0" err="1"/>
              <a:t>morbi</a:t>
            </a:r>
            <a:r>
              <a:rPr lang="es-SV" sz="1800" b="1" dirty="0"/>
              <a:t>-mortalidad relacionada a trabajo infantil. (MINSAL)</a:t>
            </a:r>
            <a:endParaRPr lang="es-SV" sz="1800" dirty="0"/>
          </a:p>
          <a:p>
            <a:pPr marL="0" indent="0" algn="just">
              <a:buNone/>
            </a:pPr>
            <a:r>
              <a:rPr lang="es-SV" sz="1800" dirty="0" smtClean="0"/>
              <a:t> El </a:t>
            </a:r>
            <a:r>
              <a:rPr lang="es-ES" sz="1800" dirty="0" smtClean="0"/>
              <a:t>Ministerio </a:t>
            </a:r>
            <a:r>
              <a:rPr lang="es-ES" sz="1800" dirty="0"/>
              <a:t>de Salud </a:t>
            </a:r>
            <a:r>
              <a:rPr lang="es-ES" sz="1800" dirty="0" smtClean="0"/>
              <a:t>c</a:t>
            </a:r>
            <a:r>
              <a:rPr lang="es-SV" sz="1800" dirty="0" err="1" smtClean="0"/>
              <a:t>omo</a:t>
            </a:r>
            <a:r>
              <a:rPr lang="es-SV" sz="1800" dirty="0" smtClean="0"/>
              <a:t> </a:t>
            </a:r>
            <a:r>
              <a:rPr lang="es-SV" sz="1800" dirty="0"/>
              <a:t>parte de las acciones </a:t>
            </a:r>
            <a:r>
              <a:rPr lang="es-SV" sz="1800" dirty="0" smtClean="0"/>
              <a:t>impulsadas están:</a:t>
            </a:r>
          </a:p>
          <a:p>
            <a:pPr marL="0" indent="0" algn="just">
              <a:buNone/>
            </a:pPr>
            <a:r>
              <a:rPr lang="es-SV" sz="1800" dirty="0" smtClean="0"/>
              <a:t>La creación de la “</a:t>
            </a:r>
            <a:r>
              <a:rPr lang="es-SV" sz="1800" dirty="0"/>
              <a:t>NORMA TÉCNICA DE ATENCIÓN INTEGRAL EN SALUD DE LAS PERSONAS AFECTADAS POR VIOLENCIA”, </a:t>
            </a:r>
            <a:r>
              <a:rPr lang="es-SV" sz="1800" dirty="0" smtClean="0"/>
              <a:t>en la que se </a:t>
            </a:r>
            <a:r>
              <a:rPr lang="es-SV" sz="1800" dirty="0"/>
              <a:t>incorporan artículos en materia de erradicación del trabajo </a:t>
            </a:r>
            <a:r>
              <a:rPr lang="es-SV" sz="1800" dirty="0" smtClean="0"/>
              <a:t>infantil.</a:t>
            </a:r>
          </a:p>
          <a:p>
            <a:pPr marL="0" indent="0" algn="just">
              <a:buNone/>
            </a:pPr>
            <a:r>
              <a:rPr lang="es-ES" sz="1800" dirty="0" smtClean="0"/>
              <a:t>Realiza la Coordinación </a:t>
            </a:r>
            <a:r>
              <a:rPr lang="es-ES" sz="1800" dirty="0"/>
              <a:t>Intersectorial, que </a:t>
            </a:r>
            <a:r>
              <a:rPr lang="es-ES" sz="1800" dirty="0" smtClean="0"/>
              <a:t>son las acciones </a:t>
            </a:r>
            <a:r>
              <a:rPr lang="es-ES" sz="1800" dirty="0"/>
              <a:t>con otras instituciones locales que pueden proveer atención psicológica y </a:t>
            </a:r>
            <a:r>
              <a:rPr lang="es-ES" sz="1800" dirty="0" smtClean="0"/>
              <a:t>consejería; además</a:t>
            </a:r>
            <a:r>
              <a:rPr lang="es-ES" sz="1800" dirty="0"/>
              <a:t>, para realizar campañas educativas para la prevención del trabajo infantil y la promoción de estilos de vida libres de violencia.</a:t>
            </a:r>
            <a:endParaRPr lang="es-ES" sz="1800" dirty="0" smtClean="0">
              <a:latin typeface="Baskerville Old Face" pitchFamily="18" charset="0"/>
            </a:endParaRPr>
          </a:p>
          <a:p>
            <a:pPr marL="533400" indent="-533400">
              <a:lnSpc>
                <a:spcPct val="100000"/>
              </a:lnSpc>
              <a:spcBef>
                <a:spcPts val="0"/>
              </a:spcBef>
              <a:buFontTx/>
              <a:buAutoNum type="arabicPeriod"/>
            </a:pPr>
            <a:endParaRPr lang="es-MX" sz="2800" dirty="0" smtClean="0">
              <a:latin typeface="Baskerville Old Face" pitchFamily="18" charset="0"/>
            </a:endParaRPr>
          </a:p>
          <a:p>
            <a:pPr marL="0" indent="0">
              <a:lnSpc>
                <a:spcPct val="100000"/>
              </a:lnSpc>
              <a:spcBef>
                <a:spcPts val="0"/>
              </a:spcBef>
              <a:buNone/>
            </a:pPr>
            <a:endParaRPr lang="es-ES" sz="2300" dirty="0">
              <a:latin typeface="Baskerville Old Face" pitchFamily="18" charset="0"/>
            </a:endParaRPr>
          </a:p>
        </p:txBody>
      </p:sp>
    </p:spTree>
    <p:extLst>
      <p:ext uri="{BB962C8B-B14F-4D97-AF65-F5344CB8AC3E}">
        <p14:creationId xmlns:p14="http://schemas.microsoft.com/office/powerpoint/2010/main" val="283596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32_TF02886637_TF02886637" id="{7C8A0945-1A45-4076-8211-C16715EFB551}" vid="{CC448198-264B-475E-9D92-759A2D77720E}"/>
    </a:ext>
  </a:extLst>
</a:theme>
</file>

<file path=ppt/theme/theme2.xml><?xml version="1.0" encoding="utf-8"?>
<a:theme xmlns:a="http://schemas.openxmlformats.org/drawingml/2006/main" name="Tema de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1741</TotalTime>
  <Words>2322</Words>
  <Application>Microsoft Office PowerPoint</Application>
  <PresentationFormat>Presentación en pantalla (4:3)</PresentationFormat>
  <Paragraphs>192</Paragraphs>
  <Slides>23</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23</vt:i4>
      </vt:variant>
    </vt:vector>
  </HeadingPairs>
  <TitlesOfParts>
    <vt:vector size="34" baseType="lpstr">
      <vt:lpstr>Arial</vt:lpstr>
      <vt:lpstr>Arial Black</vt:lpstr>
      <vt:lpstr>Arial Unicode MS</vt:lpstr>
      <vt:lpstr>Baskerville Old Face</vt:lpstr>
      <vt:lpstr>Castellar</vt:lpstr>
      <vt:lpstr>Helvetica</vt:lpstr>
      <vt:lpstr>Lucida Sans Unicode</vt:lpstr>
      <vt:lpstr>Palatino Linotype</vt:lpstr>
      <vt:lpstr>Times New Roman</vt:lpstr>
      <vt:lpstr>Wingdings</vt:lpstr>
      <vt:lpstr>Watercolor_16x9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título</dc:title>
  <dc:creator>usuario computadora</dc:creator>
  <cp:lastModifiedBy>Yeny García</cp:lastModifiedBy>
  <cp:revision>224</cp:revision>
  <cp:lastPrinted>2018-07-05T13:58:14Z</cp:lastPrinted>
  <dcterms:created xsi:type="dcterms:W3CDTF">2016-09-09T18:02:44Z</dcterms:created>
  <dcterms:modified xsi:type="dcterms:W3CDTF">2019-07-31T23:55:56Z</dcterms:modified>
</cp:coreProperties>
</file>