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82" r:id="rId18"/>
    <p:sldId id="274" r:id="rId19"/>
    <p:sldId id="275" r:id="rId20"/>
    <p:sldId id="276" r:id="rId21"/>
    <p:sldId id="277" r:id="rId22"/>
    <p:sldId id="278" r:id="rId23"/>
    <p:sldId id="271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0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1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83/downloa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s://www.transparencia.gob.sv/institutions/mtps/documents/296249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41/downloa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.gob.sv/institutions/mtps/documents/296238/download" TargetMode="External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1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21/downloa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ia.gob.sv/institutions/mtps/documents/296232/downloa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9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4996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4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Sandra Edibel Guevara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y10 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524949"/>
            <a:ext cx="1858963" cy="81303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Oscar Armando Morales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5 Mujeres Y 2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17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Miguel Cuellar</a:t>
            </a: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1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337987"/>
            <a:ext cx="23018" cy="82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Beatriz De Paúl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 Mujeres y 1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Lic. Walter Zuniga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14321" y="3220267"/>
            <a:ext cx="2545422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Informática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Lic. Francisco Moreno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6 M Y 4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2776355" y="2242173"/>
            <a:ext cx="2563145" cy="54243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Alexander Lobato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8 Mujeres y 3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 Personas: 2 Mujeres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Francisco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Sánchez 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17 Personas: 5M Y 12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66 Personas:  44 M y 22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69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153 Personas: 45 M y 108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285323"/>
            <a:ext cx="1662460" cy="137097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</a:t>
            </a: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117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sp>
        <p:nvSpPr>
          <p:cNvPr id="62" name="Rectángulo 25"/>
          <p:cNvSpPr>
            <a:spLocks noChangeArrowheads="1"/>
          </p:cNvSpPr>
          <p:nvPr/>
        </p:nvSpPr>
        <p:spPr bwMode="auto">
          <a:xfrm>
            <a:off x="3404217" y="2777937"/>
            <a:ext cx="2563145" cy="45617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Gestión Documental y Archivo</a:t>
            </a:r>
            <a:endParaRPr kumimoji="0" lang="es-SV" altLang="es-SV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Bangie Hércules Valle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Personas:2 Mujeres y 1 H. </a:t>
            </a:r>
            <a:endParaRPr kumimoji="0" lang="es-SV" altLang="es-SV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3" name="Conector recto 62"/>
          <p:cNvCxnSpPr/>
          <p:nvPr/>
        </p:nvCxnSpPr>
        <p:spPr>
          <a:xfrm>
            <a:off x="5354740" y="2563833"/>
            <a:ext cx="1516596" cy="138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Jefatura: Francisco Javier Moreno Trejo</a:t>
            </a:r>
          </a:p>
          <a:p>
            <a:pPr marL="514350" indent="-514350" algn="just">
              <a:buAutoNum type="arabicPlain" startAt="4"/>
            </a:pPr>
            <a:r>
              <a:rPr lang="es-SV" sz="3800" dirty="0" smtClean="0"/>
              <a:t>Mujeres</a:t>
            </a:r>
          </a:p>
          <a:p>
            <a:pPr marL="0" indent="0" algn="just">
              <a:buNone/>
            </a:pPr>
            <a:r>
              <a:rPr lang="es-SV" sz="3800" dirty="0" smtClean="0"/>
              <a:t>6     Hombres</a:t>
            </a:r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  2 Mujeres</a:t>
            </a:r>
          </a:p>
          <a:p>
            <a:pPr algn="just"/>
            <a:r>
              <a:rPr lang="es-SV" sz="4200" b="1" dirty="0" smtClean="0">
                <a:hlinkClick r:id="rId2"/>
              </a:rPr>
              <a:t>Estructura </a:t>
            </a:r>
            <a:r>
              <a:rPr lang="es-SV" sz="4200" b="1" dirty="0">
                <a:hlinkClick r:id="rId2"/>
              </a:rPr>
              <a:t>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Institución.</a:t>
            </a:r>
          </a:p>
          <a:p>
            <a:pPr marL="0" indent="0" algn="just">
              <a:buNone/>
            </a:pPr>
            <a:r>
              <a:rPr lang="es-SV" sz="3200" dirty="0"/>
              <a:t>5</a:t>
            </a:r>
            <a:r>
              <a:rPr lang="es-SV" sz="3200" dirty="0" smtClean="0"/>
              <a:t> Mujeres</a:t>
            </a:r>
          </a:p>
          <a:p>
            <a:pPr marL="0" indent="0" algn="just">
              <a:buNone/>
            </a:pPr>
            <a:r>
              <a:rPr lang="es-SV" sz="3200" dirty="0" smtClean="0"/>
              <a:t>12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4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Walter de Jesús Zúniga Reyes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66" y="505176"/>
            <a:ext cx="3300412" cy="124650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GESTIÓN DOCUMENTAL Y ARCHIVO </a:t>
            </a:r>
            <a:endParaRPr lang="es-SV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991518" y="1751682"/>
            <a:ext cx="10055893" cy="451691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/>
              <a:t>Jefatura: Bangie Nineth Hércules Valle </a:t>
            </a:r>
          </a:p>
          <a:p>
            <a:pPr algn="just"/>
            <a:r>
              <a:rPr lang="es-SV" sz="4500" dirty="0" smtClean="0"/>
              <a:t>1 Hombres</a:t>
            </a:r>
          </a:p>
          <a:p>
            <a:pPr algn="just"/>
            <a:r>
              <a:rPr lang="es-SV" sz="4500" dirty="0" smtClean="0"/>
              <a:t>2 Mujeres</a:t>
            </a:r>
          </a:p>
          <a:p>
            <a:pPr algn="just"/>
            <a:r>
              <a:rPr lang="es-SV" sz="4800" b="1" dirty="0">
                <a:hlinkClick r:id="rId4"/>
              </a:rPr>
              <a:t>Estructura Organizativa Unidad de </a:t>
            </a:r>
            <a:r>
              <a:rPr lang="es-SV" sz="4800" b="1" dirty="0" smtClean="0">
                <a:hlinkClick r:id="rId4"/>
              </a:rPr>
              <a:t>Gestión Documental y Archivo</a:t>
            </a:r>
            <a:endParaRPr lang="es-SV" sz="4500" dirty="0"/>
          </a:p>
          <a:p>
            <a:pPr algn="just"/>
            <a:endParaRPr lang="es-SV" sz="4500" dirty="0" smtClean="0"/>
          </a:p>
          <a:p>
            <a:pPr marL="0" indent="0" algn="just">
              <a:buNone/>
            </a:pPr>
            <a:endParaRPr lang="es-SV" sz="2600" b="1" dirty="0"/>
          </a:p>
        </p:txBody>
      </p: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03250" y="2476500"/>
            <a:ext cx="11039476" cy="3338513"/>
            <a:chOff x="380" y="1560"/>
            <a:chExt cx="6954" cy="210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" y="1577"/>
              <a:ext cx="6904" cy="200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0" y="1581"/>
              <a:ext cx="6904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715" y="1577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402" y="1577"/>
              <a:ext cx="75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392" y="1577"/>
              <a:ext cx="824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550" y="1577"/>
              <a:ext cx="54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30" y="1777"/>
              <a:ext cx="1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696" y="1777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716" y="17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549" y="1777"/>
              <a:ext cx="2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69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71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3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30" y="2177"/>
              <a:ext cx="19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Secretaria de Actuaciones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696" y="21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716" y="21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736" y="21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30" y="2377"/>
              <a:ext cx="27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Reglamentos Internos de Trabajo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696" y="23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716" y="23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697" y="23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430" y="2576"/>
              <a:ext cx="377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Organizaciones Sociales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65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716" y="25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69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30" y="2776"/>
              <a:ext cx="298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Relaciones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69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571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73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30" y="2976"/>
              <a:ext cx="3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Individuales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65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716" y="29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69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430" y="3176"/>
              <a:ext cx="32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Colectivas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69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571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6736" y="31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430" y="3376"/>
              <a:ext cx="156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Notificadores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716" y="3376"/>
              <a:ext cx="14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571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73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391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22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524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26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401" y="1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01" y="1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728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401" y="1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01" y="1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1" y="1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401" y="1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401" y="2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01" y="2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401" y="2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401" y="2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401" y="2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1" y="2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401" y="2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01" y="2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401" y="2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01" y="2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401" y="3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401" y="3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401" y="3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401" y="3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80" y="1655"/>
              <a:ext cx="0" cy="20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91" y="1560"/>
              <a:ext cx="10" cy="20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422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22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524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524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626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626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401" y="3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01" y="3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728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728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91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91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422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422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524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524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626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626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728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728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7295" y="1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7295" y="1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7295" y="1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7295" y="1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7295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7295" y="1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7295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7295" y="2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>
              <a:off x="7295" y="2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7295" y="2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>
              <a:off x="7295" y="2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7295" y="2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Line 105"/>
            <p:cNvSpPr>
              <a:spLocks noChangeShapeType="1"/>
            </p:cNvSpPr>
            <p:nvPr/>
          </p:nvSpPr>
          <p:spPr bwMode="auto">
            <a:xfrm>
              <a:off x="7295" y="2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7295" y="2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Line 107"/>
            <p:cNvSpPr>
              <a:spLocks noChangeShapeType="1"/>
            </p:cNvSpPr>
            <p:nvPr/>
          </p:nvSpPr>
          <p:spPr bwMode="auto">
            <a:xfrm>
              <a:off x="7295" y="2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7295" y="2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7295" y="3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7295" y="3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Line 111"/>
            <p:cNvSpPr>
              <a:spLocks noChangeShapeType="1"/>
            </p:cNvSpPr>
            <p:nvPr/>
          </p:nvSpPr>
          <p:spPr bwMode="auto">
            <a:xfrm>
              <a:off x="7295" y="3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7295" y="3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Line 113"/>
            <p:cNvSpPr>
              <a:spLocks noChangeShapeType="1"/>
            </p:cNvSpPr>
            <p:nvPr/>
          </p:nvSpPr>
          <p:spPr bwMode="auto">
            <a:xfrm>
              <a:off x="7295" y="3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7295" y="3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10577493" y="2819399"/>
            <a:ext cx="21748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4"/>
              </a:rPr>
              <a:t>Estructura Organizativa Dirección General de Previsión Social</a:t>
            </a:r>
            <a:endParaRPr lang="es-SV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12750" y="2324100"/>
            <a:ext cx="11439524" cy="3524251"/>
            <a:chOff x="260" y="1464"/>
            <a:chExt cx="7206" cy="222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" y="1526"/>
              <a:ext cx="7191" cy="215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65" y="1464"/>
              <a:ext cx="7191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44" y="1478"/>
              <a:ext cx="13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43" y="1478"/>
              <a:ext cx="83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474" y="1478"/>
              <a:ext cx="9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680" y="1478"/>
              <a:ext cx="61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6" y="1643"/>
              <a:ext cx="308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 de Previsión Social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749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11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874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06" y="1809"/>
              <a:ext cx="413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Seguridad 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749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832" y="1809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74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306" y="1974"/>
              <a:ext cx="27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Seguridad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749" y="1974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5811" y="197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74" y="1974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06" y="2140"/>
              <a:ext cx="260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4749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5811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74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06" y="2305"/>
              <a:ext cx="394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Prevención de Riesgos Ocupacionales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749" y="2305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811" y="2305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833" y="2305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306" y="2471"/>
              <a:ext cx="28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Trabajadores Migrantes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749" y="2471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811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874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06" y="2636"/>
              <a:ext cx="187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749" y="2636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832" y="2636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6874" y="2636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06" y="2802"/>
              <a:ext cx="229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Bolsa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4708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5770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6833" y="2802"/>
              <a:ext cx="29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06" y="2967"/>
              <a:ext cx="213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Empleo Juvenil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4749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832" y="2967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874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06" y="3133"/>
              <a:ext cx="230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Ferias de Empleo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4749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5811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6874" y="313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06" y="3298"/>
              <a:ext cx="264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Sectores Vulnerables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749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811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874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306" y="3464"/>
              <a:ext cx="28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Observatorio del Mercado Laboral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749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811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6874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65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59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5321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6383" y="1464"/>
              <a:ext cx="11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275" y="146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75" y="146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7446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275" y="163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75" y="1630"/>
              <a:ext cx="718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275" y="179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275" y="179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275" y="196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275" y="196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275" y="2126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275" y="2126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275" y="2291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275" y="2291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275" y="2457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275" y="2457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275" y="2622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275" y="2622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275" y="2788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75" y="2788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275" y="2953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275" y="2953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275" y="3119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275" y="3119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275" y="328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275" y="328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275" y="345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275" y="345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265" y="1464"/>
              <a:ext cx="0" cy="21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265" y="1464"/>
              <a:ext cx="10" cy="21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4259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4259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Line 93"/>
            <p:cNvSpPr>
              <a:spLocks noChangeShapeType="1"/>
            </p:cNvSpPr>
            <p:nvPr/>
          </p:nvSpPr>
          <p:spPr bwMode="auto">
            <a:xfrm>
              <a:off x="5321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321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6383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6383" y="1471"/>
              <a:ext cx="11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75" y="361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75" y="361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7446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7446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>
              <a:off x="265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265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4259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4259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5321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5321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6383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6383" y="3622"/>
              <a:ext cx="11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>
              <a:off x="7446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7446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7456" y="14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7456" y="146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7456" y="163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7456" y="1630"/>
              <a:ext cx="10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7456" y="179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7456" y="179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7456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7456" y="196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7456" y="212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7456" y="2126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5" name="Line 121"/>
            <p:cNvSpPr>
              <a:spLocks noChangeShapeType="1"/>
            </p:cNvSpPr>
            <p:nvPr/>
          </p:nvSpPr>
          <p:spPr bwMode="auto">
            <a:xfrm>
              <a:off x="7456" y="229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7456" y="2291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7456" y="24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7456" y="2457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7456" y="2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7456" y="2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7456" y="278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7456" y="2788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>
              <a:off x="7456" y="295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7456" y="2953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7456" y="31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7456" y="3119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7456" y="328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7456" y="328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7456" y="34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7456" y="345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7456" y="361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7456" y="361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Oscar Rolando Castro </a:t>
            </a:r>
          </a:p>
          <a:p>
            <a:pPr algn="just"/>
            <a:r>
              <a:rPr lang="es-SV" sz="3000" b="1" dirty="0"/>
              <a:t>6</a:t>
            </a:r>
            <a:r>
              <a:rPr lang="es-SV" sz="3000" b="1" dirty="0" smtClean="0"/>
              <a:t>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 smtClean="0"/>
              <a:t>10 </a:t>
            </a:r>
            <a:r>
              <a:rPr lang="es-SV" sz="3000" b="1" dirty="0"/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6400" b="1" dirty="0" smtClean="0">
              <a:hlinkClick r:id="rId2"/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3"/>
              </a:rPr>
              <a:t>Estructura </a:t>
            </a:r>
            <a:r>
              <a:rPr lang="es-SV" sz="6400" b="1" dirty="0">
                <a:hlinkClick r:id="rId3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6" name="Tabla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92014"/>
              </p:ext>
            </p:extLst>
          </p:nvPr>
        </p:nvGraphicFramePr>
        <p:xfrm>
          <a:off x="528810" y="2329966"/>
          <a:ext cx="11270254" cy="3536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5312">
                  <a:extLst>
                    <a:ext uri="{9D8B030D-6E8A-4147-A177-3AD203B41FA5}">
                      <a16:colId xmlns:a16="http://schemas.microsoft.com/office/drawing/2014/main" val="3417032634"/>
                    </a:ext>
                  </a:extLst>
                </a:gridCol>
                <a:gridCol w="1344345">
                  <a:extLst>
                    <a:ext uri="{9D8B030D-6E8A-4147-A177-3AD203B41FA5}">
                      <a16:colId xmlns:a16="http://schemas.microsoft.com/office/drawing/2014/main" val="1914107824"/>
                    </a:ext>
                  </a:extLst>
                </a:gridCol>
                <a:gridCol w="2168094">
                  <a:extLst>
                    <a:ext uri="{9D8B030D-6E8A-4147-A177-3AD203B41FA5}">
                      <a16:colId xmlns:a16="http://schemas.microsoft.com/office/drawing/2014/main" val="2638344223"/>
                    </a:ext>
                  </a:extLst>
                </a:gridCol>
                <a:gridCol w="1812503">
                  <a:extLst>
                    <a:ext uri="{9D8B030D-6E8A-4147-A177-3AD203B41FA5}">
                      <a16:colId xmlns:a16="http://schemas.microsoft.com/office/drawing/2014/main" val="910904176"/>
                    </a:ext>
                  </a:extLst>
                </a:gridCol>
              </a:tblGrid>
              <a:tr h="331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DEPENDENCIAS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MUJERES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41045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Dirección General de Inspección de Trabajo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37430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Subdirección de Inspección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1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1042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Registro de Establecimientos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33828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Preventiva de Grupos Prioritarios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5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9405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de Apelaciones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2118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Coordinación Nacional de Inspección de Trabajo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38380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Inspección, Industria y Comercio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5464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1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1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2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220091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3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9869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Oficina Receptora de Solicitudes de Inspección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7123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Multas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93327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Liquidación Laboral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3174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 Agrícola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0292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Especial de Prevención de Actos Laborales Discriminatorios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21093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de Notificadores de Inspección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 4 Mujeres </a:t>
            </a:r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4"/>
              </a:rPr>
              <a:t>Estructura </a:t>
            </a:r>
            <a:r>
              <a:rPr lang="es-SV" sz="2400" b="1" dirty="0">
                <a:hlinkClick r:id="rId4"/>
              </a:rPr>
              <a:t>Organizativa Dirección Administrativa</a:t>
            </a:r>
            <a:endParaRPr lang="es-SV" sz="2400" b="1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49288" y="201613"/>
            <a:ext cx="10144124" cy="5543551"/>
            <a:chOff x="409" y="127"/>
            <a:chExt cx="6390" cy="349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9" y="229"/>
              <a:ext cx="6327" cy="33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409" y="127"/>
              <a:ext cx="6390" cy="3415"/>
              <a:chOff x="409" y="127"/>
              <a:chExt cx="6390" cy="3415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6327" cy="1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1658" y="139"/>
                <a:ext cx="116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DEPENDENCIAS 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121" y="139"/>
                <a:ext cx="69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MUJERES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5028" y="139"/>
                <a:ext cx="75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HOMBRES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9"/>
              <p:cNvSpPr>
                <a:spLocks noChangeArrowheads="1"/>
              </p:cNvSpPr>
              <p:nvPr/>
            </p:nvSpPr>
            <p:spPr bwMode="auto">
              <a:xfrm>
                <a:off x="6089" y="139"/>
                <a:ext cx="5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TOTAL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481" y="286"/>
                <a:ext cx="17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Dirección Administrativa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4390" y="28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12"/>
              <p:cNvSpPr>
                <a:spLocks noChangeArrowheads="1"/>
              </p:cNvSpPr>
              <p:nvPr/>
            </p:nvSpPr>
            <p:spPr bwMode="auto">
              <a:xfrm>
                <a:off x="5325" y="286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0" name="Rectangle 13"/>
              <p:cNvSpPr>
                <a:spLocks noChangeArrowheads="1"/>
              </p:cNvSpPr>
              <p:nvPr/>
            </p:nvSpPr>
            <p:spPr bwMode="auto">
              <a:xfrm>
                <a:off x="6260" y="286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481" y="434"/>
                <a:ext cx="275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Centros de Recreación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4390" y="434"/>
                <a:ext cx="58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5343" y="434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6260" y="43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chemeClr val="bg1"/>
                    </a:solidFill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481" y="581"/>
                <a:ext cx="194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</a:t>
                </a:r>
                <a:r>
                  <a:rPr kumimoji="0" lang="es-SV" altLang="es-SV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Conchalio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4390" y="58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5325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6224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481" y="728"/>
                <a:ext cx="209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Coatepeque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3"/>
              <p:cNvSpPr>
                <a:spLocks noChangeArrowheads="1"/>
              </p:cNvSpPr>
              <p:nvPr/>
            </p:nvSpPr>
            <p:spPr bwMode="auto">
              <a:xfrm>
                <a:off x="439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5325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626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481" y="875"/>
                <a:ext cx="216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El Tamarindo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7"/>
              <p:cNvSpPr>
                <a:spLocks noChangeArrowheads="1"/>
              </p:cNvSpPr>
              <p:nvPr/>
            </p:nvSpPr>
            <p:spPr bwMode="auto">
              <a:xfrm>
                <a:off x="4408" y="875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5325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6260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0"/>
              <p:cNvSpPr>
                <a:spLocks noChangeArrowheads="1"/>
              </p:cNvSpPr>
              <p:nvPr/>
            </p:nvSpPr>
            <p:spPr bwMode="auto">
              <a:xfrm>
                <a:off x="481" y="1022"/>
                <a:ext cx="188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La Palma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31"/>
              <p:cNvSpPr>
                <a:spLocks noChangeArrowheads="1"/>
              </p:cNvSpPr>
              <p:nvPr/>
            </p:nvSpPr>
            <p:spPr bwMode="auto">
              <a:xfrm>
                <a:off x="4408" y="1022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32"/>
              <p:cNvSpPr>
                <a:spLocks noChangeArrowheads="1"/>
              </p:cNvSpPr>
              <p:nvPr/>
            </p:nvSpPr>
            <p:spPr bwMode="auto">
              <a:xfrm>
                <a:off x="5325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33"/>
              <p:cNvSpPr>
                <a:spLocks noChangeArrowheads="1"/>
              </p:cNvSpPr>
              <p:nvPr/>
            </p:nvSpPr>
            <p:spPr bwMode="auto">
              <a:xfrm>
                <a:off x="6260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481" y="1169"/>
                <a:ext cx="25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Servicios Generales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35"/>
              <p:cNvSpPr>
                <a:spLocks noChangeArrowheads="1"/>
              </p:cNvSpPr>
              <p:nvPr/>
            </p:nvSpPr>
            <p:spPr bwMode="auto">
              <a:xfrm>
                <a:off x="4390" y="116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5325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6260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38"/>
              <p:cNvSpPr>
                <a:spLocks noChangeArrowheads="1"/>
              </p:cNvSpPr>
              <p:nvPr/>
            </p:nvSpPr>
            <p:spPr bwMode="auto">
              <a:xfrm>
                <a:off x="481" y="1316"/>
                <a:ext cx="153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Transporte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39"/>
              <p:cNvSpPr>
                <a:spLocks noChangeArrowheads="1"/>
              </p:cNvSpPr>
              <p:nvPr/>
            </p:nvSpPr>
            <p:spPr bwMode="auto">
              <a:xfrm>
                <a:off x="4390" y="131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40"/>
              <p:cNvSpPr>
                <a:spLocks noChangeArrowheads="1"/>
              </p:cNvSpPr>
              <p:nvPr/>
            </p:nvSpPr>
            <p:spPr bwMode="auto">
              <a:xfrm>
                <a:off x="5289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41"/>
              <p:cNvSpPr>
                <a:spLocks noChangeArrowheads="1"/>
              </p:cNvSpPr>
              <p:nvPr/>
            </p:nvSpPr>
            <p:spPr bwMode="auto">
              <a:xfrm>
                <a:off x="6224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19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481" y="1463"/>
                <a:ext cx="118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Taller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43"/>
              <p:cNvSpPr>
                <a:spLocks noChangeArrowheads="1"/>
              </p:cNvSpPr>
              <p:nvPr/>
            </p:nvSpPr>
            <p:spPr bwMode="auto">
              <a:xfrm>
                <a:off x="4390" y="1463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5325" y="1463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45"/>
              <p:cNvSpPr>
                <a:spLocks noChangeArrowheads="1"/>
              </p:cNvSpPr>
              <p:nvPr/>
            </p:nvSpPr>
            <p:spPr bwMode="auto">
              <a:xfrm>
                <a:off x="6260" y="1463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s-SV" altLang="es-SV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46"/>
              <p:cNvSpPr>
                <a:spLocks noChangeArrowheads="1"/>
              </p:cNvSpPr>
              <p:nvPr/>
            </p:nvSpPr>
            <p:spPr bwMode="auto">
              <a:xfrm>
                <a:off x="481" y="1611"/>
                <a:ext cx="184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Mantenimiento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4390" y="161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5289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49"/>
              <p:cNvSpPr>
                <a:spLocks noChangeArrowheads="1"/>
              </p:cNvSpPr>
              <p:nvPr/>
            </p:nvSpPr>
            <p:spPr bwMode="auto">
              <a:xfrm>
                <a:off x="6224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50"/>
              <p:cNvSpPr>
                <a:spLocks noChangeArrowheads="1"/>
              </p:cNvSpPr>
              <p:nvPr/>
            </p:nvSpPr>
            <p:spPr bwMode="auto">
              <a:xfrm>
                <a:off x="481" y="1758"/>
                <a:ext cx="159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Intendencia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4390" y="1758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5289" y="1758"/>
                <a:ext cx="15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11</a:t>
                </a:r>
              </a:p>
            </p:txBody>
          </p:sp>
          <p:sp>
            <p:nvSpPr>
              <p:cNvPr id="70" name="Rectangle 53"/>
              <p:cNvSpPr>
                <a:spLocks noChangeArrowheads="1"/>
              </p:cNvSpPr>
              <p:nvPr/>
            </p:nvSpPr>
            <p:spPr bwMode="auto">
              <a:xfrm>
                <a:off x="6224" y="1758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54"/>
              <p:cNvSpPr>
                <a:spLocks noChangeArrowheads="1"/>
              </p:cNvSpPr>
              <p:nvPr/>
            </p:nvSpPr>
            <p:spPr bwMode="auto">
              <a:xfrm>
                <a:off x="481" y="1905"/>
                <a:ext cx="9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Seguridad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4390" y="190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56"/>
              <p:cNvSpPr>
                <a:spLocks noChangeArrowheads="1"/>
              </p:cNvSpPr>
              <p:nvPr/>
            </p:nvSpPr>
            <p:spPr bwMode="auto">
              <a:xfrm>
                <a:off x="5289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6224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58"/>
              <p:cNvSpPr>
                <a:spLocks noChangeArrowheads="1"/>
              </p:cNvSpPr>
              <p:nvPr/>
            </p:nvSpPr>
            <p:spPr bwMode="auto">
              <a:xfrm>
                <a:off x="481" y="2052"/>
                <a:ext cx="253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Recursos Humanos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59"/>
              <p:cNvSpPr>
                <a:spLocks noChangeArrowheads="1"/>
              </p:cNvSpPr>
              <p:nvPr/>
            </p:nvSpPr>
            <p:spPr bwMode="auto">
              <a:xfrm>
                <a:off x="4390" y="2052"/>
                <a:ext cx="16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77" name="Rectangle 60"/>
              <p:cNvSpPr>
                <a:spLocks noChangeArrowheads="1"/>
              </p:cNvSpPr>
              <p:nvPr/>
            </p:nvSpPr>
            <p:spPr bwMode="auto">
              <a:xfrm>
                <a:off x="5325" y="2052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61"/>
              <p:cNvSpPr>
                <a:spLocks noChangeArrowheads="1"/>
              </p:cNvSpPr>
              <p:nvPr/>
            </p:nvSpPr>
            <p:spPr bwMode="auto">
              <a:xfrm>
                <a:off x="6260" y="2052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62"/>
              <p:cNvSpPr>
                <a:spLocks noChangeArrowheads="1"/>
              </p:cNvSpPr>
              <p:nvPr/>
            </p:nvSpPr>
            <p:spPr bwMode="auto">
              <a:xfrm>
                <a:off x="481" y="219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63"/>
              <p:cNvSpPr>
                <a:spLocks noChangeArrowheads="1"/>
              </p:cNvSpPr>
              <p:nvPr/>
            </p:nvSpPr>
            <p:spPr bwMode="auto">
              <a:xfrm>
                <a:off x="4390" y="2199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64"/>
              <p:cNvSpPr>
                <a:spLocks noChangeArrowheads="1"/>
              </p:cNvSpPr>
              <p:nvPr/>
            </p:nvSpPr>
            <p:spPr bwMode="auto">
              <a:xfrm>
                <a:off x="5325" y="219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65"/>
              <p:cNvSpPr>
                <a:spLocks noChangeArrowheads="1"/>
              </p:cNvSpPr>
              <p:nvPr/>
            </p:nvSpPr>
            <p:spPr bwMode="auto">
              <a:xfrm>
                <a:off x="6260" y="219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481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68"/>
              <p:cNvSpPr>
                <a:spLocks noChangeArrowheads="1"/>
              </p:cNvSpPr>
              <p:nvPr/>
            </p:nvSpPr>
            <p:spPr bwMode="auto">
              <a:xfrm>
                <a:off x="5325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69"/>
              <p:cNvSpPr>
                <a:spLocks noChangeArrowheads="1"/>
              </p:cNvSpPr>
              <p:nvPr/>
            </p:nvSpPr>
            <p:spPr bwMode="auto">
              <a:xfrm>
                <a:off x="6260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70"/>
              <p:cNvSpPr>
                <a:spLocks noChangeArrowheads="1"/>
              </p:cNvSpPr>
              <p:nvPr/>
            </p:nvSpPr>
            <p:spPr bwMode="auto">
              <a:xfrm>
                <a:off x="475" y="2198"/>
                <a:ext cx="230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Sección de Mantenimiento de </a:t>
                </a: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</a:t>
                </a: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entros Recreativos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72"/>
              <p:cNvSpPr>
                <a:spLocks noChangeArrowheads="1"/>
              </p:cNvSpPr>
              <p:nvPr/>
            </p:nvSpPr>
            <p:spPr bwMode="auto">
              <a:xfrm>
                <a:off x="5343" y="2493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74"/>
              <p:cNvSpPr>
                <a:spLocks noChangeArrowheads="1"/>
              </p:cNvSpPr>
              <p:nvPr/>
            </p:nvSpPr>
            <p:spPr bwMode="auto">
              <a:xfrm>
                <a:off x="481" y="2640"/>
                <a:ext cx="284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Adquisiciones y Contrataciones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75"/>
              <p:cNvSpPr>
                <a:spLocks noChangeArrowheads="1"/>
              </p:cNvSpPr>
              <p:nvPr/>
            </p:nvSpPr>
            <p:spPr bwMode="auto">
              <a:xfrm>
                <a:off x="439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76"/>
              <p:cNvSpPr>
                <a:spLocks noChangeArrowheads="1"/>
              </p:cNvSpPr>
              <p:nvPr/>
            </p:nvSpPr>
            <p:spPr bwMode="auto">
              <a:xfrm>
                <a:off x="5325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77"/>
              <p:cNvSpPr>
                <a:spLocks noChangeArrowheads="1"/>
              </p:cNvSpPr>
              <p:nvPr/>
            </p:nvSpPr>
            <p:spPr bwMode="auto">
              <a:xfrm>
                <a:off x="626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78"/>
              <p:cNvSpPr>
                <a:spLocks noChangeArrowheads="1"/>
              </p:cNvSpPr>
              <p:nvPr/>
            </p:nvSpPr>
            <p:spPr bwMode="auto">
              <a:xfrm>
                <a:off x="481" y="2788"/>
                <a:ext cx="13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Bodega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79"/>
              <p:cNvSpPr>
                <a:spLocks noChangeArrowheads="1"/>
              </p:cNvSpPr>
              <p:nvPr/>
            </p:nvSpPr>
            <p:spPr bwMode="auto">
              <a:xfrm>
                <a:off x="439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80"/>
              <p:cNvSpPr>
                <a:spLocks noChangeArrowheads="1"/>
              </p:cNvSpPr>
              <p:nvPr/>
            </p:nvSpPr>
            <p:spPr bwMode="auto">
              <a:xfrm>
                <a:off x="5325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81"/>
              <p:cNvSpPr>
                <a:spLocks noChangeArrowheads="1"/>
              </p:cNvSpPr>
              <p:nvPr/>
            </p:nvSpPr>
            <p:spPr bwMode="auto">
              <a:xfrm>
                <a:off x="626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82"/>
              <p:cNvSpPr>
                <a:spLocks noChangeArrowheads="1"/>
              </p:cNvSpPr>
              <p:nvPr/>
            </p:nvSpPr>
            <p:spPr bwMode="auto">
              <a:xfrm>
                <a:off x="481" y="2935"/>
                <a:ext cx="1779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Infraestructura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83"/>
              <p:cNvSpPr>
                <a:spLocks noChangeArrowheads="1"/>
              </p:cNvSpPr>
              <p:nvPr/>
            </p:nvSpPr>
            <p:spPr bwMode="auto">
              <a:xfrm>
                <a:off x="4390" y="293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84"/>
              <p:cNvSpPr>
                <a:spLocks noChangeArrowheads="1"/>
              </p:cNvSpPr>
              <p:nvPr/>
            </p:nvSpPr>
            <p:spPr bwMode="auto">
              <a:xfrm>
                <a:off x="5325" y="2935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2" name="Rectangle 85"/>
              <p:cNvSpPr>
                <a:spLocks noChangeArrowheads="1"/>
              </p:cNvSpPr>
              <p:nvPr/>
            </p:nvSpPr>
            <p:spPr bwMode="auto">
              <a:xfrm>
                <a:off x="6260" y="2935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6"/>
              <p:cNvSpPr>
                <a:spLocks noChangeArrowheads="1"/>
              </p:cNvSpPr>
              <p:nvPr/>
            </p:nvSpPr>
            <p:spPr bwMode="auto">
              <a:xfrm>
                <a:off x="481" y="3082"/>
                <a:ext cx="147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Activo Fijo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7"/>
              <p:cNvSpPr>
                <a:spLocks noChangeArrowheads="1"/>
              </p:cNvSpPr>
              <p:nvPr/>
            </p:nvSpPr>
            <p:spPr bwMode="auto">
              <a:xfrm>
                <a:off x="439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8"/>
              <p:cNvSpPr>
                <a:spLocks noChangeArrowheads="1"/>
              </p:cNvSpPr>
              <p:nvPr/>
            </p:nvSpPr>
            <p:spPr bwMode="auto">
              <a:xfrm>
                <a:off x="5325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89"/>
              <p:cNvSpPr>
                <a:spLocks noChangeArrowheads="1"/>
              </p:cNvSpPr>
              <p:nvPr/>
            </p:nvSpPr>
            <p:spPr bwMode="auto">
              <a:xfrm>
                <a:off x="626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0"/>
              <p:cNvSpPr>
                <a:spLocks noChangeArrowheads="1"/>
              </p:cNvSpPr>
              <p:nvPr/>
            </p:nvSpPr>
            <p:spPr bwMode="auto">
              <a:xfrm>
                <a:off x="481" y="3229"/>
                <a:ext cx="207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Atención al Usuario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439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92"/>
              <p:cNvSpPr>
                <a:spLocks noChangeArrowheads="1"/>
              </p:cNvSpPr>
              <p:nvPr/>
            </p:nvSpPr>
            <p:spPr bwMode="auto">
              <a:xfrm>
                <a:off x="5325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93"/>
              <p:cNvSpPr>
                <a:spLocks noChangeArrowheads="1"/>
              </p:cNvSpPr>
              <p:nvPr/>
            </p:nvSpPr>
            <p:spPr bwMode="auto">
              <a:xfrm>
                <a:off x="626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94"/>
              <p:cNvSpPr>
                <a:spLocks noChangeArrowheads="1"/>
              </p:cNvSpPr>
              <p:nvPr/>
            </p:nvSpPr>
            <p:spPr bwMode="auto">
              <a:xfrm>
                <a:off x="481" y="3376"/>
                <a:ext cx="151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Call Center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5"/>
              <p:cNvSpPr>
                <a:spLocks noChangeArrowheads="1"/>
              </p:cNvSpPr>
              <p:nvPr/>
            </p:nvSpPr>
            <p:spPr bwMode="auto">
              <a:xfrm>
                <a:off x="439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96"/>
              <p:cNvSpPr>
                <a:spLocks noChangeArrowheads="1"/>
              </p:cNvSpPr>
              <p:nvPr/>
            </p:nvSpPr>
            <p:spPr bwMode="auto">
              <a:xfrm>
                <a:off x="5325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97"/>
              <p:cNvSpPr>
                <a:spLocks noChangeArrowheads="1"/>
              </p:cNvSpPr>
              <p:nvPr/>
            </p:nvSpPr>
            <p:spPr bwMode="auto">
              <a:xfrm>
                <a:off x="626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98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6" name="Rectangle 99"/>
              <p:cNvSpPr>
                <a:spLocks noChangeArrowheads="1"/>
              </p:cNvSpPr>
              <p:nvPr/>
            </p:nvSpPr>
            <p:spPr bwMode="auto">
              <a:xfrm>
                <a:off x="3959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7" name="Rectangle 100"/>
              <p:cNvSpPr>
                <a:spLocks noChangeArrowheads="1"/>
              </p:cNvSpPr>
              <p:nvPr/>
            </p:nvSpPr>
            <p:spPr bwMode="auto">
              <a:xfrm>
                <a:off x="4894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8" name="Rectangle 101"/>
              <p:cNvSpPr>
                <a:spLocks noChangeArrowheads="1"/>
              </p:cNvSpPr>
              <p:nvPr/>
            </p:nvSpPr>
            <p:spPr bwMode="auto">
              <a:xfrm>
                <a:off x="5828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9" name="Line 102"/>
              <p:cNvSpPr>
                <a:spLocks noChangeShapeType="1"/>
              </p:cNvSpPr>
              <p:nvPr/>
            </p:nvSpPr>
            <p:spPr bwMode="auto">
              <a:xfrm>
                <a:off x="454" y="1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0" name="Rectangle 103"/>
              <p:cNvSpPr>
                <a:spLocks noChangeArrowheads="1"/>
              </p:cNvSpPr>
              <p:nvPr/>
            </p:nvSpPr>
            <p:spPr bwMode="auto">
              <a:xfrm>
                <a:off x="454" y="12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1" name="Rectangle 104"/>
              <p:cNvSpPr>
                <a:spLocks noChangeArrowheads="1"/>
              </p:cNvSpPr>
              <p:nvPr/>
            </p:nvSpPr>
            <p:spPr bwMode="auto">
              <a:xfrm>
                <a:off x="6763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2" name="Line 105"/>
              <p:cNvSpPr>
                <a:spLocks noChangeShapeType="1"/>
              </p:cNvSpPr>
              <p:nvPr/>
            </p:nvSpPr>
            <p:spPr bwMode="auto">
              <a:xfrm>
                <a:off x="454" y="27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3" name="Rectangle 106"/>
              <p:cNvSpPr>
                <a:spLocks noChangeArrowheads="1"/>
              </p:cNvSpPr>
              <p:nvPr/>
            </p:nvSpPr>
            <p:spPr bwMode="auto">
              <a:xfrm>
                <a:off x="454" y="27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4" name="Line 107"/>
              <p:cNvSpPr>
                <a:spLocks noChangeShapeType="1"/>
              </p:cNvSpPr>
              <p:nvPr/>
            </p:nvSpPr>
            <p:spPr bwMode="auto">
              <a:xfrm>
                <a:off x="481" y="4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5" name="Rectangle 108"/>
              <p:cNvSpPr>
                <a:spLocks noChangeArrowheads="1"/>
              </p:cNvSpPr>
              <p:nvPr/>
            </p:nvSpPr>
            <p:spPr bwMode="auto">
              <a:xfrm>
                <a:off x="454" y="42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6" name="Line 109"/>
              <p:cNvSpPr>
                <a:spLocks noChangeShapeType="1"/>
              </p:cNvSpPr>
              <p:nvPr/>
            </p:nvSpPr>
            <p:spPr bwMode="auto">
              <a:xfrm>
                <a:off x="454" y="56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7" name="Rectangle 110"/>
              <p:cNvSpPr>
                <a:spLocks noChangeArrowheads="1"/>
              </p:cNvSpPr>
              <p:nvPr/>
            </p:nvSpPr>
            <p:spPr bwMode="auto">
              <a:xfrm>
                <a:off x="454" y="568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8" name="Line 111"/>
              <p:cNvSpPr>
                <a:spLocks noChangeShapeType="1"/>
              </p:cNvSpPr>
              <p:nvPr/>
            </p:nvSpPr>
            <p:spPr bwMode="auto">
              <a:xfrm>
                <a:off x="454" y="716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9" name="Rectangle 112"/>
              <p:cNvSpPr>
                <a:spLocks noChangeArrowheads="1"/>
              </p:cNvSpPr>
              <p:nvPr/>
            </p:nvSpPr>
            <p:spPr bwMode="auto">
              <a:xfrm>
                <a:off x="454" y="716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0" name="Line 113"/>
              <p:cNvSpPr>
                <a:spLocks noChangeShapeType="1"/>
              </p:cNvSpPr>
              <p:nvPr/>
            </p:nvSpPr>
            <p:spPr bwMode="auto">
              <a:xfrm>
                <a:off x="454" y="8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1" name="Rectangle 114"/>
              <p:cNvSpPr>
                <a:spLocks noChangeArrowheads="1"/>
              </p:cNvSpPr>
              <p:nvPr/>
            </p:nvSpPr>
            <p:spPr bwMode="auto">
              <a:xfrm>
                <a:off x="454" y="86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2" name="Line 115"/>
              <p:cNvSpPr>
                <a:spLocks noChangeShapeType="1"/>
              </p:cNvSpPr>
              <p:nvPr/>
            </p:nvSpPr>
            <p:spPr bwMode="auto">
              <a:xfrm>
                <a:off x="454" y="101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3" name="Rectangle 116"/>
              <p:cNvSpPr>
                <a:spLocks noChangeArrowheads="1"/>
              </p:cNvSpPr>
              <p:nvPr/>
            </p:nvSpPr>
            <p:spPr bwMode="auto">
              <a:xfrm>
                <a:off x="454" y="101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4" name="Line 117"/>
              <p:cNvSpPr>
                <a:spLocks noChangeShapeType="1"/>
              </p:cNvSpPr>
              <p:nvPr/>
            </p:nvSpPr>
            <p:spPr bwMode="auto">
              <a:xfrm>
                <a:off x="454" y="115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5" name="Rectangle 118"/>
              <p:cNvSpPr>
                <a:spLocks noChangeArrowheads="1"/>
              </p:cNvSpPr>
              <p:nvPr/>
            </p:nvSpPr>
            <p:spPr bwMode="auto">
              <a:xfrm>
                <a:off x="454" y="115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6" name="Line 119"/>
              <p:cNvSpPr>
                <a:spLocks noChangeShapeType="1"/>
              </p:cNvSpPr>
              <p:nvPr/>
            </p:nvSpPr>
            <p:spPr bwMode="auto">
              <a:xfrm>
                <a:off x="454" y="130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7" name="Rectangle 120"/>
              <p:cNvSpPr>
                <a:spLocks noChangeArrowheads="1"/>
              </p:cNvSpPr>
              <p:nvPr/>
            </p:nvSpPr>
            <p:spPr bwMode="auto">
              <a:xfrm>
                <a:off x="454" y="130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8" name="Line 121"/>
              <p:cNvSpPr>
                <a:spLocks noChangeShapeType="1"/>
              </p:cNvSpPr>
              <p:nvPr/>
            </p:nvSpPr>
            <p:spPr bwMode="auto">
              <a:xfrm>
                <a:off x="481" y="14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9" name="Rectangle 122"/>
              <p:cNvSpPr>
                <a:spLocks noChangeArrowheads="1"/>
              </p:cNvSpPr>
              <p:nvPr/>
            </p:nvSpPr>
            <p:spPr bwMode="auto">
              <a:xfrm>
                <a:off x="454" y="145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0" name="Line 123"/>
              <p:cNvSpPr>
                <a:spLocks noChangeShapeType="1"/>
              </p:cNvSpPr>
              <p:nvPr/>
            </p:nvSpPr>
            <p:spPr bwMode="auto">
              <a:xfrm>
                <a:off x="454" y="15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1" name="Rectangle 124"/>
              <p:cNvSpPr>
                <a:spLocks noChangeArrowheads="1"/>
              </p:cNvSpPr>
              <p:nvPr/>
            </p:nvSpPr>
            <p:spPr bwMode="auto">
              <a:xfrm>
                <a:off x="454" y="159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2" name="Line 125"/>
              <p:cNvSpPr>
                <a:spLocks noChangeShapeType="1"/>
              </p:cNvSpPr>
              <p:nvPr/>
            </p:nvSpPr>
            <p:spPr bwMode="auto">
              <a:xfrm>
                <a:off x="454" y="174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3" name="Rectangle 126"/>
              <p:cNvSpPr>
                <a:spLocks noChangeArrowheads="1"/>
              </p:cNvSpPr>
              <p:nvPr/>
            </p:nvSpPr>
            <p:spPr bwMode="auto">
              <a:xfrm>
                <a:off x="454" y="1745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4" name="Line 127"/>
              <p:cNvSpPr>
                <a:spLocks noChangeShapeType="1"/>
              </p:cNvSpPr>
              <p:nvPr/>
            </p:nvSpPr>
            <p:spPr bwMode="auto">
              <a:xfrm>
                <a:off x="454" y="189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5" name="Rectangle 128"/>
              <p:cNvSpPr>
                <a:spLocks noChangeArrowheads="1"/>
              </p:cNvSpPr>
              <p:nvPr/>
            </p:nvSpPr>
            <p:spPr bwMode="auto">
              <a:xfrm>
                <a:off x="454" y="189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6" name="Line 129"/>
              <p:cNvSpPr>
                <a:spLocks noChangeShapeType="1"/>
              </p:cNvSpPr>
              <p:nvPr/>
            </p:nvSpPr>
            <p:spPr bwMode="auto">
              <a:xfrm>
                <a:off x="454" y="204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7" name="Rectangle 130"/>
              <p:cNvSpPr>
                <a:spLocks noChangeArrowheads="1"/>
              </p:cNvSpPr>
              <p:nvPr/>
            </p:nvSpPr>
            <p:spPr bwMode="auto">
              <a:xfrm>
                <a:off x="454" y="204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8" name="Line 131"/>
              <p:cNvSpPr>
                <a:spLocks noChangeShapeType="1"/>
              </p:cNvSpPr>
              <p:nvPr/>
            </p:nvSpPr>
            <p:spPr bwMode="auto">
              <a:xfrm>
                <a:off x="409" y="21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9" name="Rectangle 132"/>
              <p:cNvSpPr>
                <a:spLocks noChangeArrowheads="1"/>
              </p:cNvSpPr>
              <p:nvPr/>
            </p:nvSpPr>
            <p:spPr bwMode="auto">
              <a:xfrm>
                <a:off x="454" y="218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0" name="Line 133"/>
              <p:cNvSpPr>
                <a:spLocks noChangeShapeType="1"/>
              </p:cNvSpPr>
              <p:nvPr/>
            </p:nvSpPr>
            <p:spPr bwMode="auto">
              <a:xfrm>
                <a:off x="454" y="233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1" name="Rectangle 134"/>
              <p:cNvSpPr>
                <a:spLocks noChangeArrowheads="1"/>
              </p:cNvSpPr>
              <p:nvPr/>
            </p:nvSpPr>
            <p:spPr bwMode="auto">
              <a:xfrm>
                <a:off x="454" y="233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3" name="Rectangle 136"/>
              <p:cNvSpPr>
                <a:spLocks noChangeArrowheads="1"/>
              </p:cNvSpPr>
              <p:nvPr/>
            </p:nvSpPr>
            <p:spPr bwMode="auto">
              <a:xfrm>
                <a:off x="454" y="248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4" name="Line 137"/>
              <p:cNvSpPr>
                <a:spLocks noChangeShapeType="1"/>
              </p:cNvSpPr>
              <p:nvPr/>
            </p:nvSpPr>
            <p:spPr bwMode="auto">
              <a:xfrm>
                <a:off x="454" y="262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5" name="Rectangle 138"/>
              <p:cNvSpPr>
                <a:spLocks noChangeArrowheads="1"/>
              </p:cNvSpPr>
              <p:nvPr/>
            </p:nvSpPr>
            <p:spPr bwMode="auto">
              <a:xfrm>
                <a:off x="454" y="262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6" name="Line 139"/>
              <p:cNvSpPr>
                <a:spLocks noChangeShapeType="1"/>
              </p:cNvSpPr>
              <p:nvPr/>
            </p:nvSpPr>
            <p:spPr bwMode="auto">
              <a:xfrm>
                <a:off x="454" y="277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7" name="Rectangle 140"/>
              <p:cNvSpPr>
                <a:spLocks noChangeArrowheads="1"/>
              </p:cNvSpPr>
              <p:nvPr/>
            </p:nvSpPr>
            <p:spPr bwMode="auto">
              <a:xfrm>
                <a:off x="454" y="2775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8" name="Line 141"/>
              <p:cNvSpPr>
                <a:spLocks noChangeShapeType="1"/>
              </p:cNvSpPr>
              <p:nvPr/>
            </p:nvSpPr>
            <p:spPr bwMode="auto">
              <a:xfrm>
                <a:off x="454" y="2922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9" name="Rectangle 142"/>
              <p:cNvSpPr>
                <a:spLocks noChangeArrowheads="1"/>
              </p:cNvSpPr>
              <p:nvPr/>
            </p:nvSpPr>
            <p:spPr bwMode="auto">
              <a:xfrm>
                <a:off x="454" y="2922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0" name="Line 143"/>
              <p:cNvSpPr>
                <a:spLocks noChangeShapeType="1"/>
              </p:cNvSpPr>
              <p:nvPr/>
            </p:nvSpPr>
            <p:spPr bwMode="auto">
              <a:xfrm>
                <a:off x="454" y="3069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1" name="Rectangle 144"/>
              <p:cNvSpPr>
                <a:spLocks noChangeArrowheads="1"/>
              </p:cNvSpPr>
              <p:nvPr/>
            </p:nvSpPr>
            <p:spPr bwMode="auto">
              <a:xfrm>
                <a:off x="454" y="3069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2" name="Line 145"/>
              <p:cNvSpPr>
                <a:spLocks noChangeShapeType="1"/>
              </p:cNvSpPr>
              <p:nvPr/>
            </p:nvSpPr>
            <p:spPr bwMode="auto">
              <a:xfrm>
                <a:off x="454" y="321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3" name="Rectangle 146"/>
              <p:cNvSpPr>
                <a:spLocks noChangeArrowheads="1"/>
              </p:cNvSpPr>
              <p:nvPr/>
            </p:nvSpPr>
            <p:spPr bwMode="auto">
              <a:xfrm>
                <a:off x="454" y="321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4" name="Line 147"/>
              <p:cNvSpPr>
                <a:spLocks noChangeShapeType="1"/>
              </p:cNvSpPr>
              <p:nvPr/>
            </p:nvSpPr>
            <p:spPr bwMode="auto">
              <a:xfrm>
                <a:off x="454" y="336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5" name="Rectangle 148"/>
              <p:cNvSpPr>
                <a:spLocks noChangeArrowheads="1"/>
              </p:cNvSpPr>
              <p:nvPr/>
            </p:nvSpPr>
            <p:spPr bwMode="auto">
              <a:xfrm>
                <a:off x="454" y="336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6" name="Line 149"/>
              <p:cNvSpPr>
                <a:spLocks noChangeShapeType="1"/>
              </p:cNvSpPr>
              <p:nvPr/>
            </p:nvSpPr>
            <p:spPr bwMode="auto">
              <a:xfrm>
                <a:off x="445" y="127"/>
                <a:ext cx="0" cy="33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7" name="Rectangle 150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33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8" name="Line 151"/>
              <p:cNvSpPr>
                <a:spLocks noChangeShapeType="1"/>
              </p:cNvSpPr>
              <p:nvPr/>
            </p:nvSpPr>
            <p:spPr bwMode="auto">
              <a:xfrm>
                <a:off x="3959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9" name="Rectangle 152"/>
              <p:cNvSpPr>
                <a:spLocks noChangeArrowheads="1"/>
              </p:cNvSpPr>
              <p:nvPr/>
            </p:nvSpPr>
            <p:spPr bwMode="auto">
              <a:xfrm>
                <a:off x="3959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0" name="Line 153"/>
              <p:cNvSpPr>
                <a:spLocks noChangeShapeType="1"/>
              </p:cNvSpPr>
              <p:nvPr/>
            </p:nvSpPr>
            <p:spPr bwMode="auto">
              <a:xfrm>
                <a:off x="4894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1" name="Rectangle 154"/>
              <p:cNvSpPr>
                <a:spLocks noChangeArrowheads="1"/>
              </p:cNvSpPr>
              <p:nvPr/>
            </p:nvSpPr>
            <p:spPr bwMode="auto">
              <a:xfrm>
                <a:off x="4894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2" name="Line 155"/>
              <p:cNvSpPr>
                <a:spLocks noChangeShapeType="1"/>
              </p:cNvSpPr>
              <p:nvPr/>
            </p:nvSpPr>
            <p:spPr bwMode="auto">
              <a:xfrm>
                <a:off x="5828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3" name="Rectangle 156"/>
              <p:cNvSpPr>
                <a:spLocks noChangeArrowheads="1"/>
              </p:cNvSpPr>
              <p:nvPr/>
            </p:nvSpPr>
            <p:spPr bwMode="auto">
              <a:xfrm>
                <a:off x="5828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4" name="Line 157"/>
              <p:cNvSpPr>
                <a:spLocks noChangeShapeType="1"/>
              </p:cNvSpPr>
              <p:nvPr/>
            </p:nvSpPr>
            <p:spPr bwMode="auto">
              <a:xfrm>
                <a:off x="454" y="3511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5" name="Rectangle 158"/>
              <p:cNvSpPr>
                <a:spLocks noChangeArrowheads="1"/>
              </p:cNvSpPr>
              <p:nvPr/>
            </p:nvSpPr>
            <p:spPr bwMode="auto">
              <a:xfrm>
                <a:off x="454" y="351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6" name="Line 159"/>
              <p:cNvSpPr>
                <a:spLocks noChangeShapeType="1"/>
              </p:cNvSpPr>
              <p:nvPr/>
            </p:nvSpPr>
            <p:spPr bwMode="auto">
              <a:xfrm>
                <a:off x="6763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7" name="Rectangle 160"/>
              <p:cNvSpPr>
                <a:spLocks noChangeArrowheads="1"/>
              </p:cNvSpPr>
              <p:nvPr/>
            </p:nvSpPr>
            <p:spPr bwMode="auto">
              <a:xfrm>
                <a:off x="6763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8" name="Line 161"/>
              <p:cNvSpPr>
                <a:spLocks noChangeShapeType="1"/>
              </p:cNvSpPr>
              <p:nvPr/>
            </p:nvSpPr>
            <p:spPr bwMode="auto">
              <a:xfrm>
                <a:off x="445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9" name="Rectangle 162"/>
              <p:cNvSpPr>
                <a:spLocks noChangeArrowheads="1"/>
              </p:cNvSpPr>
              <p:nvPr/>
            </p:nvSpPr>
            <p:spPr bwMode="auto">
              <a:xfrm>
                <a:off x="445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0" name="Line 163"/>
              <p:cNvSpPr>
                <a:spLocks noChangeShapeType="1"/>
              </p:cNvSpPr>
              <p:nvPr/>
            </p:nvSpPr>
            <p:spPr bwMode="auto">
              <a:xfrm>
                <a:off x="3959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1" name="Rectangle 164"/>
              <p:cNvSpPr>
                <a:spLocks noChangeArrowheads="1"/>
              </p:cNvSpPr>
              <p:nvPr/>
            </p:nvSpPr>
            <p:spPr bwMode="auto">
              <a:xfrm>
                <a:off x="3959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2" name="Line 165"/>
              <p:cNvSpPr>
                <a:spLocks noChangeShapeType="1"/>
              </p:cNvSpPr>
              <p:nvPr/>
            </p:nvSpPr>
            <p:spPr bwMode="auto">
              <a:xfrm>
                <a:off x="4894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3" name="Rectangle 166"/>
              <p:cNvSpPr>
                <a:spLocks noChangeArrowheads="1"/>
              </p:cNvSpPr>
              <p:nvPr/>
            </p:nvSpPr>
            <p:spPr bwMode="auto">
              <a:xfrm>
                <a:off x="4894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4" name="Line 167"/>
              <p:cNvSpPr>
                <a:spLocks noChangeShapeType="1"/>
              </p:cNvSpPr>
              <p:nvPr/>
            </p:nvSpPr>
            <p:spPr bwMode="auto">
              <a:xfrm>
                <a:off x="5828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5" name="Rectangle 168"/>
              <p:cNvSpPr>
                <a:spLocks noChangeArrowheads="1"/>
              </p:cNvSpPr>
              <p:nvPr/>
            </p:nvSpPr>
            <p:spPr bwMode="auto">
              <a:xfrm>
                <a:off x="5828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6" name="Line 169"/>
              <p:cNvSpPr>
                <a:spLocks noChangeShapeType="1"/>
              </p:cNvSpPr>
              <p:nvPr/>
            </p:nvSpPr>
            <p:spPr bwMode="auto">
              <a:xfrm>
                <a:off x="6763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7" name="Rectangle 170"/>
              <p:cNvSpPr>
                <a:spLocks noChangeArrowheads="1"/>
              </p:cNvSpPr>
              <p:nvPr/>
            </p:nvSpPr>
            <p:spPr bwMode="auto">
              <a:xfrm>
                <a:off x="6763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8" name="Line 171"/>
              <p:cNvSpPr>
                <a:spLocks noChangeShapeType="1"/>
              </p:cNvSpPr>
              <p:nvPr/>
            </p:nvSpPr>
            <p:spPr bwMode="auto">
              <a:xfrm>
                <a:off x="6772" y="12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9" name="Rectangle 172"/>
              <p:cNvSpPr>
                <a:spLocks noChangeArrowheads="1"/>
              </p:cNvSpPr>
              <p:nvPr/>
            </p:nvSpPr>
            <p:spPr bwMode="auto">
              <a:xfrm>
                <a:off x="6772" y="12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0" name="Line 173"/>
              <p:cNvSpPr>
                <a:spLocks noChangeShapeType="1"/>
              </p:cNvSpPr>
              <p:nvPr/>
            </p:nvSpPr>
            <p:spPr bwMode="auto">
              <a:xfrm>
                <a:off x="6772" y="27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1" name="Rectangle 174"/>
              <p:cNvSpPr>
                <a:spLocks noChangeArrowheads="1"/>
              </p:cNvSpPr>
              <p:nvPr/>
            </p:nvSpPr>
            <p:spPr bwMode="auto">
              <a:xfrm>
                <a:off x="6772" y="27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2" name="Line 175"/>
              <p:cNvSpPr>
                <a:spLocks noChangeShapeType="1"/>
              </p:cNvSpPr>
              <p:nvPr/>
            </p:nvSpPr>
            <p:spPr bwMode="auto">
              <a:xfrm>
                <a:off x="6772" y="42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3" name="Rectangle 176"/>
              <p:cNvSpPr>
                <a:spLocks noChangeArrowheads="1"/>
              </p:cNvSpPr>
              <p:nvPr/>
            </p:nvSpPr>
            <p:spPr bwMode="auto">
              <a:xfrm>
                <a:off x="6772" y="42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4" name="Line 177"/>
              <p:cNvSpPr>
                <a:spLocks noChangeShapeType="1"/>
              </p:cNvSpPr>
              <p:nvPr/>
            </p:nvSpPr>
            <p:spPr bwMode="auto">
              <a:xfrm>
                <a:off x="6772" y="5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5" name="Rectangle 178"/>
              <p:cNvSpPr>
                <a:spLocks noChangeArrowheads="1"/>
              </p:cNvSpPr>
              <p:nvPr/>
            </p:nvSpPr>
            <p:spPr bwMode="auto">
              <a:xfrm>
                <a:off x="6772" y="568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6" name="Line 179"/>
              <p:cNvSpPr>
                <a:spLocks noChangeShapeType="1"/>
              </p:cNvSpPr>
              <p:nvPr/>
            </p:nvSpPr>
            <p:spPr bwMode="auto">
              <a:xfrm>
                <a:off x="6772" y="71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7" name="Rectangle 180"/>
              <p:cNvSpPr>
                <a:spLocks noChangeArrowheads="1"/>
              </p:cNvSpPr>
              <p:nvPr/>
            </p:nvSpPr>
            <p:spPr bwMode="auto">
              <a:xfrm>
                <a:off x="6772" y="716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8" name="Line 181"/>
              <p:cNvSpPr>
                <a:spLocks noChangeShapeType="1"/>
              </p:cNvSpPr>
              <p:nvPr/>
            </p:nvSpPr>
            <p:spPr bwMode="auto">
              <a:xfrm>
                <a:off x="6772" y="86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9" name="Rectangle 182"/>
              <p:cNvSpPr>
                <a:spLocks noChangeArrowheads="1"/>
              </p:cNvSpPr>
              <p:nvPr/>
            </p:nvSpPr>
            <p:spPr bwMode="auto">
              <a:xfrm>
                <a:off x="6772" y="86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0" name="Line 183"/>
              <p:cNvSpPr>
                <a:spLocks noChangeShapeType="1"/>
              </p:cNvSpPr>
              <p:nvPr/>
            </p:nvSpPr>
            <p:spPr bwMode="auto">
              <a:xfrm>
                <a:off x="6772" y="101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1" name="Rectangle 184"/>
              <p:cNvSpPr>
                <a:spLocks noChangeArrowheads="1"/>
              </p:cNvSpPr>
              <p:nvPr/>
            </p:nvSpPr>
            <p:spPr bwMode="auto">
              <a:xfrm>
                <a:off x="6772" y="101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2" name="Line 185"/>
              <p:cNvSpPr>
                <a:spLocks noChangeShapeType="1"/>
              </p:cNvSpPr>
              <p:nvPr/>
            </p:nvSpPr>
            <p:spPr bwMode="auto">
              <a:xfrm>
                <a:off x="6772" y="11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3" name="Rectangle 186"/>
              <p:cNvSpPr>
                <a:spLocks noChangeArrowheads="1"/>
              </p:cNvSpPr>
              <p:nvPr/>
            </p:nvSpPr>
            <p:spPr bwMode="auto">
              <a:xfrm>
                <a:off x="6772" y="115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4" name="Line 187"/>
              <p:cNvSpPr>
                <a:spLocks noChangeShapeType="1"/>
              </p:cNvSpPr>
              <p:nvPr/>
            </p:nvSpPr>
            <p:spPr bwMode="auto">
              <a:xfrm>
                <a:off x="6772" y="130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5" name="Rectangle 188"/>
              <p:cNvSpPr>
                <a:spLocks noChangeArrowheads="1"/>
              </p:cNvSpPr>
              <p:nvPr/>
            </p:nvSpPr>
            <p:spPr bwMode="auto">
              <a:xfrm>
                <a:off x="6772" y="130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6" name="Line 189"/>
              <p:cNvSpPr>
                <a:spLocks noChangeShapeType="1"/>
              </p:cNvSpPr>
              <p:nvPr/>
            </p:nvSpPr>
            <p:spPr bwMode="auto">
              <a:xfrm>
                <a:off x="6772" y="14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7" name="Rectangle 190"/>
              <p:cNvSpPr>
                <a:spLocks noChangeArrowheads="1"/>
              </p:cNvSpPr>
              <p:nvPr/>
            </p:nvSpPr>
            <p:spPr bwMode="auto">
              <a:xfrm>
                <a:off x="6772" y="145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8" name="Line 191"/>
              <p:cNvSpPr>
                <a:spLocks noChangeShapeType="1"/>
              </p:cNvSpPr>
              <p:nvPr/>
            </p:nvSpPr>
            <p:spPr bwMode="auto">
              <a:xfrm>
                <a:off x="6772" y="159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9" name="Rectangle 192"/>
              <p:cNvSpPr>
                <a:spLocks noChangeArrowheads="1"/>
              </p:cNvSpPr>
              <p:nvPr/>
            </p:nvSpPr>
            <p:spPr bwMode="auto">
              <a:xfrm>
                <a:off x="6772" y="1598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0" name="Line 193"/>
              <p:cNvSpPr>
                <a:spLocks noChangeShapeType="1"/>
              </p:cNvSpPr>
              <p:nvPr/>
            </p:nvSpPr>
            <p:spPr bwMode="auto">
              <a:xfrm>
                <a:off x="6772" y="17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1" name="Rectangle 194"/>
              <p:cNvSpPr>
                <a:spLocks noChangeArrowheads="1"/>
              </p:cNvSpPr>
              <p:nvPr/>
            </p:nvSpPr>
            <p:spPr bwMode="auto">
              <a:xfrm>
                <a:off x="6772" y="1745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2" name="Line 195"/>
              <p:cNvSpPr>
                <a:spLocks noChangeShapeType="1"/>
              </p:cNvSpPr>
              <p:nvPr/>
            </p:nvSpPr>
            <p:spPr bwMode="auto">
              <a:xfrm>
                <a:off x="6772" y="189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3" name="Rectangle 196"/>
              <p:cNvSpPr>
                <a:spLocks noChangeArrowheads="1"/>
              </p:cNvSpPr>
              <p:nvPr/>
            </p:nvSpPr>
            <p:spPr bwMode="auto">
              <a:xfrm>
                <a:off x="6772" y="189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4" name="Line 197"/>
              <p:cNvSpPr>
                <a:spLocks noChangeShapeType="1"/>
              </p:cNvSpPr>
              <p:nvPr/>
            </p:nvSpPr>
            <p:spPr bwMode="auto">
              <a:xfrm>
                <a:off x="6772" y="20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5" name="Rectangle 198"/>
              <p:cNvSpPr>
                <a:spLocks noChangeArrowheads="1"/>
              </p:cNvSpPr>
              <p:nvPr/>
            </p:nvSpPr>
            <p:spPr bwMode="auto">
              <a:xfrm>
                <a:off x="6772" y="204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6" name="Line 199"/>
              <p:cNvSpPr>
                <a:spLocks noChangeShapeType="1"/>
              </p:cNvSpPr>
              <p:nvPr/>
            </p:nvSpPr>
            <p:spPr bwMode="auto">
              <a:xfrm>
                <a:off x="6772" y="218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7" name="Rectangle 200"/>
              <p:cNvSpPr>
                <a:spLocks noChangeArrowheads="1"/>
              </p:cNvSpPr>
              <p:nvPr/>
            </p:nvSpPr>
            <p:spPr bwMode="auto">
              <a:xfrm>
                <a:off x="6772" y="218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8" name="Line 201"/>
              <p:cNvSpPr>
                <a:spLocks noChangeShapeType="1"/>
              </p:cNvSpPr>
              <p:nvPr/>
            </p:nvSpPr>
            <p:spPr bwMode="auto">
              <a:xfrm>
                <a:off x="6772" y="23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9" name="Rectangle 202"/>
              <p:cNvSpPr>
                <a:spLocks noChangeArrowheads="1"/>
              </p:cNvSpPr>
              <p:nvPr/>
            </p:nvSpPr>
            <p:spPr bwMode="auto">
              <a:xfrm>
                <a:off x="6772" y="233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0" name="Line 203"/>
              <p:cNvSpPr>
                <a:spLocks noChangeShapeType="1"/>
              </p:cNvSpPr>
              <p:nvPr/>
            </p:nvSpPr>
            <p:spPr bwMode="auto">
              <a:xfrm>
                <a:off x="6772" y="24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1" name="Rectangle 204"/>
              <p:cNvSpPr>
                <a:spLocks noChangeArrowheads="1"/>
              </p:cNvSpPr>
              <p:nvPr/>
            </p:nvSpPr>
            <p:spPr bwMode="auto">
              <a:xfrm>
                <a:off x="6772" y="248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>
              <a:off x="6772" y="262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207"/>
            <p:cNvSpPr>
              <a:spLocks noChangeArrowheads="1"/>
            </p:cNvSpPr>
            <p:nvPr/>
          </p:nvSpPr>
          <p:spPr bwMode="auto">
            <a:xfrm>
              <a:off x="6772" y="2628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>
              <a:off x="6772" y="27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" name="Rectangle 209"/>
            <p:cNvSpPr>
              <a:spLocks noChangeArrowheads="1"/>
            </p:cNvSpPr>
            <p:nvPr/>
          </p:nvSpPr>
          <p:spPr bwMode="auto">
            <a:xfrm>
              <a:off x="6772" y="2775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>
              <a:off x="6772" y="29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6772" y="2922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" name="Line 212"/>
            <p:cNvSpPr>
              <a:spLocks noChangeShapeType="1"/>
            </p:cNvSpPr>
            <p:nvPr/>
          </p:nvSpPr>
          <p:spPr bwMode="auto">
            <a:xfrm>
              <a:off x="6772" y="30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6772" y="3069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6" name="Line 214"/>
            <p:cNvSpPr>
              <a:spLocks noChangeShapeType="1"/>
            </p:cNvSpPr>
            <p:nvPr/>
          </p:nvSpPr>
          <p:spPr bwMode="auto">
            <a:xfrm>
              <a:off x="6772" y="321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6772" y="3217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8" name="Line 216"/>
            <p:cNvSpPr>
              <a:spLocks noChangeShapeType="1"/>
            </p:cNvSpPr>
            <p:nvPr/>
          </p:nvSpPr>
          <p:spPr bwMode="auto">
            <a:xfrm>
              <a:off x="6772" y="33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6772" y="3364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0" name="Line 218"/>
            <p:cNvSpPr>
              <a:spLocks noChangeShapeType="1"/>
            </p:cNvSpPr>
            <p:nvPr/>
          </p:nvSpPr>
          <p:spPr bwMode="auto">
            <a:xfrm>
              <a:off x="6772" y="351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6772" y="3511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2"/>
              </a:rPr>
              <a:t>https://www.transparencia.gob.sv/institutions/mtps/documents/296232/download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  <p:grpSp>
        <p:nvGrpSpPr>
          <p:cNvPr id="169" name="Group 169"/>
          <p:cNvGrpSpPr>
            <a:grpSpLocks noChangeAspect="1"/>
          </p:cNvGrpSpPr>
          <p:nvPr/>
        </p:nvGrpSpPr>
        <p:grpSpPr bwMode="auto">
          <a:xfrm>
            <a:off x="490038" y="251687"/>
            <a:ext cx="10972801" cy="5405438"/>
            <a:chOff x="284" y="175"/>
            <a:chExt cx="6912" cy="3405"/>
          </a:xfrm>
        </p:grpSpPr>
        <p:sp>
          <p:nvSpPr>
            <p:cNvPr id="170" name="AutoShape 168"/>
            <p:cNvSpPr>
              <a:spLocks noChangeAspect="1" noChangeArrowheads="1" noTextEdit="1"/>
            </p:cNvSpPr>
            <p:nvPr/>
          </p:nvSpPr>
          <p:spPr bwMode="auto">
            <a:xfrm>
              <a:off x="441" y="190"/>
              <a:ext cx="6755" cy="32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2365" y="175"/>
              <a:ext cx="4804" cy="2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1124" y="193"/>
              <a:ext cx="61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JEFATURA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3287" y="193"/>
              <a:ext cx="88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5156" y="193"/>
              <a:ext cx="54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5845" y="193"/>
              <a:ext cx="5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6650" y="193"/>
              <a:ext cx="38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441" y="412"/>
              <a:ext cx="9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Lucio Cruz Amaya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2393" y="412"/>
              <a:ext cx="191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Chalatenango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5361" y="412"/>
              <a:ext cx="2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6043" y="412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6753" y="41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441" y="631"/>
              <a:ext cx="19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Silvia Guadalupe Elizondo de Escobar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2393" y="631"/>
              <a:ext cx="193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La Libertad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5334" y="631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6043" y="631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6753" y="631"/>
              <a:ext cx="1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441" y="849"/>
              <a:ext cx="164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Ruth Noemí Rodríguez Escobar 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2393" y="849"/>
              <a:ext cx="13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Santa Ana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334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6043" y="849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6753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441" y="1068"/>
              <a:ext cx="17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Elsy Margarita Martínez Paniagua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2393" y="1068"/>
              <a:ext cx="19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Ahuachapán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5361" y="1068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6071" y="106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6753" y="1068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441" y="1287"/>
              <a:ext cx="13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José Carlos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Cortéz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Chacón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2393" y="1287"/>
              <a:ext cx="18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Sonsonte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5361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604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675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441" y="1506"/>
              <a:ext cx="16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Hector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Bladimir de Paz Fuentes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202"/>
            <p:cNvSpPr>
              <a:spLocks noChangeArrowheads="1"/>
            </p:cNvSpPr>
            <p:nvPr/>
          </p:nvSpPr>
          <p:spPr bwMode="auto">
            <a:xfrm>
              <a:off x="2393" y="1506"/>
              <a:ext cx="145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 Miguel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5334" y="1506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604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675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Rectangle 206"/>
            <p:cNvSpPr>
              <a:spLocks noChangeArrowheads="1"/>
            </p:cNvSpPr>
            <p:nvPr/>
          </p:nvSpPr>
          <p:spPr bwMode="auto">
            <a:xfrm>
              <a:off x="441" y="1724"/>
              <a:ext cx="125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Francisco Alberto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Sorto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2393" y="1724"/>
              <a:ext cx="166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La Unión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Rectangle 208"/>
            <p:cNvSpPr>
              <a:spLocks noChangeArrowheads="1"/>
            </p:cNvSpPr>
            <p:nvPr/>
          </p:nvSpPr>
          <p:spPr bwMode="auto">
            <a:xfrm>
              <a:off x="5361" y="1724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6043" y="1724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6753" y="1724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444" y="2051"/>
              <a:ext cx="18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Americo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Portillo Escalante</a:t>
              </a:r>
              <a:r>
                <a:rPr kumimoji="0" lang="es-SV" altLang="es-SV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441" y="216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2393" y="2052"/>
              <a:ext cx="182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Usulután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5361" y="2162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604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675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41" y="2380"/>
              <a:ext cx="12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Rufino Canales Martínez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2393" y="2380"/>
              <a:ext cx="18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Morazán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5361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6071" y="2380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6753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41" y="2599"/>
              <a:ext cx="16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María Dinora López de Ventura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2393" y="2599"/>
              <a:ext cx="14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Paracentral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361" y="2599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043" y="259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6753" y="2599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18</a:t>
              </a: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441" y="2818"/>
              <a:ext cx="12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Miguel Antonio Arévalo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2393" y="2818"/>
              <a:ext cx="179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Cabañas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536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607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6780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41" y="3037"/>
              <a:ext cx="16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Gloria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Gertrúdis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Barrera Bonilla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2393" y="3037"/>
              <a:ext cx="186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Ofician Departamental de Cuscatlán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5361" y="3037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6071" y="3037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753" y="303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424" y="3255"/>
              <a:ext cx="202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Lisseth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Guadalupe Villalta</a:t>
              </a:r>
              <a:endParaRPr kumimoji="0" lang="es-SV" altLang="es-SV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2393" y="3255"/>
              <a:ext cx="180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San Vicente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5401" y="3272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6071" y="3255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6780" y="3255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414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2365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503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574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6453" y="175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8" name="Line 247"/>
            <p:cNvSpPr>
              <a:spLocks noChangeShapeType="1"/>
            </p:cNvSpPr>
            <p:nvPr/>
          </p:nvSpPr>
          <p:spPr bwMode="auto">
            <a:xfrm>
              <a:off x="421" y="17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421" y="17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7162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1" name="Line 250"/>
            <p:cNvSpPr>
              <a:spLocks noChangeShapeType="1"/>
            </p:cNvSpPr>
            <p:nvPr/>
          </p:nvSpPr>
          <p:spPr bwMode="auto">
            <a:xfrm>
              <a:off x="421" y="394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421" y="394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3" name="Line 252"/>
            <p:cNvSpPr>
              <a:spLocks noChangeShapeType="1"/>
            </p:cNvSpPr>
            <p:nvPr/>
          </p:nvSpPr>
          <p:spPr bwMode="auto">
            <a:xfrm>
              <a:off x="421" y="61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421" y="612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5" name="Line 254"/>
            <p:cNvSpPr>
              <a:spLocks noChangeShapeType="1"/>
            </p:cNvSpPr>
            <p:nvPr/>
          </p:nvSpPr>
          <p:spPr bwMode="auto">
            <a:xfrm>
              <a:off x="421" y="83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21" y="83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7" name="Line 256"/>
            <p:cNvSpPr>
              <a:spLocks noChangeShapeType="1"/>
            </p:cNvSpPr>
            <p:nvPr/>
          </p:nvSpPr>
          <p:spPr bwMode="auto">
            <a:xfrm>
              <a:off x="421" y="105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421" y="105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9" name="Line 258"/>
            <p:cNvSpPr>
              <a:spLocks noChangeShapeType="1"/>
            </p:cNvSpPr>
            <p:nvPr/>
          </p:nvSpPr>
          <p:spPr bwMode="auto">
            <a:xfrm>
              <a:off x="421" y="1269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421" y="1269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1" name="Line 260"/>
            <p:cNvSpPr>
              <a:spLocks noChangeShapeType="1"/>
            </p:cNvSpPr>
            <p:nvPr/>
          </p:nvSpPr>
          <p:spPr bwMode="auto">
            <a:xfrm>
              <a:off x="421" y="148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421" y="148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3" name="Line 262"/>
            <p:cNvSpPr>
              <a:spLocks noChangeShapeType="1"/>
            </p:cNvSpPr>
            <p:nvPr/>
          </p:nvSpPr>
          <p:spPr bwMode="auto">
            <a:xfrm>
              <a:off x="421" y="170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4" name="Rectangle 263"/>
            <p:cNvSpPr>
              <a:spLocks noChangeArrowheads="1"/>
            </p:cNvSpPr>
            <p:nvPr/>
          </p:nvSpPr>
          <p:spPr bwMode="auto">
            <a:xfrm>
              <a:off x="421" y="170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5" name="Line 264"/>
            <p:cNvSpPr>
              <a:spLocks noChangeShapeType="1"/>
            </p:cNvSpPr>
            <p:nvPr/>
          </p:nvSpPr>
          <p:spPr bwMode="auto">
            <a:xfrm>
              <a:off x="421" y="192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421" y="192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7" name="Line 266"/>
            <p:cNvSpPr>
              <a:spLocks noChangeShapeType="1"/>
            </p:cNvSpPr>
            <p:nvPr/>
          </p:nvSpPr>
          <p:spPr bwMode="auto">
            <a:xfrm>
              <a:off x="421" y="236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421" y="2362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9" name="Line 268"/>
            <p:cNvSpPr>
              <a:spLocks noChangeShapeType="1"/>
            </p:cNvSpPr>
            <p:nvPr/>
          </p:nvSpPr>
          <p:spPr bwMode="auto">
            <a:xfrm>
              <a:off x="421" y="258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421" y="258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1" name="Line 270"/>
            <p:cNvSpPr>
              <a:spLocks noChangeShapeType="1"/>
            </p:cNvSpPr>
            <p:nvPr/>
          </p:nvSpPr>
          <p:spPr bwMode="auto">
            <a:xfrm>
              <a:off x="421" y="280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421" y="280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3" name="Line 272"/>
            <p:cNvSpPr>
              <a:spLocks noChangeShapeType="1"/>
            </p:cNvSpPr>
            <p:nvPr/>
          </p:nvSpPr>
          <p:spPr bwMode="auto">
            <a:xfrm>
              <a:off x="421" y="3018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421" y="3018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5" name="Line 274"/>
            <p:cNvSpPr>
              <a:spLocks noChangeShapeType="1"/>
            </p:cNvSpPr>
            <p:nvPr/>
          </p:nvSpPr>
          <p:spPr bwMode="auto">
            <a:xfrm>
              <a:off x="421" y="323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421" y="323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7" name="Line 276"/>
            <p:cNvSpPr>
              <a:spLocks noChangeShapeType="1"/>
            </p:cNvSpPr>
            <p:nvPr/>
          </p:nvSpPr>
          <p:spPr bwMode="auto">
            <a:xfrm>
              <a:off x="284" y="290"/>
              <a:ext cx="0" cy="32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8" name="Rectangle 277"/>
            <p:cNvSpPr>
              <a:spLocks noChangeArrowheads="1"/>
            </p:cNvSpPr>
            <p:nvPr/>
          </p:nvSpPr>
          <p:spPr bwMode="auto">
            <a:xfrm>
              <a:off x="414" y="175"/>
              <a:ext cx="7" cy="32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9" name="Line 278"/>
            <p:cNvSpPr>
              <a:spLocks noChangeShapeType="1"/>
            </p:cNvSpPr>
            <p:nvPr/>
          </p:nvSpPr>
          <p:spPr bwMode="auto">
            <a:xfrm>
              <a:off x="2365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2365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1" name="Line 280"/>
            <p:cNvSpPr>
              <a:spLocks noChangeShapeType="1"/>
            </p:cNvSpPr>
            <p:nvPr/>
          </p:nvSpPr>
          <p:spPr bwMode="auto">
            <a:xfrm>
              <a:off x="503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503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3" name="Line 282"/>
            <p:cNvSpPr>
              <a:spLocks noChangeShapeType="1"/>
            </p:cNvSpPr>
            <p:nvPr/>
          </p:nvSpPr>
          <p:spPr bwMode="auto">
            <a:xfrm>
              <a:off x="574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574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5" name="Line 284"/>
            <p:cNvSpPr>
              <a:spLocks noChangeShapeType="1"/>
            </p:cNvSpPr>
            <p:nvPr/>
          </p:nvSpPr>
          <p:spPr bwMode="auto">
            <a:xfrm>
              <a:off x="645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6453" y="184"/>
              <a:ext cx="6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7" name="Line 286"/>
            <p:cNvSpPr>
              <a:spLocks noChangeShapeType="1"/>
            </p:cNvSpPr>
            <p:nvPr/>
          </p:nvSpPr>
          <p:spPr bwMode="auto">
            <a:xfrm>
              <a:off x="421" y="345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421" y="345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9" name="Line 288"/>
            <p:cNvSpPr>
              <a:spLocks noChangeShapeType="1"/>
            </p:cNvSpPr>
            <p:nvPr/>
          </p:nvSpPr>
          <p:spPr bwMode="auto">
            <a:xfrm>
              <a:off x="7162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7162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1" name="Line 290"/>
            <p:cNvSpPr>
              <a:spLocks noChangeShapeType="1"/>
            </p:cNvSpPr>
            <p:nvPr/>
          </p:nvSpPr>
          <p:spPr bwMode="auto">
            <a:xfrm>
              <a:off x="414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414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3" name="Line 292"/>
            <p:cNvSpPr>
              <a:spLocks noChangeShapeType="1"/>
            </p:cNvSpPr>
            <p:nvPr/>
          </p:nvSpPr>
          <p:spPr bwMode="auto">
            <a:xfrm>
              <a:off x="2365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2365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5" name="Line 294"/>
            <p:cNvSpPr>
              <a:spLocks noChangeShapeType="1"/>
            </p:cNvSpPr>
            <p:nvPr/>
          </p:nvSpPr>
          <p:spPr bwMode="auto">
            <a:xfrm>
              <a:off x="503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503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7" name="Line 296"/>
            <p:cNvSpPr>
              <a:spLocks noChangeShapeType="1"/>
            </p:cNvSpPr>
            <p:nvPr/>
          </p:nvSpPr>
          <p:spPr bwMode="auto">
            <a:xfrm>
              <a:off x="574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574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9" name="Line 298"/>
            <p:cNvSpPr>
              <a:spLocks noChangeShapeType="1"/>
            </p:cNvSpPr>
            <p:nvPr/>
          </p:nvSpPr>
          <p:spPr bwMode="auto">
            <a:xfrm>
              <a:off x="645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6453" y="3465"/>
              <a:ext cx="6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1" name="Line 300"/>
            <p:cNvSpPr>
              <a:spLocks noChangeShapeType="1"/>
            </p:cNvSpPr>
            <p:nvPr/>
          </p:nvSpPr>
          <p:spPr bwMode="auto">
            <a:xfrm>
              <a:off x="7162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7162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3" name="Line 302"/>
            <p:cNvSpPr>
              <a:spLocks noChangeShapeType="1"/>
            </p:cNvSpPr>
            <p:nvPr/>
          </p:nvSpPr>
          <p:spPr bwMode="auto">
            <a:xfrm>
              <a:off x="7169" y="1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7169" y="17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5" name="Line 304"/>
            <p:cNvSpPr>
              <a:spLocks noChangeShapeType="1"/>
            </p:cNvSpPr>
            <p:nvPr/>
          </p:nvSpPr>
          <p:spPr bwMode="auto">
            <a:xfrm>
              <a:off x="7169" y="39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7169" y="394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7" name="Line 306"/>
            <p:cNvSpPr>
              <a:spLocks noChangeShapeType="1"/>
            </p:cNvSpPr>
            <p:nvPr/>
          </p:nvSpPr>
          <p:spPr bwMode="auto">
            <a:xfrm>
              <a:off x="7169" y="61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7169" y="612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9" name="Line 308"/>
            <p:cNvSpPr>
              <a:spLocks noChangeShapeType="1"/>
            </p:cNvSpPr>
            <p:nvPr/>
          </p:nvSpPr>
          <p:spPr bwMode="auto">
            <a:xfrm>
              <a:off x="7169" y="8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7169" y="83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1" name="Line 310"/>
            <p:cNvSpPr>
              <a:spLocks noChangeShapeType="1"/>
            </p:cNvSpPr>
            <p:nvPr/>
          </p:nvSpPr>
          <p:spPr bwMode="auto">
            <a:xfrm>
              <a:off x="7169" y="10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7169" y="105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3" name="Line 312"/>
            <p:cNvSpPr>
              <a:spLocks noChangeShapeType="1"/>
            </p:cNvSpPr>
            <p:nvPr/>
          </p:nvSpPr>
          <p:spPr bwMode="auto">
            <a:xfrm>
              <a:off x="7169" y="12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7169" y="1269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5" name="Line 314"/>
            <p:cNvSpPr>
              <a:spLocks noChangeShapeType="1"/>
            </p:cNvSpPr>
            <p:nvPr/>
          </p:nvSpPr>
          <p:spPr bwMode="auto">
            <a:xfrm>
              <a:off x="7169" y="148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7169" y="148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7" name="Line 316"/>
            <p:cNvSpPr>
              <a:spLocks noChangeShapeType="1"/>
            </p:cNvSpPr>
            <p:nvPr/>
          </p:nvSpPr>
          <p:spPr bwMode="auto">
            <a:xfrm>
              <a:off x="7169" y="17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8" name="Rectangle 317"/>
            <p:cNvSpPr>
              <a:spLocks noChangeArrowheads="1"/>
            </p:cNvSpPr>
            <p:nvPr/>
          </p:nvSpPr>
          <p:spPr bwMode="auto">
            <a:xfrm>
              <a:off x="7169" y="170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9" name="Line 318"/>
            <p:cNvSpPr>
              <a:spLocks noChangeShapeType="1"/>
            </p:cNvSpPr>
            <p:nvPr/>
          </p:nvSpPr>
          <p:spPr bwMode="auto">
            <a:xfrm>
              <a:off x="7169" y="192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7169" y="192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1" name="Line 320"/>
            <p:cNvSpPr>
              <a:spLocks noChangeShapeType="1"/>
            </p:cNvSpPr>
            <p:nvPr/>
          </p:nvSpPr>
          <p:spPr bwMode="auto">
            <a:xfrm>
              <a:off x="7169" y="236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7169" y="2362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3" name="Line 322"/>
            <p:cNvSpPr>
              <a:spLocks noChangeShapeType="1"/>
            </p:cNvSpPr>
            <p:nvPr/>
          </p:nvSpPr>
          <p:spPr bwMode="auto">
            <a:xfrm>
              <a:off x="7169" y="25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7169" y="258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5" name="Line 324"/>
            <p:cNvSpPr>
              <a:spLocks noChangeShapeType="1"/>
            </p:cNvSpPr>
            <p:nvPr/>
          </p:nvSpPr>
          <p:spPr bwMode="auto">
            <a:xfrm>
              <a:off x="7169" y="280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7169" y="280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7" name="Line 326"/>
            <p:cNvSpPr>
              <a:spLocks noChangeShapeType="1"/>
            </p:cNvSpPr>
            <p:nvPr/>
          </p:nvSpPr>
          <p:spPr bwMode="auto">
            <a:xfrm>
              <a:off x="7169" y="301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7169" y="3018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9" name="Line 328"/>
            <p:cNvSpPr>
              <a:spLocks noChangeShapeType="1"/>
            </p:cNvSpPr>
            <p:nvPr/>
          </p:nvSpPr>
          <p:spPr bwMode="auto">
            <a:xfrm>
              <a:off x="7169" y="323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0" name="Rectangle 329"/>
            <p:cNvSpPr>
              <a:spLocks noChangeArrowheads="1"/>
            </p:cNvSpPr>
            <p:nvPr/>
          </p:nvSpPr>
          <p:spPr bwMode="auto">
            <a:xfrm>
              <a:off x="7169" y="323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1" name="Line 330"/>
            <p:cNvSpPr>
              <a:spLocks noChangeShapeType="1"/>
            </p:cNvSpPr>
            <p:nvPr/>
          </p:nvSpPr>
          <p:spPr bwMode="auto">
            <a:xfrm>
              <a:off x="7169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2" name="Rectangle 331"/>
            <p:cNvSpPr>
              <a:spLocks noChangeArrowheads="1"/>
            </p:cNvSpPr>
            <p:nvPr/>
          </p:nvSpPr>
          <p:spPr bwMode="auto">
            <a:xfrm>
              <a:off x="7169" y="345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868 empleados a nivel nacional</a:t>
            </a:r>
            <a:br>
              <a:rPr lang="es-SV" sz="4800" b="1" dirty="0" smtClean="0">
                <a:solidFill>
                  <a:schemeClr val="bg1"/>
                </a:solidFill>
              </a:rPr>
            </a:br>
            <a:r>
              <a:rPr lang="es-SV" sz="4800" b="1" dirty="0" smtClean="0">
                <a:solidFill>
                  <a:schemeClr val="bg1"/>
                </a:solidFill>
              </a:rPr>
              <a:t>427 Mujeres y 441 HOMBRES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Licda. Maritza Haydee Calderón de Ríos</a:t>
            </a:r>
          </a:p>
          <a:p>
            <a:pPr algn="just"/>
            <a:r>
              <a:rPr lang="es-SV" dirty="0"/>
              <a:t>5</a:t>
            </a:r>
            <a:r>
              <a:rPr lang="es-SV" dirty="0" smtClean="0"/>
              <a:t> mujeres </a:t>
            </a:r>
          </a:p>
          <a:p>
            <a:pPr algn="just"/>
            <a:r>
              <a:rPr lang="es-SV" dirty="0"/>
              <a:t>2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</a:t>
            </a:r>
          </a:p>
          <a:p>
            <a:pPr algn="just"/>
            <a:r>
              <a:rPr lang="es-SV" dirty="0" smtClean="0"/>
              <a:t>Hombres </a:t>
            </a:r>
            <a:r>
              <a:rPr lang="es-SV" dirty="0"/>
              <a:t>1</a:t>
            </a:r>
            <a:endParaRPr lang="es-SV" dirty="0" smtClean="0"/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541714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algn="just"/>
            <a:endParaRPr lang="es-SV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000" b="1" dirty="0" smtClean="0">
                <a:solidFill>
                  <a:schemeClr val="bg1"/>
                </a:solidFill>
              </a:rPr>
              <a:t>NOTA: ACTUALMENTE EL CONSEJO SUPERIOR DEL TRABAJO SE ENCUENTRA ACÉFALO</a:t>
            </a: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48235" y="3883944"/>
            <a:ext cx="8637587" cy="1749426"/>
            <a:chOff x="403" y="2398"/>
            <a:chExt cx="5441" cy="110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3" y="2398"/>
              <a:ext cx="5433" cy="1065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03" y="2398"/>
              <a:ext cx="5433" cy="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03" y="2574"/>
              <a:ext cx="3025" cy="8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45" y="2413"/>
              <a:ext cx="105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559" y="2413"/>
              <a:ext cx="63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39" y="2413"/>
              <a:ext cx="68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249" y="2413"/>
              <a:ext cx="46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" y="2589"/>
              <a:ext cx="196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Financiera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91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93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396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34" y="2765"/>
              <a:ext cx="1435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Pagaduria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791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93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396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34" y="2941"/>
              <a:ext cx="149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Contabilidad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791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593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396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4" y="3118"/>
              <a:ext cx="148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Presupuesto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791" y="3118"/>
              <a:ext cx="7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609" y="3118"/>
              <a:ext cx="12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96" y="3118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34" y="3294"/>
              <a:ext cx="108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Fondo Circulante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91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593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5396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0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420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22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026" y="2398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411" y="2398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11" y="2398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828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11" y="2574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11" y="2574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411" y="2751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411" y="2751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11" y="2927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11" y="2927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11" y="3103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411" y="3103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11" y="3279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11" y="3279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403" y="2398"/>
              <a:ext cx="0" cy="10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03" y="2398"/>
              <a:ext cx="8" cy="1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3420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420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4223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4223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5026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5026" y="2405"/>
              <a:ext cx="7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411" y="3456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411" y="3456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5828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5828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40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40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3420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420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422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22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5026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026" y="3463"/>
              <a:ext cx="7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>
              <a:off x="5828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5828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>
              <a:off x="5836" y="239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836" y="2398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>
              <a:off x="5836" y="25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5836" y="2574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5836" y="275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5836" y="2751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5836" y="29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5836" y="2927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5836" y="3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5836" y="310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80"/>
            <p:cNvSpPr>
              <a:spLocks noChangeShapeType="1"/>
            </p:cNvSpPr>
            <p:nvPr/>
          </p:nvSpPr>
          <p:spPr bwMode="auto">
            <a:xfrm>
              <a:off x="5836" y="327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836" y="3279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>
              <a:off x="5836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836" y="3456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 Institucional: Miguel Enrique Cuellar Aquino </a:t>
            </a:r>
          </a:p>
          <a:p>
            <a:pPr algn="just"/>
            <a:r>
              <a:rPr lang="es-SV" sz="2800" dirty="0" smtClean="0"/>
              <a:t>5 mujeres 2 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1 Hombre </a:t>
            </a:r>
          </a:p>
          <a:p>
            <a:pPr algn="just"/>
            <a:r>
              <a:rPr lang="es-SV" sz="2800" dirty="0">
                <a:hlinkClick r:id="rId2"/>
              </a:rPr>
              <a:t>Estructura Organizativa Oficina </a:t>
            </a:r>
            <a:r>
              <a:rPr lang="es-SV" sz="2800" dirty="0" smtClean="0">
                <a:hlinkClick r:id="rId2"/>
              </a:rPr>
              <a:t>de Dirección Ejecutiva </a:t>
            </a:r>
            <a:endParaRPr lang="es-SV" sz="28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Ana Vilma Marchelli de Flamenco</a:t>
            </a:r>
          </a:p>
          <a:p>
            <a:pPr marL="0" indent="0" algn="just">
              <a:buNone/>
            </a:pPr>
            <a:r>
              <a:rPr lang="es-SV" sz="2800" dirty="0" smtClean="0"/>
              <a:t>8    Mujeres</a:t>
            </a:r>
          </a:p>
          <a:p>
            <a:pPr marL="0" indent="0" algn="just">
              <a:buNone/>
            </a:pPr>
            <a:r>
              <a:rPr lang="es-SV" sz="2800" dirty="0"/>
              <a:t>3</a:t>
            </a:r>
            <a:r>
              <a:rPr lang="es-SV" sz="2800" dirty="0" smtClean="0"/>
              <a:t>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2049</TotalTime>
  <Words>2719</Words>
  <Application>Microsoft Office PowerPoint</Application>
  <PresentationFormat>Panorámica</PresentationFormat>
  <Paragraphs>592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UNIDAD DE GESTIÓN DOCUMENTAL Y ARCHIVO 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868 empleados a nivel nacional 427 Mujeres y 441 HOMBRES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113</cp:revision>
  <dcterms:created xsi:type="dcterms:W3CDTF">2017-09-13T21:00:38Z</dcterms:created>
  <dcterms:modified xsi:type="dcterms:W3CDTF">2019-10-04T19:50:20Z</dcterms:modified>
</cp:coreProperties>
</file>