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9"/>
  </p:notesMasterIdLst>
  <p:sldIdLst>
    <p:sldId id="298" r:id="rId2"/>
    <p:sldId id="262" r:id="rId3"/>
    <p:sldId id="293" r:id="rId4"/>
    <p:sldId id="263" r:id="rId5"/>
    <p:sldId id="257" r:id="rId6"/>
    <p:sldId id="258" r:id="rId7"/>
    <p:sldId id="259" r:id="rId8"/>
    <p:sldId id="260" r:id="rId9"/>
    <p:sldId id="261" r:id="rId10"/>
    <p:sldId id="264" r:id="rId11"/>
    <p:sldId id="266" r:id="rId12"/>
    <p:sldId id="268" r:id="rId13"/>
    <p:sldId id="267" r:id="rId14"/>
    <p:sldId id="269" r:id="rId15"/>
    <p:sldId id="270" r:id="rId16"/>
    <p:sldId id="272" r:id="rId17"/>
    <p:sldId id="273" r:id="rId18"/>
    <p:sldId id="282" r:id="rId19"/>
    <p:sldId id="274" r:id="rId20"/>
    <p:sldId id="284" r:id="rId21"/>
    <p:sldId id="285" r:id="rId22"/>
    <p:sldId id="275" r:id="rId23"/>
    <p:sldId id="286" r:id="rId24"/>
    <p:sldId id="287" r:id="rId25"/>
    <p:sldId id="276" r:id="rId26"/>
    <p:sldId id="288" r:id="rId27"/>
    <p:sldId id="289" r:id="rId28"/>
    <p:sldId id="277" r:id="rId29"/>
    <p:sldId id="278" r:id="rId30"/>
    <p:sldId id="290" r:id="rId31"/>
    <p:sldId id="291" r:id="rId32"/>
    <p:sldId id="292" r:id="rId33"/>
    <p:sldId id="279" r:id="rId34"/>
    <p:sldId id="294" r:id="rId35"/>
    <p:sldId id="295" r:id="rId36"/>
    <p:sldId id="296" r:id="rId37"/>
    <p:sldId id="281" r:id="rId38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>
      <p:cViewPr>
        <p:scale>
          <a:sx n="75" d="100"/>
          <a:sy n="75" d="100"/>
        </p:scale>
        <p:origin x="88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7/8/2020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Jefatura de la Oficina de Prensa y Relaciones Públicas: Lic. Héctor Ernesto Peñate Valiente </a:t>
            </a:r>
          </a:p>
          <a:p>
            <a:pPr algn="just"/>
            <a:r>
              <a:rPr lang="es-SV" sz="1600" dirty="0">
                <a:latin typeface="Museo st"/>
              </a:rPr>
              <a:t>Mujeres  5</a:t>
            </a:r>
          </a:p>
          <a:p>
            <a:pPr algn="just"/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COORDINACIÓN Y DESARROLLO INSTITUCIONAL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Oficina de Coordinación y Desarrollo Institucional: Ing. Enrique Paz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Oficina de Estadística e Informática Laboral Ad-Honorem: Licdo. Juan Antonio Ramos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556211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de Acceso a la Información Pública: Licda. Yeny Banessa García de Corea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  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  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de Desarrollo Tecnológico: Lic. William Caleb Cerón Arias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Jefatura de la Unidad para la Equidad entre los Géneros: Licda. Ana Yancy García </a:t>
            </a:r>
          </a:p>
          <a:p>
            <a:pPr algn="just"/>
            <a:r>
              <a:rPr lang="es-SV" sz="1600" dirty="0">
                <a:latin typeface="Museo st"/>
              </a:rPr>
              <a:t>Mujeres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Jefatura de la Oficina de Asesoría Jurídica: Licda. Claudia Torrento </a:t>
            </a:r>
          </a:p>
          <a:p>
            <a:pPr algn="just"/>
            <a:r>
              <a:rPr lang="es-SV" sz="1600" dirty="0">
                <a:latin typeface="Museo st"/>
              </a:rPr>
              <a:t>Mujeres 4</a:t>
            </a:r>
          </a:p>
          <a:p>
            <a:pPr algn="just"/>
            <a:r>
              <a:rPr lang="es-SV" sz="1600" dirty="0">
                <a:latin typeface="Museo st"/>
              </a:rPr>
              <a:t>Hombres 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Jefatura de la Unidad de Medio Ambiente:  Ing. Salvador Iraheta Santos</a:t>
            </a:r>
          </a:p>
          <a:p>
            <a:pPr algn="just"/>
            <a:r>
              <a:rPr lang="es-SV" sz="1600" dirty="0">
                <a:latin typeface="Museo st"/>
              </a:rPr>
              <a:t>1 Hombre</a:t>
            </a:r>
          </a:p>
          <a:p>
            <a:pPr algn="just"/>
            <a:r>
              <a:rPr lang="es-SV" sz="1600" dirty="0">
                <a:latin typeface="Museo st"/>
              </a:rPr>
              <a:t>1 Mujer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05983" y="16776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UNIDAD DE GESTIÓN DOCUMENTAL Y ARCHIVO </a:t>
            </a:r>
            <a:endParaRPr lang="es-SV" sz="3600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761663" y="2638650"/>
            <a:ext cx="10804243" cy="399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de Gestión Documental y Archivo: Licda. Bangie Nineth Hércules Valle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marL="0" indent="0" algn="just">
              <a:buNone/>
            </a:pPr>
            <a:endParaRPr lang="es-SV" sz="2600" b="1" dirty="0"/>
          </a:p>
        </p:txBody>
      </p:sp>
      <p:grpSp>
        <p:nvGrpSpPr>
          <p:cNvPr id="11" name="Grupo 10"/>
          <p:cNvGrpSpPr/>
          <p:nvPr/>
        </p:nvGrpSpPr>
        <p:grpSpPr>
          <a:xfrm>
            <a:off x="264848" y="156374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79448" y="308927"/>
              <a:ext cx="187723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201" y="2311861"/>
            <a:ext cx="10960100" cy="390295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7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7200" dirty="0"/>
              <a:t>Jefatura de la Dirección General de Trabajo: Licda. Emigdia Mayarí Merino García </a:t>
            </a:r>
          </a:p>
          <a:p>
            <a:pPr algn="just"/>
            <a:r>
              <a:rPr lang="es-SV" sz="7200" dirty="0"/>
              <a:t>Mujeres   14</a:t>
            </a:r>
          </a:p>
          <a:p>
            <a:pPr algn="just"/>
            <a:r>
              <a:rPr lang="es-SV" sz="7200" dirty="0"/>
              <a:t>Hombres  4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br>
              <a:rPr lang="es-SV" sz="3600" b="1" dirty="0"/>
            </a:br>
            <a:r>
              <a:rPr lang="es-SV" sz="3600" b="1" dirty="0"/>
              <a:t>Departamento de Relaciones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Facilitar la intervención conciliatoria en las diferencias colectivas e individuales de trabajo, así como intervenir en los conflictos de celebración o revisión de contratos colectivos de trabajo. Asimismo, asistir a los centros de trabajo en casos de huelgas o paro de labores.</a:t>
            </a:r>
          </a:p>
          <a:p>
            <a:pPr algn="just"/>
            <a:r>
              <a:rPr lang="es-SV" sz="1600" dirty="0">
                <a:latin typeface="Museo st"/>
              </a:rPr>
              <a:t>Jefatura del Departamento de Relaciones de Trabajo: Licdo. Mauricio Edgardo Valencia Funes .</a:t>
            </a:r>
          </a:p>
          <a:p>
            <a:pPr algn="just"/>
            <a:r>
              <a:rPr lang="es-SV" sz="1600" dirty="0">
                <a:latin typeface="Museo st"/>
              </a:rPr>
              <a:t>Mujeres   15</a:t>
            </a:r>
          </a:p>
          <a:p>
            <a:pPr algn="just"/>
            <a:r>
              <a:rPr lang="es-SV" sz="1600" dirty="0">
                <a:latin typeface="Museo st"/>
              </a:rPr>
              <a:t>Hombres 14</a:t>
            </a: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623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TRABAJO</a:t>
            </a:r>
            <a:br>
              <a:rPr lang="es-SV" sz="3600" b="1" dirty="0"/>
            </a:br>
            <a:r>
              <a:rPr lang="es-SV" sz="3600" b="1" dirty="0"/>
              <a:t>Departamento Nacional de Organizaciones Sociales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Registrar las organizaciones sociales, así como resolver, asesorar, verificar, vigilar y fiscalizar a las mismas con el fin de promover su fortalecimiento.</a:t>
            </a:r>
          </a:p>
          <a:p>
            <a:pPr algn="just"/>
            <a:r>
              <a:rPr lang="es-SV" sz="1600" dirty="0">
                <a:latin typeface="Museo st"/>
              </a:rPr>
              <a:t>Jefatura del Departamento Nacional de Organizaciones Sociales: Licdo. Hamilat Misael Reyes.</a:t>
            </a:r>
          </a:p>
          <a:p>
            <a:pPr algn="just"/>
            <a:r>
              <a:rPr lang="es-SV" sz="1600" dirty="0">
                <a:latin typeface="Museo st"/>
              </a:rPr>
              <a:t>Mujeres   14</a:t>
            </a:r>
          </a:p>
          <a:p>
            <a:pPr algn="just"/>
            <a:r>
              <a:rPr lang="es-SV" sz="1600" dirty="0">
                <a:latin typeface="Museo st"/>
              </a:rPr>
              <a:t>Hombres 3</a:t>
            </a: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0350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Directora de la Dirección General de Previsión Social </a:t>
            </a:r>
            <a:r>
              <a:rPr lang="es-SV" sz="6400" b="1" dirty="0">
                <a:latin typeface="Museo st"/>
              </a:rPr>
              <a:t>: </a:t>
            </a:r>
            <a:r>
              <a:rPr lang="es-SV" sz="6400" dirty="0">
                <a:latin typeface="Museo st"/>
              </a:rPr>
              <a:t>Licda. Nora del Carmen López Laínez</a:t>
            </a:r>
          </a:p>
          <a:p>
            <a:pPr algn="just"/>
            <a:r>
              <a:rPr lang="es-SV" sz="6400" dirty="0">
                <a:latin typeface="Museo st"/>
              </a:rPr>
              <a:t>Mujeres 3</a:t>
            </a:r>
          </a:p>
          <a:p>
            <a:pPr algn="just"/>
            <a:r>
              <a:rPr lang="es-SV" sz="6400" dirty="0">
                <a:latin typeface="Museo st"/>
              </a:rPr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br>
              <a:rPr lang="es-SV" sz="3000" b="1" dirty="0"/>
            </a:br>
            <a:r>
              <a:rPr lang="es-SV" sz="3000" b="1" dirty="0"/>
              <a:t>Departamento de Seguridad e Higiene Ocupacional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Prevenir y minimizar los riesgos ocupacionales referidos a accidentes de trabajo, disminuir la incidencia de enfermedades ocupacionales y capacitar a los trabajadores y empleadores en temas de prevención de riesgos ocupacionales y la adecuación de comités de seguridad en las empresas.</a:t>
            </a:r>
          </a:p>
          <a:p>
            <a:pPr algn="just"/>
            <a:r>
              <a:rPr lang="es-SV" sz="6400" dirty="0">
                <a:latin typeface="Museo st"/>
              </a:rPr>
              <a:t>Jefatura del Departamento de Seguridad e Higiene Ocupacional</a:t>
            </a:r>
            <a:r>
              <a:rPr lang="es-SV" sz="6400" b="1" dirty="0">
                <a:latin typeface="Museo st"/>
              </a:rPr>
              <a:t>: </a:t>
            </a:r>
            <a:r>
              <a:rPr lang="es-SV" sz="6400" dirty="0">
                <a:latin typeface="Museo st"/>
              </a:rPr>
              <a:t>Inga. Diana Lissette Andino Quintero</a:t>
            </a:r>
          </a:p>
          <a:p>
            <a:pPr algn="just"/>
            <a:r>
              <a:rPr lang="es-SV" sz="6400" dirty="0">
                <a:latin typeface="Museo st"/>
              </a:rPr>
              <a:t>Mujeres 20</a:t>
            </a:r>
          </a:p>
          <a:p>
            <a:pPr algn="just"/>
            <a:r>
              <a:rPr lang="es-SV" sz="6400" dirty="0">
                <a:latin typeface="Museo st"/>
              </a:rPr>
              <a:t>Hombres 19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548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br>
              <a:rPr lang="es-SV" sz="3000" b="1" dirty="0"/>
            </a:br>
            <a:r>
              <a:rPr lang="es-SV" sz="3000" b="1" dirty="0"/>
              <a:t>Departamento Nacional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Implementar el Sistema de Intermediación de Empleo a trabajadores y empleadores a través de la promoción de la oferta y la demanda, orientando a los actores sociales de acuerdo a la evolución del mercado de trabajo.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64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Jefatura del Departamento Nacional de Empleo</a:t>
            </a:r>
            <a:r>
              <a:rPr lang="es-SV" sz="6400" b="1" dirty="0">
                <a:latin typeface="Museo st"/>
              </a:rPr>
              <a:t>: </a:t>
            </a:r>
            <a:r>
              <a:rPr lang="es-SV" sz="6400" dirty="0">
                <a:latin typeface="Museo st"/>
              </a:rPr>
              <a:t>Licda. Lesly Noemí Cervellon de Arias</a:t>
            </a:r>
          </a:p>
          <a:p>
            <a:pPr algn="just"/>
            <a:r>
              <a:rPr lang="es-SV" sz="6400" dirty="0">
                <a:latin typeface="Museo st"/>
              </a:rPr>
              <a:t>Mujeres 48</a:t>
            </a:r>
          </a:p>
          <a:p>
            <a:pPr algn="just"/>
            <a:r>
              <a:rPr lang="es-SV" sz="6400" dirty="0">
                <a:latin typeface="Museo st"/>
              </a:rPr>
              <a:t>Hombres 20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95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67" cy="450311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6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Director de la Dirección General de Inspección de Trabajo: Licdo. Jorge Arnoldo Bolaños Paz</a:t>
            </a:r>
          </a:p>
          <a:p>
            <a:pPr algn="just"/>
            <a:r>
              <a:rPr lang="es-SV" sz="6400" dirty="0">
                <a:latin typeface="Museo st"/>
              </a:rPr>
              <a:t>Mujeres  15</a:t>
            </a:r>
          </a:p>
          <a:p>
            <a:pPr algn="just"/>
            <a:r>
              <a:rPr lang="es-SV" sz="6400" dirty="0">
                <a:latin typeface="Museo st"/>
              </a:rPr>
              <a:t>Hombres 9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br>
              <a:rPr lang="es-SV" sz="3000" b="1" dirty="0"/>
            </a:br>
            <a:r>
              <a:rPr lang="es-SV" sz="3000" b="1" dirty="0"/>
              <a:t>Departamento de Inspección, Industria y Comercio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fiel cumplimiento de las disposiciones legales que rigen las relaciones laborales; así como desarrollar funciones de asesoramiento técnico sobre la manera más efectiva de cumplir con las disposiciones legales; y aplicar el procedimiento sancionatorio por infracciones a la normativa laboral. </a:t>
            </a:r>
          </a:p>
          <a:p>
            <a:pPr marL="0" indent="0" algn="just">
              <a:buNone/>
            </a:pPr>
            <a:endParaRPr lang="es-SV" sz="12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Jefatura del Departamento de Inspección, Industria y Comercio: Licda. Iriam Carolina Martínez Zelaya</a:t>
            </a:r>
          </a:p>
          <a:p>
            <a:pPr algn="just"/>
            <a:r>
              <a:rPr lang="es-SV" sz="1600" dirty="0">
                <a:latin typeface="Museo st"/>
              </a:rPr>
              <a:t>Mujeres  55</a:t>
            </a:r>
          </a:p>
          <a:p>
            <a:pPr algn="just"/>
            <a:r>
              <a:rPr lang="es-SV" sz="1600" dirty="0">
                <a:latin typeface="Museo st"/>
              </a:rPr>
              <a:t>Hombres 31</a:t>
            </a: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8091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br>
              <a:rPr lang="es-SV" sz="3000" b="1" dirty="0"/>
            </a:br>
            <a:r>
              <a:rPr lang="es-SV" sz="3000" b="1" dirty="0"/>
              <a:t>Departamento de Inspección Agropecuaria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cumplimiento de las disposiciones legales que rigen las relaciones laborales y disposiciones básicas sobre seguridad y salud ocupacional; brindando la asesoría correspondiente a empleadores y trabajadores.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Jefatura del Departamento de Inspección Agropecuaria: Licda. Fátima María Siri de Domínguez</a:t>
            </a:r>
          </a:p>
          <a:p>
            <a:pPr algn="just"/>
            <a:r>
              <a:rPr lang="es-SV" sz="1600" dirty="0">
                <a:latin typeface="Museo st"/>
              </a:rPr>
              <a:t>Mujeres  2</a:t>
            </a:r>
          </a:p>
          <a:p>
            <a:pPr algn="just"/>
            <a:r>
              <a:rPr lang="es-SV" sz="1600" dirty="0">
                <a:latin typeface="Museo st"/>
              </a:rPr>
              <a:t>Hombres 5</a:t>
            </a: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5518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Directora de la Dirección de Relaciones Internacionales: Lic. Jorge Camilo Trigueros Guevara </a:t>
            </a:r>
          </a:p>
          <a:p>
            <a:pPr algn="just"/>
            <a:r>
              <a:rPr lang="es-SV" sz="1600" dirty="0">
                <a:latin typeface="Museo st"/>
              </a:rPr>
              <a:t>Mujeres  5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endParaRPr lang="es-SV" sz="10000" dirty="0"/>
          </a:p>
          <a:p>
            <a:pPr algn="just"/>
            <a:r>
              <a:rPr lang="es-SV" sz="6400" dirty="0">
                <a:latin typeface="Museo st"/>
              </a:rPr>
              <a:t>Directora de la Dirección Administrativa: Lic. Julio Alberto Palacios Castellanos </a:t>
            </a:r>
          </a:p>
          <a:p>
            <a:pPr algn="just"/>
            <a:r>
              <a:rPr lang="es-SV" sz="6400" dirty="0">
                <a:latin typeface="Museo st"/>
              </a:rPr>
              <a:t>Mujeres  24</a:t>
            </a:r>
          </a:p>
          <a:p>
            <a:pPr algn="just"/>
            <a:r>
              <a:rPr lang="es-SV" sz="6400" dirty="0">
                <a:latin typeface="Museo st"/>
              </a:rPr>
              <a:t>Hombres  24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Ministro de Trabajo y Previsión Social: Oscar Rolando Castro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5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10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br>
              <a:rPr lang="es-SV" sz="3000" b="1" dirty="0"/>
            </a:br>
            <a:r>
              <a:rPr lang="es-SV" sz="3000" b="1" dirty="0"/>
              <a:t>Departamento de Recursos Humanos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Planificar, Organizar, Dirigir y Controlar la ejecución y Gestión de Procesos, Sistemas, proyectos, programas acciones, políticas y procedimientos adecuados para proveer, desarrollar y mantener los recursos humanos idóneos y necesarios en la institución, como Administrar todos los movimientos y acciones de personal, mediante la implementación y desarrollo de políticas de personal que contribuyan al logro de los objetivos institucionales.. </a:t>
            </a:r>
          </a:p>
          <a:p>
            <a:pPr marL="0" indent="0" algn="just">
              <a:buNone/>
            </a:pPr>
            <a:endParaRPr lang="es-SV" sz="10000" dirty="0"/>
          </a:p>
          <a:p>
            <a:pPr algn="just"/>
            <a:r>
              <a:rPr lang="es-SV" sz="6400" dirty="0">
                <a:latin typeface="Museo st"/>
              </a:rPr>
              <a:t>Jefatura del Departamento de Recursos Humanos: Licda. Isa María Funes Corpeño.</a:t>
            </a:r>
          </a:p>
          <a:p>
            <a:pPr algn="just"/>
            <a:r>
              <a:rPr lang="es-SV" sz="6400" dirty="0">
                <a:latin typeface="Museo st"/>
              </a:rPr>
              <a:t>Mujeres  13</a:t>
            </a:r>
          </a:p>
          <a:p>
            <a:pPr algn="just"/>
            <a:r>
              <a:rPr lang="es-SV" sz="6400" dirty="0">
                <a:latin typeface="Museo st"/>
              </a:rPr>
              <a:t>Hombres  5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6050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br>
              <a:rPr lang="es-SV" sz="3000" b="1" dirty="0"/>
            </a:br>
            <a:r>
              <a:rPr lang="es-SV" sz="3000" b="1" dirty="0"/>
              <a:t>Departamento de Servicios Generales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None/>
            </a:pPr>
            <a:endParaRPr lang="es-SV" sz="64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Mantener en óptimas condiciones de funcionamiento las instalaciones del Ministerio de Trabajo y Previsión Social a nivel nacional, coordinando el Mantenimiento de la infraestructura y el aseo de estos, como también, mantener en condiciones funcionales las unidades vehiculares.. </a:t>
            </a:r>
          </a:p>
          <a:p>
            <a:pPr marL="0" indent="0" algn="just">
              <a:buNone/>
            </a:pPr>
            <a:endParaRPr lang="es-SV" sz="10000" dirty="0"/>
          </a:p>
          <a:p>
            <a:pPr algn="just"/>
            <a:r>
              <a:rPr lang="es-SV" sz="6400" dirty="0">
                <a:latin typeface="Museo st"/>
              </a:rPr>
              <a:t>Jefatura del Departamento de Servicios Generales: Ing. Víctor Hugo Machuca Viau.</a:t>
            </a:r>
          </a:p>
          <a:p>
            <a:pPr algn="just"/>
            <a:r>
              <a:rPr lang="es-SV" sz="6400" dirty="0">
                <a:latin typeface="Museo st"/>
              </a:rPr>
              <a:t>Mujeres  11</a:t>
            </a:r>
          </a:p>
          <a:p>
            <a:pPr algn="just"/>
            <a:r>
              <a:rPr lang="es-SV" sz="6400" dirty="0">
                <a:latin typeface="Museo st"/>
              </a:rPr>
              <a:t>Hombres  58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0472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br>
              <a:rPr lang="es-SV" sz="3000" b="1" dirty="0"/>
            </a:br>
            <a:r>
              <a:rPr lang="es-SV" sz="3000" b="1" dirty="0"/>
              <a:t>Departamento de Centros de Recreación. 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Mantener en óptimas condiciones de funcionamiento las instalaciones de los Centros Recreativos del Ministerio de Trabajo y Previsión Social a nivel nacional, en coordinación con el Departamento de  Mantenimiento e infraestructura y lograr la ejecución de programas que vayan encaminados a lograr el bienestar de los trabajadores y su grupo familiar, procurando mejorar la calidad de vida de las personas tanto en el ámbito laboral como personal, esto en concordancia con las leyes vigentes que nos regulan. </a:t>
            </a:r>
            <a:endParaRPr lang="es-SV" sz="10000" dirty="0"/>
          </a:p>
          <a:p>
            <a:pPr algn="just"/>
            <a:r>
              <a:rPr lang="es-SV" sz="6400" dirty="0">
                <a:latin typeface="Museo st"/>
              </a:rPr>
              <a:t>Jefatura del Departamento de centros de Recreación: Ingra. Karen Inés Campos de Alfaro.</a:t>
            </a:r>
          </a:p>
          <a:p>
            <a:pPr algn="just"/>
            <a:r>
              <a:rPr lang="es-SV" sz="6400" dirty="0">
                <a:latin typeface="Museo st"/>
              </a:rPr>
              <a:t>Mujeres  4</a:t>
            </a:r>
          </a:p>
          <a:p>
            <a:pPr algn="just"/>
            <a:r>
              <a:rPr lang="es-SV" sz="6400" dirty="0">
                <a:latin typeface="Museo st"/>
              </a:rPr>
              <a:t>Hombres  33</a:t>
            </a: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07373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Jefatura de la Oficina Regional de Oriente: Licdo. Héctor Bladimir de Paz Fuentes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64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Jefatura de la Oficina Regional de Occidente: Licda. Yanira Elizabeth Rodríguez Escobar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49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62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Jefatura de la Oficina Regional Paracentral: Lic. Walter Salvador Sosa Funes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21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Centrales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28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</a:t>
            </a:r>
            <a:r>
              <a:rPr lang="es-SV" sz="4800" b="1"/>
              <a:t>de 929 </a:t>
            </a:r>
            <a:r>
              <a:rPr lang="es-SV" sz="4800" b="1" dirty="0"/>
              <a:t>empleados a nivel nacional</a:t>
            </a:r>
            <a:br>
              <a:rPr lang="es-SV" sz="4800" b="1"/>
            </a:br>
            <a:r>
              <a:rPr lang="es-SV" sz="4800" b="1"/>
              <a:t>449 Mujeres y 480 </a:t>
            </a:r>
            <a:r>
              <a:rPr lang="es-SV" sz="4800" b="1" dirty="0"/>
              <a:t>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Viceministra de Trabajo y Previsión Social: Licda. Maritza Haydee Calderón de Ríos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5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Mínimo: Lic. Rafael Alfaro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 Esta 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 política 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 confiera. </a:t>
            </a: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325578" y="207706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Financiera Institucional: Licdo. José Mauricio Flores González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Unidad Financiera Institucional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9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17059" y="1911852"/>
            <a:ext cx="6084426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Jefatura de la Oficina de Auditoria y Control Interno: Licda. Margarita Guadalupe Gómez </a:t>
            </a:r>
          </a:p>
          <a:p>
            <a:pPr algn="just"/>
            <a:r>
              <a:rPr lang="es-SV" sz="1600" dirty="0">
                <a:latin typeface="Museo st"/>
              </a:rPr>
              <a:t>Auditora Institucional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Ad 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7 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r>
              <a:rPr lang="es-SV" sz="1600" dirty="0">
                <a:latin typeface="Museo st"/>
              </a:rPr>
              <a:t>Director Ejecutivo: Licdo. Marvin Humberto Juárez López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6252</TotalTime>
  <Words>2695</Words>
  <Application>Microsoft Office PowerPoint</Application>
  <PresentationFormat>Panorámica</PresentationFormat>
  <Paragraphs>296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OFICINA DE AUDITORIA Y CONTROL INTERNO 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PARA LA EQUIDAD ENTRE LOS GÉNEROS</vt:lpstr>
      <vt:lpstr>OFICINA DE ASESORÍA JURÍDICA</vt:lpstr>
      <vt:lpstr>UNIDAD DE MEDIO AMBIENTE</vt:lpstr>
      <vt:lpstr>UNIDAD DE GESTIÓN DOCUMENTAL Y ARCHIVO </vt:lpstr>
      <vt:lpstr>DIRECCIÓN GENERAL DE TRABAJO</vt:lpstr>
      <vt:lpstr>DIRECCIÓN GENERAL DE TRABAJO Departamento de Relaciones de Trabajo</vt:lpstr>
      <vt:lpstr>DIRECCIÓN GENERAL DE TRABAJO Departamento Nacional de Organizaciones Sociales</vt:lpstr>
      <vt:lpstr>DIRECCIÓN GENERAL DE PREVISIÓN SOCIAL</vt:lpstr>
      <vt:lpstr>DIRECCIÓN GENERAL DE PREVISIÓN SOCIAL Departamento de Seguridad e Higiene Ocupacional</vt:lpstr>
      <vt:lpstr>DIRECCIÓN GENERAL DE PREVISIÓN SOCIAL Departamento Nacional de Empleo</vt:lpstr>
      <vt:lpstr>DIRECCIÓN GENERAL DE INSPECCIÓN DE TRABAJO</vt:lpstr>
      <vt:lpstr>DIRECCIÓN GENERAL DE INSPECCIÓN DE TRABAJO Departamento de Inspección, Industria y Comercio</vt:lpstr>
      <vt:lpstr>DIRECCIÓN GENERAL DE INSPECCIÓN DE TRABAJO Departamento de Inspección Agropecuaria </vt:lpstr>
      <vt:lpstr>DIRECCIÓN GENERAL DE RELACIONES INTERNACIONALES </vt:lpstr>
      <vt:lpstr>DIRECCIÓN ADMINISTRATIVA</vt:lpstr>
      <vt:lpstr>DIRECCIÓN ADMINISTRATIVA Departamento de Recursos Humanos </vt:lpstr>
      <vt:lpstr>DIRECCIÓN ADMINISTRATIVA Departamento de Servicios Generales  </vt:lpstr>
      <vt:lpstr>DIRECCIÓN ADMINISTRATIVA Departamento de Centros de Recreación.   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Oficina Centrales</vt:lpstr>
      <vt:lpstr>El Ministerio de Trabajo y Previsión Social tiene un total de 929 empleados a nivel nacional 449 Mujeres y 480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Manuel Corea</cp:lastModifiedBy>
  <cp:revision>239</cp:revision>
  <cp:lastPrinted>2019-10-07T21:54:36Z</cp:lastPrinted>
  <dcterms:created xsi:type="dcterms:W3CDTF">2017-09-13T21:00:38Z</dcterms:created>
  <dcterms:modified xsi:type="dcterms:W3CDTF">2020-08-08T02:07:46Z</dcterms:modified>
</cp:coreProperties>
</file>