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4"/>
  </p:notesMasterIdLst>
  <p:sldIdLst>
    <p:sldId id="298" r:id="rId2"/>
    <p:sldId id="262" r:id="rId3"/>
    <p:sldId id="293" r:id="rId4"/>
    <p:sldId id="263" r:id="rId5"/>
    <p:sldId id="300" r:id="rId6"/>
    <p:sldId id="301" r:id="rId7"/>
    <p:sldId id="257" r:id="rId8"/>
    <p:sldId id="259" r:id="rId9"/>
    <p:sldId id="267" r:id="rId10"/>
    <p:sldId id="260" r:id="rId11"/>
    <p:sldId id="266" r:id="rId12"/>
    <p:sldId id="268" r:id="rId13"/>
    <p:sldId id="302" r:id="rId14"/>
    <p:sldId id="270" r:id="rId15"/>
    <p:sldId id="273" r:id="rId16"/>
    <p:sldId id="299" r:id="rId17"/>
    <p:sldId id="261" r:id="rId18"/>
    <p:sldId id="303" r:id="rId19"/>
    <p:sldId id="277" r:id="rId20"/>
    <p:sldId id="304" r:id="rId21"/>
    <p:sldId id="287" r:id="rId22"/>
    <p:sldId id="269" r:id="rId23"/>
    <p:sldId id="272" r:id="rId24"/>
    <p:sldId id="278" r:id="rId25"/>
    <p:sldId id="274" r:id="rId26"/>
    <p:sldId id="276" r:id="rId27"/>
    <p:sldId id="275" r:id="rId28"/>
    <p:sldId id="279" r:id="rId29"/>
    <p:sldId id="294" r:id="rId30"/>
    <p:sldId id="295" r:id="rId31"/>
    <p:sldId id="296" r:id="rId32"/>
    <p:sldId id="281" r:id="rId33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5" autoAdjust="0"/>
    <p:restoredTop sz="94192" autoAdjust="0"/>
  </p:normalViewPr>
  <p:slideViewPr>
    <p:cSldViewPr snapToGrid="0">
      <p:cViewPr varScale="1">
        <p:scale>
          <a:sx n="58" d="100"/>
          <a:sy n="58" d="100"/>
        </p:scale>
        <p:origin x="8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B299A-A8A5-4DD4-B299-6E53F87DA6F9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E704D-2F57-4764-90FD-33DAFA0B8B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338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56912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987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50841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619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3223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536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5650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4675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1027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558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8996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8371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Estructura%20Organica/ESTRUCTURA%20ORGANIZATIVA%20POR%20UNIDADES/Estructura%20Organizativa%20Direcci&#243;n%20General%20de%20Trabajo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77" y="102613"/>
            <a:ext cx="11796782" cy="163387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552131" y="3466531"/>
            <a:ext cx="7751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/>
              <a:t>ESTRUCTURA ORGANIZATIVA DEL MINISTERIO DE TRABAJO Y PREVISION SOCIAL </a:t>
            </a:r>
          </a:p>
        </p:txBody>
      </p:sp>
    </p:spTree>
    <p:extLst>
      <p:ext uri="{BB962C8B-B14F-4D97-AF65-F5344CB8AC3E}">
        <p14:creationId xmlns:p14="http://schemas.microsoft.com/office/powerpoint/2010/main" val="3205599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17060" y="1911852"/>
            <a:ext cx="7960658" cy="100434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AUDITORIA Y CONTROL INTERNO 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436372" y="2894077"/>
            <a:ext cx="10845800" cy="3680459"/>
          </a:xfrm>
        </p:spPr>
        <p:txBody>
          <a:bodyPr>
            <a:normAutofit/>
          </a:bodyPr>
          <a:lstStyle/>
          <a:p>
            <a:pPr algn="just"/>
            <a:r>
              <a:rPr lang="es-SV" sz="1600" dirty="0">
                <a:latin typeface="Museo st"/>
              </a:rPr>
              <a:t>La Unidad de Auditoría y Control Interno programa, conduce, coordina, ejecuta y evalúa las actividades de control, de conformidad con las normas vigentes sobre la materia.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Realizar auditorías, inspecciones e investigaciones relacionadas con los aspectos económicos, contables, técnicos    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y administrativos del Ministerio de Trabajo y Previsión Social. En el ejercicio de sus funciones depende del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desapacho ministerial.  </a:t>
            </a:r>
          </a:p>
          <a:p>
            <a:pPr algn="just"/>
            <a:r>
              <a:rPr lang="es-SV" sz="1600" dirty="0">
                <a:solidFill>
                  <a:schemeClr val="bg1"/>
                </a:solidFill>
                <a:latin typeface="Museo st"/>
              </a:rPr>
              <a:t>Honorem: Margarita Gómez</a:t>
            </a:r>
          </a:p>
          <a:p>
            <a:pPr algn="just"/>
            <a:r>
              <a:rPr lang="es-SV" sz="1600" dirty="0">
                <a:latin typeface="Museo st"/>
              </a:rPr>
              <a:t>Mujeres 8</a:t>
            </a:r>
          </a:p>
          <a:p>
            <a:pPr algn="just"/>
            <a:r>
              <a:rPr lang="es-SV" sz="1600" dirty="0">
                <a:latin typeface="Museo st"/>
              </a:rPr>
              <a:t>Hombre 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91886" y="308927"/>
              <a:ext cx="1864793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75790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093694" y="1911852"/>
            <a:ext cx="9359153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U</a:t>
            </a:r>
            <a:r>
              <a:rPr lang="es-SV" sz="3000" b="1" dirty="0"/>
              <a:t>NIDAD DE PLANIFICACIÓN Y GESTIÓN DE CALIDAD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34650" y="3138658"/>
            <a:ext cx="11071657" cy="3185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Oficina de Coordinación y Desarrollo Institucional, asesora el Nivel Superior en la formulación de su política sectorial y conduce el proceso de planificación, programación y elaboración del presupuesto del Ministerio y Proyectos para la racionalización administrativa del mismo, de conformidad con la política general de desarrollo. Efectúa la coordinación y ejecución del sector en materia de cooperación técnica y económica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3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98633" y="213660"/>
              <a:ext cx="194707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4359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60475" y="1808106"/>
            <a:ext cx="7902575" cy="127429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ESTADÍSTICA E INFORMÁTICA LABORAL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69055" y="2956624"/>
            <a:ext cx="11485417" cy="3654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Oficina de Estadística e Informática dirige, centraliza y sistematiza los procesos técnicos de estadísticos de estadísticas e informática, asegurando la disponibilidad de información socio laboral para facilitar la toma de decisiones por el Nivel Superior 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1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3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7670"/>
              <a:ext cx="175508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75008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COMPRAS PÚBLICAS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90429" y="3034267"/>
            <a:ext cx="10960100" cy="313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1600" dirty="0"/>
              <a:t>La Unidad de Compras Públicas (UCP), es la encargada de realizar todo el proceso de adquisición de obras, bienes y servicios para todas las Unidades Organizativas del Ministerio de Trabajo y Previsión Social, con el propósito que cada una de ellas cuente con todos los insumos necesarios para desarrollar sus funciones, todo de acuerdo a lo establecido por la Ley de Compras Públicas y su Reglamento, Instructivos y Normativa emitida por la Dirección Nacional de Compras Públicas (DINAC).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8</a:t>
            </a:r>
          </a:p>
          <a:p>
            <a:pPr algn="just"/>
            <a:r>
              <a:rPr lang="es-MX" sz="1600" dirty="0">
                <a:latin typeface="Museo st"/>
              </a:rPr>
              <a:t>Hombres 2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35769" y="308927"/>
              <a:ext cx="182091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7542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PARA LA EQUIDAD ENTRE LOS GÉNEROS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90429" y="3034267"/>
            <a:ext cx="10960100" cy="313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la Equidad entre los Géneros tiene como objetivo coordinar, planificar, asesorar, monitorear y evaluar los procesos de transversalización del enfoque de género en el quehacer Institucional, para que exista la igualdad de trato y oportunidades entre hombres y mujeres en el ámbito laboral del Ministerio de Trabajo y Previsión Social.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1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35769" y="308927"/>
              <a:ext cx="182091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10574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77647" y="1781098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MEDIO AMBIENTE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5703" y="3259668"/>
            <a:ext cx="10960100" cy="3260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Supervisar, coordinar, ejecutar y dar seguimiento a las políticas, planes, programas, proyectos, acciones ambientales dentro de nuestra Institución, para velar por el cumplimiento de las leyes y políticas ambientales vigentes. Lograr la participación activa de hombres y mujer en la preservación de los recursos ambientales y naturales y en la promoción del desarrollo sostenible.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0 Hombres</a:t>
            </a:r>
          </a:p>
          <a:p>
            <a:pPr algn="just"/>
            <a:r>
              <a:rPr lang="es-SV" sz="1600" dirty="0">
                <a:latin typeface="Museo st"/>
              </a:rPr>
              <a:t>1 Mujeres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74167" y="308927"/>
              <a:ext cx="178251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457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UNIDAD DE INTELIGENCIA DEL MERCADO LABORAL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71" cy="4118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SV" sz="1600" dirty="0"/>
              <a:t>Desarrollar instrumentos de política pública bajo un enfoque científico, tecnológico y de mecanismos de inteligencia, que permitan impactar de forma estratégica, real y oportuna el mercado laboral.</a:t>
            </a:r>
          </a:p>
          <a:p>
            <a:pPr lvl="0"/>
            <a:r>
              <a:rPr lang="es-SV" sz="1600" dirty="0"/>
              <a:t>Recolectar, procesar, sistematizar y armonizar información en materia laboral, proveniente de diferentes fuentes internas y externas.</a:t>
            </a:r>
          </a:p>
          <a:p>
            <a:pPr lvl="0"/>
            <a:r>
              <a:rPr lang="es-SV" sz="1600" dirty="0"/>
              <a:t>Estandarizar la información estadística sobre indicadores de mercado clave, para facilitar el reporte y manejo de estadísticas del mercado laboral en El Salvador.</a:t>
            </a:r>
          </a:p>
          <a:p>
            <a:pPr marL="0" indent="0" algn="just">
              <a:buNone/>
            </a:pPr>
            <a:endParaRPr lang="es-SV" sz="1600" dirty="0"/>
          </a:p>
          <a:p>
            <a:pPr algn="just"/>
            <a:r>
              <a:rPr lang="es-SV" sz="1600" dirty="0"/>
              <a:t>Mujeres  5</a:t>
            </a:r>
          </a:p>
          <a:p>
            <a:pPr algn="just"/>
            <a:r>
              <a:rPr lang="es-SV" sz="1600" dirty="0"/>
              <a:t>Hombres 1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03301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1983614"/>
            <a:ext cx="10515600" cy="909712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EJECUTIVA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37517" y="2711462"/>
            <a:ext cx="10889672" cy="298402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la correcta conducción técnica, administrativa, operativa y financiera de la Institución, así como evaluar los diferentes lineamientos, objetivos y estrategias de acuerdo a las Leyes del Sector Trabajo y Previsión Social, que conlleven a brindar servicios de forma eficiente y eficaz hacia la ciudadanía.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y e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solidFill>
                  <a:schemeClr val="bg1"/>
                </a:solidFill>
                <a:latin typeface="Museo st"/>
              </a:rPr>
              <a:t>la ciudadanía.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6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6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8973" y="308927"/>
              <a:ext cx="1897706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0915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1983614"/>
            <a:ext cx="10515600" cy="909712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SUBDIRECCIÓN EJECUTIVA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37517" y="2711462"/>
            <a:ext cx="10889672" cy="298402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1600" dirty="0">
                <a:latin typeface="Museo st"/>
              </a:rPr>
              <a:t>Velar por la correcta conducción técnica, administrativa, operativa y financiera de la Institución, así como también evaluar los diferentes lineamientos, objetivos y estrategias de acuerdo a las leyes del Sector Trabajo y Previsión Social, que conlleven a brindar servicios de forma eficiente y eficaz hacia la ciudadanía.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la ciudadanía.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1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1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8973" y="308927"/>
              <a:ext cx="1897706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67936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39" y="1911852"/>
            <a:ext cx="9605003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RELACIONES INTERNACIONALES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80508" y="2868070"/>
            <a:ext cx="11797867" cy="3391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19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La Dirección de Relaciones Internacionales de Trabajo tiene como objetivo apoyar la administración de los asuntos internacionales en materia de trabajo y Previsión Social que le competen al Ministerio.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 7</a:t>
            </a:r>
          </a:p>
          <a:p>
            <a:pPr algn="just"/>
            <a:r>
              <a:rPr lang="es-SV" sz="1600" dirty="0">
                <a:latin typeface="Museo st"/>
              </a:rPr>
              <a:t>Hombre  1</a:t>
            </a:r>
          </a:p>
          <a:p>
            <a:pPr algn="just"/>
            <a:endParaRPr lang="es-SV" sz="4900" dirty="0">
              <a:solidFill>
                <a:schemeClr val="bg1"/>
              </a:solidFill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68682" y="308927"/>
              <a:ext cx="1787997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23865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718" y="2109641"/>
            <a:ext cx="11194262" cy="4391696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910624" y="1795636"/>
            <a:ext cx="6593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>
                <a:latin typeface="Museo st"/>
              </a:rPr>
              <a:t>Estructura Organizativa del Ministerio de Trabajo y Previsión Social 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828" y="4764"/>
            <a:ext cx="11796782" cy="163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134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92139" y="1786777"/>
            <a:ext cx="936172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DE PRENSA Y RELACIONES PÚBLICAS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5763" y="2898791"/>
            <a:ext cx="11194472" cy="40820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Oficina de Prensa y Relaciones Públicas esta encargada de mantener la comunicación externa e interna en los asuntos vinculados al sector; dirige y programa las acciones de relaciones públicas y de protocolo.</a:t>
            </a:r>
          </a:p>
          <a:p>
            <a:pPr algn="just"/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 10</a:t>
            </a:r>
          </a:p>
          <a:p>
            <a:pPr algn="just"/>
            <a:r>
              <a:rPr lang="es-SV" sz="1600" dirty="0">
                <a:latin typeface="Museo st"/>
              </a:rPr>
              <a:t>Hombres 13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42517" y="308927"/>
              <a:ext cx="191416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970109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EMPLEO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08684" y="3020995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6400" dirty="0">
                <a:latin typeface="Museo st"/>
              </a:rPr>
              <a:t>Implementar el Sistema de Intermediación de Empleo a trabajadores y empleadores a través de la promoción de la oferta y la demanda, orientando a los actores sociales de acuerdo a la evolución del mercado de trabajo. </a:t>
            </a:r>
          </a:p>
          <a:p>
            <a:pPr algn="just"/>
            <a:endParaRPr lang="es-SV" sz="6400" dirty="0">
              <a:latin typeface="Museo st"/>
            </a:endParaRPr>
          </a:p>
          <a:p>
            <a:pPr algn="just"/>
            <a:r>
              <a:rPr lang="es-SV" sz="6400" dirty="0">
                <a:latin typeface="Museo st"/>
              </a:rPr>
              <a:t>Mujeres 45</a:t>
            </a:r>
          </a:p>
          <a:p>
            <a:pPr algn="just"/>
            <a:r>
              <a:rPr lang="es-SV" sz="6400" dirty="0">
                <a:latin typeface="Museo st"/>
              </a:rPr>
              <a:t>Hombres 15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1959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752901" y="1786777"/>
            <a:ext cx="10960099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DIRECCIÓN DE TECNOLOGIA A LA INFORMACIÓN Y COMUNICACIÓN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8998" y="2932146"/>
            <a:ext cx="10960100" cy="3560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Desarrollo Tecnológico tiene como objetivo formular, proponer, dirigir y evaluar la política y los planes informáticos del área, orientados a la automatización de la producción de una información veraz. Oportuna e integrada, brindando alta disponibilidad de los servicios de la Institución.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5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15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18188" y="295431"/>
              <a:ext cx="187027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16489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93658" y="181924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JURÍDICA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91714" y="3108653"/>
            <a:ext cx="10960100" cy="3749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Asesoría Jurídica emite opinión sobre la aplicación de las normas legales y administrativas, atiende los asuntos jurídicos que se le encomienden, recopila la legislación laboral y sugiere al Nivel Superior las modificaciones de dicha legislación.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7</a:t>
            </a:r>
          </a:p>
          <a:p>
            <a:pPr algn="just"/>
            <a:r>
              <a:rPr lang="es-SV" sz="1600" dirty="0">
                <a:latin typeface="Museo st"/>
              </a:rPr>
              <a:t>Hombres 13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61934" y="308927"/>
              <a:ext cx="169474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12141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ADMINISTRATIVA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Administrativa tiene como objetivo administrar con eficiencia y eficacia las actividades de apoyo logístico en materia de Recursos Humanos, Adquisición de bienes, obras y/o servicios, mantenimiento de infraestructura, almacén, servicios generales y activo fijo, propiciando un servicio oportuno a las diferentes Unidades organizativas de la Institución garantizando el normal funcionamiento de las mismas</a:t>
            </a:r>
            <a:r>
              <a:rPr lang="es-SV" sz="10000" dirty="0"/>
              <a:t>. </a:t>
            </a:r>
          </a:p>
          <a:p>
            <a:pPr marL="0" indent="0" algn="just">
              <a:buNone/>
            </a:pPr>
            <a:r>
              <a:rPr lang="es-SV" sz="10000" dirty="0"/>
              <a:t>  </a:t>
            </a:r>
          </a:p>
          <a:p>
            <a:pPr algn="just"/>
            <a:r>
              <a:rPr lang="es-SV" sz="6400" dirty="0">
                <a:latin typeface="Museo st"/>
              </a:rPr>
              <a:t>Mujeres  66</a:t>
            </a:r>
          </a:p>
          <a:p>
            <a:pPr algn="just"/>
            <a:r>
              <a:rPr lang="es-SV" sz="6400" dirty="0">
                <a:latin typeface="Museo st"/>
              </a:rPr>
              <a:t>Hombres  149</a:t>
            </a: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Fig18ueroa</a:t>
            </a: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</a:t>
            </a:r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04494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5" y="1374311"/>
            <a:ext cx="8148891" cy="1478570"/>
          </a:xfrm>
        </p:spPr>
        <p:txBody>
          <a:bodyPr>
            <a:normAutofit/>
          </a:bodyPr>
          <a:lstStyle/>
          <a:p>
            <a:pPr algn="ctr"/>
            <a:r>
              <a:rPr lang="es-SV" sz="3600" b="1" dirty="0"/>
              <a:t>DIRECCIÓN GENERAL DE TRABAJO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199" y="1703909"/>
            <a:ext cx="11471062" cy="307910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s-SV" sz="7200" dirty="0"/>
          </a:p>
          <a:p>
            <a:pPr algn="just"/>
            <a:r>
              <a:rPr lang="es-SV" sz="2200" dirty="0"/>
              <a:t>La Dirección General de Trabajo tiene como objetivo armonizar las relaciones entre trabajadores y empleadores, procurando un ambiente digno de trabajo y el cumplimiento a la normativa laboral vigente.</a:t>
            </a:r>
          </a:p>
          <a:p>
            <a:pPr marL="0" indent="0" algn="just">
              <a:buNone/>
            </a:pPr>
            <a:endParaRPr lang="es-SV" sz="2200" dirty="0"/>
          </a:p>
          <a:p>
            <a:pPr algn="just"/>
            <a:r>
              <a:rPr lang="es-SV" sz="2200" dirty="0"/>
              <a:t>Mujeres   40</a:t>
            </a:r>
          </a:p>
          <a:p>
            <a:pPr algn="just"/>
            <a:r>
              <a:rPr lang="es-SV" sz="2200" dirty="0"/>
              <a:t>Hombres  12</a:t>
            </a:r>
          </a:p>
          <a:p>
            <a:pPr marL="0" indent="0" algn="just">
              <a:buNone/>
            </a:pPr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6400" dirty="0">
              <a:solidFill>
                <a:schemeClr val="bg1"/>
              </a:solidFill>
              <a:hlinkClick r:id="rId2" action="ppaction://hlinkfile"/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63739" y="133807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1409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INSPECCIÓN DE TRABAJO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71" cy="30609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400" dirty="0">
                <a:latin typeface="Museo st"/>
              </a:rPr>
              <a:t>Armonizar las relaciones entre trabajadores y empleadores, procurando un ambiente digno de trabajo y el cumplimiento a la normativa laboral vigente.</a:t>
            </a:r>
          </a:p>
          <a:p>
            <a:pPr algn="just"/>
            <a:r>
              <a:rPr lang="es-SV" sz="3400" dirty="0">
                <a:latin typeface="Museo st"/>
              </a:rPr>
              <a:t>Velar por el cumplimiento de las disposiciones legales de trabajo y las normas básicas de seguridad y salud ocupacional, como medio de prevenir los conflictos laborales. </a:t>
            </a:r>
          </a:p>
          <a:p>
            <a:pPr algn="just"/>
            <a:endParaRPr lang="es-SV" sz="3400" dirty="0">
              <a:latin typeface="Museo st"/>
            </a:endParaRPr>
          </a:p>
          <a:p>
            <a:pPr algn="just"/>
            <a:r>
              <a:rPr lang="es-SV" sz="3400" dirty="0">
                <a:latin typeface="Museo st"/>
              </a:rPr>
              <a:t>Mujeres  64</a:t>
            </a:r>
          </a:p>
          <a:p>
            <a:pPr algn="just"/>
            <a:r>
              <a:rPr lang="es-SV" sz="3400" dirty="0">
                <a:latin typeface="Museo st"/>
              </a:rPr>
              <a:t>Hombres 34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37627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PREVISIÓN SOCIAL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95805" y="2906728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General de Previsión Social tiene como objetivo velar por las condiciones de seguridad y salud ocupacional en los centros de trabajo acentuando la acción preventiva; promover y participar en la ejecución de la Política Nacional de Empleo.</a:t>
            </a:r>
          </a:p>
          <a:p>
            <a:pPr marL="0" indent="0" algn="just">
              <a:buNone/>
            </a:pPr>
            <a:endParaRPr lang="es-SV" sz="6400" dirty="0">
              <a:latin typeface="Museo st"/>
            </a:endParaRPr>
          </a:p>
          <a:p>
            <a:pPr algn="just"/>
            <a:r>
              <a:rPr lang="es-SV" sz="6400" dirty="0">
                <a:latin typeface="Museo st"/>
              </a:rPr>
              <a:t>Mujeres 22</a:t>
            </a:r>
          </a:p>
          <a:p>
            <a:pPr algn="just"/>
            <a:r>
              <a:rPr lang="es-SV" sz="6400" dirty="0">
                <a:latin typeface="Museo st"/>
              </a:rPr>
              <a:t>Hombres 21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62833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de Oriente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47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61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75461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de Occidente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  48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60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21947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48" y="1764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1530" y="2813408"/>
            <a:ext cx="11137900" cy="32190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Ministro o Ministra de Trabajo y Previsión Social es la Secretario de Estado responsable política y administrativamente de los asuntos confiados a su sector. Le corresponde formular, dirigir, coordinar y supervisar la política del Ministerio de Trabajo y Previsión Social en armonía con la legislación laboral y la política general del Estado.</a:t>
            </a:r>
          </a:p>
          <a:p>
            <a:pPr algn="just">
              <a:lnSpc>
                <a:spcPct val="150000"/>
              </a:lnSpc>
            </a:pPr>
            <a:endParaRPr lang="es-SV" sz="1600" b="1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4 mujeres </a:t>
            </a: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13 hombres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271544" y="0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8927"/>
              <a:ext cx="190319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17904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Paracentral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23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31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38406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La Libertad y Chalatenango </a:t>
            </a:r>
            <a:br>
              <a:rPr lang="es-SV" sz="3000" b="1" dirty="0"/>
            </a:b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  </a:t>
            </a: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23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27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71936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1544" y="2086377"/>
            <a:ext cx="11797871" cy="3898786"/>
          </a:xfrm>
        </p:spPr>
        <p:txBody>
          <a:bodyPr>
            <a:normAutofit/>
          </a:bodyPr>
          <a:lstStyle/>
          <a:p>
            <a:pPr algn="ctr"/>
            <a:r>
              <a:rPr lang="es-SV" sz="4800" b="1" dirty="0"/>
              <a:t>El Ministerio de Trabajo y Previsión Social tiene un total de 961 empleados a nivel nacional</a:t>
            </a:r>
            <a:br>
              <a:rPr lang="es-SV" sz="4800" b="1" dirty="0"/>
            </a:br>
            <a:r>
              <a:rPr lang="es-SV" sz="4800" b="1" dirty="0"/>
              <a:t>458 Mujeres y 503 Hombres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6" name="Imagen 5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7" name="Imagen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8" name="Imagen 7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7045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4553" y="1580798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VICEMINISTERIAL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529" y="2774789"/>
            <a:ext cx="11388436" cy="326025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Viceministro o Viceministra tiene jerarquía inmediata inferior a la del Ministro o Ministra dirige, supervisa y coordina las actividades de los órganos del Ministerio y de las instituciones autónomas correspondientes al sector, de conformidad con la política y las directrices impartidas por el Ministro, sustituye a éste en los casos determinados por la Ley.</a:t>
            </a: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3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3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9239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4386" y="1576004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A</a:t>
            </a:r>
            <a:r>
              <a:rPr lang="es-SV" sz="3000" b="1" dirty="0"/>
              <a:t>SESORES TÉCNICA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542" y="2774789"/>
            <a:ext cx="12079458" cy="1909753"/>
          </a:xfrm>
        </p:spPr>
        <p:txBody>
          <a:bodyPr>
            <a:noAutofit/>
          </a:bodyPr>
          <a:lstStyle/>
          <a:p>
            <a:r>
              <a:rPr lang="es-ES" sz="1800" dirty="0"/>
              <a:t>Velar por la correcta conducción técnica, administrativa, operativa y financiera de la Institución, así como también evaluar los diferentes lineamientos, objetivos y estrategias de acuerdo a las leyes del Sector Trabajo y Previsión Social, que conlleven a brindar servicios de forma eficiente y eficaz hacia la ciudadanía.</a:t>
            </a:r>
            <a:endParaRPr lang="es-SV" sz="1800" dirty="0"/>
          </a:p>
          <a:p>
            <a:r>
              <a:rPr lang="es-ES" sz="1800" dirty="0"/>
              <a:t>Asesorar en la planificación estratégica del Ministerio, así como el diseño, monitoreo y seguimiento de programas estratégicos.</a:t>
            </a:r>
          </a:p>
          <a:p>
            <a:r>
              <a:rPr lang="es-ES" sz="1800" dirty="0"/>
              <a:t> Impulsar y potenciar procesos de modernización del Ministerio.</a:t>
            </a:r>
            <a:endParaRPr lang="es-SV" sz="1800" dirty="0"/>
          </a:p>
          <a:p>
            <a:r>
              <a:rPr lang="es-ES" sz="1800" dirty="0"/>
              <a:t>Participar en comisiones de trabajo interinstitucionales en los temas estratégicos de la agenda del Ministerio de Trabajo y Previsión Social. </a:t>
            </a:r>
            <a:endParaRPr lang="es-SV" sz="1800" dirty="0"/>
          </a:p>
          <a:p>
            <a:r>
              <a:rPr lang="es-ES" sz="1800" dirty="0"/>
              <a:t>Integrar esfuerzos entre el trabajo realizado por las Direcciones estratégicas del Ministerio y otras entidades públicas relacionados con temas del mercado laboral.</a:t>
            </a:r>
            <a:endParaRPr lang="es-SV" sz="14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3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5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21923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4386" y="1576004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CONSEJO SUPERIOR</a:t>
            </a:r>
            <a:br>
              <a:rPr lang="es-SV" sz="3000" b="1" dirty="0"/>
            </a:br>
            <a:r>
              <a:rPr lang="es-SV" sz="3000" b="1" dirty="0"/>
              <a:t>DEL TRABAJO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542" y="2774789"/>
            <a:ext cx="12079458" cy="190975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800" dirty="0">
                <a:latin typeface="Museo st"/>
              </a:rPr>
              <a:t>El Consejo Superior del Trabajo tiene como finalidad, institucionalizar el diálogo y promover la concertación económica y social entre las autoridades públicas y las organizaciones de empleadores y trabajadores. Su integración y funcionamiento de rigen por el Decreto Legislativo No. 859, del veintiuno de abril de mil novecientos noventa y cuatro, que lo creo.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800" dirty="0">
                <a:latin typeface="Museo st"/>
              </a:rPr>
              <a:t>    Esta facultado para formular recomendaciones sobre la elaboración, conducción y revisión de la       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800" dirty="0">
                <a:latin typeface="Museo st"/>
              </a:rPr>
              <a:t>    política sociales y económicas del desarrollo y desempeñar las demás funciones que la Ley le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800" dirty="0">
                <a:latin typeface="Museo st"/>
              </a:rPr>
              <a:t>    confiera. </a:t>
            </a:r>
          </a:p>
          <a:p>
            <a:pPr algn="just">
              <a:lnSpc>
                <a:spcPct val="100000"/>
              </a:lnSpc>
            </a:pPr>
            <a:r>
              <a:rPr lang="es-SV" sz="1800" dirty="0">
                <a:latin typeface="Museo st"/>
              </a:rPr>
              <a:t>Hombres 1</a:t>
            </a:r>
          </a:p>
          <a:p>
            <a:pPr algn="just">
              <a:lnSpc>
                <a:spcPct val="100000"/>
              </a:lnSpc>
            </a:pPr>
            <a:r>
              <a:rPr lang="es-SV" sz="1800" dirty="0">
                <a:latin typeface="Museo st"/>
              </a:rPr>
              <a:t>Mujeres 0</a:t>
            </a: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71822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6907" y="1707538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CONSEJO NACIONAL</a:t>
            </a:r>
            <a:br>
              <a:rPr lang="es-SV" sz="3000" b="1" dirty="0"/>
            </a:br>
            <a:r>
              <a:rPr lang="es-SV" sz="3000" b="1" dirty="0"/>
              <a:t>DE SALARIO MÍNIMO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43343" y="2944567"/>
            <a:ext cx="11513127" cy="38443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Consejo Nacional de Salario Mínimo tiene como finalidad la fijación periódica de los salarios mínimos de conformidad con el procedimiento específico establecido en el código de Trabajo.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Presidente del Consejo Nacional del Salario Mínimo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0</a:t>
            </a:r>
          </a:p>
          <a:p>
            <a:pPr marL="0" indent="0" algn="just">
              <a:buNone/>
            </a:pPr>
            <a:endParaRPr lang="es-SV" dirty="0"/>
          </a:p>
        </p:txBody>
      </p:sp>
      <p:grpSp>
        <p:nvGrpSpPr>
          <p:cNvPr id="10" name="Grupo 9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2856" y="308927"/>
              <a:ext cx="170023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39642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79802" y="171489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FINANCIERA INSTITUCIONAL</a:t>
            </a:r>
            <a:endParaRPr lang="es-SV" sz="3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2616" y="2763364"/>
            <a:ext cx="11416144" cy="39048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Financiera Institucional tiene como objetivo velar por el cumplimiento de las políticas, lineamientos y disposiciones normativas que sean establecidos por el Ministerio de Hacienda, llevando a cabo la planificación, coordinación, integración y supervisión de las actividades de presupuesto, Tesorería y de Contabilidad Gubernamental.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5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11</a:t>
            </a:r>
          </a:p>
        </p:txBody>
      </p:sp>
      <p:grpSp>
        <p:nvGrpSpPr>
          <p:cNvPr id="91" name="Grupo 9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92" name="Imagen 9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3" name="Imagen 9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94" name="Imagen 9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0838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53203" y="1911852"/>
            <a:ext cx="7978303" cy="1139091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ACCESO A LA INFORMACIÓN PÚBLICA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51259" y="2879595"/>
            <a:ext cx="10960100" cy="3850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Acceso a la Información Pública tiene como objetivo orientar al personal sobre las funciones, estructura orgánica, delimitación a las atribuciones, facultades, funciones, responsabilidades acerca de la Legislación de la Ley de Acceso a la Información Pública en el desempeño de las facultades que tiene el Ministerio de Trabajo y Previsión Social, con respecto a la sociedad, valiéndose de los diferentes recursos Legislativos y técnicos, con el propósito de alcanzar la eficiencia Institucional para un mejor servicio de sus labores operativas y administrativas.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 0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7663" y="308927"/>
              <a:ext cx="189222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61850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6411</TotalTime>
  <Words>1999</Words>
  <Application>Microsoft Office PowerPoint</Application>
  <PresentationFormat>Panorámica</PresentationFormat>
  <Paragraphs>215</Paragraphs>
  <Slides>32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Museo st</vt:lpstr>
      <vt:lpstr>Tema de Office</vt:lpstr>
      <vt:lpstr>Presentación de PowerPoint</vt:lpstr>
      <vt:lpstr>Presentación de PowerPoint</vt:lpstr>
      <vt:lpstr>DESPACHO MINISTERIAL </vt:lpstr>
      <vt:lpstr>DESPACHO VICEMINISTERIAL </vt:lpstr>
      <vt:lpstr>ASESORES TÉCNICA</vt:lpstr>
      <vt:lpstr>CONSEJO SUPERIOR DEL TRABAJO</vt:lpstr>
      <vt:lpstr>CONSEJO NACIONAL DE SALARIO MÍNIMO</vt:lpstr>
      <vt:lpstr>UNIDAD FINANCIERA INSTITUCIONAL</vt:lpstr>
      <vt:lpstr>UNIDAD DE ACCESO A LA INFORMACIÓN PÚBLICA</vt:lpstr>
      <vt:lpstr>UNIDAD DE AUDITORIA Y CONTROL INTERNO </vt:lpstr>
      <vt:lpstr>UNIDAD DE PLANIFICACIÓN Y GESTIÓN DE CALIDAD</vt:lpstr>
      <vt:lpstr>UNIDAD DE ESTADÍSTICA E INFORMÁTICA LABORAL</vt:lpstr>
      <vt:lpstr>UNIDAD DE COMPRAS PÚBLICAS</vt:lpstr>
      <vt:lpstr>UNIDAD PARA LA EQUIDAD ENTRE LOS GÉNEROS</vt:lpstr>
      <vt:lpstr>UNIDAD DE MEDIO AMBIENTE</vt:lpstr>
      <vt:lpstr>UNIDAD DE INTELIGENCIA DEL MERCADO LABORAL</vt:lpstr>
      <vt:lpstr>DIRECCIÓN EJECUTIVA</vt:lpstr>
      <vt:lpstr>SUBDIRECCIÓN EJECUTIVA</vt:lpstr>
      <vt:lpstr>DIRECCIÓN GENERAL DE RELACIONES INTERNACIONALES </vt:lpstr>
      <vt:lpstr>DIRECCIÓN DE PRENSA Y RELACIONES PÚBLICAS </vt:lpstr>
      <vt:lpstr>DIRECCIÓN GENERAL DE EMPLEO</vt:lpstr>
      <vt:lpstr>DIRECCIÓN DE TECNOLOGIA A LA INFORMACIÓN Y COMUNICACIÓN</vt:lpstr>
      <vt:lpstr>DIRECCIÓN JURÍDICA</vt:lpstr>
      <vt:lpstr>DIRECCIÓN ADMINISTRATIVA</vt:lpstr>
      <vt:lpstr>DIRECCIÓN GENERAL DE TRABAJO</vt:lpstr>
      <vt:lpstr>DIRECCIÓN GENERAL DE INSPECCIÓN DE TRABAJO</vt:lpstr>
      <vt:lpstr>DIRECCIÓN GENERAL DE PREVISIÓN SOCIAL</vt:lpstr>
      <vt:lpstr>Oficinas Regionales y Departamentales  Oficina Regional de Oriente</vt:lpstr>
      <vt:lpstr>Oficinas Regionales y Departamentales  Oficina Regional de Occidente</vt:lpstr>
      <vt:lpstr>Oficinas Regionales y Departamentales  Oficina Regional Paracentral </vt:lpstr>
      <vt:lpstr>Oficinas Regionales y Departamentales  La Libertad y Chalatenango  </vt:lpstr>
      <vt:lpstr>El Ministerio de Trabajo y Previsión Social tiene un total de 961 empleados a nivel nacional 458 Mujeres y 503 Hombres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Yeny Garcia</dc:creator>
  <cp:lastModifiedBy>Ericka Astrid Serrano Flamenco</cp:lastModifiedBy>
  <cp:revision>256</cp:revision>
  <cp:lastPrinted>2019-10-07T21:54:36Z</cp:lastPrinted>
  <dcterms:created xsi:type="dcterms:W3CDTF">2017-09-13T21:00:38Z</dcterms:created>
  <dcterms:modified xsi:type="dcterms:W3CDTF">2024-08-08T15:49:34Z</dcterms:modified>
</cp:coreProperties>
</file>