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31"/>
  </p:notesMasterIdLst>
  <p:sldIdLst>
    <p:sldId id="298" r:id="rId2"/>
    <p:sldId id="262" r:id="rId3"/>
    <p:sldId id="293" r:id="rId4"/>
    <p:sldId id="263" r:id="rId5"/>
    <p:sldId id="300" r:id="rId6"/>
    <p:sldId id="258" r:id="rId7"/>
    <p:sldId id="257" r:id="rId8"/>
    <p:sldId id="259" r:id="rId9"/>
    <p:sldId id="267" r:id="rId10"/>
    <p:sldId id="272" r:id="rId11"/>
    <p:sldId id="260" r:id="rId12"/>
    <p:sldId id="266" r:id="rId13"/>
    <p:sldId id="268" r:id="rId14"/>
    <p:sldId id="269" r:id="rId15"/>
    <p:sldId id="264" r:id="rId16"/>
    <p:sldId id="270" r:id="rId17"/>
    <p:sldId id="273" r:id="rId18"/>
    <p:sldId id="299" r:id="rId19"/>
    <p:sldId id="261" r:id="rId20"/>
    <p:sldId id="277" r:id="rId21"/>
    <p:sldId id="278" r:id="rId22"/>
    <p:sldId id="274" r:id="rId23"/>
    <p:sldId id="276" r:id="rId24"/>
    <p:sldId id="275" r:id="rId25"/>
    <p:sldId id="279" r:id="rId26"/>
    <p:sldId id="294" r:id="rId27"/>
    <p:sldId id="295" r:id="rId28"/>
    <p:sldId id="296" r:id="rId29"/>
    <p:sldId id="281" r:id="rId30"/>
  </p:sldIdLst>
  <p:sldSz cx="12192000" cy="6858000"/>
  <p:notesSz cx="7010400" cy="92964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35" autoAdjust="0"/>
    <p:restoredTop sz="94192" autoAdjust="0"/>
  </p:normalViewPr>
  <p:slideViewPr>
    <p:cSldViewPr snapToGrid="0">
      <p:cViewPr varScale="1">
        <p:scale>
          <a:sx n="51" d="100"/>
          <a:sy n="51" d="100"/>
        </p:scale>
        <p:origin x="102" y="2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1B299A-A8A5-4DD4-B299-6E53F87DA6F9}" type="datetimeFigureOut">
              <a:rPr lang="es-SV" smtClean="0"/>
              <a:t>8/8/2024</a:t>
            </a:fld>
            <a:endParaRPr lang="es-SV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E704D-2F57-4764-90FD-33DAFA0B8B7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13380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8/8/2024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56912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8/8/2024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98722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8/8/2024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050841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8/8/2024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6199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8/8/2024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93223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8/8/2024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15362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8/8/2024</a:t>
            </a:fld>
            <a:endParaRPr lang="es-SV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56501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8/8/2024</a:t>
            </a:fld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46754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8/8/2024</a:t>
            </a:fld>
            <a:endParaRPr lang="es-SV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10277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8/8/2024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558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8/8/2024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89969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2399F-FB10-4FC4-980E-05C852E50ACF}" type="datetimeFigureOut">
              <a:rPr lang="es-SV" smtClean="0"/>
              <a:t>8/8/2024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83719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Estructura%20Organica/ESTRUCTURA%20ORGANIZATIVA%20POR%20UNIDADES/Estructura%20Organizativa%20Direcci&#243;n%20General%20de%20Trabajo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577" y="102613"/>
            <a:ext cx="11796782" cy="163387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2552131" y="3466531"/>
            <a:ext cx="77519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400" b="1" dirty="0"/>
              <a:t>ESTRUCTURA ORGANIZATIVA DEL MINISTERIO DE TRABAJO Y PREVISION SOCIAL </a:t>
            </a:r>
          </a:p>
        </p:txBody>
      </p:sp>
    </p:spTree>
    <p:extLst>
      <p:ext uri="{BB962C8B-B14F-4D97-AF65-F5344CB8AC3E}">
        <p14:creationId xmlns:p14="http://schemas.microsoft.com/office/powerpoint/2010/main" val="3205599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093658" y="1819245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DE ASESORÍA JURÍDICA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391714" y="3108653"/>
            <a:ext cx="10960100" cy="37493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>
                <a:latin typeface="Museo st"/>
              </a:rPr>
              <a:t>La Oficina de Asesoría Jurídica emite opinión sobre la aplicación de las normas legales y administrativas, atiende los asuntos jurídicos que se le encomienden, recopila la legislación laboral y sugiere al Nivel Superior las modificaciones de dicha legislación.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Mujeres 3</a:t>
            </a:r>
          </a:p>
          <a:p>
            <a:pPr algn="just"/>
            <a:r>
              <a:rPr lang="es-SV" sz="1600" dirty="0">
                <a:latin typeface="Museo st"/>
              </a:rPr>
              <a:t>Hombres 6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461934" y="308927"/>
              <a:ext cx="1694745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31214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017060" y="1911852"/>
            <a:ext cx="7960658" cy="1004345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DE AUDITORIA Y CONTROL INTERNO </a:t>
            </a:r>
            <a:endParaRPr lang="es-SV" sz="3000" dirty="0"/>
          </a:p>
        </p:txBody>
      </p:sp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436372" y="2894077"/>
            <a:ext cx="10845800" cy="3680459"/>
          </a:xfrm>
        </p:spPr>
        <p:txBody>
          <a:bodyPr>
            <a:normAutofit/>
          </a:bodyPr>
          <a:lstStyle/>
          <a:p>
            <a:pPr algn="just"/>
            <a:r>
              <a:rPr lang="es-SV" sz="1600" dirty="0">
                <a:latin typeface="Museo st"/>
              </a:rPr>
              <a:t>La Unidad de Auditoría y Control Interno programa, conduce, coordina, ejecuta y evalúa las actividades de control, de conformidad con las normas vigentes sobre la materia.</a:t>
            </a:r>
          </a:p>
          <a:p>
            <a:pPr marL="0" indent="0" algn="just">
              <a:buNone/>
            </a:pPr>
            <a:r>
              <a:rPr lang="es-SV" sz="1600" dirty="0">
                <a:latin typeface="Museo st"/>
              </a:rPr>
              <a:t>    Realizar auditorías, inspecciones e investigaciones relacionadas con los aspectos económicos, contables, técnicos     </a:t>
            </a:r>
          </a:p>
          <a:p>
            <a:pPr marL="0" indent="0" algn="just">
              <a:buNone/>
            </a:pPr>
            <a:r>
              <a:rPr lang="es-SV" sz="1600" dirty="0">
                <a:latin typeface="Museo st"/>
              </a:rPr>
              <a:t>    y administrativos del Ministerio de Trabajo y Previsión Social. En el ejercicio de sus funciones depende del </a:t>
            </a:r>
          </a:p>
          <a:p>
            <a:pPr marL="0" indent="0" algn="just">
              <a:buNone/>
            </a:pPr>
            <a:r>
              <a:rPr lang="es-SV" sz="1600" dirty="0">
                <a:latin typeface="Museo st"/>
              </a:rPr>
              <a:t>    desapacho ministerial.  </a:t>
            </a:r>
          </a:p>
          <a:p>
            <a:pPr algn="just"/>
            <a:r>
              <a:rPr lang="es-SV" sz="1600" dirty="0">
                <a:solidFill>
                  <a:schemeClr val="bg1"/>
                </a:solidFill>
                <a:latin typeface="Museo st"/>
              </a:rPr>
              <a:t>Honorem: Margarita Gómez</a:t>
            </a:r>
          </a:p>
          <a:p>
            <a:pPr algn="just"/>
            <a:r>
              <a:rPr lang="es-SV" sz="1600" dirty="0">
                <a:latin typeface="Museo st"/>
              </a:rPr>
              <a:t>Mujeres 8</a:t>
            </a:r>
          </a:p>
          <a:p>
            <a:pPr algn="just"/>
            <a:r>
              <a:rPr lang="es-SV" sz="1600" dirty="0">
                <a:latin typeface="Museo st"/>
              </a:rPr>
              <a:t>Hombre  2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91886" y="308927"/>
              <a:ext cx="1864793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757904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392374" y="1911852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MX" sz="3000" b="1" dirty="0"/>
              <a:t>U</a:t>
            </a:r>
            <a:r>
              <a:rPr lang="es-SV" sz="3000" b="1" dirty="0"/>
              <a:t>NIDAD DE PLANIFICACIÓN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34650" y="3138658"/>
            <a:ext cx="11071657" cy="3185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La Oficina de Coordinación y Desarrollo Institucional, asesora el Nivel Superior en la formulación de su política sectorial y conduce el proceso de planificación, programación y elaboración del presupuesto del Ministerio y Proyectos para la racionalización administrativa del mismo, de conformidad con la política general de desarrollo. Efectúa la coordinación y ejecución del sector en materia de cooperación técnica y económica 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3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2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98633" y="213660"/>
              <a:ext cx="1947075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843594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060475" y="1808106"/>
            <a:ext cx="7902575" cy="127429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DE ESTADÍSTICA E INFORMÁTICA LABORAL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69055" y="2956624"/>
            <a:ext cx="11485417" cy="36544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La Oficina de Estadística e Informática dirige, centraliza y sistematiza los procesos técnicos de estadísticos de estadísticas e informática, asegurando la disponibilidad de información socio laboral para facilitar la toma de decisiones por el Nivel Superior .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2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2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3488" y="307670"/>
              <a:ext cx="1755085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750082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54094" y="1786777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DE DESARROLLO TECNOLÓGICO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78998" y="2932146"/>
            <a:ext cx="10960100" cy="35600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La Unidad de Desarrollo Tecnológico tiene como objetivo formular, proponer, dirigir y evaluar la política y los planes informáticos del área, orientados a la automatización de la producción de una información veraz. Oportuna e integrada, brindando alta disponibilidad de los servicios de la Institución.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4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15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18188" y="295431"/>
              <a:ext cx="1870279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116489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392139" y="1786777"/>
            <a:ext cx="936172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DE COMUNICACIONES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75763" y="2898791"/>
            <a:ext cx="11194472" cy="40820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>
                <a:latin typeface="Museo st"/>
              </a:rPr>
              <a:t>Oficina de Prensa y Relaciones Públicas esta encargada de mantener la comunicación externa e interna en los asuntos vinculados al sector; dirige y programa las acciones de relaciones públicas y de protocolo.</a:t>
            </a:r>
          </a:p>
          <a:p>
            <a:pPr algn="just"/>
            <a:r>
              <a:rPr lang="es-SV" sz="1600" dirty="0">
                <a:latin typeface="Museo st"/>
              </a:rPr>
              <a:t>Mujeres  8</a:t>
            </a:r>
          </a:p>
          <a:p>
            <a:pPr algn="just"/>
            <a:r>
              <a:rPr lang="es-SV" sz="1600" dirty="0">
                <a:latin typeface="Museo st"/>
              </a:rPr>
              <a:t>Hombres 11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42517" y="308927"/>
              <a:ext cx="191416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590758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392374" y="1911852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PARA LA EQUIDAD ENTRE LOS GÉNEROS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90429" y="3034267"/>
            <a:ext cx="10960100" cy="31332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>
                <a:latin typeface="Museo st"/>
              </a:rPr>
              <a:t>La oficina de la Equidad entre los Géneros tiene como objetivo coordinar, planificar, asesorar, monitorear y evaluar los procesos de transversalización del enfoque de género en el quehacer Institucional, para que exista la igualdad de trato y oportunidades entre hombres y mujeres en el ámbito laboral del Ministerio de Trabajo y Previsión Social.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Mujeres 3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35769" y="308927"/>
              <a:ext cx="1820910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105743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77647" y="1781098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DE MEDIO AMBIENTE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575703" y="3259668"/>
            <a:ext cx="10960100" cy="3260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600" dirty="0">
                <a:latin typeface="Museo st"/>
              </a:rPr>
              <a:t>Supervisar, coordinar, ejecutar y dar seguimiento a las políticas, planes, programas, proyectos, acciones ambientales dentro de nuestra Institución, para velar por el cumplimiento de las leyes y políticas ambientales vigentes. Lograr la participación activa de hombres y mujer en la preservación de los recursos ambientales y naturales y en la promoción del desarrollo sostenible.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1 Hombres</a:t>
            </a:r>
          </a:p>
          <a:p>
            <a:pPr algn="just"/>
            <a:r>
              <a:rPr lang="es-SV" sz="1600" dirty="0">
                <a:latin typeface="Museo st"/>
              </a:rPr>
              <a:t>1 Mujeres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74167" y="308927"/>
              <a:ext cx="178251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64570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711183" y="1332702"/>
            <a:ext cx="8871267" cy="1478570"/>
          </a:xfrm>
        </p:spPr>
        <p:txBody>
          <a:bodyPr>
            <a:normAutofit/>
          </a:bodyPr>
          <a:lstStyle/>
          <a:p>
            <a:pPr algn="ctr"/>
            <a:r>
              <a:rPr lang="es-MX" sz="3000" b="1" dirty="0"/>
              <a:t>UNIDAD DE INTELIGENCIA DEL MERCADO LABORAL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47882" y="2521975"/>
            <a:ext cx="11797871" cy="41189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SV" sz="1600" dirty="0"/>
              <a:t>Desarrollar instrumentos de política pública bajo un enfoque científico, tecnológico y de mecanismos de inteligencia, que permitan impactar de forma estratégica, real y oportuna el mercado laboral.</a:t>
            </a:r>
          </a:p>
          <a:p>
            <a:pPr lvl="0"/>
            <a:r>
              <a:rPr lang="es-SV" sz="1600" dirty="0"/>
              <a:t>Recolectar, procesar, sistematizar y armonizar información en materia laboral, proveniente de diferentes fuentes internas y externas.</a:t>
            </a:r>
          </a:p>
          <a:p>
            <a:pPr lvl="0"/>
            <a:r>
              <a:rPr lang="es-SV" sz="1600" dirty="0"/>
              <a:t>Estandarizar la información estadística sobre indicadores de mercado clave, para facilitar el reporte y manejo de estadísticas del mercado laboral en El Salvador.</a:t>
            </a:r>
          </a:p>
          <a:p>
            <a:pPr marL="0" indent="0" algn="just">
              <a:buNone/>
            </a:pPr>
            <a:endParaRPr lang="es-SV" sz="1600" dirty="0"/>
          </a:p>
          <a:p>
            <a:pPr algn="just"/>
            <a:r>
              <a:rPr lang="es-SV" sz="1600" dirty="0"/>
              <a:t>Mujeres  6</a:t>
            </a:r>
          </a:p>
          <a:p>
            <a:pPr algn="just"/>
            <a:r>
              <a:rPr lang="es-SV" sz="1600" dirty="0"/>
              <a:t>Hombres 1</a:t>
            </a:r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9800" b="1" dirty="0"/>
          </a:p>
          <a:p>
            <a:pPr marL="0" indent="0" algn="just">
              <a:buNone/>
            </a:pPr>
            <a:endParaRPr lang="es-SV" sz="9800" b="1" dirty="0"/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347471" y="217117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7309" y="308927"/>
              <a:ext cx="172932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033015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838200" y="1983614"/>
            <a:ext cx="10515600" cy="909712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EJECUTIVA</a:t>
            </a:r>
            <a:endParaRPr lang="es-SV" sz="3000" dirty="0"/>
          </a:p>
        </p:txBody>
      </p:sp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637517" y="2711462"/>
            <a:ext cx="10889672" cy="298402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Velar por la correcta conducción técnica, administrativa, operativa y financiera de la Institución, así como evaluar los diferentes lineamientos, objetivos y estrategias de acuerdo a las Leyes del Sector Trabajo y Previsión Social, que conlleven a brindar servicios de forma eficiente y eficaz hacia la ciudadanía. </a:t>
            </a:r>
            <a:r>
              <a:rPr lang="es-SV" sz="1600" dirty="0">
                <a:solidFill>
                  <a:schemeClr val="bg1"/>
                </a:solidFill>
                <a:latin typeface="Museo st"/>
              </a:rPr>
              <a:t>y e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solidFill>
                  <a:schemeClr val="bg1"/>
                </a:solidFill>
                <a:latin typeface="Museo st"/>
              </a:rPr>
              <a:t>la ciudadanía.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6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 6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8973" y="308927"/>
              <a:ext cx="1897706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00915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718" y="2109641"/>
            <a:ext cx="11194262" cy="4391696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2910624" y="1795636"/>
            <a:ext cx="65939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>
                <a:latin typeface="Museo st"/>
              </a:rPr>
              <a:t>Estructura Organizativa del Ministerio de Trabajo y Previsión Social 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828" y="4764"/>
            <a:ext cx="11796782" cy="1633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1342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376939" y="1911852"/>
            <a:ext cx="9605003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GENERAL DE RELACIONES INTERNACIONALES 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80508" y="2868070"/>
            <a:ext cx="11797867" cy="3391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s-SV" sz="19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La Dirección de Relaciones Internacionales de Trabajo tiene como objetivo apoyar la administración de los asuntos internacionales en materia de trabajo y Previsión Social que le competen al Ministerio.</a:t>
            </a:r>
          </a:p>
          <a:p>
            <a:pPr marL="0" indent="0" algn="just">
              <a:buNone/>
            </a:pPr>
            <a:endParaRPr lang="es-SV" sz="1600" dirty="0">
              <a:latin typeface="Museo st"/>
            </a:endParaRPr>
          </a:p>
          <a:p>
            <a:pPr algn="just"/>
            <a:r>
              <a:rPr lang="es-SV" sz="1600" dirty="0">
                <a:latin typeface="Museo st"/>
              </a:rPr>
              <a:t>Mujeres  8</a:t>
            </a:r>
          </a:p>
          <a:p>
            <a:pPr algn="just"/>
            <a:r>
              <a:rPr lang="es-SV" sz="1600" dirty="0">
                <a:latin typeface="Museo st"/>
              </a:rPr>
              <a:t>Hombre  1</a:t>
            </a:r>
          </a:p>
          <a:p>
            <a:pPr algn="just"/>
            <a:endParaRPr lang="es-SV" sz="4900" dirty="0">
              <a:solidFill>
                <a:schemeClr val="bg1"/>
              </a:solidFill>
              <a:latin typeface="Museo st"/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68682" y="308927"/>
              <a:ext cx="1787997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238651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392375" y="1713504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ADMINISTRATIVA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9" y="2807209"/>
            <a:ext cx="11797867" cy="3438144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6400" dirty="0">
                <a:latin typeface="Museo st"/>
              </a:rPr>
              <a:t>La Dirección Administrativa tiene como objetivo administrar con eficiencia y eficacia las actividades de apoyo logístico en materia de Recursos Humanos, Adquisición de bienes, obras y/o servicios, mantenimiento de infraestructura, almacén, servicios generales y activo fijo, propiciando un servicio oportuno a las diferentes Unidades organizativas de la Institución garantizando el normal funcionamiento de las mismas</a:t>
            </a:r>
            <a:r>
              <a:rPr lang="es-SV" sz="10000" dirty="0"/>
              <a:t>. </a:t>
            </a:r>
          </a:p>
          <a:p>
            <a:pPr marL="0" indent="0" algn="just">
              <a:buNone/>
            </a:pPr>
            <a:r>
              <a:rPr lang="es-SV" sz="10000" dirty="0"/>
              <a:t>  </a:t>
            </a:r>
          </a:p>
          <a:p>
            <a:pPr algn="just"/>
            <a:r>
              <a:rPr lang="es-SV" sz="6400" dirty="0">
                <a:latin typeface="Museo st"/>
              </a:rPr>
              <a:t>Mujeres  71</a:t>
            </a:r>
          </a:p>
          <a:p>
            <a:pPr algn="just"/>
            <a:r>
              <a:rPr lang="es-SV" sz="6400" dirty="0">
                <a:latin typeface="Museo st"/>
              </a:rPr>
              <a:t>Hombres  129</a:t>
            </a:r>
          </a:p>
          <a:p>
            <a:pPr algn="just"/>
            <a:r>
              <a:rPr lang="es-SV" sz="10000" b="1" dirty="0">
                <a:solidFill>
                  <a:schemeClr val="bg1"/>
                </a:solidFill>
              </a:rPr>
              <a:t>Directora: Yolanda del Carmen Dueñas Fig18ueroa</a:t>
            </a:r>
          </a:p>
          <a:p>
            <a:pPr algn="just"/>
            <a:endParaRPr lang="es-SV" sz="4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9800" b="1" dirty="0"/>
              <a:t>             </a:t>
            </a:r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7" name="Grupo 6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8" name="Imagen 7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9" name="Imagen 8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6109" y="308927"/>
              <a:ext cx="1760570" cy="1284299"/>
            </a:xfrm>
            <a:prstGeom prst="rect">
              <a:avLst/>
            </a:prstGeom>
            <a:noFill/>
          </p:spPr>
        </p:pic>
        <p:pic>
          <p:nvPicPr>
            <p:cNvPr id="10" name="Imagen 9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904494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862805" y="1374311"/>
            <a:ext cx="8148891" cy="1478570"/>
          </a:xfrm>
        </p:spPr>
        <p:txBody>
          <a:bodyPr>
            <a:normAutofit/>
          </a:bodyPr>
          <a:lstStyle/>
          <a:p>
            <a:pPr algn="ctr"/>
            <a:r>
              <a:rPr lang="es-SV" sz="3600" b="1" dirty="0"/>
              <a:t>DIRECCIÓN GENERAL DE TRABAJO</a:t>
            </a:r>
            <a:endParaRPr lang="es-SV" sz="36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57199" y="1703909"/>
            <a:ext cx="11471062" cy="307910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es-SV" sz="7200" dirty="0"/>
          </a:p>
          <a:p>
            <a:pPr algn="just"/>
            <a:r>
              <a:rPr lang="es-SV" sz="2200" dirty="0"/>
              <a:t>La Dirección General de Trabajo tiene como objetivo armonizar las relaciones entre trabajadores y empleadores, procurando un ambiente digno de trabajo y el cumplimiento a la normativa laboral vigente.</a:t>
            </a:r>
          </a:p>
          <a:p>
            <a:pPr marL="0" indent="0" algn="just">
              <a:buNone/>
            </a:pPr>
            <a:endParaRPr lang="es-SV" sz="2200" dirty="0"/>
          </a:p>
          <a:p>
            <a:pPr algn="just"/>
            <a:r>
              <a:rPr lang="es-SV" sz="2200" dirty="0"/>
              <a:t>Mujeres   40</a:t>
            </a:r>
          </a:p>
          <a:p>
            <a:pPr algn="just"/>
            <a:r>
              <a:rPr lang="es-SV" sz="2200" dirty="0"/>
              <a:t>Hombres  21</a:t>
            </a:r>
          </a:p>
          <a:p>
            <a:pPr marL="0" indent="0" algn="just">
              <a:buNone/>
            </a:pPr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7200" b="1" dirty="0">
              <a:solidFill>
                <a:schemeClr val="bg1"/>
              </a:solidFill>
            </a:endParaRPr>
          </a:p>
          <a:p>
            <a:pPr algn="just"/>
            <a:endParaRPr lang="es-SV" sz="6400" dirty="0">
              <a:solidFill>
                <a:schemeClr val="bg1"/>
              </a:solidFill>
              <a:hlinkClick r:id="rId2" action="ppaction://hlinkfile"/>
            </a:endParaRPr>
          </a:p>
        </p:txBody>
      </p:sp>
      <p:grpSp>
        <p:nvGrpSpPr>
          <p:cNvPr id="123" name="Grupo 122"/>
          <p:cNvGrpSpPr/>
          <p:nvPr/>
        </p:nvGrpSpPr>
        <p:grpSpPr>
          <a:xfrm>
            <a:off x="263739" y="133807"/>
            <a:ext cx="11797871" cy="1635850"/>
            <a:chOff x="2514600" y="213660"/>
            <a:chExt cx="7077456" cy="1635850"/>
          </a:xfrm>
        </p:grpSpPr>
        <p:pic>
          <p:nvPicPr>
            <p:cNvPr id="124" name="Imagen 123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25" name="Imagen 124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433704" y="308927"/>
              <a:ext cx="1722975" cy="1284299"/>
            </a:xfrm>
            <a:prstGeom prst="rect">
              <a:avLst/>
            </a:prstGeom>
            <a:noFill/>
          </p:spPr>
        </p:pic>
        <p:pic>
          <p:nvPicPr>
            <p:cNvPr id="126" name="Imagen 125"/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21409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711183" y="1332702"/>
            <a:ext cx="8871267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GENERAL DE INSPECCIÓN DE TRABAJO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47882" y="2521975"/>
            <a:ext cx="11797871" cy="306090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3400" dirty="0">
                <a:latin typeface="Museo st"/>
              </a:rPr>
              <a:t>Armonizar las relaciones entre trabajadores y empleadores, procurando un ambiente digno de trabajo y el cumplimiento a la normativa laboral vigente.</a:t>
            </a:r>
          </a:p>
          <a:p>
            <a:pPr algn="just"/>
            <a:r>
              <a:rPr lang="es-SV" sz="3400" dirty="0">
                <a:latin typeface="Museo st"/>
              </a:rPr>
              <a:t>Velar por el cumplimiento de las disposiciones legales de trabajo y las normas básicas de seguridad y salud ocupacional, como medio de prevenir los conflictos laborales. </a:t>
            </a:r>
          </a:p>
          <a:p>
            <a:pPr algn="just"/>
            <a:endParaRPr lang="es-SV" sz="3400" dirty="0">
              <a:latin typeface="Museo st"/>
            </a:endParaRPr>
          </a:p>
          <a:p>
            <a:pPr algn="just"/>
            <a:r>
              <a:rPr lang="es-SV" sz="3400" dirty="0">
                <a:latin typeface="Museo st"/>
              </a:rPr>
              <a:t>Mujeres  65</a:t>
            </a:r>
          </a:p>
          <a:p>
            <a:pPr algn="just"/>
            <a:r>
              <a:rPr lang="es-SV" sz="3400" dirty="0">
                <a:latin typeface="Museo st"/>
              </a:rPr>
              <a:t>Hombres 37</a:t>
            </a:r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9800" b="1" dirty="0"/>
          </a:p>
          <a:p>
            <a:pPr marL="0" indent="0" algn="just">
              <a:buNone/>
            </a:pPr>
            <a:endParaRPr lang="es-SV" sz="9800" b="1" dirty="0"/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1" name="Grupo 10"/>
          <p:cNvGrpSpPr/>
          <p:nvPr/>
        </p:nvGrpSpPr>
        <p:grpSpPr>
          <a:xfrm>
            <a:off x="347471" y="217117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7309" y="308927"/>
              <a:ext cx="1729322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437627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01049" y="2013480"/>
            <a:ext cx="9415895" cy="1007515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DIRECCIÓN GENERAL DE PREVISIÓN SOCIAL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95805" y="2906728"/>
            <a:ext cx="10960100" cy="2836835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6400" dirty="0">
                <a:latin typeface="Museo st"/>
              </a:rPr>
              <a:t>La Dirección General de Previsión Social tiene como objetivo velar por las condiciones de seguridad y salud ocupacional en los centros de trabajo acentuando la acción preventiva; promover y participar en la ejecución de la Política Nacional de Empleo.</a:t>
            </a:r>
          </a:p>
          <a:p>
            <a:pPr marL="0" indent="0" algn="just">
              <a:buNone/>
            </a:pPr>
            <a:endParaRPr lang="es-SV" sz="6400" dirty="0">
              <a:latin typeface="Museo st"/>
            </a:endParaRPr>
          </a:p>
          <a:p>
            <a:pPr algn="just"/>
            <a:r>
              <a:rPr lang="es-SV" sz="6400" dirty="0">
                <a:latin typeface="Museo st"/>
              </a:rPr>
              <a:t>Mujeres 67</a:t>
            </a:r>
          </a:p>
          <a:p>
            <a:pPr algn="just"/>
            <a:r>
              <a:rPr lang="es-SV" sz="6400" dirty="0">
                <a:latin typeface="Museo st"/>
              </a:rPr>
              <a:t>Hombres 41</a:t>
            </a:r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3800" b="1" dirty="0"/>
          </a:p>
          <a:p>
            <a:pPr algn="just"/>
            <a:endParaRPr lang="es-SV" sz="9800" b="1" dirty="0"/>
          </a:p>
          <a:p>
            <a:pPr marL="0" indent="0" algn="just">
              <a:buNone/>
            </a:pPr>
            <a:r>
              <a:rPr lang="es-SV" sz="9800" b="1" dirty="0"/>
              <a:t>  </a:t>
            </a:r>
          </a:p>
        </p:txBody>
      </p:sp>
      <p:grpSp>
        <p:nvGrpSpPr>
          <p:cNvPr id="147" name="Grupo 146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8" name="Imagen 147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49" name="Imagen 148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09289" y="308927"/>
              <a:ext cx="1847390" cy="1284299"/>
            </a:xfrm>
            <a:prstGeom prst="rect">
              <a:avLst/>
            </a:prstGeom>
            <a:noFill/>
          </p:spPr>
        </p:pic>
        <p:pic>
          <p:nvPicPr>
            <p:cNvPr id="150" name="Imagen 149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862833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64360" y="1792240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Oficinas Regionales y Departamentales </a:t>
            </a:r>
            <a:br>
              <a:rPr lang="es-SV" sz="3000" b="1" dirty="0"/>
            </a:br>
            <a:r>
              <a:rPr lang="es-SV" sz="3000" b="1" dirty="0"/>
              <a:t>Oficina Regional de Oriente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2862904"/>
            <a:ext cx="11797867" cy="3649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Las Oficinas Regionales de Trabajo son órganos encargados de ejecutar en forma  desconcentrada las acciones de las acciones de las Direcciones Generales del Ministerio de Trabajo y Previsión Social, depende jerárquicamente del Nivel Superior. Pero serán Supervisadas directamente por dichas Direcciones en el área que sea de su competencia. </a:t>
            </a: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Mujeres 47</a:t>
            </a: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Hombres 64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es-SV" sz="16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" name="Imagen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5" name="Imagen 1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16" name="Imagen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775461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64360" y="1792240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Oficinas Regionales y Departamentales </a:t>
            </a:r>
            <a:br>
              <a:rPr lang="es-SV" sz="3000" b="1" dirty="0"/>
            </a:br>
            <a:r>
              <a:rPr lang="es-SV" sz="3000" b="1" dirty="0"/>
              <a:t>Oficina Regional de Occidente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2862904"/>
            <a:ext cx="11797867" cy="3649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Las Oficinas Regionales de Trabajo son órganos encargados de ejecutar en forma  desconcentrada las acciones de las acciones de las Direcciones Generales del Ministerio de Trabajo y Previsión Social, depende jerárquicamente del Nivel Superior. Pero serán Supervisadas directamente por dichas Direcciones en el área que sea de su competencia. </a:t>
            </a: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Mujeres   48</a:t>
            </a: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Hombres 62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es-SV" sz="16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" name="Imagen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5" name="Imagen 1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16" name="Imagen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219477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64360" y="1792240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Oficinas Regionales y Departamentales </a:t>
            </a:r>
            <a:br>
              <a:rPr lang="es-SV" sz="3000" b="1" dirty="0"/>
            </a:br>
            <a:r>
              <a:rPr lang="es-SV" sz="3000" b="1" dirty="0"/>
              <a:t>Oficina Regional Paracentral 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2862904"/>
            <a:ext cx="11797867" cy="3649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Las Oficinas Regionales de Trabajo son órganos encargados de ejecutar en forma  desconcentrada las acciones de las acciones de las Direcciones Generales del Ministerio de Trabajo y Previsión Social, depende jerárquicamente del Nivel Superior. Pero serán Supervisadas directamente por dichas Direcciones en el área que sea de su competencia. </a:t>
            </a:r>
          </a:p>
          <a:p>
            <a:pPr algn="just">
              <a:lnSpc>
                <a:spcPct val="170000"/>
              </a:lnSpc>
            </a:pPr>
            <a:endParaRPr lang="es-SV" sz="1600" dirty="0">
              <a:latin typeface="Museo st"/>
            </a:endParaRP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Mujeres 22</a:t>
            </a: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Hombres 30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es-SV" sz="16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" name="Imagen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5" name="Imagen 1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16" name="Imagen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038406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264360" y="1792240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Oficinas Regionales y Departamentales </a:t>
            </a:r>
            <a:br>
              <a:rPr lang="es-SV" sz="3000" b="1" dirty="0"/>
            </a:br>
            <a:r>
              <a:rPr lang="es-SV" sz="3000" b="1" dirty="0"/>
              <a:t>La Libertad y Chalatenango </a:t>
            </a:r>
            <a:br>
              <a:rPr lang="es-SV" sz="3000" b="1" dirty="0"/>
            </a:b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71545" y="2862904"/>
            <a:ext cx="11797867" cy="3649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Las Oficinas Regionales de Trabajo son órganos encargados de ejecutar en forma  desconcentrada las acciones de las acciones de las Direcciones Generales del Ministerio de Trabajo y Previsión Social, depende jerárquicamente del Nivel Superior. Pero serán Supervisadas directamente por dichas Direcciones en el área que sea de su competencia.   </a:t>
            </a:r>
          </a:p>
          <a:p>
            <a:pPr algn="just">
              <a:lnSpc>
                <a:spcPct val="170000"/>
              </a:lnSpc>
            </a:pPr>
            <a:endParaRPr lang="es-SV" sz="1600" dirty="0">
              <a:latin typeface="Museo st"/>
            </a:endParaRP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Mujeres 23</a:t>
            </a:r>
          </a:p>
          <a:p>
            <a:pPr algn="just">
              <a:lnSpc>
                <a:spcPct val="170000"/>
              </a:lnSpc>
            </a:pPr>
            <a:r>
              <a:rPr lang="es-SV" sz="1600" dirty="0">
                <a:latin typeface="Museo st"/>
              </a:rPr>
              <a:t>Hombres 27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es-SV" sz="16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s-SV" sz="4000" dirty="0">
              <a:latin typeface="Museo st"/>
            </a:endParaRP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4" name="Imagen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5" name="Imagen 1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16" name="Imagen 1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571936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9849" y="2086377"/>
            <a:ext cx="9905998" cy="3898786"/>
          </a:xfrm>
        </p:spPr>
        <p:txBody>
          <a:bodyPr>
            <a:normAutofit/>
          </a:bodyPr>
          <a:lstStyle/>
          <a:p>
            <a:pPr algn="ctr"/>
            <a:r>
              <a:rPr lang="es-SV" sz="4800" b="1" dirty="0"/>
              <a:t>El Ministerio de Trabajo y Previsión Social tiene un total de 945 empleados a nivel nacional</a:t>
            </a:r>
            <a:br>
              <a:rPr lang="es-SV" sz="4800" b="1" dirty="0"/>
            </a:br>
            <a:r>
              <a:rPr lang="es-SV" sz="4800" b="1" dirty="0"/>
              <a:t>454 Mujeres y 491 Hombres</a:t>
            </a:r>
          </a:p>
        </p:txBody>
      </p:sp>
      <p:grpSp>
        <p:nvGrpSpPr>
          <p:cNvPr id="5" name="Grupo 4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6" name="Imagen 5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7" name="Imagen 6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1271" y="244361"/>
              <a:ext cx="1590522" cy="1284299"/>
            </a:xfrm>
            <a:prstGeom prst="rect">
              <a:avLst/>
            </a:prstGeom>
            <a:noFill/>
          </p:spPr>
        </p:pic>
        <p:pic>
          <p:nvPicPr>
            <p:cNvPr id="8" name="Imagen 7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07045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5048" y="176415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DESPACHO MINISTERIAL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1530" y="2813408"/>
            <a:ext cx="11137900" cy="321904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El Ministro o Ministra de Trabajo y Previsión Social es la Secretario de Estado responsable política y administrativamente de los asuntos confiados a su sector. Le corresponde formular, dirigir, coordinar y supervisar la política del Ministerio de Trabajo y Previsión Social en armonía con la legislación laboral y la política general del Estado.</a:t>
            </a:r>
          </a:p>
          <a:p>
            <a:pPr algn="just">
              <a:lnSpc>
                <a:spcPct val="150000"/>
              </a:lnSpc>
            </a:pPr>
            <a:endParaRPr lang="es-SV" sz="1600" b="1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b="1" dirty="0">
                <a:latin typeface="Museo st"/>
              </a:rPr>
              <a:t>3 mujeres </a:t>
            </a:r>
          </a:p>
          <a:p>
            <a:pPr algn="just">
              <a:lnSpc>
                <a:spcPct val="150000"/>
              </a:lnSpc>
            </a:pPr>
            <a:r>
              <a:rPr lang="es-SV" sz="1600" b="1" dirty="0">
                <a:latin typeface="Museo st"/>
              </a:rPr>
              <a:t>12 hombres </a:t>
            </a: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grpSp>
        <p:nvGrpSpPr>
          <p:cNvPr id="10" name="Grupo 9"/>
          <p:cNvGrpSpPr/>
          <p:nvPr/>
        </p:nvGrpSpPr>
        <p:grpSpPr>
          <a:xfrm>
            <a:off x="271544" y="0"/>
            <a:ext cx="11797871" cy="1635850"/>
            <a:chOff x="2514600" y="213660"/>
            <a:chExt cx="7077456" cy="1635850"/>
          </a:xfrm>
        </p:grpSpPr>
        <p:pic>
          <p:nvPicPr>
            <p:cNvPr id="11" name="Imagen 10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2" name="Imagen 11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53488" y="308927"/>
              <a:ext cx="1903191" cy="1284299"/>
            </a:xfrm>
            <a:prstGeom prst="rect">
              <a:avLst/>
            </a:prstGeom>
            <a:noFill/>
          </p:spPr>
        </p:pic>
        <p:pic>
          <p:nvPicPr>
            <p:cNvPr id="13" name="Imagen 12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81790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64553" y="1580798"/>
            <a:ext cx="8688387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DESPACHO VICEMINISTERIAL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14529" y="2774789"/>
            <a:ext cx="11388436" cy="3260252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El Viceministro o Viceministra tiene jerarquía inmediata inferior a la del Ministro o Ministra dirige, supervisa y coordina las actividades de los órganos del Ministerio y de las instituciones autónomas correspondientes al sector, de conformidad con la política y las directrices impartidas por el Ministro, sustituye a éste en los casos determinados por la Ley.</a:t>
            </a:r>
          </a:p>
          <a:p>
            <a:pPr algn="just">
              <a:lnSpc>
                <a:spcPct val="150000"/>
              </a:lnSpc>
            </a:pPr>
            <a:endParaRPr lang="es-SV" sz="1600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5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7</a:t>
            </a:r>
          </a:p>
        </p:txBody>
      </p:sp>
      <p:grpSp>
        <p:nvGrpSpPr>
          <p:cNvPr id="9" name="Grupo 8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0" name="Imagen 9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1" name="Imagen 10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0623" y="308927"/>
              <a:ext cx="1766056" cy="1284299"/>
            </a:xfrm>
            <a:prstGeom prst="rect">
              <a:avLst/>
            </a:prstGeom>
            <a:noFill/>
          </p:spPr>
        </p:pic>
        <p:pic>
          <p:nvPicPr>
            <p:cNvPr id="12" name="Imagen 11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49239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14386" y="1576004"/>
            <a:ext cx="8688387" cy="1478570"/>
          </a:xfrm>
        </p:spPr>
        <p:txBody>
          <a:bodyPr>
            <a:normAutofit/>
          </a:bodyPr>
          <a:lstStyle/>
          <a:p>
            <a:pPr algn="ctr"/>
            <a:r>
              <a:rPr lang="es-MX" sz="3000" b="1" dirty="0"/>
              <a:t>A</a:t>
            </a:r>
            <a:r>
              <a:rPr lang="es-SV" sz="3000" b="1" dirty="0"/>
              <a:t>SESORES DESPACHO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2542" y="2774789"/>
            <a:ext cx="12079458" cy="1909753"/>
          </a:xfrm>
        </p:spPr>
        <p:txBody>
          <a:bodyPr>
            <a:noAutofit/>
          </a:bodyPr>
          <a:lstStyle/>
          <a:p>
            <a:r>
              <a:rPr lang="es-ES" sz="1800" dirty="0"/>
              <a:t>Velar por la correcta conducción técnica, administrativa, operativa y financiera de la Institución, así como también evaluar los diferentes lineamientos, objetivos y estrategias de acuerdo a las leyes del Sector Trabajo y Previsión Social, que conlleven a brindar servicios de forma eficiente y eficaz hacia la ciudadanía.</a:t>
            </a:r>
            <a:endParaRPr lang="es-SV" sz="1800" dirty="0"/>
          </a:p>
          <a:p>
            <a:r>
              <a:rPr lang="es-ES" sz="1800" dirty="0"/>
              <a:t>Asesorar en la planificación estratégica del Ministerio, así como el diseño, monitoreo y seguimiento de programas estratégicos.</a:t>
            </a:r>
          </a:p>
          <a:p>
            <a:r>
              <a:rPr lang="es-ES" sz="1800" dirty="0"/>
              <a:t> Impulsar y potenciar procesos de modernización del Ministerio.</a:t>
            </a:r>
            <a:endParaRPr lang="es-SV" sz="1800" dirty="0"/>
          </a:p>
          <a:p>
            <a:r>
              <a:rPr lang="es-ES" sz="1800" dirty="0"/>
              <a:t>Participar en comisiones de trabajo interinstitucionales en los temas estratégicos de la agenda del Ministerio de Trabajo y Previsión Social. </a:t>
            </a:r>
            <a:endParaRPr lang="es-SV" sz="1800" dirty="0"/>
          </a:p>
          <a:p>
            <a:r>
              <a:rPr lang="es-ES" sz="1800" dirty="0"/>
              <a:t>Integrar esfuerzos entre el trabajo realizado por las Direcciones estratégicas del Ministerio y otras entidades públicas relacionados con temas del mercado laboral.</a:t>
            </a:r>
            <a:endParaRPr lang="es-SV" sz="1400" dirty="0">
              <a:latin typeface="Museo st"/>
            </a:endParaRP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1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1</a:t>
            </a:r>
          </a:p>
        </p:txBody>
      </p:sp>
      <p:grpSp>
        <p:nvGrpSpPr>
          <p:cNvPr id="9" name="Grupo 8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0" name="Imagen 9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1" name="Imagen 10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0623" y="308927"/>
              <a:ext cx="1766056" cy="1284299"/>
            </a:xfrm>
            <a:prstGeom prst="rect">
              <a:avLst/>
            </a:prstGeom>
            <a:noFill/>
          </p:spPr>
        </p:pic>
        <p:pic>
          <p:nvPicPr>
            <p:cNvPr id="12" name="Imagen 11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21923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838196" y="1605513"/>
            <a:ext cx="10515600" cy="118378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CONSEJO SUPERIOR</a:t>
            </a:r>
            <a:br>
              <a:rPr lang="es-SV" sz="3000" b="1" dirty="0"/>
            </a:br>
            <a:r>
              <a:rPr lang="es-SV" sz="3000" b="1" dirty="0"/>
              <a:t>DEL TRABAJO</a:t>
            </a:r>
          </a:p>
        </p:txBody>
      </p:sp>
      <p:sp>
        <p:nvSpPr>
          <p:cNvPr id="5" name="Marcador de contenido 3"/>
          <p:cNvSpPr>
            <a:spLocks noGrp="1"/>
          </p:cNvSpPr>
          <p:nvPr>
            <p:ph idx="1"/>
          </p:nvPr>
        </p:nvSpPr>
        <p:spPr>
          <a:xfrm>
            <a:off x="325578" y="2575852"/>
            <a:ext cx="11540837" cy="3736238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El Consejo Superior del Trabajo tiene como finalidad, institucionalizar el diálogo y promover la concertación económica y social entre las autoridades públicas y las organizaciones de empleadores y trabajadores. Su integración y funcionamiento de rigen por el Decreto Legislativo No. 859, del veintiuno de abril de mil novecientos noventa y cuatro, que lo creo. 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Esta facultado para formular recomendaciones sobre la elaboración, conducción y revisión de la política sociales y económicas del desarrollo y desempeñar las demás funciones que la Ley le confiera. </a:t>
            </a:r>
          </a:p>
          <a:p>
            <a:pPr algn="just">
              <a:lnSpc>
                <a:spcPct val="100000"/>
              </a:lnSpc>
            </a:pPr>
            <a:r>
              <a:rPr lang="es-SV" sz="1600" dirty="0">
                <a:latin typeface="Museo st"/>
              </a:rPr>
              <a:t>Hombres 1</a:t>
            </a:r>
          </a:p>
          <a:p>
            <a:pPr algn="just">
              <a:lnSpc>
                <a:spcPct val="100000"/>
              </a:lnSpc>
            </a:pPr>
            <a:r>
              <a:rPr lang="es-SV" sz="1600" dirty="0">
                <a:latin typeface="Museo st"/>
              </a:rPr>
              <a:t>Mujeres 0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197060" y="253571"/>
            <a:ext cx="11797871" cy="1351942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79653" y="308927"/>
              <a:ext cx="1749599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16419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46907" y="1707538"/>
            <a:ext cx="9905998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CONSEJO NACIONAL</a:t>
            </a:r>
            <a:br>
              <a:rPr lang="es-SV" sz="3000" b="1" dirty="0"/>
            </a:br>
            <a:r>
              <a:rPr lang="es-SV" sz="3000" b="1" dirty="0"/>
              <a:t>DE SALARIO MÍNIMO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443343" y="2944567"/>
            <a:ext cx="11513127" cy="384435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El Consejo Nacional de Salario Mínimo tiene como finalidad la fijación periódica de los salarios mínimos de conformidad con el procedimiento específico establecido en el código de Trabajo.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Presidente del Consejo Nacional del Salario Mínimo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1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1</a:t>
            </a:r>
          </a:p>
          <a:p>
            <a:pPr marL="0" indent="0" algn="just">
              <a:buNone/>
            </a:pPr>
            <a:endParaRPr lang="es-SV" dirty="0"/>
          </a:p>
        </p:txBody>
      </p:sp>
      <p:grpSp>
        <p:nvGrpSpPr>
          <p:cNvPr id="10" name="Grupo 9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1" name="Imagen 10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2" name="Imagen 11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02856" y="308927"/>
              <a:ext cx="1700231" cy="1284299"/>
            </a:xfrm>
            <a:prstGeom prst="rect">
              <a:avLst/>
            </a:prstGeom>
            <a:noFill/>
          </p:spPr>
        </p:pic>
        <p:pic>
          <p:nvPicPr>
            <p:cNvPr id="13" name="Imagen 12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39642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79802" y="1714895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FINANCIERA INSTITUCIONAL</a:t>
            </a:r>
            <a:endParaRPr lang="es-SV" sz="3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32616" y="2763364"/>
            <a:ext cx="11416144" cy="390485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La Unidad Financiera Institucional tiene como objetivo velar por el cumplimiento de las políticas, lineamientos y disposiciones normativas que sean establecidos por el Ministerio de Hacienda, llevando a cabo la planificación, coordinación, integración y supervisión de las actividades de presupuesto, Tesorería y de Contabilidad Gubernamental.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7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Hombres 10</a:t>
            </a:r>
          </a:p>
        </p:txBody>
      </p:sp>
      <p:grpSp>
        <p:nvGrpSpPr>
          <p:cNvPr id="91" name="Grupo 9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92" name="Imagen 9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93" name="Imagen 9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96109" y="308927"/>
              <a:ext cx="1760570" cy="1284299"/>
            </a:xfrm>
            <a:prstGeom prst="rect">
              <a:avLst/>
            </a:prstGeom>
            <a:noFill/>
          </p:spPr>
        </p:pic>
        <p:pic>
          <p:nvPicPr>
            <p:cNvPr id="94" name="Imagen 9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60838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053203" y="1911852"/>
            <a:ext cx="7978303" cy="1139091"/>
          </a:xfrm>
        </p:spPr>
        <p:txBody>
          <a:bodyPr>
            <a:normAutofit/>
          </a:bodyPr>
          <a:lstStyle/>
          <a:p>
            <a:pPr algn="ctr"/>
            <a:r>
              <a:rPr lang="es-SV" sz="3000" b="1" dirty="0"/>
              <a:t>UNIDAD DE ACCESO A LA INFORMACIÓN PÚBLICA</a:t>
            </a:r>
            <a:endParaRPr lang="es-SV" sz="30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351259" y="2879595"/>
            <a:ext cx="10960100" cy="38503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La Unidad de Acceso a la Información Pública tiene como objetivo orientar al personal sobre las funciones, estructura orgánica, delimitación a las atribuciones, facultades, funciones, responsabilidades acerca de la Legislación de la Ley de Acceso a la Información Pública en el desempeño de las facultades que tiene el Ministerio de Trabajo y Previsión Social, con respecto a la sociedad, valiéndose de los diferentes recursos Legislativos y técnicos, con el propósito de alcanzar la eficiencia Institucional para un mejor servicio de sus labores operativas y administrativas.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Mujeres  2</a:t>
            </a:r>
          </a:p>
          <a:p>
            <a:pPr algn="just">
              <a:lnSpc>
                <a:spcPct val="150000"/>
              </a:lnSpc>
            </a:pPr>
            <a:r>
              <a:rPr lang="es-SV" sz="1600" dirty="0">
                <a:latin typeface="Museo st"/>
              </a:rPr>
              <a:t>Hombre  1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271545" y="229526"/>
            <a:ext cx="11797871" cy="1635850"/>
            <a:chOff x="2514600" y="213660"/>
            <a:chExt cx="7077456" cy="1635850"/>
          </a:xfrm>
        </p:grpSpPr>
        <p:pic>
          <p:nvPicPr>
            <p:cNvPr id="12" name="Imagen 11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213660"/>
              <a:ext cx="7077456" cy="1474834"/>
            </a:xfrm>
            <a:prstGeom prst="rect">
              <a:avLst/>
            </a:prstGeom>
          </p:spPr>
        </p:pic>
        <p:pic>
          <p:nvPicPr>
            <p:cNvPr id="13" name="Imagen 12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87663" y="308927"/>
              <a:ext cx="1892220" cy="1284299"/>
            </a:xfrm>
            <a:prstGeom prst="rect">
              <a:avLst/>
            </a:prstGeom>
            <a:noFill/>
          </p:spPr>
        </p:pic>
        <p:pic>
          <p:nvPicPr>
            <p:cNvPr id="14" name="Imagen 13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0" y="1734970"/>
              <a:ext cx="7077456" cy="1145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861850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6362</TotalTime>
  <Words>1784</Words>
  <Application>Microsoft Office PowerPoint</Application>
  <PresentationFormat>Panorámica</PresentationFormat>
  <Paragraphs>188</Paragraphs>
  <Slides>29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29</vt:i4>
      </vt:variant>
    </vt:vector>
  </HeadingPairs>
  <TitlesOfParts>
    <vt:vector size="34" baseType="lpstr">
      <vt:lpstr>Arial</vt:lpstr>
      <vt:lpstr>Calibri</vt:lpstr>
      <vt:lpstr>Calibri Light</vt:lpstr>
      <vt:lpstr>Museo st</vt:lpstr>
      <vt:lpstr>Tema de Office</vt:lpstr>
      <vt:lpstr>Presentación de PowerPoint</vt:lpstr>
      <vt:lpstr>Presentación de PowerPoint</vt:lpstr>
      <vt:lpstr>DESPACHO MINISTERIAL </vt:lpstr>
      <vt:lpstr>DESPACHO VICEMINISTERIAL </vt:lpstr>
      <vt:lpstr>ASESORES DESPACHO</vt:lpstr>
      <vt:lpstr>CONSEJO SUPERIOR DEL TRABAJO</vt:lpstr>
      <vt:lpstr>CONSEJO NACIONAL DE SALARIO MÍNIMO</vt:lpstr>
      <vt:lpstr>UNIDAD FINANCIERA INSTITUCIONAL</vt:lpstr>
      <vt:lpstr>UNIDAD DE ACCESO A LA INFORMACIÓN PÚBLICA</vt:lpstr>
      <vt:lpstr>UNIDAD DE ASESORÍA JURÍDICA</vt:lpstr>
      <vt:lpstr>UNIDAD DE AUDITORIA Y CONTROL INTERNO </vt:lpstr>
      <vt:lpstr>UNIDAD DE PLANIFICACIÓN</vt:lpstr>
      <vt:lpstr>UNIDAD DE ESTADÍSTICA E INFORMÁTICA LABORAL</vt:lpstr>
      <vt:lpstr>UNIDAD DE DESARROLLO TECNOLÓGICO</vt:lpstr>
      <vt:lpstr>UNIDAD DE COMUNICACIONES</vt:lpstr>
      <vt:lpstr>UNIDAD PARA LA EQUIDAD ENTRE LOS GÉNEROS</vt:lpstr>
      <vt:lpstr>UNIDAD DE MEDIO AMBIENTE</vt:lpstr>
      <vt:lpstr>UNIDAD DE INTELIGENCIA DEL MERCADO LABORAL</vt:lpstr>
      <vt:lpstr>DIRECCIÓN EJECUTIVA</vt:lpstr>
      <vt:lpstr>DIRECCIÓN GENERAL DE RELACIONES INTERNACIONALES </vt:lpstr>
      <vt:lpstr>DIRECCIÓN ADMINISTRATIVA</vt:lpstr>
      <vt:lpstr>DIRECCIÓN GENERAL DE TRABAJO</vt:lpstr>
      <vt:lpstr>DIRECCIÓN GENERAL DE INSPECCIÓN DE TRABAJO</vt:lpstr>
      <vt:lpstr>DIRECCIÓN GENERAL DE PREVISIÓN SOCIAL</vt:lpstr>
      <vt:lpstr>Oficinas Regionales y Departamentales  Oficina Regional de Oriente</vt:lpstr>
      <vt:lpstr>Oficinas Regionales y Departamentales  Oficina Regional de Occidente</vt:lpstr>
      <vt:lpstr>Oficinas Regionales y Departamentales  Oficina Regional Paracentral </vt:lpstr>
      <vt:lpstr>Oficinas Regionales y Departamentales  La Libertad y Chalatenango  </vt:lpstr>
      <vt:lpstr>El Ministerio de Trabajo y Previsión Social tiene un total de 945 empleados a nivel nacional 454 Mujeres y 491 Hombres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Yeny Garcia</dc:creator>
  <cp:lastModifiedBy>Ericka Astrid Serrano Flamenco</cp:lastModifiedBy>
  <cp:revision>251</cp:revision>
  <cp:lastPrinted>2019-10-07T21:54:36Z</cp:lastPrinted>
  <dcterms:created xsi:type="dcterms:W3CDTF">2017-09-13T21:00:38Z</dcterms:created>
  <dcterms:modified xsi:type="dcterms:W3CDTF">2024-08-08T16:23:26Z</dcterms:modified>
</cp:coreProperties>
</file>