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74E13-626C-4277-AF07-57D8D0435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EE7C59-9E20-4D75-AED3-C91500101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912C1E-4F56-4F90-AF04-F91C9069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8FBB48-074E-4341-BD0E-A18DF8847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AD904C-1D53-4AE6-B40B-652B3B52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9567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2208B-7832-4587-A090-AB0C3DAA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E3CC38-8858-463B-8A68-B75286E96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C9D09A-9FAD-41F3-AA3F-CCEC0D90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1790BE-9208-4A5A-8CD5-3039C6D3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858EB2-9CC2-4EA4-BDFF-7EAE4228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322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96839D-D27C-4EA2-B621-4AD9B22DA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170AFC-C270-472E-A27F-2FB6CF49D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E83CFB-7D44-4B18-BC24-CE97CFC1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19BD14-92D8-48B7-BEE7-36EAA28EE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96C7AC-774C-4FB5-9C0E-6F3199B2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1047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05A87-2510-4998-A7F1-07675CB17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F1CF70-8FB0-40D8-AC7C-D188D595E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8E1C1A-11C3-4EAC-B9AA-57F12DA53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A3EBF1-9F1D-4E2B-B966-859A2AFE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CE7053-2568-4BC6-893B-245BAE64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7061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8784D-3141-46CF-A400-9BE46A363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710067-EF9B-4496-B853-0D6F6D0F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421734-9F43-4914-BEB5-D91E16AE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3DAF18-9AE2-4DCD-9AAB-D711D948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9F4A49-4026-46F0-843F-488AE9F5D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499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D2159-5D9D-4AF8-B380-BD6109AA8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1A0CAB-2109-4BC2-B082-497DAD449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87C04F-0ED9-4580-855F-ABEB3FE60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DAA5C2-0153-4282-9DE3-6DE37C40D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92CD86-439D-41F1-9AED-975B0833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828659-4A7A-41CB-AE16-55728080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4746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9DCE3-211F-4100-B192-53894BC65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7934FF-86BF-43D1-B8BD-C901A37F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45E1B-5594-4783-9F7F-461DE6EA4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868309-2CB3-4FD9-8139-7B7755934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474810-B425-4152-A60D-7130FEA96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FC098C-4162-412A-9ECB-0C894C95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40E4B1-1804-45BA-BBFA-B2540096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4FCED5-5708-4510-9C61-2FD902FE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1910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141CA-FB2A-4DBB-9BA4-848907E57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33A8FB-C252-4E6F-B18F-81CEBCE7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909BE9-8AF2-44C3-8ABB-7DC6D5D2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AF00DE-5826-4A44-AC29-754B1D3C4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214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99901D-B176-46F9-A6C2-1D07FD09F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50A28A-CA86-40D2-94D0-704A48DF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B69BC80-D7D2-4513-BE9F-9952325D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867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C30F7-20BB-4323-B0AB-7818C57E9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F16366-898B-4319-99DA-B487D7C98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E49AE6-9970-44E6-A8A1-82657F89A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D8BD88-28E9-47D7-95BA-0B5815B18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2DE667-E412-4D64-8834-1488AB0A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721526-A503-40E9-9E88-C0F63B3F4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11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4495C-5A7F-455C-829B-C6F83DCC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A55A35-2426-4C82-A002-4A0A43989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017A59-2452-4747-A9DE-A55ACD63C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81B7A0-CBA9-420B-B297-C2EDA451F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D8F85D-46AE-4905-B320-3F71D88D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46A019-C7FD-4FA9-9C25-24EA36C15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2590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477924-6BF3-47B3-B8C7-CD5790E9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1C9BA8-3A21-4A3A-950F-663E26A34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645B21-D4C4-4A5E-9211-0CE6BD3B4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EEE6-D09F-4F89-9D08-0C81071EC2C6}" type="datetimeFigureOut">
              <a:rPr lang="es-SV" smtClean="0"/>
              <a:t>19/09/2017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184786-5643-4235-9677-63AA2692F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DD755C-04B8-4CDC-91C1-B283E4A90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28BF0-4268-4E21-9562-D05CE70DF25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36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>
            <a:extLst>
              <a:ext uri="{FF2B5EF4-FFF2-40B4-BE49-F238E27FC236}">
                <a16:creationId xmlns:a16="http://schemas.microsoft.com/office/drawing/2014/main" id="{8144B684-4ACE-49C7-87BE-DB154CB30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8" y="44450"/>
            <a:ext cx="227965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2 CuadroTexto">
            <a:hlinkClick r:id="" action="ppaction://noaction"/>
            <a:extLst>
              <a:ext uri="{FF2B5EF4-FFF2-40B4-BE49-F238E27FC236}">
                <a16:creationId xmlns:a16="http://schemas.microsoft.com/office/drawing/2014/main" id="{1B4E9EFB-37B2-47F0-BCF7-87C5D3715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3" y="528639"/>
            <a:ext cx="914400" cy="307975"/>
          </a:xfrm>
          <a:prstGeom prst="rect">
            <a:avLst/>
          </a:prstGeom>
          <a:solidFill>
            <a:srgbClr val="041A76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SV" altLang="es-SV" sz="1400" b="1">
                <a:solidFill>
                  <a:schemeClr val="bg1"/>
                </a:solidFill>
              </a:rPr>
              <a:t>COAMSS</a:t>
            </a:r>
          </a:p>
        </p:txBody>
      </p:sp>
      <p:sp>
        <p:nvSpPr>
          <p:cNvPr id="8" name="7 CuadroTexto">
            <a:hlinkClick r:id="" action="ppaction://noaction"/>
            <a:extLst>
              <a:ext uri="{FF2B5EF4-FFF2-40B4-BE49-F238E27FC236}">
                <a16:creationId xmlns:a16="http://schemas.microsoft.com/office/drawing/2014/main" id="{073B8EEB-3CBD-4E9F-AB6C-8EBD594721B4}"/>
              </a:ext>
            </a:extLst>
          </p:cNvPr>
          <p:cNvSpPr txBox="1"/>
          <p:nvPr/>
        </p:nvSpPr>
        <p:spPr>
          <a:xfrm>
            <a:off x="5278438" y="1700213"/>
            <a:ext cx="1008062" cy="431800"/>
          </a:xfrm>
          <a:prstGeom prst="rect">
            <a:avLst/>
          </a:prstGeom>
          <a:solidFill>
            <a:srgbClr val="041A76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Dirección Ejecutiva</a:t>
            </a:r>
          </a:p>
        </p:txBody>
      </p:sp>
      <p:sp>
        <p:nvSpPr>
          <p:cNvPr id="9" name="8 CuadroTexto">
            <a:hlinkClick r:id="" action="ppaction://noaction"/>
            <a:extLst>
              <a:ext uri="{FF2B5EF4-FFF2-40B4-BE49-F238E27FC236}">
                <a16:creationId xmlns:a16="http://schemas.microsoft.com/office/drawing/2014/main" id="{2C734350-C968-4672-81A4-B4FF08FA51E2}"/>
              </a:ext>
            </a:extLst>
          </p:cNvPr>
          <p:cNvSpPr txBox="1"/>
          <p:nvPr/>
        </p:nvSpPr>
        <p:spPr>
          <a:xfrm>
            <a:off x="4008439" y="781051"/>
            <a:ext cx="1150937" cy="415925"/>
          </a:xfrm>
          <a:prstGeom prst="rect">
            <a:avLst/>
          </a:prstGeom>
          <a:solidFill>
            <a:srgbClr val="041A76"/>
          </a:solidFill>
          <a:ln>
            <a:solidFill>
              <a:srgbClr val="041A76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Comisiones de COAMSS</a:t>
            </a:r>
          </a:p>
        </p:txBody>
      </p:sp>
      <p:sp>
        <p:nvSpPr>
          <p:cNvPr id="11" name="10 CuadroTexto">
            <a:hlinkClick r:id="" action="ppaction://noaction"/>
            <a:extLst>
              <a:ext uri="{FF2B5EF4-FFF2-40B4-BE49-F238E27FC236}">
                <a16:creationId xmlns:a16="http://schemas.microsoft.com/office/drawing/2014/main" id="{05973F28-6BA6-4D63-A54C-AF2819211BBA}"/>
              </a:ext>
            </a:extLst>
          </p:cNvPr>
          <p:cNvSpPr txBox="1"/>
          <p:nvPr/>
        </p:nvSpPr>
        <p:spPr>
          <a:xfrm>
            <a:off x="4008439" y="1285875"/>
            <a:ext cx="1150937" cy="414338"/>
          </a:xfrm>
          <a:prstGeom prst="rect">
            <a:avLst/>
          </a:prstGeom>
          <a:solidFill>
            <a:srgbClr val="041A76"/>
          </a:solidFill>
          <a:ln>
            <a:solidFill>
              <a:srgbClr val="041A76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Auditor</a:t>
            </a:r>
          </a:p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Interno</a:t>
            </a:r>
          </a:p>
        </p:txBody>
      </p:sp>
      <p:sp>
        <p:nvSpPr>
          <p:cNvPr id="3079" name="11 CuadroTexto">
            <a:hlinkClick r:id="" action="ppaction://noaction"/>
            <a:extLst>
              <a:ext uri="{FF2B5EF4-FFF2-40B4-BE49-F238E27FC236}">
                <a16:creationId xmlns:a16="http://schemas.microsoft.com/office/drawing/2014/main" id="{7271D082-1655-4DEA-BA23-CF9C84643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1052513"/>
            <a:ext cx="1296988" cy="461962"/>
          </a:xfrm>
          <a:prstGeom prst="rect">
            <a:avLst/>
          </a:prstGeom>
          <a:solidFill>
            <a:srgbClr val="041A76"/>
          </a:solidFill>
          <a:ln w="9525">
            <a:solidFill>
              <a:srgbClr val="041A7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SV" altLang="es-SV" sz="800" b="1">
                <a:solidFill>
                  <a:schemeClr val="bg1"/>
                </a:solidFill>
              </a:rPr>
              <a:t>Asistencia Ejecutiva y Gestión </a:t>
            </a:r>
          </a:p>
          <a:p>
            <a:pPr algn="ctr" eaLnBrk="1" hangingPunct="1"/>
            <a:r>
              <a:rPr lang="es-SV" altLang="es-SV" sz="800" b="1">
                <a:solidFill>
                  <a:schemeClr val="bg1"/>
                </a:solidFill>
              </a:rPr>
              <a:t>Estratégica Metropolitana</a:t>
            </a:r>
          </a:p>
        </p:txBody>
      </p:sp>
      <p:cxnSp>
        <p:nvCxnSpPr>
          <p:cNvPr id="5" name="4 Conector angular">
            <a:extLst>
              <a:ext uri="{FF2B5EF4-FFF2-40B4-BE49-F238E27FC236}">
                <a16:creationId xmlns:a16="http://schemas.microsoft.com/office/drawing/2014/main" id="{23DC56AE-8650-4ED3-A7AB-9CD5B9C517D9}"/>
              </a:ext>
            </a:extLst>
          </p:cNvPr>
          <p:cNvCxnSpPr>
            <a:stCxn id="3075" idx="2"/>
            <a:endCxn id="3079" idx="1"/>
          </p:cNvCxnSpPr>
          <p:nvPr/>
        </p:nvCxnSpPr>
        <p:spPr>
          <a:xfrm rot="16200000" flipH="1">
            <a:off x="5823745" y="796133"/>
            <a:ext cx="447675" cy="528637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>
            <a:extLst>
              <a:ext uri="{FF2B5EF4-FFF2-40B4-BE49-F238E27FC236}">
                <a16:creationId xmlns:a16="http://schemas.microsoft.com/office/drawing/2014/main" id="{A09DC9E0-0550-4667-932D-FA4F1DFA3BDF}"/>
              </a:ext>
            </a:extLst>
          </p:cNvPr>
          <p:cNvCxnSpPr>
            <a:stCxn id="3075" idx="2"/>
            <a:endCxn id="8" idx="0"/>
          </p:cNvCxnSpPr>
          <p:nvPr/>
        </p:nvCxnSpPr>
        <p:spPr>
          <a:xfrm rot="5400000">
            <a:off x="5351463" y="1268413"/>
            <a:ext cx="863600" cy="0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angular">
            <a:extLst>
              <a:ext uri="{FF2B5EF4-FFF2-40B4-BE49-F238E27FC236}">
                <a16:creationId xmlns:a16="http://schemas.microsoft.com/office/drawing/2014/main" id="{4A61DFD3-D365-4606-B824-0A536BA5FA3F}"/>
              </a:ext>
            </a:extLst>
          </p:cNvPr>
          <p:cNvCxnSpPr>
            <a:stCxn id="3075" idx="2"/>
            <a:endCxn id="9" idx="3"/>
          </p:cNvCxnSpPr>
          <p:nvPr/>
        </p:nvCxnSpPr>
        <p:spPr>
          <a:xfrm rot="5400000">
            <a:off x="5395119" y="600869"/>
            <a:ext cx="152400" cy="623888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>
            <a:extLst>
              <a:ext uri="{FF2B5EF4-FFF2-40B4-BE49-F238E27FC236}">
                <a16:creationId xmlns:a16="http://schemas.microsoft.com/office/drawing/2014/main" id="{661E1506-7B25-402E-A406-237B369BB096}"/>
              </a:ext>
            </a:extLst>
          </p:cNvPr>
          <p:cNvCxnSpPr>
            <a:stCxn id="3075" idx="2"/>
            <a:endCxn id="11" idx="3"/>
          </p:cNvCxnSpPr>
          <p:nvPr/>
        </p:nvCxnSpPr>
        <p:spPr>
          <a:xfrm rot="5400000">
            <a:off x="5142707" y="853282"/>
            <a:ext cx="657225" cy="623888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>
            <a:hlinkClick r:id="" action="ppaction://noaction"/>
            <a:extLst>
              <a:ext uri="{FF2B5EF4-FFF2-40B4-BE49-F238E27FC236}">
                <a16:creationId xmlns:a16="http://schemas.microsoft.com/office/drawing/2014/main" id="{3A0EF65E-606E-4332-AD6C-84E2319FF41E}"/>
              </a:ext>
            </a:extLst>
          </p:cNvPr>
          <p:cNvSpPr txBox="1"/>
          <p:nvPr/>
        </p:nvSpPr>
        <p:spPr>
          <a:xfrm>
            <a:off x="7967664" y="836614"/>
            <a:ext cx="1152525" cy="377825"/>
          </a:xfrm>
          <a:prstGeom prst="rect">
            <a:avLst/>
          </a:prstGeom>
          <a:solidFill>
            <a:srgbClr val="1E925E"/>
          </a:solidFill>
          <a:ln>
            <a:solidFill>
              <a:srgbClr val="1E925E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4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Comunicaciones</a:t>
            </a:r>
          </a:p>
          <a:p>
            <a:pPr algn="ctr" eaLnBrk="1" hangingPunct="1">
              <a:defRPr/>
            </a:pPr>
            <a:endParaRPr lang="es-SV" sz="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9" name="28 CuadroTexto">
            <a:hlinkClick r:id="" action="ppaction://noaction"/>
            <a:extLst>
              <a:ext uri="{FF2B5EF4-FFF2-40B4-BE49-F238E27FC236}">
                <a16:creationId xmlns:a16="http://schemas.microsoft.com/office/drawing/2014/main" id="{3A0A42FF-B6BE-4CC9-9A78-20014238D60F}"/>
              </a:ext>
            </a:extLst>
          </p:cNvPr>
          <p:cNvSpPr txBox="1"/>
          <p:nvPr/>
        </p:nvSpPr>
        <p:spPr>
          <a:xfrm>
            <a:off x="7967664" y="1290639"/>
            <a:ext cx="1152525" cy="414337"/>
          </a:xfrm>
          <a:prstGeom prst="rect">
            <a:avLst/>
          </a:prstGeom>
          <a:solidFill>
            <a:srgbClr val="1E925E"/>
          </a:solidFill>
          <a:ln>
            <a:solidFill>
              <a:srgbClr val="1E925E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Gestión de Proyectos</a:t>
            </a:r>
          </a:p>
        </p:txBody>
      </p:sp>
      <p:cxnSp>
        <p:nvCxnSpPr>
          <p:cNvPr id="30" name="29 Conector angular">
            <a:extLst>
              <a:ext uri="{FF2B5EF4-FFF2-40B4-BE49-F238E27FC236}">
                <a16:creationId xmlns:a16="http://schemas.microsoft.com/office/drawing/2014/main" id="{2DB3A84E-6A5F-4C14-87B6-2B0C017F5277}"/>
              </a:ext>
            </a:extLst>
          </p:cNvPr>
          <p:cNvCxnSpPr>
            <a:stCxn id="3079" idx="3"/>
            <a:endCxn id="28" idx="1"/>
          </p:cNvCxnSpPr>
          <p:nvPr/>
        </p:nvCxnSpPr>
        <p:spPr>
          <a:xfrm flipV="1">
            <a:off x="7608889" y="1025526"/>
            <a:ext cx="358775" cy="258763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angular">
            <a:extLst>
              <a:ext uri="{FF2B5EF4-FFF2-40B4-BE49-F238E27FC236}">
                <a16:creationId xmlns:a16="http://schemas.microsoft.com/office/drawing/2014/main" id="{5E60DEA3-9150-46EF-86BD-11E78D18EF92}"/>
              </a:ext>
            </a:extLst>
          </p:cNvPr>
          <p:cNvCxnSpPr>
            <a:stCxn id="3079" idx="3"/>
            <a:endCxn id="29" idx="1"/>
          </p:cNvCxnSpPr>
          <p:nvPr/>
        </p:nvCxnSpPr>
        <p:spPr>
          <a:xfrm>
            <a:off x="7608889" y="1284288"/>
            <a:ext cx="358775" cy="214312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8" name="35 CuadroTexto">
            <a:hlinkClick r:id="" action="ppaction://noaction"/>
            <a:extLst>
              <a:ext uri="{FF2B5EF4-FFF2-40B4-BE49-F238E27FC236}">
                <a16:creationId xmlns:a16="http://schemas.microsoft.com/office/drawing/2014/main" id="{A0C37841-5FAF-462F-9811-6DADFDBD6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1" y="2132014"/>
            <a:ext cx="1152525" cy="415925"/>
          </a:xfrm>
          <a:prstGeom prst="rect">
            <a:avLst/>
          </a:prstGeom>
          <a:solidFill>
            <a:srgbClr val="1E925E"/>
          </a:solidFill>
          <a:ln w="9525">
            <a:solidFill>
              <a:srgbClr val="1E925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SV" altLang="es-SV" sz="900" b="1">
                <a:solidFill>
                  <a:schemeClr val="bg1"/>
                </a:solidFill>
              </a:rPr>
              <a:t>Asistente de Dirección Ejecutiva</a:t>
            </a:r>
          </a:p>
          <a:p>
            <a:pPr algn="ctr" eaLnBrk="1" hangingPunct="1"/>
            <a:endParaRPr lang="es-SV" altLang="es-SV" sz="200" b="1">
              <a:solidFill>
                <a:schemeClr val="bg1"/>
              </a:solidFill>
            </a:endParaRPr>
          </a:p>
        </p:txBody>
      </p:sp>
      <p:sp>
        <p:nvSpPr>
          <p:cNvPr id="3089" name="36 CuadroTexto">
            <a:hlinkClick r:id="" action="ppaction://noaction"/>
            <a:extLst>
              <a:ext uri="{FF2B5EF4-FFF2-40B4-BE49-F238E27FC236}">
                <a16:creationId xmlns:a16="http://schemas.microsoft.com/office/drawing/2014/main" id="{BBF0405E-8CE4-42D4-B76E-C16B51567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1" y="2620964"/>
            <a:ext cx="1152525" cy="415925"/>
          </a:xfrm>
          <a:prstGeom prst="rect">
            <a:avLst/>
          </a:prstGeom>
          <a:solidFill>
            <a:srgbClr val="1E925E"/>
          </a:solidFill>
          <a:ln w="9525">
            <a:solidFill>
              <a:srgbClr val="1E925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SV" altLang="es-SV" sz="700" b="1">
                <a:solidFill>
                  <a:schemeClr val="bg1"/>
                </a:solidFill>
              </a:rPr>
              <a:t>Unidad de Adquisiciones y Contrataciones Institucionales</a:t>
            </a:r>
          </a:p>
        </p:txBody>
      </p:sp>
      <p:sp>
        <p:nvSpPr>
          <p:cNvPr id="3090" name="37 CuadroTexto">
            <a:hlinkClick r:id="" action="ppaction://noaction"/>
            <a:extLst>
              <a:ext uri="{FF2B5EF4-FFF2-40B4-BE49-F238E27FC236}">
                <a16:creationId xmlns:a16="http://schemas.microsoft.com/office/drawing/2014/main" id="{C62B46BE-790C-4B5C-B48E-1F2586C21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1" y="3100388"/>
            <a:ext cx="1152525" cy="430212"/>
          </a:xfrm>
          <a:prstGeom prst="rect">
            <a:avLst/>
          </a:prstGeom>
          <a:solidFill>
            <a:srgbClr val="1E925E"/>
          </a:solidFill>
          <a:ln w="9525">
            <a:solidFill>
              <a:srgbClr val="1E925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s-SV" altLang="es-SV" sz="300" b="1">
              <a:solidFill>
                <a:schemeClr val="bg1"/>
              </a:solidFill>
            </a:endParaRPr>
          </a:p>
          <a:p>
            <a:pPr algn="ctr" eaLnBrk="1" hangingPunct="1"/>
            <a:r>
              <a:rPr lang="es-SV" altLang="es-SV" sz="800" b="1">
                <a:solidFill>
                  <a:schemeClr val="bg1"/>
                </a:solidFill>
              </a:rPr>
              <a:t>Sistema de I</a:t>
            </a:r>
            <a:r>
              <a:rPr lang="es-SV" altLang="es-SV" sz="700" b="1">
                <a:solidFill>
                  <a:schemeClr val="bg1"/>
                </a:solidFill>
              </a:rPr>
              <a:t>nformación </a:t>
            </a:r>
            <a:r>
              <a:rPr lang="es-SV" altLang="es-SV" sz="800" b="1">
                <a:solidFill>
                  <a:schemeClr val="bg1"/>
                </a:solidFill>
              </a:rPr>
              <a:t>Metropolitana</a:t>
            </a:r>
          </a:p>
          <a:p>
            <a:pPr algn="ctr" eaLnBrk="1" hangingPunct="1"/>
            <a:endParaRPr lang="es-SV" altLang="es-SV" sz="300" b="1">
              <a:solidFill>
                <a:schemeClr val="bg1"/>
              </a:solidFill>
            </a:endParaRPr>
          </a:p>
        </p:txBody>
      </p:sp>
      <p:sp>
        <p:nvSpPr>
          <p:cNvPr id="3091" name="38 CuadroTexto">
            <a:hlinkClick r:id="" action="ppaction://noaction"/>
            <a:extLst>
              <a:ext uri="{FF2B5EF4-FFF2-40B4-BE49-F238E27FC236}">
                <a16:creationId xmlns:a16="http://schemas.microsoft.com/office/drawing/2014/main" id="{7924599E-E781-42B0-A971-20B4EBE5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1" y="3662364"/>
            <a:ext cx="1152525" cy="414337"/>
          </a:xfrm>
          <a:prstGeom prst="rect">
            <a:avLst/>
          </a:prstGeom>
          <a:solidFill>
            <a:srgbClr val="1E925E"/>
          </a:solidFill>
          <a:ln w="9525">
            <a:solidFill>
              <a:srgbClr val="1E925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SV" altLang="es-SV" sz="700" b="1">
                <a:solidFill>
                  <a:schemeClr val="bg1"/>
                </a:solidFill>
              </a:rPr>
              <a:t>Unidad de Acceso a la Información Pública y Transparencia</a:t>
            </a:r>
          </a:p>
        </p:txBody>
      </p:sp>
      <p:sp>
        <p:nvSpPr>
          <p:cNvPr id="40" name="39 CuadroTexto">
            <a:hlinkClick r:id="" action="ppaction://noaction"/>
            <a:extLst>
              <a:ext uri="{FF2B5EF4-FFF2-40B4-BE49-F238E27FC236}">
                <a16:creationId xmlns:a16="http://schemas.microsoft.com/office/drawing/2014/main" id="{53BCC3CF-7777-4356-A036-94BBACBC5A29}"/>
              </a:ext>
            </a:extLst>
          </p:cNvPr>
          <p:cNvSpPr txBox="1"/>
          <p:nvPr/>
        </p:nvSpPr>
        <p:spPr>
          <a:xfrm>
            <a:off x="7748589" y="2933701"/>
            <a:ext cx="1152525" cy="415925"/>
          </a:xfrm>
          <a:prstGeom prst="rect">
            <a:avLst/>
          </a:prstGeom>
          <a:solidFill>
            <a:srgbClr val="1E925E"/>
          </a:solidFill>
          <a:ln>
            <a:solidFill>
              <a:srgbClr val="1E925E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Observatorio Metropolitano</a:t>
            </a:r>
          </a:p>
        </p:txBody>
      </p:sp>
      <p:sp>
        <p:nvSpPr>
          <p:cNvPr id="41" name="40 CuadroTexto">
            <a:hlinkClick r:id="" action="ppaction://noaction"/>
            <a:extLst>
              <a:ext uri="{FF2B5EF4-FFF2-40B4-BE49-F238E27FC236}">
                <a16:creationId xmlns:a16="http://schemas.microsoft.com/office/drawing/2014/main" id="{03EDF7A8-E12D-4B5E-BB17-EAAB5216AE70}"/>
              </a:ext>
            </a:extLst>
          </p:cNvPr>
          <p:cNvSpPr txBox="1"/>
          <p:nvPr/>
        </p:nvSpPr>
        <p:spPr>
          <a:xfrm>
            <a:off x="7751764" y="3429001"/>
            <a:ext cx="1152525" cy="415925"/>
          </a:xfrm>
          <a:prstGeom prst="rect">
            <a:avLst/>
          </a:prstGeom>
          <a:solidFill>
            <a:srgbClr val="1E925E"/>
          </a:solidFill>
          <a:ln>
            <a:solidFill>
              <a:srgbClr val="1E925E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1050" b="1" dirty="0">
                <a:solidFill>
                  <a:schemeClr val="bg1"/>
                </a:solidFill>
                <a:cs typeface="Arial" charset="0"/>
              </a:rPr>
              <a:t>Centro de Información</a:t>
            </a:r>
          </a:p>
        </p:txBody>
      </p:sp>
      <p:sp>
        <p:nvSpPr>
          <p:cNvPr id="3094" name="41 CuadroTexto">
            <a:hlinkClick r:id="" action="ppaction://noaction"/>
            <a:extLst>
              <a:ext uri="{FF2B5EF4-FFF2-40B4-BE49-F238E27FC236}">
                <a16:creationId xmlns:a16="http://schemas.microsoft.com/office/drawing/2014/main" id="{46D981C8-D431-4CDA-B95D-1348345C4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4" y="3933826"/>
            <a:ext cx="1152525" cy="430213"/>
          </a:xfrm>
          <a:prstGeom prst="rect">
            <a:avLst/>
          </a:prstGeom>
          <a:solidFill>
            <a:srgbClr val="1E925E"/>
          </a:solidFill>
          <a:ln w="9525">
            <a:solidFill>
              <a:srgbClr val="1E925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s-SV" altLang="es-SV" sz="300" b="1">
              <a:solidFill>
                <a:schemeClr val="bg1"/>
              </a:solidFill>
            </a:endParaRPr>
          </a:p>
          <a:p>
            <a:pPr algn="ctr" eaLnBrk="1" hangingPunct="1"/>
            <a:r>
              <a:rPr lang="es-SV" altLang="es-SV" sz="800" b="1">
                <a:solidFill>
                  <a:schemeClr val="bg1"/>
                </a:solidFill>
              </a:rPr>
              <a:t>Unidad de Gestión Documental y Archivo</a:t>
            </a:r>
          </a:p>
          <a:p>
            <a:pPr algn="ctr" eaLnBrk="1" hangingPunct="1"/>
            <a:endParaRPr lang="es-SV" altLang="es-SV" sz="300" b="1">
              <a:solidFill>
                <a:schemeClr val="bg1"/>
              </a:solidFill>
            </a:endParaRPr>
          </a:p>
        </p:txBody>
      </p:sp>
      <p:cxnSp>
        <p:nvCxnSpPr>
          <p:cNvPr id="43" name="42 Conector angular">
            <a:extLst>
              <a:ext uri="{FF2B5EF4-FFF2-40B4-BE49-F238E27FC236}">
                <a16:creationId xmlns:a16="http://schemas.microsoft.com/office/drawing/2014/main" id="{88D13ABC-823E-4439-B85C-BEFD0C902814}"/>
              </a:ext>
            </a:extLst>
          </p:cNvPr>
          <p:cNvCxnSpPr>
            <a:stCxn id="8" idx="2"/>
            <a:endCxn id="3088" idx="1"/>
          </p:cNvCxnSpPr>
          <p:nvPr/>
        </p:nvCxnSpPr>
        <p:spPr>
          <a:xfrm rot="16200000" flipH="1">
            <a:off x="5965826" y="1949451"/>
            <a:ext cx="207962" cy="573087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>
            <a:extLst>
              <a:ext uri="{FF2B5EF4-FFF2-40B4-BE49-F238E27FC236}">
                <a16:creationId xmlns:a16="http://schemas.microsoft.com/office/drawing/2014/main" id="{9D2C984C-4119-4A0C-962C-3582B4FC1522}"/>
              </a:ext>
            </a:extLst>
          </p:cNvPr>
          <p:cNvCxnSpPr>
            <a:stCxn id="8" idx="2"/>
            <a:endCxn id="3089" idx="1"/>
          </p:cNvCxnSpPr>
          <p:nvPr/>
        </p:nvCxnSpPr>
        <p:spPr>
          <a:xfrm rot="16200000" flipH="1">
            <a:off x="5715001" y="2200276"/>
            <a:ext cx="696912" cy="560387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angular">
            <a:extLst>
              <a:ext uri="{FF2B5EF4-FFF2-40B4-BE49-F238E27FC236}">
                <a16:creationId xmlns:a16="http://schemas.microsoft.com/office/drawing/2014/main" id="{ACDD33AC-C206-4643-8647-F6DABBDD120F}"/>
              </a:ext>
            </a:extLst>
          </p:cNvPr>
          <p:cNvCxnSpPr>
            <a:stCxn id="8" idx="2"/>
            <a:endCxn id="3090" idx="1"/>
          </p:cNvCxnSpPr>
          <p:nvPr/>
        </p:nvCxnSpPr>
        <p:spPr>
          <a:xfrm rot="16200000" flipH="1">
            <a:off x="5471320" y="2443958"/>
            <a:ext cx="1184275" cy="560387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angular">
            <a:extLst>
              <a:ext uri="{FF2B5EF4-FFF2-40B4-BE49-F238E27FC236}">
                <a16:creationId xmlns:a16="http://schemas.microsoft.com/office/drawing/2014/main" id="{78AB14C7-1F58-4FE8-8F20-8789EEBBDB0E}"/>
              </a:ext>
            </a:extLst>
          </p:cNvPr>
          <p:cNvCxnSpPr>
            <a:stCxn id="8" idx="2"/>
            <a:endCxn id="3091" idx="1"/>
          </p:cNvCxnSpPr>
          <p:nvPr/>
        </p:nvCxnSpPr>
        <p:spPr>
          <a:xfrm rot="16200000" flipH="1">
            <a:off x="5201445" y="2713833"/>
            <a:ext cx="1736725" cy="573087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angular">
            <a:extLst>
              <a:ext uri="{FF2B5EF4-FFF2-40B4-BE49-F238E27FC236}">
                <a16:creationId xmlns:a16="http://schemas.microsoft.com/office/drawing/2014/main" id="{20958925-3783-46CE-99BB-1060A4AAF6C1}"/>
              </a:ext>
            </a:extLst>
          </p:cNvPr>
          <p:cNvCxnSpPr>
            <a:stCxn id="3090" idx="3"/>
            <a:endCxn id="40" idx="1"/>
          </p:cNvCxnSpPr>
          <p:nvPr/>
        </p:nvCxnSpPr>
        <p:spPr>
          <a:xfrm flipV="1">
            <a:off x="7496176" y="3141664"/>
            <a:ext cx="252413" cy="174625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angular">
            <a:extLst>
              <a:ext uri="{FF2B5EF4-FFF2-40B4-BE49-F238E27FC236}">
                <a16:creationId xmlns:a16="http://schemas.microsoft.com/office/drawing/2014/main" id="{1EDEB0E7-69C4-4D3F-AFE3-8CBD527871CD}"/>
              </a:ext>
            </a:extLst>
          </p:cNvPr>
          <p:cNvCxnSpPr>
            <a:stCxn id="3090" idx="3"/>
            <a:endCxn id="41" idx="1"/>
          </p:cNvCxnSpPr>
          <p:nvPr/>
        </p:nvCxnSpPr>
        <p:spPr>
          <a:xfrm>
            <a:off x="7496175" y="3316289"/>
            <a:ext cx="255588" cy="320675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 de flecha">
            <a:extLst>
              <a:ext uri="{FF2B5EF4-FFF2-40B4-BE49-F238E27FC236}">
                <a16:creationId xmlns:a16="http://schemas.microsoft.com/office/drawing/2014/main" id="{7D8AACE9-D684-449D-B34A-5E470B37ED48}"/>
              </a:ext>
            </a:extLst>
          </p:cNvPr>
          <p:cNvCxnSpPr>
            <a:stCxn id="41" idx="2"/>
            <a:endCxn id="3094" idx="0"/>
          </p:cNvCxnSpPr>
          <p:nvPr/>
        </p:nvCxnSpPr>
        <p:spPr>
          <a:xfrm>
            <a:off x="8328025" y="3844925"/>
            <a:ext cx="0" cy="88900"/>
          </a:xfrm>
          <a:prstGeom prst="straightConnector1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2" name="73 CuadroTexto">
            <a:hlinkClick r:id="" action="ppaction://noaction"/>
            <a:extLst>
              <a:ext uri="{FF2B5EF4-FFF2-40B4-BE49-F238E27FC236}">
                <a16:creationId xmlns:a16="http://schemas.microsoft.com/office/drawing/2014/main" id="{BBE9BE8F-3102-40AB-B6FB-357B970E7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2133600"/>
            <a:ext cx="1152525" cy="400050"/>
          </a:xfrm>
          <a:prstGeom prst="rect">
            <a:avLst/>
          </a:prstGeom>
          <a:solidFill>
            <a:srgbClr val="1E925E"/>
          </a:solidFill>
          <a:ln w="9525">
            <a:solidFill>
              <a:srgbClr val="1E925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SV" altLang="es-SV" sz="900" b="1">
                <a:solidFill>
                  <a:schemeClr val="bg1"/>
                </a:solidFill>
              </a:rPr>
              <a:t>Unidad</a:t>
            </a:r>
          </a:p>
          <a:p>
            <a:pPr algn="ctr" eaLnBrk="1" hangingPunct="1"/>
            <a:r>
              <a:rPr lang="es-SV" altLang="es-SV" sz="900" b="1">
                <a:solidFill>
                  <a:schemeClr val="bg1"/>
                </a:solidFill>
              </a:rPr>
              <a:t>Jurídica</a:t>
            </a:r>
          </a:p>
          <a:p>
            <a:pPr algn="ctr" eaLnBrk="1" hangingPunct="1"/>
            <a:endParaRPr lang="es-SV" altLang="es-SV" sz="200" b="1">
              <a:solidFill>
                <a:schemeClr val="bg1"/>
              </a:solidFill>
            </a:endParaRPr>
          </a:p>
        </p:txBody>
      </p:sp>
      <p:sp>
        <p:nvSpPr>
          <p:cNvPr id="3103" name="74 CuadroTexto">
            <a:hlinkClick r:id="" action="ppaction://noaction"/>
            <a:extLst>
              <a:ext uri="{FF2B5EF4-FFF2-40B4-BE49-F238E27FC236}">
                <a16:creationId xmlns:a16="http://schemas.microsoft.com/office/drawing/2014/main" id="{5D35410F-D586-4453-94E5-AE2A11B26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2636838"/>
            <a:ext cx="1152525" cy="400050"/>
          </a:xfrm>
          <a:prstGeom prst="rect">
            <a:avLst/>
          </a:prstGeom>
          <a:solidFill>
            <a:srgbClr val="1E925E"/>
          </a:solidFill>
          <a:ln w="9525">
            <a:solidFill>
              <a:srgbClr val="1E925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SV" altLang="es-SV" sz="900" b="1">
                <a:solidFill>
                  <a:schemeClr val="bg1"/>
                </a:solidFill>
              </a:rPr>
              <a:t>Unidad de</a:t>
            </a:r>
          </a:p>
          <a:p>
            <a:pPr algn="ctr" eaLnBrk="1" hangingPunct="1"/>
            <a:r>
              <a:rPr lang="es-SV" altLang="es-SV" sz="900" b="1">
                <a:solidFill>
                  <a:schemeClr val="bg1"/>
                </a:solidFill>
              </a:rPr>
              <a:t>Recursos Humanos</a:t>
            </a:r>
          </a:p>
          <a:p>
            <a:pPr algn="ctr" eaLnBrk="1" hangingPunct="1"/>
            <a:endParaRPr lang="es-SV" altLang="es-SV" sz="200" b="1">
              <a:solidFill>
                <a:schemeClr val="bg1"/>
              </a:solidFill>
            </a:endParaRPr>
          </a:p>
        </p:txBody>
      </p:sp>
      <p:cxnSp>
        <p:nvCxnSpPr>
          <p:cNvPr id="76" name="75 Conector angular">
            <a:extLst>
              <a:ext uri="{FF2B5EF4-FFF2-40B4-BE49-F238E27FC236}">
                <a16:creationId xmlns:a16="http://schemas.microsoft.com/office/drawing/2014/main" id="{F4D78C7D-7A58-4730-936C-9C79AFA10572}"/>
              </a:ext>
            </a:extLst>
          </p:cNvPr>
          <p:cNvCxnSpPr>
            <a:stCxn id="8" idx="2"/>
            <a:endCxn id="3102" idx="3"/>
          </p:cNvCxnSpPr>
          <p:nvPr/>
        </p:nvCxnSpPr>
        <p:spPr>
          <a:xfrm rot="5400000">
            <a:off x="5407026" y="1957388"/>
            <a:ext cx="201612" cy="550863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angular">
            <a:extLst>
              <a:ext uri="{FF2B5EF4-FFF2-40B4-BE49-F238E27FC236}">
                <a16:creationId xmlns:a16="http://schemas.microsoft.com/office/drawing/2014/main" id="{34CA7158-D398-4639-A9F8-11573D3B8B0C}"/>
              </a:ext>
            </a:extLst>
          </p:cNvPr>
          <p:cNvCxnSpPr>
            <a:stCxn id="8" idx="2"/>
            <a:endCxn id="3103" idx="3"/>
          </p:cNvCxnSpPr>
          <p:nvPr/>
        </p:nvCxnSpPr>
        <p:spPr>
          <a:xfrm rot="5400000">
            <a:off x="5155407" y="2209007"/>
            <a:ext cx="704850" cy="550863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CuadroTexto">
            <a:hlinkClick r:id="" action="ppaction://noaction"/>
            <a:extLst>
              <a:ext uri="{FF2B5EF4-FFF2-40B4-BE49-F238E27FC236}">
                <a16:creationId xmlns:a16="http://schemas.microsoft.com/office/drawing/2014/main" id="{96B5D4D0-7244-404B-BB35-F3B696954B03}"/>
              </a:ext>
            </a:extLst>
          </p:cNvPr>
          <p:cNvSpPr txBox="1"/>
          <p:nvPr/>
        </p:nvSpPr>
        <p:spPr>
          <a:xfrm>
            <a:off x="4067175" y="3108325"/>
            <a:ext cx="1150938" cy="4143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chemeClr val="bg1"/>
                </a:solidFill>
                <a:cs typeface="Arial" charset="0"/>
              </a:rPr>
              <a:t>Unidad Financiera Institucional  y Administrativa</a:t>
            </a:r>
          </a:p>
        </p:txBody>
      </p:sp>
      <p:sp>
        <p:nvSpPr>
          <p:cNvPr id="83" name="82 CuadroTexto">
            <a:hlinkClick r:id="" action="ppaction://noaction"/>
            <a:extLst>
              <a:ext uri="{FF2B5EF4-FFF2-40B4-BE49-F238E27FC236}">
                <a16:creationId xmlns:a16="http://schemas.microsoft.com/office/drawing/2014/main" id="{5E54A633-2832-43EF-B5D9-600618410521}"/>
              </a:ext>
            </a:extLst>
          </p:cNvPr>
          <p:cNvSpPr txBox="1"/>
          <p:nvPr/>
        </p:nvSpPr>
        <p:spPr>
          <a:xfrm>
            <a:off x="2711451" y="2797176"/>
            <a:ext cx="1152525" cy="4159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5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1000" b="1" dirty="0">
                <a:solidFill>
                  <a:schemeClr val="bg1"/>
                </a:solidFill>
                <a:cs typeface="Arial" charset="0"/>
              </a:rPr>
              <a:t>Administración</a:t>
            </a:r>
            <a:endParaRPr lang="es-SV" sz="8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endParaRPr lang="es-SV" sz="6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4" name="83 CuadroTexto">
            <a:hlinkClick r:id="" action="ppaction://noaction"/>
            <a:extLst>
              <a:ext uri="{FF2B5EF4-FFF2-40B4-BE49-F238E27FC236}">
                <a16:creationId xmlns:a16="http://schemas.microsoft.com/office/drawing/2014/main" id="{484B7805-EFA7-4FF7-85AA-9ADE2E37BBCE}"/>
              </a:ext>
            </a:extLst>
          </p:cNvPr>
          <p:cNvSpPr txBox="1"/>
          <p:nvPr/>
        </p:nvSpPr>
        <p:spPr>
          <a:xfrm>
            <a:off x="2711451" y="3302000"/>
            <a:ext cx="1152525" cy="4143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5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1000" b="1" dirty="0">
                <a:solidFill>
                  <a:schemeClr val="bg1"/>
                </a:solidFill>
                <a:cs typeface="Arial" charset="0"/>
              </a:rPr>
              <a:t>Informática</a:t>
            </a:r>
            <a:endParaRPr lang="es-SV" sz="8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endParaRPr lang="es-SV" sz="6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5" name="84 CuadroTexto">
            <a:hlinkClick r:id="" action="ppaction://noaction"/>
            <a:extLst>
              <a:ext uri="{FF2B5EF4-FFF2-40B4-BE49-F238E27FC236}">
                <a16:creationId xmlns:a16="http://schemas.microsoft.com/office/drawing/2014/main" id="{32A4BE33-395D-4F0B-97A2-92A6D5632774}"/>
              </a:ext>
            </a:extLst>
          </p:cNvPr>
          <p:cNvSpPr txBox="1"/>
          <p:nvPr/>
        </p:nvSpPr>
        <p:spPr>
          <a:xfrm>
            <a:off x="2063751" y="3987801"/>
            <a:ext cx="1152525" cy="4159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5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1000" b="1" dirty="0">
                <a:solidFill>
                  <a:schemeClr val="bg1"/>
                </a:solidFill>
                <a:cs typeface="Arial" charset="0"/>
              </a:rPr>
              <a:t>Contabilidad</a:t>
            </a:r>
            <a:endParaRPr lang="es-SV" sz="8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endParaRPr lang="es-SV" sz="6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6" name="85 CuadroTexto">
            <a:hlinkClick r:id="" action="ppaction://noaction"/>
            <a:extLst>
              <a:ext uri="{FF2B5EF4-FFF2-40B4-BE49-F238E27FC236}">
                <a16:creationId xmlns:a16="http://schemas.microsoft.com/office/drawing/2014/main" id="{93C3339E-88C4-4BA6-B8CA-1E82E0DB1059}"/>
              </a:ext>
            </a:extLst>
          </p:cNvPr>
          <p:cNvSpPr txBox="1"/>
          <p:nvPr/>
        </p:nvSpPr>
        <p:spPr>
          <a:xfrm>
            <a:off x="3287714" y="3987801"/>
            <a:ext cx="1152525" cy="4159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5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1000" b="1" dirty="0">
                <a:solidFill>
                  <a:schemeClr val="bg1"/>
                </a:solidFill>
                <a:cs typeface="Arial" charset="0"/>
              </a:rPr>
              <a:t>Presupuesto</a:t>
            </a:r>
            <a:endParaRPr lang="es-SV" sz="8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endParaRPr lang="es-SV" sz="6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7" name="86 CuadroTexto">
            <a:hlinkClick r:id="" action="ppaction://noaction"/>
            <a:extLst>
              <a:ext uri="{FF2B5EF4-FFF2-40B4-BE49-F238E27FC236}">
                <a16:creationId xmlns:a16="http://schemas.microsoft.com/office/drawing/2014/main" id="{A9F176E9-2256-42BB-BECA-339A5F233CD1}"/>
              </a:ext>
            </a:extLst>
          </p:cNvPr>
          <p:cNvSpPr txBox="1"/>
          <p:nvPr/>
        </p:nvSpPr>
        <p:spPr>
          <a:xfrm>
            <a:off x="4511676" y="3987801"/>
            <a:ext cx="1152525" cy="4159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5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1000" b="1" dirty="0">
                <a:solidFill>
                  <a:schemeClr val="bg1"/>
                </a:solidFill>
                <a:cs typeface="Arial" charset="0"/>
              </a:rPr>
              <a:t>Tesorería</a:t>
            </a:r>
            <a:endParaRPr lang="es-SV" sz="800" b="1" dirty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defRPr/>
            </a:pPr>
            <a:endParaRPr lang="es-SV" sz="6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88" name="87 Conector angular">
            <a:extLst>
              <a:ext uri="{FF2B5EF4-FFF2-40B4-BE49-F238E27FC236}">
                <a16:creationId xmlns:a16="http://schemas.microsoft.com/office/drawing/2014/main" id="{CA9A5EFE-BED8-40E1-BF7A-FD4B2CA2F939}"/>
              </a:ext>
            </a:extLst>
          </p:cNvPr>
          <p:cNvCxnSpPr>
            <a:stCxn id="8" idx="2"/>
            <a:endCxn id="82" idx="3"/>
          </p:cNvCxnSpPr>
          <p:nvPr/>
        </p:nvCxnSpPr>
        <p:spPr>
          <a:xfrm rot="5400000">
            <a:off x="4908551" y="2441576"/>
            <a:ext cx="1184275" cy="565150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angular">
            <a:extLst>
              <a:ext uri="{FF2B5EF4-FFF2-40B4-BE49-F238E27FC236}">
                <a16:creationId xmlns:a16="http://schemas.microsoft.com/office/drawing/2014/main" id="{425A0189-942D-451F-8F46-BFDF0F2D09BE}"/>
              </a:ext>
            </a:extLst>
          </p:cNvPr>
          <p:cNvCxnSpPr>
            <a:stCxn id="82" idx="1"/>
            <a:endCxn id="83" idx="3"/>
          </p:cNvCxnSpPr>
          <p:nvPr/>
        </p:nvCxnSpPr>
        <p:spPr>
          <a:xfrm rot="10800000">
            <a:off x="3863975" y="3005138"/>
            <a:ext cx="203200" cy="311150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angular">
            <a:extLst>
              <a:ext uri="{FF2B5EF4-FFF2-40B4-BE49-F238E27FC236}">
                <a16:creationId xmlns:a16="http://schemas.microsoft.com/office/drawing/2014/main" id="{D1E2FCBF-BE77-416D-A242-0ED463536850}"/>
              </a:ext>
            </a:extLst>
          </p:cNvPr>
          <p:cNvCxnSpPr>
            <a:stCxn id="82" idx="1"/>
            <a:endCxn id="84" idx="3"/>
          </p:cNvCxnSpPr>
          <p:nvPr/>
        </p:nvCxnSpPr>
        <p:spPr>
          <a:xfrm rot="10800000" flipV="1">
            <a:off x="3863975" y="3316289"/>
            <a:ext cx="203200" cy="193675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angular">
            <a:extLst>
              <a:ext uri="{FF2B5EF4-FFF2-40B4-BE49-F238E27FC236}">
                <a16:creationId xmlns:a16="http://schemas.microsoft.com/office/drawing/2014/main" id="{D7D2C7A4-FBD4-4378-8FE6-9AF0F212168F}"/>
              </a:ext>
            </a:extLst>
          </p:cNvPr>
          <p:cNvCxnSpPr>
            <a:stCxn id="82" idx="2"/>
            <a:endCxn id="85" idx="0"/>
          </p:cNvCxnSpPr>
          <p:nvPr/>
        </p:nvCxnSpPr>
        <p:spPr>
          <a:xfrm rot="5400000">
            <a:off x="3408364" y="2754314"/>
            <a:ext cx="465137" cy="2001837"/>
          </a:xfrm>
          <a:prstGeom prst="bentConnector3">
            <a:avLst>
              <a:gd name="adj1" fmla="val 7376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angular">
            <a:extLst>
              <a:ext uri="{FF2B5EF4-FFF2-40B4-BE49-F238E27FC236}">
                <a16:creationId xmlns:a16="http://schemas.microsoft.com/office/drawing/2014/main" id="{ACED326F-9DB4-4B24-AB13-4F14FB139923}"/>
              </a:ext>
            </a:extLst>
          </p:cNvPr>
          <p:cNvCxnSpPr>
            <a:stCxn id="82" idx="2"/>
            <a:endCxn id="87" idx="0"/>
          </p:cNvCxnSpPr>
          <p:nvPr/>
        </p:nvCxnSpPr>
        <p:spPr>
          <a:xfrm rot="16200000" flipH="1">
            <a:off x="4632326" y="3532188"/>
            <a:ext cx="465137" cy="446088"/>
          </a:xfrm>
          <a:prstGeom prst="bentConnector3">
            <a:avLst>
              <a:gd name="adj1" fmla="val 7376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Conector angular">
            <a:extLst>
              <a:ext uri="{FF2B5EF4-FFF2-40B4-BE49-F238E27FC236}">
                <a16:creationId xmlns:a16="http://schemas.microsoft.com/office/drawing/2014/main" id="{230E1979-6DD2-407E-BCF5-9AED17AE365F}"/>
              </a:ext>
            </a:extLst>
          </p:cNvPr>
          <p:cNvCxnSpPr>
            <a:stCxn id="82" idx="2"/>
            <a:endCxn id="86" idx="0"/>
          </p:cNvCxnSpPr>
          <p:nvPr/>
        </p:nvCxnSpPr>
        <p:spPr>
          <a:xfrm rot="5400000">
            <a:off x="4020345" y="3366295"/>
            <a:ext cx="465137" cy="777875"/>
          </a:xfrm>
          <a:prstGeom prst="bentConnector3">
            <a:avLst>
              <a:gd name="adj1" fmla="val 7376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angular">
            <a:extLst>
              <a:ext uri="{FF2B5EF4-FFF2-40B4-BE49-F238E27FC236}">
                <a16:creationId xmlns:a16="http://schemas.microsoft.com/office/drawing/2014/main" id="{3C221C6A-15F4-4F34-B227-7F10A887302C}"/>
              </a:ext>
            </a:extLst>
          </p:cNvPr>
          <p:cNvCxnSpPr>
            <a:stCxn id="118" idx="2"/>
            <a:endCxn id="119" idx="1"/>
          </p:cNvCxnSpPr>
          <p:nvPr/>
        </p:nvCxnSpPr>
        <p:spPr>
          <a:xfrm rot="5400000">
            <a:off x="2939257" y="4998245"/>
            <a:ext cx="352425" cy="519112"/>
          </a:xfrm>
          <a:prstGeom prst="bentConnector4">
            <a:avLst>
              <a:gd name="adj1" fmla="val 21600"/>
              <a:gd name="adj2" fmla="val 116913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CuadroTexto">
            <a:hlinkClick r:id="" action="ppaction://noaction"/>
            <a:extLst>
              <a:ext uri="{FF2B5EF4-FFF2-40B4-BE49-F238E27FC236}">
                <a16:creationId xmlns:a16="http://schemas.microsoft.com/office/drawing/2014/main" id="{2C757CF6-1CBF-47C3-BFF0-DBB02A447310}"/>
              </a:ext>
            </a:extLst>
          </p:cNvPr>
          <p:cNvSpPr txBox="1"/>
          <p:nvPr/>
        </p:nvSpPr>
        <p:spPr>
          <a:xfrm>
            <a:off x="5205414" y="4652964"/>
            <a:ext cx="1150937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200" b="1" dirty="0">
              <a:solidFill>
                <a:srgbClr val="041A76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800" b="1" dirty="0">
                <a:solidFill>
                  <a:srgbClr val="041A76"/>
                </a:solidFill>
                <a:cs typeface="Arial" charset="0"/>
              </a:rPr>
              <a:t>Subdirección de </a:t>
            </a: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Control </a:t>
            </a:r>
            <a:r>
              <a:rPr lang="es-SV" sz="800" b="1" dirty="0">
                <a:solidFill>
                  <a:srgbClr val="041A76"/>
                </a:solidFill>
                <a:cs typeface="Arial" charset="0"/>
              </a:rPr>
              <a:t>de Desarrollo Urbano</a:t>
            </a:r>
          </a:p>
          <a:p>
            <a:pPr algn="ctr" eaLnBrk="1" hangingPunct="1">
              <a:defRPr/>
            </a:pPr>
            <a:endParaRPr lang="es-SV" sz="300" b="1" dirty="0">
              <a:solidFill>
                <a:srgbClr val="041A76"/>
              </a:solidFill>
              <a:cs typeface="Arial" charset="0"/>
            </a:endParaRPr>
          </a:p>
        </p:txBody>
      </p:sp>
      <p:sp>
        <p:nvSpPr>
          <p:cNvPr id="117" name="116 CuadroTexto">
            <a:hlinkClick r:id="" action="ppaction://noaction"/>
            <a:extLst>
              <a:ext uri="{FF2B5EF4-FFF2-40B4-BE49-F238E27FC236}">
                <a16:creationId xmlns:a16="http://schemas.microsoft.com/office/drawing/2014/main" id="{A6457CE2-6B45-4CBD-8C23-E75371081ECF}"/>
              </a:ext>
            </a:extLst>
          </p:cNvPr>
          <p:cNvSpPr txBox="1"/>
          <p:nvPr/>
        </p:nvSpPr>
        <p:spPr>
          <a:xfrm>
            <a:off x="7508876" y="4652964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Subdirección de Desarrollo Social y Económico</a:t>
            </a:r>
          </a:p>
        </p:txBody>
      </p:sp>
      <p:sp>
        <p:nvSpPr>
          <p:cNvPr id="118" name="117 CuadroTexto">
            <a:hlinkClick r:id="" action="ppaction://noaction"/>
            <a:extLst>
              <a:ext uri="{FF2B5EF4-FFF2-40B4-BE49-F238E27FC236}">
                <a16:creationId xmlns:a16="http://schemas.microsoft.com/office/drawing/2014/main" id="{1E0BE5BB-9B0C-4CC7-A293-D8FD69D62622}"/>
              </a:ext>
            </a:extLst>
          </p:cNvPr>
          <p:cNvSpPr txBox="1"/>
          <p:nvPr/>
        </p:nvSpPr>
        <p:spPr>
          <a:xfrm>
            <a:off x="2798764" y="4665664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Subdirección de Planificación e Investigación</a:t>
            </a:r>
          </a:p>
        </p:txBody>
      </p:sp>
      <p:sp>
        <p:nvSpPr>
          <p:cNvPr id="119" name="118 CuadroTexto">
            <a:hlinkClick r:id="" action="ppaction://noaction"/>
            <a:extLst>
              <a:ext uri="{FF2B5EF4-FFF2-40B4-BE49-F238E27FC236}">
                <a16:creationId xmlns:a16="http://schemas.microsoft.com/office/drawing/2014/main" id="{4698CCD3-F538-4ABA-BD32-8E747868882B}"/>
              </a:ext>
            </a:extLst>
          </p:cNvPr>
          <p:cNvSpPr txBox="1"/>
          <p:nvPr/>
        </p:nvSpPr>
        <p:spPr>
          <a:xfrm>
            <a:off x="2855914" y="5233988"/>
            <a:ext cx="1152525" cy="4000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900" b="1" dirty="0">
                <a:solidFill>
                  <a:srgbClr val="041A76"/>
                </a:solidFill>
                <a:cs typeface="Arial" charset="0"/>
              </a:rPr>
              <a:t>Unidad de </a:t>
            </a:r>
          </a:p>
          <a:p>
            <a:pPr algn="ctr" eaLnBrk="1" hangingPunct="1">
              <a:defRPr/>
            </a:pPr>
            <a:r>
              <a:rPr lang="es-SV" sz="900" b="1" dirty="0">
                <a:solidFill>
                  <a:srgbClr val="041A76"/>
                </a:solidFill>
                <a:cs typeface="Arial" charset="0"/>
              </a:rPr>
              <a:t>Planificación</a:t>
            </a:r>
          </a:p>
          <a:p>
            <a:pPr algn="ctr" eaLnBrk="1" hangingPunct="1">
              <a:defRPr/>
            </a:pPr>
            <a:endParaRPr lang="es-SV" sz="200" b="1" dirty="0">
              <a:solidFill>
                <a:srgbClr val="041A76"/>
              </a:solidFill>
              <a:cs typeface="Arial" charset="0"/>
            </a:endParaRPr>
          </a:p>
        </p:txBody>
      </p:sp>
      <p:sp>
        <p:nvSpPr>
          <p:cNvPr id="120" name="119 CuadroTexto">
            <a:hlinkClick r:id="" action="ppaction://noaction"/>
            <a:extLst>
              <a:ext uri="{FF2B5EF4-FFF2-40B4-BE49-F238E27FC236}">
                <a16:creationId xmlns:a16="http://schemas.microsoft.com/office/drawing/2014/main" id="{E1B9B3C0-E5A1-462D-93CF-AFF6BCDA04EC}"/>
              </a:ext>
            </a:extLst>
          </p:cNvPr>
          <p:cNvSpPr txBox="1"/>
          <p:nvPr/>
        </p:nvSpPr>
        <p:spPr>
          <a:xfrm>
            <a:off x="2855914" y="5732464"/>
            <a:ext cx="1152525" cy="4016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900" b="1" dirty="0">
                <a:solidFill>
                  <a:srgbClr val="041A76"/>
                </a:solidFill>
                <a:cs typeface="Arial" charset="0"/>
              </a:rPr>
              <a:t>Unidad</a:t>
            </a:r>
          </a:p>
          <a:p>
            <a:pPr algn="ctr" eaLnBrk="1" hangingPunct="1">
              <a:defRPr/>
            </a:pPr>
            <a:r>
              <a:rPr lang="es-SV" sz="900" b="1" dirty="0">
                <a:solidFill>
                  <a:srgbClr val="041A76"/>
                </a:solidFill>
                <a:cs typeface="Arial" charset="0"/>
              </a:rPr>
              <a:t>Ambiental</a:t>
            </a:r>
          </a:p>
          <a:p>
            <a:pPr algn="ctr" eaLnBrk="1" hangingPunct="1">
              <a:defRPr/>
            </a:pPr>
            <a:endParaRPr lang="es-SV" sz="200" b="1" dirty="0">
              <a:solidFill>
                <a:srgbClr val="041A76"/>
              </a:solidFill>
              <a:cs typeface="Arial" charset="0"/>
            </a:endParaRPr>
          </a:p>
        </p:txBody>
      </p:sp>
      <p:sp>
        <p:nvSpPr>
          <p:cNvPr id="121" name="120 CuadroTexto">
            <a:hlinkClick r:id="" action="ppaction://noaction"/>
            <a:extLst>
              <a:ext uri="{FF2B5EF4-FFF2-40B4-BE49-F238E27FC236}">
                <a16:creationId xmlns:a16="http://schemas.microsoft.com/office/drawing/2014/main" id="{FF25A833-6BDD-4EF4-B53A-68AF4FD859C7}"/>
              </a:ext>
            </a:extLst>
          </p:cNvPr>
          <p:cNvSpPr txBox="1"/>
          <p:nvPr/>
        </p:nvSpPr>
        <p:spPr>
          <a:xfrm>
            <a:off x="2855914" y="6226176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Unidad de Gestión de  Grandes Proyectos Urbanos</a:t>
            </a:r>
          </a:p>
        </p:txBody>
      </p:sp>
      <p:sp>
        <p:nvSpPr>
          <p:cNvPr id="122" name="121 CuadroTexto">
            <a:hlinkClick r:id="" action="ppaction://noaction"/>
            <a:extLst>
              <a:ext uri="{FF2B5EF4-FFF2-40B4-BE49-F238E27FC236}">
                <a16:creationId xmlns:a16="http://schemas.microsoft.com/office/drawing/2014/main" id="{C1DD4D70-81BC-4C95-83F6-EE6DA255209F}"/>
              </a:ext>
            </a:extLst>
          </p:cNvPr>
          <p:cNvSpPr txBox="1"/>
          <p:nvPr/>
        </p:nvSpPr>
        <p:spPr>
          <a:xfrm>
            <a:off x="5918201" y="5229226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Departamento (Unidad) de Urbanización y Construcción</a:t>
            </a:r>
          </a:p>
        </p:txBody>
      </p:sp>
      <p:sp>
        <p:nvSpPr>
          <p:cNvPr id="123" name="122 CuadroTexto">
            <a:hlinkClick r:id="" action="ppaction://noaction"/>
            <a:extLst>
              <a:ext uri="{FF2B5EF4-FFF2-40B4-BE49-F238E27FC236}">
                <a16:creationId xmlns:a16="http://schemas.microsoft.com/office/drawing/2014/main" id="{CBABB5AA-6C67-41FA-8B7F-A5501882DB6B}"/>
              </a:ext>
            </a:extLst>
          </p:cNvPr>
          <p:cNvSpPr txBox="1"/>
          <p:nvPr/>
        </p:nvSpPr>
        <p:spPr>
          <a:xfrm>
            <a:off x="4511676" y="5233989"/>
            <a:ext cx="1152525" cy="4143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Departamento (Unidad) de Agilización de </a:t>
            </a:r>
          </a:p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Trámites</a:t>
            </a:r>
          </a:p>
        </p:txBody>
      </p:sp>
      <p:sp>
        <p:nvSpPr>
          <p:cNvPr id="124" name="123 CuadroTexto">
            <a:hlinkClick r:id="" action="ppaction://noaction"/>
            <a:extLst>
              <a:ext uri="{FF2B5EF4-FFF2-40B4-BE49-F238E27FC236}">
                <a16:creationId xmlns:a16="http://schemas.microsoft.com/office/drawing/2014/main" id="{727AFF99-03A7-4F1E-BE32-7DBB4691995B}"/>
              </a:ext>
            </a:extLst>
          </p:cNvPr>
          <p:cNvSpPr txBox="1"/>
          <p:nvPr/>
        </p:nvSpPr>
        <p:spPr>
          <a:xfrm>
            <a:off x="4533901" y="5732464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Departamento (Unidad) de Monitoreo y Recepción de Obras</a:t>
            </a:r>
          </a:p>
        </p:txBody>
      </p:sp>
      <p:sp>
        <p:nvSpPr>
          <p:cNvPr id="125" name="124 CuadroTexto">
            <a:hlinkClick r:id="" action="ppaction://noaction"/>
            <a:extLst>
              <a:ext uri="{FF2B5EF4-FFF2-40B4-BE49-F238E27FC236}">
                <a16:creationId xmlns:a16="http://schemas.microsoft.com/office/drawing/2014/main" id="{CDF79496-21E0-494F-BBF4-649C7A55BAD6}"/>
              </a:ext>
            </a:extLst>
          </p:cNvPr>
          <p:cNvSpPr txBox="1"/>
          <p:nvPr/>
        </p:nvSpPr>
        <p:spPr>
          <a:xfrm>
            <a:off x="4511676" y="6242050"/>
            <a:ext cx="1152525" cy="4000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s-SV" sz="200" b="1" dirty="0">
              <a:solidFill>
                <a:srgbClr val="041A76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s-SV" sz="800" b="1" dirty="0">
                <a:solidFill>
                  <a:srgbClr val="041A76"/>
                </a:solidFill>
                <a:cs typeface="Arial" charset="0"/>
              </a:rPr>
              <a:t>Departamento </a:t>
            </a: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(Unidad) </a:t>
            </a:r>
            <a:r>
              <a:rPr lang="es-SV" sz="800" b="1" dirty="0">
                <a:solidFill>
                  <a:srgbClr val="041A76"/>
                </a:solidFill>
                <a:cs typeface="Arial" charset="0"/>
              </a:rPr>
              <a:t>de Trámites Previos</a:t>
            </a:r>
          </a:p>
          <a:p>
            <a:pPr algn="ctr" eaLnBrk="1" hangingPunct="1">
              <a:defRPr/>
            </a:pPr>
            <a:endParaRPr lang="es-SV" sz="200" b="1" dirty="0">
              <a:solidFill>
                <a:srgbClr val="041A76"/>
              </a:solidFill>
              <a:cs typeface="Arial" charset="0"/>
            </a:endParaRPr>
          </a:p>
        </p:txBody>
      </p:sp>
      <p:sp>
        <p:nvSpPr>
          <p:cNvPr id="127" name="126 CuadroTexto">
            <a:hlinkClick r:id="" action="ppaction://noaction"/>
            <a:extLst>
              <a:ext uri="{FF2B5EF4-FFF2-40B4-BE49-F238E27FC236}">
                <a16:creationId xmlns:a16="http://schemas.microsoft.com/office/drawing/2014/main" id="{BCB055DA-FA62-42C4-AA95-A8369A425F86}"/>
              </a:ext>
            </a:extLst>
          </p:cNvPr>
          <p:cNvSpPr txBox="1"/>
          <p:nvPr/>
        </p:nvSpPr>
        <p:spPr>
          <a:xfrm>
            <a:off x="5918201" y="5735639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Departamento (Unidad) de Revisión Preliminar, Receptoría y Archivo</a:t>
            </a:r>
          </a:p>
        </p:txBody>
      </p:sp>
      <p:sp>
        <p:nvSpPr>
          <p:cNvPr id="131" name="130 CuadroTexto">
            <a:hlinkClick r:id="" action="ppaction://noaction"/>
            <a:extLst>
              <a:ext uri="{FF2B5EF4-FFF2-40B4-BE49-F238E27FC236}">
                <a16:creationId xmlns:a16="http://schemas.microsoft.com/office/drawing/2014/main" id="{F151AA99-3138-4525-BDC6-D912DA6C42C5}"/>
              </a:ext>
            </a:extLst>
          </p:cNvPr>
          <p:cNvSpPr txBox="1"/>
          <p:nvPr/>
        </p:nvSpPr>
        <p:spPr>
          <a:xfrm>
            <a:off x="7567614" y="5245101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Unidad para el Manejo de Empresas Sociales y Residuos Sólidos</a:t>
            </a:r>
          </a:p>
        </p:txBody>
      </p:sp>
      <p:sp>
        <p:nvSpPr>
          <p:cNvPr id="132" name="131 CuadroTexto">
            <a:hlinkClick r:id="" action="ppaction://noaction"/>
            <a:extLst>
              <a:ext uri="{FF2B5EF4-FFF2-40B4-BE49-F238E27FC236}">
                <a16:creationId xmlns:a16="http://schemas.microsoft.com/office/drawing/2014/main" id="{9EAF025E-5B09-4BF8-8B58-60A47FEE79E7}"/>
              </a:ext>
            </a:extLst>
          </p:cNvPr>
          <p:cNvSpPr txBox="1"/>
          <p:nvPr/>
        </p:nvSpPr>
        <p:spPr>
          <a:xfrm>
            <a:off x="7567614" y="5735639"/>
            <a:ext cx="1152525" cy="4159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700" b="1" dirty="0">
                <a:solidFill>
                  <a:srgbClr val="041A76"/>
                </a:solidFill>
                <a:cs typeface="Arial" charset="0"/>
              </a:rPr>
              <a:t>Unidad  de Desarrollo Económico y Cohesión Social</a:t>
            </a:r>
          </a:p>
        </p:txBody>
      </p:sp>
      <p:sp>
        <p:nvSpPr>
          <p:cNvPr id="133" name="132 CuadroTexto">
            <a:hlinkClick r:id="" action="ppaction://noaction"/>
            <a:extLst>
              <a:ext uri="{FF2B5EF4-FFF2-40B4-BE49-F238E27FC236}">
                <a16:creationId xmlns:a16="http://schemas.microsoft.com/office/drawing/2014/main" id="{010EC37F-49A9-482B-9FC0-7892885871C3}"/>
              </a:ext>
            </a:extLst>
          </p:cNvPr>
          <p:cNvSpPr txBox="1"/>
          <p:nvPr/>
        </p:nvSpPr>
        <p:spPr>
          <a:xfrm>
            <a:off x="7573964" y="6223000"/>
            <a:ext cx="1152525" cy="4000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SV" sz="900" b="1" dirty="0">
                <a:solidFill>
                  <a:srgbClr val="041A76"/>
                </a:solidFill>
                <a:cs typeface="Arial" charset="0"/>
              </a:rPr>
              <a:t>Escuela</a:t>
            </a:r>
          </a:p>
          <a:p>
            <a:pPr algn="ctr" eaLnBrk="1" hangingPunct="1">
              <a:defRPr/>
            </a:pPr>
            <a:r>
              <a:rPr lang="es-SV" sz="900" b="1" dirty="0">
                <a:solidFill>
                  <a:srgbClr val="041A76"/>
                </a:solidFill>
                <a:cs typeface="Arial" charset="0"/>
              </a:rPr>
              <a:t>Metropolitana</a:t>
            </a:r>
          </a:p>
          <a:p>
            <a:pPr algn="ctr" eaLnBrk="1" hangingPunct="1">
              <a:defRPr/>
            </a:pPr>
            <a:endParaRPr lang="es-SV" sz="200" b="1" dirty="0">
              <a:solidFill>
                <a:srgbClr val="041A76"/>
              </a:solidFill>
              <a:cs typeface="Arial" charset="0"/>
            </a:endParaRPr>
          </a:p>
        </p:txBody>
      </p:sp>
      <p:cxnSp>
        <p:nvCxnSpPr>
          <p:cNvPr id="134" name="133 Conector angular">
            <a:extLst>
              <a:ext uri="{FF2B5EF4-FFF2-40B4-BE49-F238E27FC236}">
                <a16:creationId xmlns:a16="http://schemas.microsoft.com/office/drawing/2014/main" id="{7AC8813D-77C0-43F9-ABAD-F58BA5A5B22D}"/>
              </a:ext>
            </a:extLst>
          </p:cNvPr>
          <p:cNvCxnSpPr>
            <a:stCxn id="8" idx="2"/>
            <a:endCxn id="116" idx="0"/>
          </p:cNvCxnSpPr>
          <p:nvPr/>
        </p:nvCxnSpPr>
        <p:spPr>
          <a:xfrm rot="5400000">
            <a:off x="4521994" y="3391694"/>
            <a:ext cx="2520950" cy="1588"/>
          </a:xfrm>
          <a:prstGeom prst="bentConnector3">
            <a:avLst>
              <a:gd name="adj1" fmla="val 50000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angular">
            <a:extLst>
              <a:ext uri="{FF2B5EF4-FFF2-40B4-BE49-F238E27FC236}">
                <a16:creationId xmlns:a16="http://schemas.microsoft.com/office/drawing/2014/main" id="{673C5120-1741-4680-B4EA-E37534ADCEE7}"/>
              </a:ext>
            </a:extLst>
          </p:cNvPr>
          <p:cNvCxnSpPr>
            <a:stCxn id="8" idx="2"/>
            <a:endCxn id="117" idx="0"/>
          </p:cNvCxnSpPr>
          <p:nvPr/>
        </p:nvCxnSpPr>
        <p:spPr>
          <a:xfrm rot="16200000" flipH="1">
            <a:off x="5673726" y="2241551"/>
            <a:ext cx="2520950" cy="2301875"/>
          </a:xfrm>
          <a:prstGeom prst="bentConnector3">
            <a:avLst>
              <a:gd name="adj1" fmla="val 95431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angular">
            <a:extLst>
              <a:ext uri="{FF2B5EF4-FFF2-40B4-BE49-F238E27FC236}">
                <a16:creationId xmlns:a16="http://schemas.microsoft.com/office/drawing/2014/main" id="{72C402B8-1498-4566-8A83-9C80152789A3}"/>
              </a:ext>
            </a:extLst>
          </p:cNvPr>
          <p:cNvCxnSpPr>
            <a:stCxn id="8" idx="2"/>
            <a:endCxn id="118" idx="0"/>
          </p:cNvCxnSpPr>
          <p:nvPr/>
        </p:nvCxnSpPr>
        <p:spPr>
          <a:xfrm rot="5400000">
            <a:off x="3312319" y="2194719"/>
            <a:ext cx="2533650" cy="2408238"/>
          </a:xfrm>
          <a:prstGeom prst="bentConnector3">
            <a:avLst>
              <a:gd name="adj1" fmla="val 95207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angular">
            <a:extLst>
              <a:ext uri="{FF2B5EF4-FFF2-40B4-BE49-F238E27FC236}">
                <a16:creationId xmlns:a16="http://schemas.microsoft.com/office/drawing/2014/main" id="{3F54B0E5-C8A9-457A-A60C-DE5643B40CB4}"/>
              </a:ext>
            </a:extLst>
          </p:cNvPr>
          <p:cNvCxnSpPr>
            <a:stCxn id="118" idx="2"/>
            <a:endCxn id="120" idx="1"/>
          </p:cNvCxnSpPr>
          <p:nvPr/>
        </p:nvCxnSpPr>
        <p:spPr>
          <a:xfrm rot="5400000">
            <a:off x="2689226" y="5248276"/>
            <a:ext cx="852487" cy="519112"/>
          </a:xfrm>
          <a:prstGeom prst="bentConnector4">
            <a:avLst>
              <a:gd name="adj1" fmla="val 8785"/>
              <a:gd name="adj2" fmla="val 116913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angular">
            <a:extLst>
              <a:ext uri="{FF2B5EF4-FFF2-40B4-BE49-F238E27FC236}">
                <a16:creationId xmlns:a16="http://schemas.microsoft.com/office/drawing/2014/main" id="{E6AF9F5C-72C9-4D3D-9907-E0B572302A5B}"/>
              </a:ext>
            </a:extLst>
          </p:cNvPr>
          <p:cNvCxnSpPr>
            <a:stCxn id="118" idx="2"/>
            <a:endCxn id="121" idx="1"/>
          </p:cNvCxnSpPr>
          <p:nvPr/>
        </p:nvCxnSpPr>
        <p:spPr>
          <a:xfrm rot="5400000">
            <a:off x="2439194" y="5498307"/>
            <a:ext cx="1352550" cy="519112"/>
          </a:xfrm>
          <a:prstGeom prst="bentConnector4">
            <a:avLst>
              <a:gd name="adj1" fmla="val 5935"/>
              <a:gd name="adj2" fmla="val 116913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159 Conector angular">
            <a:extLst>
              <a:ext uri="{FF2B5EF4-FFF2-40B4-BE49-F238E27FC236}">
                <a16:creationId xmlns:a16="http://schemas.microsoft.com/office/drawing/2014/main" id="{EE7F5037-C238-435A-A643-8CBB988AE13F}"/>
              </a:ext>
            </a:extLst>
          </p:cNvPr>
          <p:cNvCxnSpPr>
            <a:stCxn id="116" idx="2"/>
            <a:endCxn id="122" idx="1"/>
          </p:cNvCxnSpPr>
          <p:nvPr/>
        </p:nvCxnSpPr>
        <p:spPr>
          <a:xfrm rot="16200000" flipH="1">
            <a:off x="5665788" y="5184776"/>
            <a:ext cx="368300" cy="136525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162 Conector angular">
            <a:extLst>
              <a:ext uri="{FF2B5EF4-FFF2-40B4-BE49-F238E27FC236}">
                <a16:creationId xmlns:a16="http://schemas.microsoft.com/office/drawing/2014/main" id="{2D7DC114-B3B2-4238-BDC0-6E67669A6BEA}"/>
              </a:ext>
            </a:extLst>
          </p:cNvPr>
          <p:cNvCxnSpPr>
            <a:stCxn id="116" idx="2"/>
            <a:endCxn id="127" idx="1"/>
          </p:cNvCxnSpPr>
          <p:nvPr/>
        </p:nvCxnSpPr>
        <p:spPr>
          <a:xfrm rot="16200000" flipH="1">
            <a:off x="5412582" y="5437982"/>
            <a:ext cx="874712" cy="136525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angular">
            <a:extLst>
              <a:ext uri="{FF2B5EF4-FFF2-40B4-BE49-F238E27FC236}">
                <a16:creationId xmlns:a16="http://schemas.microsoft.com/office/drawing/2014/main" id="{DB0DB330-68CE-401C-98A8-2972486449D4}"/>
              </a:ext>
            </a:extLst>
          </p:cNvPr>
          <p:cNvCxnSpPr>
            <a:stCxn id="116" idx="2"/>
            <a:endCxn id="123" idx="3"/>
          </p:cNvCxnSpPr>
          <p:nvPr/>
        </p:nvCxnSpPr>
        <p:spPr>
          <a:xfrm rot="5400000">
            <a:off x="5537201" y="5195889"/>
            <a:ext cx="371475" cy="117475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angular">
            <a:extLst>
              <a:ext uri="{FF2B5EF4-FFF2-40B4-BE49-F238E27FC236}">
                <a16:creationId xmlns:a16="http://schemas.microsoft.com/office/drawing/2014/main" id="{D2F25C16-8AF7-4889-80F9-749A66843CBB}"/>
              </a:ext>
            </a:extLst>
          </p:cNvPr>
          <p:cNvCxnSpPr>
            <a:stCxn id="116" idx="2"/>
            <a:endCxn id="124" idx="3"/>
          </p:cNvCxnSpPr>
          <p:nvPr/>
        </p:nvCxnSpPr>
        <p:spPr>
          <a:xfrm rot="5400000">
            <a:off x="5298282" y="5457032"/>
            <a:ext cx="871537" cy="95250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angular">
            <a:extLst>
              <a:ext uri="{FF2B5EF4-FFF2-40B4-BE49-F238E27FC236}">
                <a16:creationId xmlns:a16="http://schemas.microsoft.com/office/drawing/2014/main" id="{C0B56F1A-75BD-4499-B9E7-F848DD35F6C3}"/>
              </a:ext>
            </a:extLst>
          </p:cNvPr>
          <p:cNvCxnSpPr>
            <a:stCxn id="116" idx="2"/>
            <a:endCxn id="125" idx="3"/>
          </p:cNvCxnSpPr>
          <p:nvPr/>
        </p:nvCxnSpPr>
        <p:spPr>
          <a:xfrm rot="5400000">
            <a:off x="5036345" y="5696745"/>
            <a:ext cx="1373187" cy="117475"/>
          </a:xfrm>
          <a:prstGeom prst="bentConnector2">
            <a:avLst/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angular">
            <a:extLst>
              <a:ext uri="{FF2B5EF4-FFF2-40B4-BE49-F238E27FC236}">
                <a16:creationId xmlns:a16="http://schemas.microsoft.com/office/drawing/2014/main" id="{4CDA9A4C-8E0F-4B3E-8B26-535E26842C9A}"/>
              </a:ext>
            </a:extLst>
          </p:cNvPr>
          <p:cNvCxnSpPr>
            <a:stCxn id="117" idx="2"/>
            <a:endCxn id="131" idx="1"/>
          </p:cNvCxnSpPr>
          <p:nvPr/>
        </p:nvCxnSpPr>
        <p:spPr>
          <a:xfrm rot="5400000">
            <a:off x="7634289" y="5002214"/>
            <a:ext cx="384175" cy="517525"/>
          </a:xfrm>
          <a:prstGeom prst="bentConnector4">
            <a:avLst>
              <a:gd name="adj1" fmla="val 23010"/>
              <a:gd name="adj2" fmla="val 118952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178 Conector angular">
            <a:extLst>
              <a:ext uri="{FF2B5EF4-FFF2-40B4-BE49-F238E27FC236}">
                <a16:creationId xmlns:a16="http://schemas.microsoft.com/office/drawing/2014/main" id="{AA7984B9-AB49-446D-B13E-DCEC76E54CC6}"/>
              </a:ext>
            </a:extLst>
          </p:cNvPr>
          <p:cNvCxnSpPr>
            <a:stCxn id="117" idx="2"/>
            <a:endCxn id="132" idx="1"/>
          </p:cNvCxnSpPr>
          <p:nvPr/>
        </p:nvCxnSpPr>
        <p:spPr>
          <a:xfrm rot="5400000">
            <a:off x="7389020" y="5247482"/>
            <a:ext cx="874712" cy="517525"/>
          </a:xfrm>
          <a:prstGeom prst="bentConnector4">
            <a:avLst>
              <a:gd name="adj1" fmla="val 10553"/>
              <a:gd name="adj2" fmla="val 118952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angular">
            <a:extLst>
              <a:ext uri="{FF2B5EF4-FFF2-40B4-BE49-F238E27FC236}">
                <a16:creationId xmlns:a16="http://schemas.microsoft.com/office/drawing/2014/main" id="{C3FD5171-21A2-48A0-92BB-4A04D34A448D}"/>
              </a:ext>
            </a:extLst>
          </p:cNvPr>
          <p:cNvCxnSpPr>
            <a:stCxn id="117" idx="2"/>
            <a:endCxn id="133" idx="1"/>
          </p:cNvCxnSpPr>
          <p:nvPr/>
        </p:nvCxnSpPr>
        <p:spPr>
          <a:xfrm rot="5400000">
            <a:off x="7152483" y="5490370"/>
            <a:ext cx="1354137" cy="511175"/>
          </a:xfrm>
          <a:prstGeom prst="bentConnector4">
            <a:avLst>
              <a:gd name="adj1" fmla="val 7001"/>
              <a:gd name="adj2" fmla="val 119185"/>
            </a:avLst>
          </a:prstGeom>
          <a:ln w="19050">
            <a:solidFill>
              <a:srgbClr val="041A7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1" name="3100 Conector angular">
            <a:extLst>
              <a:ext uri="{FF2B5EF4-FFF2-40B4-BE49-F238E27FC236}">
                <a16:creationId xmlns:a16="http://schemas.microsoft.com/office/drawing/2014/main" id="{C1F255F2-A2E4-478D-8285-14B0052586B2}"/>
              </a:ext>
            </a:extLst>
          </p:cNvPr>
          <p:cNvCxnSpPr>
            <a:stCxn id="3079" idx="2"/>
            <a:endCxn id="8" idx="3"/>
          </p:cNvCxnSpPr>
          <p:nvPr/>
        </p:nvCxnSpPr>
        <p:spPr>
          <a:xfrm rot="5400000">
            <a:off x="6422231" y="1378744"/>
            <a:ext cx="401638" cy="673100"/>
          </a:xfrm>
          <a:prstGeom prst="bentConnector2">
            <a:avLst/>
          </a:prstGeom>
          <a:ln w="19050">
            <a:solidFill>
              <a:srgbClr val="041A7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071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Panorámica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Ernesto García</dc:creator>
  <cp:lastModifiedBy>Alejandro Ernesto García</cp:lastModifiedBy>
  <cp:revision>1</cp:revision>
  <dcterms:created xsi:type="dcterms:W3CDTF">2017-09-19T21:10:24Z</dcterms:created>
  <dcterms:modified xsi:type="dcterms:W3CDTF">2017-09-19T21:10:46Z</dcterms:modified>
</cp:coreProperties>
</file>