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2" r:id="rId2"/>
  </p:sldIdLst>
  <p:sldSz cx="12192000" cy="6858000"/>
  <p:notesSz cx="6858000" cy="9144000"/>
  <p:defaultTextStyle>
    <a:defPPr>
      <a:defRPr lang="es-SV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Estilo medio 2 - Énfasis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852" y="3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opamss-srv02\datos\LAIP\UAIP%20RECEPCION%20DE%20SOLICITUDES\Control%20Solicitudes%20UAIPT%202018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1" i="0" u="none" strike="noStrike" kern="1200" cap="all" spc="5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SV" sz="1800" b="1" i="0" cap="all" baseline="0">
                <a:effectLst/>
              </a:rPr>
              <a:t>ESTADISTICAS DE SOLICITUDES GESTIONADAS EN COAMSS/OPAMSS </a:t>
            </a:r>
            <a:endParaRPr lang="es-SV">
              <a:effectLst/>
            </a:endParaRPr>
          </a:p>
          <a:p>
            <a:pPr>
              <a:defRPr/>
            </a:pPr>
            <a:r>
              <a:rPr lang="es-SV"/>
              <a:t>Enero a junio 2018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00" b="1" i="0" u="none" strike="noStrike" kern="1200" cap="all" spc="5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Graficas!$C$107</c:f>
              <c:strCache>
                <c:ptCount val="1"/>
                <c:pt idx="0">
                  <c:v>SOLICITUDES</c:v>
                </c:pt>
              </c:strCache>
            </c:strRef>
          </c:tx>
          <c:spPr>
            <a:solidFill>
              <a:schemeClr val="accent1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Graficas!$B$108:$B$109</c:f>
              <c:strCache>
                <c:ptCount val="2"/>
                <c:pt idx="0">
                  <c:v>TRIMESTRE 1</c:v>
                </c:pt>
                <c:pt idx="1">
                  <c:v>TRIMESTRE 2</c:v>
                </c:pt>
              </c:strCache>
            </c:strRef>
          </c:cat>
          <c:val>
            <c:numRef>
              <c:f>Graficas!$C$108:$C$109</c:f>
              <c:numCache>
                <c:formatCode>General</c:formatCode>
                <c:ptCount val="2"/>
                <c:pt idx="0">
                  <c:v>26</c:v>
                </c:pt>
                <c:pt idx="1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821-48D1-B5D9-5F98270BECF8}"/>
            </c:ext>
          </c:extLst>
        </c:ser>
        <c:ser>
          <c:idx val="1"/>
          <c:order val="1"/>
          <c:tx>
            <c:strRef>
              <c:f>Graficas!$D$107</c:f>
              <c:strCache>
                <c:ptCount val="1"/>
                <c:pt idx="0">
                  <c:v>REQUERIMIENTOS</c:v>
                </c:pt>
              </c:strCache>
            </c:strRef>
          </c:tx>
          <c:spPr>
            <a:solidFill>
              <a:schemeClr val="accent2">
                <a:alpha val="70000"/>
              </a:schemeClr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Graficas!$B$108:$B$109</c:f>
              <c:strCache>
                <c:ptCount val="2"/>
                <c:pt idx="0">
                  <c:v>TRIMESTRE 1</c:v>
                </c:pt>
                <c:pt idx="1">
                  <c:v>TRIMESTRE 2</c:v>
                </c:pt>
              </c:strCache>
            </c:strRef>
          </c:cat>
          <c:val>
            <c:numRef>
              <c:f>Graficas!$D$108:$D$109</c:f>
              <c:numCache>
                <c:formatCode>General</c:formatCode>
                <c:ptCount val="2"/>
                <c:pt idx="0">
                  <c:v>62</c:v>
                </c:pt>
                <c:pt idx="1">
                  <c:v>42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821-48D1-B5D9-5F98270BE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53"/>
        <c:axId val="30164096"/>
        <c:axId val="30165632"/>
      </c:barChart>
      <c:lineChart>
        <c:grouping val="standard"/>
        <c:varyColors val="0"/>
        <c:ser>
          <c:idx val="2"/>
          <c:order val="2"/>
          <c:tx>
            <c:strRef>
              <c:f>Graficas!$E$107</c:f>
              <c:strCache>
                <c:ptCount val="1"/>
                <c:pt idx="0">
                  <c:v>TIEMPO PROMEDIO
 RESPUESTA</c:v>
                </c:pt>
              </c:strCache>
            </c:strRef>
          </c:tx>
          <c:spPr>
            <a:ln w="28575" cap="rnd">
              <a:solidFill>
                <a:schemeClr val="accent6"/>
              </a:solidFill>
              <a:round/>
            </a:ln>
            <a:effectLst>
              <a:outerShdw blurRad="50800" dist="38100" dir="5400000" algn="ctr" rotWithShape="0">
                <a:srgbClr val="000000">
                  <a:alpha val="43137"/>
                </a:srgbClr>
              </a:outerShdw>
            </a:effectLst>
          </c:spPr>
          <c:marker>
            <c:symbol val="circle"/>
            <c:size val="21"/>
            <c:spPr>
              <a:solidFill>
                <a:schemeClr val="accent6"/>
              </a:solidFill>
              <a:ln w="9525" cap="flat" cmpd="sng" algn="ctr">
                <a:solidFill>
                  <a:schemeClr val="accent6"/>
                </a:solidFill>
                <a:round/>
              </a:ln>
              <a:effectLst>
                <a:outerShdw blurRad="50800" dist="38100" dir="5400000" algn="ctr" rotWithShape="0">
                  <a:srgbClr val="000000">
                    <a:alpha val="43137"/>
                  </a:srgbClr>
                </a:outerShdw>
              </a:effectLst>
            </c:spPr>
          </c:marker>
          <c:dPt>
            <c:idx val="1"/>
            <c:marker>
              <c:symbol val="circle"/>
              <c:size val="21"/>
              <c:spPr>
                <a:solidFill>
                  <a:schemeClr val="accent6"/>
                </a:solidFill>
                <a:ln w="9525" cap="flat" cmpd="sng" algn="ctr">
                  <a:solidFill>
                    <a:schemeClr val="accent6"/>
                  </a:solidFill>
                  <a:round/>
                </a:ln>
                <a:effectLst>
                  <a:outerShdw blurRad="50800" dist="38100" dir="5400000" algn="ctr" rotWithShape="0">
                    <a:srgbClr val="000000">
                      <a:alpha val="43137"/>
                    </a:srgbClr>
                  </a:outerShdw>
                </a:effectLst>
              </c:spPr>
            </c:marker>
            <c:bubble3D val="0"/>
            <c:extLst>
              <c:ext xmlns:c16="http://schemas.microsoft.com/office/drawing/2014/chart" uri="{C3380CC4-5D6E-409C-BE32-E72D297353CC}">
                <c16:uniqueId val="{00000002-4821-48D1-B5D9-5F98270BECF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es-SV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Graficas!$B$108:$B$109</c:f>
              <c:strCache>
                <c:ptCount val="2"/>
                <c:pt idx="0">
                  <c:v>TRIMESTRE 1</c:v>
                </c:pt>
                <c:pt idx="1">
                  <c:v>TRIMESTRE 2</c:v>
                </c:pt>
              </c:strCache>
            </c:strRef>
          </c:cat>
          <c:val>
            <c:numRef>
              <c:f>Graficas!$E$108:$E$109</c:f>
              <c:numCache>
                <c:formatCode>General</c:formatCode>
                <c:ptCount val="2"/>
                <c:pt idx="0">
                  <c:v>7</c:v>
                </c:pt>
                <c:pt idx="1">
                  <c:v>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4821-48D1-B5D9-5F98270BEC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0164096"/>
        <c:axId val="30165632"/>
      </c:lineChart>
      <c:catAx>
        <c:axId val="3016409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  <a:headEnd type="none" w="sm" len="sm"/>
            <a:tailEnd type="none" w="sm" len="sm"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165632"/>
        <c:crosses val="autoZero"/>
        <c:auto val="1"/>
        <c:lblAlgn val="ctr"/>
        <c:lblOffset val="100"/>
        <c:noMultiLvlLbl val="0"/>
      </c:catAx>
      <c:valAx>
        <c:axId val="3016563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bg1"/>
                </a:solidFill>
                <a:latin typeface="+mn-lt"/>
                <a:ea typeface="+mn-ea"/>
                <a:cs typeface="+mn-cs"/>
              </a:defRPr>
            </a:pPr>
            <a:endParaRPr lang="es-SV"/>
          </a:p>
        </c:txPr>
        <c:crossAx val="3016409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SV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SV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05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  <a:headEnd type="none" w="sm" len="sm"/>
        <a:tailEnd type="none" w="sm" len="sm"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bg1"/>
    </cs:fontRef>
    <cs:spPr>
      <a:solidFill>
        <a:schemeClr val="tx1">
          <a:lumMod val="50000"/>
          <a:lumOff val="50000"/>
        </a:schemeClr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>
          <a:alpha val="70000"/>
        </a:schemeClr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gradFill>
        <a:gsLst>
          <a:gs pos="0">
            <a:schemeClr val="phClr"/>
          </a:gs>
          <a:gs pos="46000">
            <a:schemeClr val="phClr"/>
          </a:gs>
          <a:gs pos="100000">
            <a:schemeClr val="phClr">
              <a:lumMod val="20000"/>
              <a:lumOff val="80000"/>
              <a:alpha val="0"/>
            </a:schemeClr>
          </a:gs>
        </a:gsLst>
        <a:path path="circle">
          <a:fillToRect l="50000" t="-80000" r="50000" b="180000"/>
        </a:path>
      </a:gradFill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0">
              <a:schemeClr val="tx1">
                <a:lumMod val="5000"/>
                <a:lumOff val="95000"/>
              </a:schemeClr>
            </a:gs>
            <a:gs pos="100000">
              <a:schemeClr val="tx1">
                <a:lumMod val="15000"/>
                <a:lumOff val="85000"/>
              </a:schemeClr>
            </a:gs>
          </a:gsLst>
          <a:lin ang="5400000" scaled="0"/>
        </a:gradFill>
        <a:round/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  <a:headEnd type="none" w="sm" len="sm"/>
        <a:tailEnd type="none" w="sm" len="sm"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00" b="1" kern="1200" cap="all" spc="5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685937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40214796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6487000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607160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645513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58163673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5776908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8841494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2301186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3315001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SV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SV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13205019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SV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SV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B5C3E-2751-49A5-AECE-A024F88EC229}" type="datetimeFigureOut">
              <a:rPr lang="es-SV" smtClean="0"/>
              <a:t>20/9/2018</a:t>
            </a:fld>
            <a:endParaRPr lang="es-SV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SV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D996D5-146E-44B2-91FC-9BF68B009264}" type="slidenum">
              <a:rPr lang="es-SV" smtClean="0"/>
              <a:t>‹Nº›</a:t>
            </a:fld>
            <a:endParaRPr lang="es-SV"/>
          </a:p>
        </p:txBody>
      </p:sp>
    </p:spTree>
    <p:extLst>
      <p:ext uri="{BB962C8B-B14F-4D97-AF65-F5344CB8AC3E}">
        <p14:creationId xmlns:p14="http://schemas.microsoft.com/office/powerpoint/2010/main" val="2198630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S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Gráfico 1">
            <a:extLst>
              <a:ext uri="{FF2B5EF4-FFF2-40B4-BE49-F238E27FC236}">
                <a16:creationId xmlns:a16="http://schemas.microsoft.com/office/drawing/2014/main" id="{41B4CC2D-DADE-4DFB-BDF8-9068B03288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046471429"/>
              </p:ext>
            </p:extLst>
          </p:nvPr>
        </p:nvGraphicFramePr>
        <p:xfrm>
          <a:off x="1388533" y="1331413"/>
          <a:ext cx="8584987" cy="41951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CuadroTexto 2"/>
          <p:cNvSpPr txBox="1"/>
          <p:nvPr/>
        </p:nvSpPr>
        <p:spPr>
          <a:xfrm>
            <a:off x="6526716" y="6529715"/>
            <a:ext cx="5282413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SV" sz="105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Unidad de Acceso a la Información Pública y Transparencia</a:t>
            </a:r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3563738"/>
              </p:ext>
            </p:extLst>
          </p:nvPr>
        </p:nvGraphicFramePr>
        <p:xfrm>
          <a:off x="2963226" y="5636365"/>
          <a:ext cx="5435599" cy="514350"/>
        </p:xfrm>
        <a:graphic>
          <a:graphicData uri="http://schemas.openxmlformats.org/drawingml/2006/table">
            <a:tbl>
              <a:tblPr>
                <a:tableStyleId>{93296810-A885-4BE3-A3E7-6D5BEEA58F35}</a:tableStyleId>
              </a:tblPr>
              <a:tblGrid>
                <a:gridCol w="569140">
                  <a:extLst>
                    <a:ext uri="{9D8B030D-6E8A-4147-A177-3AD203B41FA5}">
                      <a16:colId xmlns:a16="http://schemas.microsoft.com/office/drawing/2014/main" val="749388396"/>
                    </a:ext>
                  </a:extLst>
                </a:gridCol>
                <a:gridCol w="988000">
                  <a:extLst>
                    <a:ext uri="{9D8B030D-6E8A-4147-A177-3AD203B41FA5}">
                      <a16:colId xmlns:a16="http://schemas.microsoft.com/office/drawing/2014/main" val="1802164410"/>
                    </a:ext>
                  </a:extLst>
                </a:gridCol>
                <a:gridCol w="1407352">
                  <a:extLst>
                    <a:ext uri="{9D8B030D-6E8A-4147-A177-3AD203B41FA5}">
                      <a16:colId xmlns:a16="http://schemas.microsoft.com/office/drawing/2014/main" val="1762227904"/>
                    </a:ext>
                  </a:extLst>
                </a:gridCol>
                <a:gridCol w="2471107">
                  <a:extLst>
                    <a:ext uri="{9D8B030D-6E8A-4147-A177-3AD203B41FA5}">
                      <a16:colId xmlns:a16="http://schemas.microsoft.com/office/drawing/2014/main" val="1778088936"/>
                    </a:ext>
                  </a:extLst>
                </a:gridCol>
              </a:tblGrid>
              <a:tr h="354112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 dirty="0">
                          <a:effectLst/>
                        </a:rPr>
                        <a:t>TOTALES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 dirty="0">
                          <a:effectLst/>
                        </a:rPr>
                        <a:t>SOLICITUDES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 dirty="0">
                          <a:effectLst/>
                        </a:rPr>
                        <a:t>REQUERIMIENTOS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SV" sz="800" u="none" strike="noStrike" dirty="0">
                          <a:effectLst/>
                        </a:rPr>
                        <a:t>TIEMPO PROMEDIO</a:t>
                      </a:r>
                      <a:br>
                        <a:rPr lang="es-SV" sz="800" u="none" strike="noStrike" dirty="0">
                          <a:effectLst/>
                        </a:rPr>
                      </a:br>
                      <a:r>
                        <a:rPr lang="es-SV" sz="800" u="none" strike="noStrike" dirty="0">
                          <a:effectLst/>
                        </a:rPr>
                        <a:t> RESPUESTA</a:t>
                      </a:r>
                      <a:endParaRPr lang="es-SV" sz="800" b="1" i="0" u="none" strike="noStrike" dirty="0">
                        <a:solidFill>
                          <a:srgbClr val="000000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42093037"/>
                  </a:ext>
                </a:extLst>
              </a:tr>
              <a:tr h="160238">
                <a:tc vMerge="1">
                  <a:txBody>
                    <a:bodyPr/>
                    <a:lstStyle/>
                    <a:p>
                      <a:endParaRPr lang="es-SV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47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104</a:t>
                      </a: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SV" sz="800" b="1" i="0" u="none" strike="noStrike" dirty="0">
                          <a:solidFill>
                            <a:srgbClr val="000000"/>
                          </a:solidFill>
                          <a:effectLst/>
                          <a:latin typeface="Century Gothic" panose="020B0502020202020204" pitchFamily="34" charset="0"/>
                        </a:rPr>
                        <a:t>7</a:t>
                      </a:r>
                    </a:p>
                  </a:txBody>
                  <a:tcPr marL="9525" marR="9525" marT="9525" marB="0" anchor="b"/>
                </a:tc>
                <a:extLst>
                  <a:ext uri="{0D108BD9-81ED-4DB2-BD59-A6C34878D82A}">
                    <a16:rowId xmlns:a16="http://schemas.microsoft.com/office/drawing/2014/main" val="15548522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0442424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</TotalTime>
  <Words>29</Words>
  <Application>Microsoft Office PowerPoint</Application>
  <PresentationFormat>Panorámica</PresentationFormat>
  <Paragraphs>10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Century Gothic</vt:lpstr>
      <vt:lpstr>Tema de Office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Marlene Solano</dc:creator>
  <cp:lastModifiedBy>Marlene Solano</cp:lastModifiedBy>
  <cp:revision>17</cp:revision>
  <dcterms:created xsi:type="dcterms:W3CDTF">2017-09-06T15:15:28Z</dcterms:created>
  <dcterms:modified xsi:type="dcterms:W3CDTF">2018-09-20T17:58:53Z</dcterms:modified>
</cp:coreProperties>
</file>