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8812213" cy="6954838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isca Guatemala" initials="FG" lastIdx="1" clrIdx="0">
    <p:extLst>
      <p:ext uri="{19B8F6BF-5375-455C-9EA6-DF929625EA0E}">
        <p15:presenceInfo xmlns:p15="http://schemas.microsoft.com/office/powerpoint/2012/main" userId="S-1-5-21-4076009510-3118377638-2127105005-11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45"/>
    <a:srgbClr val="009D50"/>
    <a:srgbClr val="10253F"/>
    <a:srgbClr val="58595B"/>
    <a:srgbClr val="009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Celina\2015\ENERO\Grafica\TRAMITES%20Y%20TIEMP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s-SV" sz="1400" b="1" i="0" baseline="0" dirty="0">
                <a:effectLst/>
                <a:latin typeface="Arial Narrow" panose="020B0606020202030204" pitchFamily="34" charset="0"/>
              </a:rPr>
              <a:t>TIEMPOS DE RESPUESTA DE TRÁMITES EN EL AMSS</a:t>
            </a:r>
            <a:endParaRPr lang="es-SV" sz="1400" dirty="0">
              <a:effectLst/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es-SV" sz="1400" b="0" i="0" baseline="0" dirty="0">
                <a:effectLst/>
                <a:latin typeface="Arial Narrow" panose="020B0606020202030204" pitchFamily="34" charset="0"/>
              </a:rPr>
              <a:t>Período del  01 Enero 2019 al 30 de Junio  del 2019</a:t>
            </a:r>
            <a:endParaRPr lang="es-SV" sz="1400" dirty="0">
              <a:effectLst/>
              <a:latin typeface="Arial Narrow" panose="020B0606020202030204" pitchFamily="34" charset="0"/>
            </a:endParaRPr>
          </a:p>
          <a:p>
            <a:pPr algn="ctr">
              <a:defRPr/>
            </a:pPr>
            <a:endParaRPr lang="es-SV" dirty="0">
              <a:latin typeface="Arial Narrow" panose="020B0606020202030204" pitchFamily="34" charset="0"/>
            </a:endParaRPr>
          </a:p>
        </c:rich>
      </c:tx>
      <c:layout>
        <c:manualLayout>
          <c:xMode val="edge"/>
          <c:yMode val="edge"/>
          <c:x val="0.2391283902012248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585599435560553"/>
          <c:y val="0.14068542736829798"/>
          <c:w val="0.79055894575678043"/>
          <c:h val="0.642358267202198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'GRAFICO COMBINADO'!$I$2:$I$3</c:f>
              <c:strCache>
                <c:ptCount val="2"/>
                <c:pt idx="0">
                  <c:v> EXPEDIENTES RESUELTOS</c:v>
                </c:pt>
              </c:strCache>
            </c:strRef>
          </c:tx>
          <c:spPr>
            <a:solidFill>
              <a:srgbClr val="10253F"/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27000" h="127000"/>
            </a:sp3d>
          </c:spPr>
          <c:invertIfNegative val="0"/>
          <c:dLbls>
            <c:dLbl>
              <c:idx val="0"/>
              <c:layout>
                <c:manualLayout>
                  <c:x val="0"/>
                  <c:y val="0.128597642126512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77-4D1D-A57D-DF887FAD2B6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77-4D1D-A57D-DF887FAD2B6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77-4D1D-A57D-DF887FAD2B6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77-4D1D-A57D-DF887FAD2B65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77-4D1D-A57D-DF887FAD2B65}"/>
                </c:ext>
              </c:extLst>
            </c:dLbl>
            <c:dLbl>
              <c:idx val="5"/>
              <c:layout>
                <c:manualLayout>
                  <c:x val="-1.0185067526415994E-16"/>
                  <c:y val="-3.8168099449933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77-4D1D-A57D-DF887FAD2B6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77-4D1D-A57D-DF887FAD2B65}"/>
                </c:ext>
              </c:extLst>
            </c:dLbl>
            <c:dLbl>
              <c:idx val="7"/>
              <c:layout>
                <c:manualLayout>
                  <c:x val="-1.1452551448107497E-3"/>
                  <c:y val="-1.89400605246784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077-4D1D-A57D-DF887FAD2B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'GRAFICO COMBINADO'!$H$4:$H$11</c:f>
              <c:strCache>
                <c:ptCount val="8"/>
                <c:pt idx="0">
                  <c:v>
CALIFICACIÓN DE LUGAR 
</c:v>
                </c:pt>
                <c:pt idx="1">
                  <c:v>LÍNEA DE
CONSTRUCCIÓN</c:v>
                </c:pt>
                <c:pt idx="2">
                  <c:v>REVISIÓN VIAL
Y ZONIFICACIÓN</c:v>
                </c:pt>
                <c:pt idx="3">
                  <c:v>FACTIBILIDAD DE
AGUAS LLUVIAS</c:v>
                </c:pt>
                <c:pt idx="4">
                  <c:v>PERMISO DE CONSTRUCCIÓN</c:v>
                </c:pt>
                <c:pt idx="5">
                  <c:v>RECEPCIÓN
DE OBRA</c:v>
                </c:pt>
                <c:pt idx="6">
                  <c:v>PERMISO PARCELACIÓN
SIMPLE</c:v>
                </c:pt>
                <c:pt idx="7">
                  <c:v>PERMISO DE PARCELACIÓN</c:v>
                </c:pt>
              </c:strCache>
            </c:strRef>
          </c:cat>
          <c:val>
            <c:numRef>
              <c:f>'GRAFICO COMBINADO'!$I$4:$I$11</c:f>
              <c:numCache>
                <c:formatCode>General</c:formatCode>
                <c:ptCount val="8"/>
                <c:pt idx="0">
                  <c:v>416</c:v>
                </c:pt>
                <c:pt idx="1">
                  <c:v>151</c:v>
                </c:pt>
                <c:pt idx="2">
                  <c:v>35</c:v>
                </c:pt>
                <c:pt idx="3">
                  <c:v>100</c:v>
                </c:pt>
                <c:pt idx="4">
                  <c:v>354</c:v>
                </c:pt>
                <c:pt idx="5">
                  <c:v>126</c:v>
                </c:pt>
                <c:pt idx="6">
                  <c:v>69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077-4D1D-A57D-DF887FAD2B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09242336"/>
        <c:axId val="714471808"/>
      </c:barChart>
      <c:lineChart>
        <c:grouping val="standard"/>
        <c:varyColors val="0"/>
        <c:ser>
          <c:idx val="1"/>
          <c:order val="1"/>
          <c:tx>
            <c:strRef>
              <c:f>'GRAFICO COMBINADO'!$J$2:$J$3</c:f>
              <c:strCache>
                <c:ptCount val="2"/>
                <c:pt idx="0">
                  <c:v>TIEMPO DE RESOLUCION DÍAS HÁBILES
PROMEDIO OPAMSS</c:v>
                </c:pt>
              </c:strCache>
            </c:strRef>
          </c:tx>
          <c:spPr>
            <a:ln w="127000">
              <a:solidFill>
                <a:srgbClr val="009D45"/>
              </a:solidFill>
            </a:ln>
          </c:spPr>
          <c:marker>
            <c:symbol val="circle"/>
            <c:size val="15"/>
            <c:spPr>
              <a:solidFill>
                <a:schemeClr val="bg1"/>
              </a:solidFill>
              <a:ln w="38100">
                <a:solidFill>
                  <a:srgbClr val="009D3B"/>
                </a:solidFill>
              </a:ln>
            </c:spPr>
          </c:marker>
          <c:dPt>
            <c:idx val="0"/>
            <c:marker>
              <c:symbol val="circle"/>
              <c:size val="18"/>
            </c:marker>
            <c:bubble3D val="0"/>
            <c:extLst>
              <c:ext xmlns:c16="http://schemas.microsoft.com/office/drawing/2014/chart" uri="{C3380CC4-5D6E-409C-BE32-E72D297353CC}">
                <c16:uniqueId val="{00000009-2077-4D1D-A57D-DF887FAD2B65}"/>
              </c:ext>
            </c:extLst>
          </c:dPt>
          <c:dLbls>
            <c:dLbl>
              <c:idx val="0"/>
              <c:layout>
                <c:manualLayout>
                  <c:x val="-3.0965332458442719E-2"/>
                  <c:y val="-3.47028140455910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077-4D1D-A57D-DF887FAD2B65}"/>
                </c:ext>
              </c:extLst>
            </c:dLbl>
            <c:dLbl>
              <c:idx val="1"/>
              <c:layout>
                <c:manualLayout>
                  <c:x val="-3.027088801399825E-2"/>
                  <c:y val="-2.8073792861953505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600" b="1">
                        <a:solidFill>
                          <a:srgbClr val="009D3B"/>
                        </a:solidFill>
                        <a:latin typeface="Arial Narrow" panose="020B0606020202030204" pitchFamily="34" charset="0"/>
                      </a:defRPr>
                    </a:pPr>
                    <a:fld id="{9478E250-D80A-41EE-B3B5-4444DBFDBBF0}" type="VALUE">
                      <a:rPr lang="en-US" sz="1600" b="1">
                        <a:solidFill>
                          <a:srgbClr val="009D3B"/>
                        </a:solidFill>
                        <a:latin typeface="Arial Narrow" panose="020B0606020202030204" pitchFamily="34" charset="0"/>
                      </a:rPr>
                      <a:pPr>
                        <a:defRPr sz="1600" b="1">
                          <a:solidFill>
                            <a:srgbClr val="009D3B"/>
                          </a:solidFill>
                          <a:latin typeface="Arial Narrow" panose="020B0606020202030204" pitchFamily="34" charset="0"/>
                        </a:defRPr>
                      </a:pPr>
                      <a:t>[VALOR]</a:t>
                    </a:fld>
                    <a:endParaRPr lang="es-SV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2077-4D1D-A57D-DF887FAD2B65}"/>
                </c:ext>
              </c:extLst>
            </c:dLbl>
            <c:dLbl>
              <c:idx val="2"/>
              <c:layout>
                <c:manualLayout>
                  <c:x val="-2.3155706364516498E-2"/>
                  <c:y val="3.44284068694853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rgbClr val="009D3B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077-4D1D-A57D-DF887FAD2B6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rgbClr val="009D3B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2077-4D1D-A57D-DF887FAD2B65}"/>
                </c:ext>
              </c:extLst>
            </c:dLbl>
            <c:dLbl>
              <c:idx val="4"/>
              <c:layout>
                <c:manualLayout>
                  <c:x val="-2.3815625825124854E-2"/>
                  <c:y val="-4.32258412816962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rgbClr val="009D3B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077-4D1D-A57D-DF887FAD2B65}"/>
                </c:ext>
              </c:extLst>
            </c:dLbl>
            <c:dLbl>
              <c:idx val="5"/>
              <c:layout>
                <c:manualLayout>
                  <c:x val="1.3175934997121448E-2"/>
                  <c:y val="-3.75438231242927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rgbClr val="009D3B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077-4D1D-A57D-DF887FAD2B65}"/>
                </c:ext>
              </c:extLst>
            </c:dLbl>
            <c:dLbl>
              <c:idx val="6"/>
              <c:layout>
                <c:manualLayout>
                  <c:x val="-1.2215332458442796E-2"/>
                  <c:y val="3.44284068694853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rgbClr val="009D3B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077-4D1D-A57D-DF887FAD2B65}"/>
                </c:ext>
              </c:extLst>
            </c:dLbl>
            <c:dLbl>
              <c:idx val="7"/>
              <c:layout>
                <c:manualLayout>
                  <c:x val="-8.9273089425850223E-3"/>
                  <c:y val="-3.3755811019357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077-4D1D-A57D-DF887FAD2B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rgbClr val="009D3B"/>
                    </a:solidFill>
                    <a:latin typeface="Arial Narrow" panose="020B0606020202030204" pitchFamily="34" charset="0"/>
                  </a:defRPr>
                </a:pPr>
                <a:endParaRPr lang="es-SV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'GRAFICO COMBINADO'!$H$4:$H$11</c:f>
              <c:strCache>
                <c:ptCount val="8"/>
                <c:pt idx="0">
                  <c:v>
CALIFICACIÓN DE LUGAR 
</c:v>
                </c:pt>
                <c:pt idx="1">
                  <c:v>LÍNEA DE
CONSTRUCCIÓN</c:v>
                </c:pt>
                <c:pt idx="2">
                  <c:v>REVISIÓN VIAL
Y ZONIFICACIÓN</c:v>
                </c:pt>
                <c:pt idx="3">
                  <c:v>FACTIBILIDAD DE
AGUAS LLUVIAS</c:v>
                </c:pt>
                <c:pt idx="4">
                  <c:v>PERMISO DE CONSTRUCCIÓN</c:v>
                </c:pt>
                <c:pt idx="5">
                  <c:v>RECEPCIÓN
DE OBRA</c:v>
                </c:pt>
                <c:pt idx="6">
                  <c:v>PERMISO PARCELACIÓN
SIMPLE</c:v>
                </c:pt>
                <c:pt idx="7">
                  <c:v>PERMISO DE PARCELACIÓN</c:v>
                </c:pt>
              </c:strCache>
            </c:strRef>
          </c:cat>
          <c:val>
            <c:numRef>
              <c:f>'GRAFICO COMBINADO'!$J$4:$J$11</c:f>
              <c:numCache>
                <c:formatCode>General</c:formatCode>
                <c:ptCount val="8"/>
                <c:pt idx="0">
                  <c:v>14</c:v>
                </c:pt>
                <c:pt idx="1">
                  <c:v>15</c:v>
                </c:pt>
                <c:pt idx="2">
                  <c:v>18</c:v>
                </c:pt>
                <c:pt idx="3">
                  <c:v>16</c:v>
                </c:pt>
                <c:pt idx="4">
                  <c:v>19</c:v>
                </c:pt>
                <c:pt idx="5">
                  <c:v>13</c:v>
                </c:pt>
                <c:pt idx="6">
                  <c:v>13</c:v>
                </c:pt>
                <c:pt idx="7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2077-4D1D-A57D-DF887FAD2B65}"/>
            </c:ext>
          </c:extLst>
        </c:ser>
        <c:ser>
          <c:idx val="2"/>
          <c:order val="2"/>
          <c:tx>
            <c:strRef>
              <c:f>'GRAFICO COMBINADO'!$K$2:$K$3</c:f>
              <c:strCache>
                <c:ptCount val="2"/>
                <c:pt idx="0">
                  <c:v>TIEMPO DE RESOLUCION DÍAS HÁBILES
REGLAMENTARIOS
Ley Especial de Agilización de Trámites</c:v>
                </c:pt>
              </c:strCache>
            </c:strRef>
          </c:tx>
          <c:spPr>
            <a:ln w="101600" cap="rnd">
              <a:solidFill>
                <a:srgbClr val="58595B"/>
              </a:solidFill>
            </a:ln>
            <a:effectLst/>
          </c:spPr>
          <c:marker>
            <c:symbol val="circle"/>
            <c:size val="13"/>
            <c:spPr>
              <a:solidFill>
                <a:schemeClr val="bg1"/>
              </a:solidFill>
              <a:ln w="25400">
                <a:solidFill>
                  <a:srgbClr val="58595B"/>
                </a:solidFill>
              </a:ln>
              <a:effectLst/>
              <a:scene3d>
                <a:camera prst="orthographicFront"/>
                <a:lightRig rig="threePt" dir="t"/>
              </a:scene3d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12-2077-4D1D-A57D-DF887FAD2B6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13-2077-4D1D-A57D-DF887FAD2B65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4-2077-4D1D-A57D-DF887FAD2B65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5-2077-4D1D-A57D-DF887FAD2B65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6-2077-4D1D-A57D-DF887FAD2B65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7-2077-4D1D-A57D-DF887FAD2B65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8-2077-4D1D-A57D-DF887FAD2B6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2077-4D1D-A57D-DF887FAD2B6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2077-4D1D-A57D-DF887FAD2B65}"/>
                </c:ext>
              </c:extLst>
            </c:dLbl>
            <c:dLbl>
              <c:idx val="2"/>
              <c:layout>
                <c:manualLayout>
                  <c:x val="-2.7493110236220576E-2"/>
                  <c:y val="-4.0110275892554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077-4D1D-A57D-DF887FAD2B65}"/>
                </c:ext>
              </c:extLst>
            </c:dLbl>
            <c:dLbl>
              <c:idx val="4"/>
              <c:layout>
                <c:manualLayout>
                  <c:x val="-2.2724387045018085E-2"/>
                  <c:y val="-3.98309472833987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Arial Narrow" panose="020B0606020202030204" pitchFamily="34" charset="0"/>
                    </a:defRPr>
                  </a:pPr>
                  <a:endParaRPr lang="es-SV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077-4D1D-A57D-DF887FAD2B65}"/>
                </c:ext>
              </c:extLst>
            </c:dLbl>
            <c:dLbl>
              <c:idx val="5"/>
              <c:layout>
                <c:manualLayout>
                  <c:x val="-2.1164765963955025E-2"/>
                  <c:y val="-5.8771007808077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077-4D1D-A57D-DF887FAD2B65}"/>
                </c:ext>
              </c:extLst>
            </c:dLbl>
            <c:dLbl>
              <c:idx val="6"/>
              <c:layout>
                <c:manualLayout>
                  <c:x val="-2.5227536045778463E-2"/>
                  <c:y val="-3.82162698400862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077-4D1D-A57D-DF887FAD2B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es-S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'GRAFICO COMBINADO'!$H$4:$H$11</c:f>
              <c:strCache>
                <c:ptCount val="8"/>
                <c:pt idx="0">
                  <c:v>
CALIFICACIÓN DE LUGAR 
</c:v>
                </c:pt>
                <c:pt idx="1">
                  <c:v>LÍNEA DE
CONSTRUCCIÓN</c:v>
                </c:pt>
                <c:pt idx="2">
                  <c:v>REVISIÓN VIAL
Y ZONIFICACIÓN</c:v>
                </c:pt>
                <c:pt idx="3">
                  <c:v>FACTIBILIDAD DE
AGUAS LLUVIAS</c:v>
                </c:pt>
                <c:pt idx="4">
                  <c:v>PERMISO DE CONSTRUCCIÓN</c:v>
                </c:pt>
                <c:pt idx="5">
                  <c:v>RECEPCIÓN
DE OBRA</c:v>
                </c:pt>
                <c:pt idx="6">
                  <c:v>PERMISO PARCELACIÓN
SIMPLE</c:v>
                </c:pt>
                <c:pt idx="7">
                  <c:v>PERMISO DE PARCELACIÓN</c:v>
                </c:pt>
              </c:strCache>
            </c:strRef>
          </c:cat>
          <c:val>
            <c:numRef>
              <c:f>'GRAFICO COMBINADO'!$K$4:$K$11</c:f>
              <c:numCache>
                <c:formatCode>General</c:formatCode>
                <c:ptCount val="8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25</c:v>
                </c:pt>
                <c:pt idx="5">
                  <c:v>15</c:v>
                </c:pt>
                <c:pt idx="6">
                  <c:v>25</c:v>
                </c:pt>
                <c:pt idx="7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2077-4D1D-A57D-DF887FAD2B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4472928"/>
        <c:axId val="714472368"/>
      </c:lineChart>
      <c:catAx>
        <c:axId val="8092423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defRPr>
            </a:pPr>
            <a:endParaRPr lang="es-SV"/>
          </a:p>
        </c:txPr>
        <c:crossAx val="714471808"/>
        <c:crosses val="autoZero"/>
        <c:auto val="1"/>
        <c:lblAlgn val="ctr"/>
        <c:lblOffset val="100"/>
        <c:noMultiLvlLbl val="0"/>
      </c:catAx>
      <c:valAx>
        <c:axId val="714471808"/>
        <c:scaling>
          <c:orientation val="minMax"/>
        </c:scaling>
        <c:delete val="0"/>
        <c:axPos val="l"/>
        <c:majorGridlines>
          <c:spPr>
            <a:ln w="317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 b="0"/>
                </a:pPr>
                <a:r>
                  <a:rPr lang="es-SV" sz="1100" b="0" baseline="0" dirty="0">
                    <a:latin typeface="Arial Narrow" panose="020B0606020202030204" pitchFamily="34" charset="0"/>
                  </a:rPr>
                  <a:t>EXPEDIENTES</a:t>
                </a:r>
                <a:endParaRPr lang="es-SV" sz="1100" b="0" dirty="0"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8.3333333333333332E-3"/>
              <c:y val="0.3880882529270595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 Narrow" panose="020B0606020202030204" pitchFamily="34" charset="0"/>
              </a:defRPr>
            </a:pPr>
            <a:endParaRPr lang="es-SV"/>
          </a:p>
        </c:txPr>
        <c:crossAx val="809242336"/>
        <c:crosses val="autoZero"/>
        <c:crossBetween val="between"/>
      </c:valAx>
      <c:valAx>
        <c:axId val="71447236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100" b="0">
                    <a:latin typeface="Arial Narrow" panose="020B0606020202030204" pitchFamily="34" charset="0"/>
                  </a:defRPr>
                </a:pPr>
                <a:r>
                  <a:rPr lang="es-SV" sz="1100" b="0" dirty="0">
                    <a:latin typeface="Arial Narrow" panose="020B0606020202030204" pitchFamily="34" charset="0"/>
                  </a:rPr>
                  <a:t>TIEMPO EN</a:t>
                </a:r>
                <a:r>
                  <a:rPr lang="es-SV" sz="1100" b="0" baseline="0" dirty="0">
                    <a:latin typeface="Arial Narrow" panose="020B0606020202030204" pitchFamily="34" charset="0"/>
                  </a:rPr>
                  <a:t> DÍAS  HÁBILES</a:t>
                </a:r>
                <a:endParaRPr lang="es-SV" sz="1100" b="0" dirty="0"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.96892157591808792"/>
              <c:y val="0.3942334659610992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anose="020B0606020202030204" pitchFamily="34" charset="0"/>
              </a:defRPr>
            </a:pPr>
            <a:endParaRPr lang="es-SV"/>
          </a:p>
        </c:txPr>
        <c:crossAx val="714472928"/>
        <c:crosses val="max"/>
        <c:crossBetween val="between"/>
      </c:valAx>
      <c:catAx>
        <c:axId val="7144729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4472368"/>
        <c:crosses val="autoZero"/>
        <c:auto val="1"/>
        <c:lblAlgn val="ctr"/>
        <c:lblOffset val="100"/>
        <c:noMultiLvlLbl val="0"/>
      </c:catAx>
      <c:spPr>
        <a:scene3d>
          <a:camera prst="orthographicFront"/>
          <a:lightRig rig="threePt" dir="t"/>
        </a:scene3d>
        <a:sp3d>
          <a:bevelT h="12700"/>
        </a:sp3d>
      </c:spPr>
    </c:plotArea>
    <c:legend>
      <c:legendPos val="t"/>
      <c:legendEntry>
        <c:idx val="1"/>
        <c:txPr>
          <a:bodyPr/>
          <a:lstStyle/>
          <a:p>
            <a:pPr>
              <a:defRPr sz="900">
                <a:latin typeface="Arial Narrow" panose="020B0606020202030204" pitchFamily="34" charset="0"/>
              </a:defRPr>
            </a:pPr>
            <a:endParaRPr lang="es-SV"/>
          </a:p>
        </c:txPr>
      </c:legendEntry>
      <c:layout>
        <c:manualLayout>
          <c:xMode val="edge"/>
          <c:yMode val="edge"/>
          <c:x val="7.6835848643919513E-2"/>
          <c:y val="6.8004809284029924E-2"/>
          <c:w val="0.8550527015634255"/>
          <c:h val="7.7568288916900638E-2"/>
        </c:manualLayout>
      </c:layout>
      <c:overlay val="0"/>
      <c:txPr>
        <a:bodyPr/>
        <a:lstStyle/>
        <a:p>
          <a:pPr>
            <a:defRPr sz="900">
              <a:latin typeface="Arial Narrow" panose="020B0606020202030204" pitchFamily="34" charset="0"/>
            </a:defRPr>
          </a:pPr>
          <a:endParaRPr lang="es-SV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0.0868</cdr:x>
      <cdr:y>0.93533</cdr:y>
    </cdr:from>
    <cdr:to>
      <cdr:x>0.92524</cdr:x>
      <cdr:y>0.97982</cdr:y>
    </cdr:to>
    <cdr:pic>
      <cdr:nvPicPr>
        <cdr:cNvPr id="6" name="Imagen 5">
          <a:extLst xmlns:a="http://schemas.openxmlformats.org/drawingml/2006/main">
            <a:ext uri="{FF2B5EF4-FFF2-40B4-BE49-F238E27FC236}">
              <a16:creationId xmlns:a16="http://schemas.microsoft.com/office/drawing/2014/main" id="{4568F844-E293-407D-858F-134968AB5D4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93698" y="6271728"/>
          <a:ext cx="7666733" cy="29832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0.22263</cdr:x>
      <cdr:y>0.96098</cdr:y>
    </cdr:from>
    <cdr:to>
      <cdr:x>0.50789</cdr:x>
      <cdr:y>1</cdr:y>
    </cdr:to>
    <cdr:sp macro="" textlink="">
      <cdr:nvSpPr>
        <cdr:cNvPr id="7" name="CuadroTexto 6"/>
        <cdr:cNvSpPr txBox="1"/>
      </cdr:nvSpPr>
      <cdr:spPr>
        <a:xfrm xmlns:a="http://schemas.openxmlformats.org/drawingml/2006/main">
          <a:off x="2468793" y="6443721"/>
          <a:ext cx="3163314" cy="26164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s-S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>
              <a:latin typeface="Arial Narrow" panose="020B0606020202030204" pitchFamily="34" charset="0"/>
            </a:rPr>
            <a:t>TRÁMITES LDOTAMSS Y SU REGLAMENTO </a:t>
          </a:r>
          <a:endParaRPr lang="es-SV" sz="1100" dirty="0">
            <a:latin typeface="Arial Narrow" panose="020B0606020202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817938" cy="349250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991101" y="0"/>
            <a:ext cx="3819525" cy="349250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/>
            </a:lvl1pPr>
          </a:lstStyle>
          <a:p>
            <a:fld id="{A7D59697-CBE3-4C6B-B734-29E674CAA0A9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20925" y="869950"/>
            <a:ext cx="4170363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8" rIns="91417" bIns="45708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881064" y="3346450"/>
            <a:ext cx="7050087" cy="2738438"/>
          </a:xfrm>
          <a:prstGeom prst="rect">
            <a:avLst/>
          </a:prstGeom>
        </p:spPr>
        <p:txBody>
          <a:bodyPr vert="horz" lIns="91417" tIns="45708" rIns="91417" bIns="4570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605588"/>
            <a:ext cx="3817938" cy="349250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991101" y="6605588"/>
            <a:ext cx="3819525" cy="349250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/>
            </a:lvl1pPr>
          </a:lstStyle>
          <a:p>
            <a:fld id="{E9ED8667-E975-473F-84DA-85665883DC6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75398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20925" y="869950"/>
            <a:ext cx="4170363" cy="23463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D8667-E975-473F-84DA-85665883DC62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220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FC46-81C3-4516-994A-3E511385EA80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445F-29E5-42CD-89C7-2CF3A58C71B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2617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FC46-81C3-4516-994A-3E511385EA80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445F-29E5-42CD-89C7-2CF3A58C71B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422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FC46-81C3-4516-994A-3E511385EA80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445F-29E5-42CD-89C7-2CF3A58C71B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113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FC46-81C3-4516-994A-3E511385EA80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445F-29E5-42CD-89C7-2CF3A58C71B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1238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FC46-81C3-4516-994A-3E511385EA80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445F-29E5-42CD-89C7-2CF3A58C71B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1226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FC46-81C3-4516-994A-3E511385EA80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445F-29E5-42CD-89C7-2CF3A58C71B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9559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FC46-81C3-4516-994A-3E511385EA80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445F-29E5-42CD-89C7-2CF3A58C71B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6279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FC46-81C3-4516-994A-3E511385EA80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445F-29E5-42CD-89C7-2CF3A58C71B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79138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FC46-81C3-4516-994A-3E511385EA80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445F-29E5-42CD-89C7-2CF3A58C71B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3501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FC46-81C3-4516-994A-3E511385EA80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445F-29E5-42CD-89C7-2CF3A58C71B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3472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FC46-81C3-4516-994A-3E511385EA80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445F-29E5-42CD-89C7-2CF3A58C71B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5721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DFC46-81C3-4516-994A-3E511385EA80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A445F-29E5-42CD-89C7-2CF3A58C71B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0375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0792207"/>
              </p:ext>
            </p:extLst>
          </p:nvPr>
        </p:nvGraphicFramePr>
        <p:xfrm>
          <a:off x="515380" y="152636"/>
          <a:ext cx="11089232" cy="670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5580" y="5877272"/>
            <a:ext cx="4500500" cy="54711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6080" y="5877272"/>
            <a:ext cx="3750142" cy="61912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675620" y="6110261"/>
            <a:ext cx="13131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100" dirty="0">
                <a:latin typeface="Arial Narrow" panose="020B0606020202030204" pitchFamily="34" charset="0"/>
              </a:rPr>
              <a:t>TR</a:t>
            </a:r>
            <a:r>
              <a:rPr lang="en-US" sz="1100" dirty="0">
                <a:latin typeface="Arial Narrow" panose="020B0606020202030204" pitchFamily="34" charset="0"/>
              </a:rPr>
              <a:t>Á</a:t>
            </a:r>
            <a:r>
              <a:rPr lang="es-SV" sz="1100" dirty="0">
                <a:latin typeface="Arial Narrow" panose="020B0606020202030204" pitchFamily="34" charset="0"/>
              </a:rPr>
              <a:t>MITES PREVIOS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039009" y="6190412"/>
            <a:ext cx="7938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 Narrow" panose="020B0606020202030204" pitchFamily="34" charset="0"/>
              </a:rPr>
              <a:t>PERMISOS</a:t>
            </a:r>
            <a:endParaRPr lang="es-SV" sz="11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906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57</Words>
  <Application>Microsoft Office PowerPoint</Application>
  <PresentationFormat>Panorámica</PresentationFormat>
  <Paragraphs>30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Tito Farid Arias Hándal</dc:creator>
  <cp:lastModifiedBy>Marlene Solano</cp:lastModifiedBy>
  <cp:revision>153</cp:revision>
  <cp:lastPrinted>2017-08-29T21:05:59Z</cp:lastPrinted>
  <dcterms:created xsi:type="dcterms:W3CDTF">2014-11-06T19:29:06Z</dcterms:created>
  <dcterms:modified xsi:type="dcterms:W3CDTF">2019-10-09T14:27:43Z</dcterms:modified>
</cp:coreProperties>
</file>