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59" r:id="rId2"/>
    <p:sldId id="315" r:id="rId3"/>
    <p:sldId id="316" r:id="rId4"/>
    <p:sldId id="350" r:id="rId5"/>
    <p:sldId id="353" r:id="rId6"/>
    <p:sldId id="354" r:id="rId7"/>
    <p:sldId id="324" r:id="rId8"/>
    <p:sldId id="325" r:id="rId9"/>
    <p:sldId id="326" r:id="rId10"/>
    <p:sldId id="327" r:id="rId11"/>
    <p:sldId id="355" r:id="rId12"/>
    <p:sldId id="328" r:id="rId13"/>
    <p:sldId id="319" r:id="rId14"/>
    <p:sldId id="356" r:id="rId15"/>
    <p:sldId id="361" r:id="rId16"/>
    <p:sldId id="331" r:id="rId17"/>
    <p:sldId id="332" r:id="rId18"/>
    <p:sldId id="333" r:id="rId19"/>
    <p:sldId id="320" r:id="rId20"/>
    <p:sldId id="335" r:id="rId21"/>
    <p:sldId id="336" r:id="rId22"/>
    <p:sldId id="357" r:id="rId23"/>
    <p:sldId id="321" r:id="rId24"/>
    <p:sldId id="339" r:id="rId25"/>
    <p:sldId id="358" r:id="rId26"/>
    <p:sldId id="322" r:id="rId27"/>
    <p:sldId id="341" r:id="rId28"/>
    <p:sldId id="342" r:id="rId29"/>
    <p:sldId id="343" r:id="rId30"/>
    <p:sldId id="344" r:id="rId31"/>
    <p:sldId id="345" r:id="rId32"/>
    <p:sldId id="347" r:id="rId33"/>
    <p:sldId id="348" r:id="rId34"/>
    <p:sldId id="349" r:id="rId35"/>
    <p:sldId id="323" r:id="rId36"/>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91741" autoAdjust="0"/>
  </p:normalViewPr>
  <p:slideViewPr>
    <p:cSldViewPr snapToGrid="0" snapToObjects="1">
      <p:cViewPr varScale="1">
        <p:scale>
          <a:sx n="96" d="100"/>
          <a:sy n="96" d="100"/>
        </p:scale>
        <p:origin x="-26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PRO-FS1\UAE$\GPDI%202017\Rendici&#243;n%20de%20cuentas\Detalle%20de%20montos%20de%20compromisos%20de%20inversi&#243;n%202016%20-%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pattFill prst="dkHorz">
              <a:fgClr>
                <a:srgbClr val="830038"/>
              </a:fgClr>
              <a:bgClr>
                <a:schemeClr val="bg1"/>
              </a:bgClr>
            </a:pattFill>
          </c:spPr>
          <c:invertIfNegative val="0"/>
          <c:dLbls>
            <c:numFmt formatCode="#,##0" sourceLinked="0"/>
            <c:spPr>
              <a:solidFill>
                <a:srgbClr val="830038"/>
              </a:solidFill>
            </c:spPr>
            <c:txPr>
              <a:bodyPr/>
              <a:lstStyle/>
              <a:p>
                <a:pPr>
                  <a:defRPr sz="1400">
                    <a:solidFill>
                      <a:schemeClr val="bg1"/>
                    </a:solidFill>
                  </a:defRPr>
                </a:pPr>
                <a:endParaRPr lang="es-SV"/>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'1'!$A$2:$A$7</c:f>
              <c:numCache>
                <c:formatCode>General</c:formatCode>
                <c:ptCount val="6"/>
                <c:pt idx="0">
                  <c:v>2011</c:v>
                </c:pt>
                <c:pt idx="1">
                  <c:v>2012</c:v>
                </c:pt>
                <c:pt idx="2">
                  <c:v>2013</c:v>
                </c:pt>
                <c:pt idx="3">
                  <c:v>2014</c:v>
                </c:pt>
                <c:pt idx="4">
                  <c:v>2015</c:v>
                </c:pt>
                <c:pt idx="5">
                  <c:v>2016</c:v>
                </c:pt>
              </c:numCache>
            </c:numRef>
          </c:cat>
          <c:val>
            <c:numRef>
              <c:f>'1'!$B$2:$B$7</c:f>
              <c:numCache>
                <c:formatCode>0.0</c:formatCode>
                <c:ptCount val="6"/>
                <c:pt idx="0">
                  <c:v>7494.8800000000028</c:v>
                </c:pt>
                <c:pt idx="1">
                  <c:v>8197.8100000000013</c:v>
                </c:pt>
                <c:pt idx="2">
                  <c:v>8264.0400000000009</c:v>
                </c:pt>
                <c:pt idx="3">
                  <c:v>8489.5500000000011</c:v>
                </c:pt>
                <c:pt idx="4">
                  <c:v>9001.7900000000027</c:v>
                </c:pt>
                <c:pt idx="5">
                  <c:v>9197.2900000000009</c:v>
                </c:pt>
              </c:numCache>
            </c:numRef>
          </c:val>
          <c:extLst xmlns:c16r2="http://schemas.microsoft.com/office/drawing/2015/06/chart">
            <c:ext xmlns:c16="http://schemas.microsoft.com/office/drawing/2014/chart" uri="{C3380CC4-5D6E-409C-BE32-E72D297353CC}">
              <c16:uniqueId val="{00000000-CA43-49D3-B154-61340355FA50}"/>
            </c:ext>
          </c:extLst>
        </c:ser>
        <c:dLbls>
          <c:dLblPos val="outEnd"/>
          <c:showLegendKey val="0"/>
          <c:showVal val="1"/>
          <c:showCatName val="0"/>
          <c:showSerName val="0"/>
          <c:showPercent val="0"/>
          <c:showBubbleSize val="0"/>
        </c:dLbls>
        <c:gapWidth val="150"/>
        <c:axId val="19803520"/>
        <c:axId val="19806464"/>
      </c:barChart>
      <c:catAx>
        <c:axId val="19803520"/>
        <c:scaling>
          <c:orientation val="minMax"/>
        </c:scaling>
        <c:delete val="0"/>
        <c:axPos val="b"/>
        <c:numFmt formatCode="General" sourceLinked="1"/>
        <c:majorTickMark val="out"/>
        <c:minorTickMark val="none"/>
        <c:tickLblPos val="nextTo"/>
        <c:txPr>
          <a:bodyPr/>
          <a:lstStyle/>
          <a:p>
            <a:pPr>
              <a:defRPr sz="1200" b="0">
                <a:solidFill>
                  <a:srgbClr val="830038"/>
                </a:solidFill>
              </a:defRPr>
            </a:pPr>
            <a:endParaRPr lang="es-SV"/>
          </a:p>
        </c:txPr>
        <c:crossAx val="19806464"/>
        <c:crosses val="autoZero"/>
        <c:auto val="1"/>
        <c:lblAlgn val="ctr"/>
        <c:lblOffset val="100"/>
        <c:noMultiLvlLbl val="0"/>
      </c:catAx>
      <c:valAx>
        <c:axId val="19806464"/>
        <c:scaling>
          <c:orientation val="minMax"/>
        </c:scaling>
        <c:delete val="1"/>
        <c:axPos val="l"/>
        <c:numFmt formatCode="0.0" sourceLinked="1"/>
        <c:majorTickMark val="out"/>
        <c:minorTickMark val="none"/>
        <c:tickLblPos val="nextTo"/>
        <c:crossAx val="1980352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pattFill prst="wdUpDiag">
              <a:fgClr>
                <a:srgbClr val="830038"/>
              </a:fgClr>
              <a:bgClr>
                <a:schemeClr val="bg1"/>
              </a:bgClr>
            </a:pattFill>
          </c:spPr>
          <c:invertIfNegative val="0"/>
          <c:dLbls>
            <c:numFmt formatCode="#,##0" sourceLinked="0"/>
            <c:spPr>
              <a:solidFill>
                <a:srgbClr val="830038"/>
              </a:solidFill>
            </c:spPr>
            <c:txPr>
              <a:bodyPr/>
              <a:lstStyle/>
              <a:p>
                <a:pPr>
                  <a:defRPr sz="1400">
                    <a:solidFill>
                      <a:schemeClr val="bg1"/>
                    </a:solidFill>
                  </a:defRPr>
                </a:pPr>
                <a:endParaRPr lang="es-SV"/>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'1'!$A$2:$A$7</c:f>
              <c:numCache>
                <c:formatCode>General</c:formatCode>
                <c:ptCount val="6"/>
                <c:pt idx="0">
                  <c:v>2011</c:v>
                </c:pt>
                <c:pt idx="1">
                  <c:v>2012</c:v>
                </c:pt>
                <c:pt idx="2">
                  <c:v>2013</c:v>
                </c:pt>
                <c:pt idx="3">
                  <c:v>2014</c:v>
                </c:pt>
                <c:pt idx="4">
                  <c:v>2015</c:v>
                </c:pt>
                <c:pt idx="5">
                  <c:v>2016</c:v>
                </c:pt>
              </c:numCache>
            </c:numRef>
          </c:cat>
          <c:val>
            <c:numRef>
              <c:f>'1'!$B$2:$B$7</c:f>
              <c:numCache>
                <c:formatCode>#,##0.0</c:formatCode>
                <c:ptCount val="6"/>
                <c:pt idx="0">
                  <c:v>218.54</c:v>
                </c:pt>
                <c:pt idx="1">
                  <c:v>481.9099999999998</c:v>
                </c:pt>
                <c:pt idx="2">
                  <c:v>179.25</c:v>
                </c:pt>
                <c:pt idx="3">
                  <c:v>311.18999999999994</c:v>
                </c:pt>
                <c:pt idx="4">
                  <c:v>398.6699999999999</c:v>
                </c:pt>
                <c:pt idx="5">
                  <c:v>373.4899999999999</c:v>
                </c:pt>
              </c:numCache>
            </c:numRef>
          </c:val>
          <c:extLst xmlns:c16r2="http://schemas.microsoft.com/office/drawing/2015/06/chart">
            <c:ext xmlns:c16="http://schemas.microsoft.com/office/drawing/2014/chart" uri="{C3380CC4-5D6E-409C-BE32-E72D297353CC}">
              <c16:uniqueId val="{00000000-B651-4DB8-9265-BDE7D239A19E}"/>
            </c:ext>
          </c:extLst>
        </c:ser>
        <c:dLbls>
          <c:dLblPos val="outEnd"/>
          <c:showLegendKey val="0"/>
          <c:showVal val="1"/>
          <c:showCatName val="0"/>
          <c:showSerName val="0"/>
          <c:showPercent val="0"/>
          <c:showBubbleSize val="0"/>
        </c:dLbls>
        <c:gapWidth val="150"/>
        <c:axId val="20064512"/>
        <c:axId val="20071552"/>
      </c:barChart>
      <c:catAx>
        <c:axId val="20064512"/>
        <c:scaling>
          <c:orientation val="minMax"/>
        </c:scaling>
        <c:delete val="0"/>
        <c:axPos val="b"/>
        <c:numFmt formatCode="General" sourceLinked="1"/>
        <c:majorTickMark val="out"/>
        <c:minorTickMark val="none"/>
        <c:tickLblPos val="nextTo"/>
        <c:txPr>
          <a:bodyPr/>
          <a:lstStyle/>
          <a:p>
            <a:pPr>
              <a:defRPr sz="1200">
                <a:solidFill>
                  <a:srgbClr val="830038"/>
                </a:solidFill>
              </a:defRPr>
            </a:pPr>
            <a:endParaRPr lang="es-SV"/>
          </a:p>
        </c:txPr>
        <c:crossAx val="20071552"/>
        <c:crosses val="autoZero"/>
        <c:auto val="1"/>
        <c:lblAlgn val="ctr"/>
        <c:lblOffset val="100"/>
        <c:noMultiLvlLbl val="0"/>
      </c:catAx>
      <c:valAx>
        <c:axId val="20071552"/>
        <c:scaling>
          <c:orientation val="minMax"/>
        </c:scaling>
        <c:delete val="1"/>
        <c:axPos val="l"/>
        <c:numFmt formatCode="#,##0.0" sourceLinked="1"/>
        <c:majorTickMark val="out"/>
        <c:minorTickMark val="none"/>
        <c:tickLblPos val="nextTo"/>
        <c:crossAx val="2006451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859777744128138"/>
          <c:y val="0.18616891267492622"/>
          <c:w val="0.50817286661282723"/>
          <c:h val="0.78430984949034321"/>
        </c:manualLayout>
      </c:layout>
      <c:pieChart>
        <c:varyColors val="1"/>
        <c:ser>
          <c:idx val="0"/>
          <c:order val="0"/>
          <c:tx>
            <c:strRef>
              <c:f>'1'!$B$2:$B$11</c:f>
              <c:strCache>
                <c:ptCount val="10"/>
                <c:pt idx="0">
                  <c:v>34.2%</c:v>
                </c:pt>
                <c:pt idx="1">
                  <c:v>28.1%</c:v>
                </c:pt>
                <c:pt idx="2">
                  <c:v>13.7%</c:v>
                </c:pt>
                <c:pt idx="3">
                  <c:v>9.5%</c:v>
                </c:pt>
                <c:pt idx="4">
                  <c:v>8.6%</c:v>
                </c:pt>
                <c:pt idx="5">
                  <c:v>4.1%</c:v>
                </c:pt>
                <c:pt idx="6">
                  <c:v>0.7%</c:v>
                </c:pt>
                <c:pt idx="7">
                  <c:v>0.6%</c:v>
                </c:pt>
                <c:pt idx="8">
                  <c:v>0.6%</c:v>
                </c:pt>
                <c:pt idx="9">
                  <c:v>0.0%</c:v>
                </c:pt>
              </c:strCache>
            </c:strRef>
          </c:tx>
          <c:spPr>
            <a:solidFill>
              <a:srgbClr val="FB6E09"/>
            </a:solidFill>
          </c:spPr>
          <c:explosion val="25"/>
          <c:dLbls>
            <c:dLbl>
              <c:idx val="0"/>
              <c:layout>
                <c:manualLayout>
                  <c:x val="-0.17938833366982973"/>
                  <c:y val="0.11493901419729102"/>
                </c:manualLayout>
              </c:layout>
              <c:tx>
                <c:rich>
                  <a:bodyPr/>
                  <a:lstStyle/>
                  <a:p>
                    <a:fld id="{79A6E08A-9025-4517-8E92-20B1EFA9D667}" type="CATEGORYNAME">
                      <a:rPr lang="es-SV">
                        <a:solidFill>
                          <a:schemeClr val="tx1"/>
                        </a:solidFill>
                      </a:rPr>
                      <a:pPr/>
                      <a:t>[NOMBRE DE CATEGORÍA]</a:t>
                    </a:fld>
                    <a:r>
                      <a:rPr lang="es-SV" baseline="0" dirty="0">
                        <a:solidFill>
                          <a:schemeClr val="tx1"/>
                        </a:solidFill>
                      </a:rPr>
                      <a:t> </a:t>
                    </a:r>
                    <a:fld id="{BC16DC1A-716F-4C19-9B44-13DD18CBD8C1}" type="VALUE">
                      <a:rPr lang="es-SV" baseline="0">
                        <a:solidFill>
                          <a:schemeClr val="tx1"/>
                        </a:solidFill>
                      </a:rPr>
                      <a:pPr/>
                      <a:t>[VALOR]</a:t>
                    </a:fld>
                    <a:endParaRPr lang="es-SV" baseline="0" dirty="0">
                      <a:solidFill>
                        <a:schemeClr val="tx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0-93A3-41B3-9E98-AC8296B8569C}"/>
                </c:ext>
                <c:ext xmlns:c15="http://schemas.microsoft.com/office/drawing/2012/chart" uri="{CE6537A1-D6FC-4f65-9D91-7224C49458BB}">
                  <c15:layout/>
                  <c15:dlblFieldTable/>
                  <c15:showDataLabelsRange val="0"/>
                </c:ext>
              </c:extLst>
            </c:dLbl>
            <c:dLbl>
              <c:idx val="1"/>
              <c:layout>
                <c:manualLayout>
                  <c:x val="-3.6272944848240125E-2"/>
                  <c:y val="-6.9244699183555955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93A3-41B3-9E98-AC8296B8569C}"/>
                </c:ext>
                <c:ext xmlns:c15="http://schemas.microsoft.com/office/drawing/2012/chart" uri="{CE6537A1-D6FC-4f65-9D91-7224C49458BB}">
                  <c15:layout/>
                </c:ext>
              </c:extLst>
            </c:dLbl>
            <c:dLbl>
              <c:idx val="2"/>
              <c:layout>
                <c:manualLayout>
                  <c:x val="-3.4694469519536142E-17"/>
                  <c:y val="0.15604852860230745"/>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2-93A3-41B3-9E98-AC8296B8569C}"/>
                </c:ext>
                <c:ext xmlns:c15="http://schemas.microsoft.com/office/drawing/2012/chart" uri="{CE6537A1-D6FC-4f65-9D91-7224C49458BB}">
                  <c15:layout>
                    <c:manualLayout>
                      <c:w val="0.30988247863247859"/>
                      <c:h val="0.11768823846082464"/>
                    </c:manualLayout>
                  </c15:layout>
                </c:ext>
              </c:extLst>
            </c:dLbl>
            <c:dLbl>
              <c:idx val="3"/>
              <c:layout>
                <c:manualLayout>
                  <c:x val="-8.2680950938824951E-2"/>
                  <c:y val="0.30015362897741793"/>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93A3-41B3-9E98-AC8296B8569C}"/>
                </c:ext>
                <c:ext xmlns:c15="http://schemas.microsoft.com/office/drawing/2012/chart" uri="{CE6537A1-D6FC-4f65-9D91-7224C49458BB}">
                  <c15:layout/>
                </c:ext>
              </c:extLst>
            </c:dLbl>
            <c:dLbl>
              <c:idx val="4"/>
              <c:layout>
                <c:manualLayout>
                  <c:x val="-0.17027275136281042"/>
                  <c:y val="0.27820399314817779"/>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4-93A3-41B3-9E98-AC8296B8569C}"/>
                </c:ext>
                <c:ext xmlns:c15="http://schemas.microsoft.com/office/drawing/2012/chart" uri="{CE6537A1-D6FC-4f65-9D91-7224C49458BB}">
                  <c15:layout>
                    <c:manualLayout>
                      <c:w val="0.20703803250555217"/>
                      <c:h val="0.23653809474726878"/>
                    </c:manualLayout>
                  </c15:layout>
                </c:ext>
              </c:extLst>
            </c:dLbl>
            <c:dLbl>
              <c:idx val="5"/>
              <c:layout>
                <c:manualLayout>
                  <c:x val="-0.2757396611481257"/>
                  <c:y val="0.12409021166262388"/>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93A3-41B3-9E98-AC8296B8569C}"/>
                </c:ext>
                <c:ext xmlns:c15="http://schemas.microsoft.com/office/drawing/2012/chart" uri="{CE6537A1-D6FC-4f65-9D91-7224C49458BB}">
                  <c15:layout/>
                </c:ext>
              </c:extLst>
            </c:dLbl>
            <c:dLbl>
              <c:idx val="6"/>
              <c:layout>
                <c:manualLayout>
                  <c:x val="-0.37245819032236355"/>
                  <c:y val="1.9556939612094124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6-93A3-41B3-9E98-AC8296B8569C}"/>
                </c:ext>
                <c:ext xmlns:c15="http://schemas.microsoft.com/office/drawing/2012/chart" uri="{CE6537A1-D6FC-4f65-9D91-7224C49458BB}">
                  <c15:layout/>
                </c:ext>
              </c:extLst>
            </c:dLbl>
            <c:dLbl>
              <c:idx val="7"/>
              <c:layout>
                <c:manualLayout>
                  <c:x val="-0.14395042566794536"/>
                  <c:y val="-5.5706652722232138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93A3-41B3-9E98-AC8296B8569C}"/>
                </c:ext>
                <c:ext xmlns:c15="http://schemas.microsoft.com/office/drawing/2012/chart" uri="{CE6537A1-D6FC-4f65-9D91-7224C49458BB}">
                  <c15:layout>
                    <c:manualLayout>
                      <c:w val="0.24177350427350427"/>
                      <c:h val="0.14030288895835136"/>
                    </c:manualLayout>
                  </c15:layout>
                </c:ext>
              </c:extLst>
            </c:dLbl>
            <c:dLbl>
              <c:idx val="8"/>
              <c:layout>
                <c:manualLayout>
                  <c:x val="4.13995726495726E-2"/>
                  <c:y val="-1.7003381265704123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8-93A3-41B3-9E98-AC8296B8569C}"/>
                </c:ext>
                <c:ext xmlns:c15="http://schemas.microsoft.com/office/drawing/2012/chart" uri="{CE6537A1-D6FC-4f65-9D91-7224C49458BB}">
                  <c15:layout>
                    <c:manualLayout>
                      <c:w val="0.22168803418803418"/>
                      <c:h val="0.13912786910148958"/>
                    </c:manualLayout>
                  </c15:layout>
                </c:ext>
              </c:extLst>
            </c:dLbl>
            <c:dLbl>
              <c:idx val="9"/>
              <c:layout>
                <c:manualLayout>
                  <c:x val="0.30080023050003374"/>
                  <c:y val="-5.9349863460745084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93A3-41B3-9E98-AC8296B8569C}"/>
                </c:ext>
                <c:ext xmlns:c15="http://schemas.microsoft.com/office/drawing/2012/chart" uri="{CE6537A1-D6FC-4f65-9D91-7224C49458BB}">
                  <c15:layout>
                    <c:manualLayout>
                      <c:w val="0.24882478632478633"/>
                      <c:h val="6.3401085237952876E-2"/>
                    </c:manualLayout>
                  </c15:layout>
                </c:ext>
              </c:extLst>
            </c:dLbl>
            <c:spPr>
              <a:noFill/>
              <a:ln>
                <a:noFill/>
              </a:ln>
              <a:effectLst/>
            </c:spPr>
            <c:txPr>
              <a:bodyPr/>
              <a:lstStyle/>
              <a:p>
                <a:pPr>
                  <a:defRPr sz="900" b="0">
                    <a:solidFill>
                      <a:schemeClr val="tx1"/>
                    </a:solidFill>
                    <a:latin typeface="Arial" panose="020B0604020202020204" pitchFamily="34" charset="0"/>
                    <a:cs typeface="Arial" panose="020B0604020202020204" pitchFamily="34" charset="0"/>
                  </a:defRPr>
                </a:pPr>
                <a:endParaRPr lang="es-SV"/>
              </a:p>
            </c:txPr>
            <c:showLegendKey val="0"/>
            <c:showVal val="1"/>
            <c:showCatName val="1"/>
            <c:showSerName val="0"/>
            <c:showPercent val="0"/>
            <c:showBubbleSize val="0"/>
            <c:separator> </c:separator>
            <c:showLeaderLines val="1"/>
            <c:leaderLines>
              <c:spPr>
                <a:ln>
                  <a:solidFill>
                    <a:srgbClr val="830038"/>
                  </a:solidFill>
                </a:ln>
              </c:spPr>
            </c:leaderLines>
            <c:extLst xmlns:c16r2="http://schemas.microsoft.com/office/drawing/2015/06/chart">
              <c:ext xmlns:c15="http://schemas.microsoft.com/office/drawing/2012/chart" uri="{CE6537A1-D6FC-4f65-9D91-7224C49458BB}"/>
            </c:extLst>
          </c:dLbls>
          <c:cat>
            <c:strRef>
              <c:f>'1'!$A$2:$A$11</c:f>
              <c:strCache>
                <c:ptCount val="10"/>
                <c:pt idx="0">
                  <c:v>Actividades Financieras y de Seguros</c:v>
                </c:pt>
                <c:pt idx="1">
                  <c:v>Industrias Manufactureras</c:v>
                </c:pt>
                <c:pt idx="2">
                  <c:v>Información y Comunicaciones</c:v>
                </c:pt>
                <c:pt idx="3">
                  <c:v>Suministro de Electricidad</c:v>
                </c:pt>
                <c:pt idx="4">
                  <c:v>Comercio al por mayor y al por menor</c:v>
                </c:pt>
                <c:pt idx="5">
                  <c:v>Otros Sectores</c:v>
                </c:pt>
                <c:pt idx="6">
                  <c:v>Construcción</c:v>
                </c:pt>
                <c:pt idx="7">
                  <c:v>Transporte y Almacenamiento</c:v>
                </c:pt>
                <c:pt idx="8">
                  <c:v>Minería</c:v>
                </c:pt>
                <c:pt idx="9">
                  <c:v>Agropecuario</c:v>
                </c:pt>
              </c:strCache>
            </c:strRef>
          </c:cat>
          <c:val>
            <c:numRef>
              <c:f>'1'!$B$2:$B$11</c:f>
              <c:numCache>
                <c:formatCode>0.0%</c:formatCode>
                <c:ptCount val="10"/>
                <c:pt idx="0">
                  <c:v>0.34190397388796046</c:v>
                </c:pt>
                <c:pt idx="1">
                  <c:v>0.28110345547438426</c:v>
                </c:pt>
                <c:pt idx="2">
                  <c:v>0.13724586263997329</c:v>
                </c:pt>
                <c:pt idx="3">
                  <c:v>9.4772481894123142E-2</c:v>
                </c:pt>
                <c:pt idx="4">
                  <c:v>8.5667626007226036E-2</c:v>
                </c:pt>
                <c:pt idx="5">
                  <c:v>4.0620661086037298E-2</c:v>
                </c:pt>
                <c:pt idx="6">
                  <c:v>7.4293623447776458E-3</c:v>
                </c:pt>
                <c:pt idx="7">
                  <c:v>5.6962431324879392E-3</c:v>
                </c:pt>
                <c:pt idx="8">
                  <c:v>5.5603335330298379E-3</c:v>
                </c:pt>
                <c:pt idx="9">
                  <c:v>0</c:v>
                </c:pt>
              </c:numCache>
            </c:numRef>
          </c:val>
          <c:extLst xmlns:c16r2="http://schemas.microsoft.com/office/drawing/2015/06/chart">
            <c:ext xmlns:c16="http://schemas.microsoft.com/office/drawing/2014/chart" uri="{C3380CC4-5D6E-409C-BE32-E72D297353CC}">
              <c16:uniqueId val="{0000000A-93A3-41B3-9E98-AC8296B8569C}"/>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s-S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943606143048387"/>
          <c:y val="0.15961583216146089"/>
          <c:w val="0.55329074019778302"/>
          <c:h val="0.75336707005486347"/>
        </c:manualLayout>
      </c:layout>
      <c:pieChart>
        <c:varyColors val="1"/>
        <c:ser>
          <c:idx val="0"/>
          <c:order val="0"/>
          <c:tx>
            <c:strRef>
              <c:f>'1'!$B$1</c:f>
              <c:strCache>
                <c:ptCount val="1"/>
                <c:pt idx="0">
                  <c:v>Porcentaje de participación al IV Trimestre 2016</c:v>
                </c:pt>
              </c:strCache>
            </c:strRef>
          </c:tx>
          <c:spPr>
            <a:solidFill>
              <a:srgbClr val="00A8E1"/>
            </a:solidFill>
          </c:spPr>
          <c:explosion val="25"/>
          <c:dPt>
            <c:idx val="2"/>
            <c:bubble3D val="0"/>
            <c:explosion val="24"/>
            <c:extLst xmlns:c16r2="http://schemas.microsoft.com/office/drawing/2015/06/chart">
              <c:ext xmlns:c16="http://schemas.microsoft.com/office/drawing/2014/chart" uri="{C3380CC4-5D6E-409C-BE32-E72D297353CC}">
                <c16:uniqueId val="{00000001-87F4-41B9-8A67-427A674762A0}"/>
              </c:ext>
            </c:extLst>
          </c:dPt>
          <c:dLbls>
            <c:dLbl>
              <c:idx val="0"/>
              <c:layout>
                <c:manualLayout>
                  <c:x val="-0.17684492598476739"/>
                  <c:y val="0.11606085603659559"/>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2-87F4-41B9-8A67-427A674762A0}"/>
                </c:ext>
                <c:ext xmlns:c15="http://schemas.microsoft.com/office/drawing/2012/chart" uri="{CE6537A1-D6FC-4f65-9D91-7224C49458BB}">
                  <c15:layout/>
                </c:ext>
              </c:extLst>
            </c:dLbl>
            <c:dLbl>
              <c:idx val="1"/>
              <c:layout>
                <c:manualLayout>
                  <c:x val="-0.12590499048813916"/>
                  <c:y val="-0.1668491527857553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87F4-41B9-8A67-427A674762A0}"/>
                </c:ext>
                <c:ext xmlns:c15="http://schemas.microsoft.com/office/drawing/2012/chart" uri="{CE6537A1-D6FC-4f65-9D91-7224C49458BB}">
                  <c15:layout/>
                </c:ext>
              </c:extLst>
            </c:dLbl>
            <c:dLbl>
              <c:idx val="2"/>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87F4-41B9-8A67-427A674762A0}"/>
                </c:ext>
                <c:ext xmlns:c15="http://schemas.microsoft.com/office/drawing/2012/chart" uri="{CE6537A1-D6FC-4f65-9D91-7224C49458BB}">
                  <c15:layout/>
                </c:ext>
              </c:extLst>
            </c:dLbl>
            <c:dLbl>
              <c:idx val="3"/>
              <c:layout>
                <c:manualLayout>
                  <c:x val="-3.8711114444618715E-2"/>
                  <c:y val="-2.4969857295648556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4-87F4-41B9-8A67-427A674762A0}"/>
                </c:ext>
                <c:ext xmlns:c15="http://schemas.microsoft.com/office/drawing/2012/chart" uri="{CE6537A1-D6FC-4f65-9D91-7224C49458BB}">
                  <c15:layout/>
                </c:ext>
              </c:extLst>
            </c:dLbl>
            <c:dLbl>
              <c:idx val="4"/>
              <c:layout>
                <c:manualLayout>
                  <c:x val="-4.8131077966215761E-2"/>
                  <c:y val="2.9261769119100191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87F4-41B9-8A67-427A674762A0}"/>
                </c:ext>
                <c:ext xmlns:c15="http://schemas.microsoft.com/office/drawing/2012/chart" uri="{CE6537A1-D6FC-4f65-9D91-7224C49458BB}">
                  <c15:layout/>
                </c:ext>
              </c:extLst>
            </c:dLbl>
            <c:dLbl>
              <c:idx val="5"/>
              <c:layout>
                <c:manualLayout>
                  <c:x val="-8.9449365704286965E-2"/>
                  <c:y val="6.0726092737852705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6-87F4-41B9-8A67-427A674762A0}"/>
                </c:ext>
                <c:ext xmlns:c15="http://schemas.microsoft.com/office/drawing/2012/chart" uri="{CE6537A1-D6FC-4f65-9D91-7224C49458BB}">
                  <c15:layout/>
                </c:ext>
              </c:extLst>
            </c:dLbl>
            <c:dLbl>
              <c:idx val="6"/>
              <c:layout>
                <c:manualLayout>
                  <c:x val="-8.9523184601924766E-2"/>
                  <c:y val="-2.2603784172837399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87F4-41B9-8A67-427A674762A0}"/>
                </c:ext>
                <c:ext xmlns:c15="http://schemas.microsoft.com/office/drawing/2012/chart" uri="{CE6537A1-D6FC-4f65-9D91-7224C49458BB}">
                  <c15:layout/>
                </c:ext>
              </c:extLst>
            </c:dLbl>
            <c:dLbl>
              <c:idx val="7"/>
              <c:layout>
                <c:manualLayout>
                  <c:x val="-8.9052836852835465E-2"/>
                  <c:y val="-5.743029249560061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B070-4280-B074-238DE4D108B1}"/>
                </c:ext>
                <c:ext xmlns:c15="http://schemas.microsoft.com/office/drawing/2012/chart" uri="{CE6537A1-D6FC-4f65-9D91-7224C49458BB}">
                  <c15:layout/>
                </c:ext>
              </c:extLst>
            </c:dLbl>
            <c:dLbl>
              <c:idx val="8"/>
              <c:layout>
                <c:manualLayout>
                  <c:x val="5.6425108585221498E-2"/>
                  <c:y val="-9.7169371051120043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87F4-41B9-8A67-427A674762A0}"/>
                </c:ext>
                <c:ext xmlns:c15="http://schemas.microsoft.com/office/drawing/2012/chart" uri="{CE6537A1-D6FC-4f65-9D91-7224C49458BB}">
                  <c15:layout/>
                </c:ext>
              </c:extLst>
            </c:dLbl>
            <c:dLbl>
              <c:idx val="9"/>
              <c:layout>
                <c:manualLayout>
                  <c:x val="0.17767440116187891"/>
                  <c:y val="-1.60988036998158E-3"/>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A-87F4-41B9-8A67-427A674762A0}"/>
                </c:ext>
                <c:ext xmlns:c15="http://schemas.microsoft.com/office/drawing/2012/chart" uri="{CE6537A1-D6FC-4f65-9D91-7224C49458BB}">
                  <c15:layout/>
                </c:ext>
              </c:extLst>
            </c:dLbl>
            <c:spPr>
              <a:noFill/>
              <a:ln>
                <a:noFill/>
              </a:ln>
              <a:effectLst/>
            </c:spPr>
            <c:txPr>
              <a:bodyPr/>
              <a:lstStyle/>
              <a:p>
                <a:pPr>
                  <a:defRPr sz="900" b="0">
                    <a:solidFill>
                      <a:schemeClr val="tx1"/>
                    </a:solidFill>
                    <a:latin typeface="Arial" panose="020B0604020202020204" pitchFamily="34" charset="0"/>
                    <a:cs typeface="Arial" panose="020B0604020202020204" pitchFamily="34" charset="0"/>
                  </a:defRPr>
                </a:pPr>
                <a:endParaRPr lang="es-SV"/>
              </a:p>
            </c:txPr>
            <c:showLegendKey val="0"/>
            <c:showVal val="1"/>
            <c:showCatName val="1"/>
            <c:showSerName val="0"/>
            <c:showPercent val="0"/>
            <c:showBubbleSize val="0"/>
            <c:separator> </c:separator>
            <c:showLeaderLines val="1"/>
            <c:leaderLines>
              <c:spPr>
                <a:ln>
                  <a:solidFill>
                    <a:srgbClr val="830038"/>
                  </a:solidFill>
                </a:ln>
              </c:spPr>
            </c:leaderLines>
            <c:extLst xmlns:c16r2="http://schemas.microsoft.com/office/drawing/2015/06/chart">
              <c:ext xmlns:c15="http://schemas.microsoft.com/office/drawing/2012/chart" uri="{CE6537A1-D6FC-4f65-9D91-7224C49458BB}"/>
            </c:extLst>
          </c:dLbls>
          <c:cat>
            <c:strRef>
              <c:f>'1'!$A$2:$A$11</c:f>
              <c:strCache>
                <c:ptCount val="10"/>
                <c:pt idx="0">
                  <c:v>Estados Unidos</c:v>
                </c:pt>
                <c:pt idx="1">
                  <c:v>Panamá</c:v>
                </c:pt>
                <c:pt idx="2">
                  <c:v>España</c:v>
                </c:pt>
                <c:pt idx="3">
                  <c:v>México</c:v>
                </c:pt>
                <c:pt idx="4">
                  <c:v>Colombia</c:v>
                </c:pt>
                <c:pt idx="5">
                  <c:v>Islas Vírgenes</c:v>
                </c:pt>
                <c:pt idx="6">
                  <c:v>Canadá</c:v>
                </c:pt>
                <c:pt idx="7">
                  <c:v>Guatemala</c:v>
                </c:pt>
                <c:pt idx="8">
                  <c:v>Alemania</c:v>
                </c:pt>
                <c:pt idx="9">
                  <c:v>Honduras</c:v>
                </c:pt>
              </c:strCache>
            </c:strRef>
          </c:cat>
          <c:val>
            <c:numRef>
              <c:f>'1'!$B$2:$B$11</c:f>
              <c:numCache>
                <c:formatCode>0.0%</c:formatCode>
                <c:ptCount val="10"/>
                <c:pt idx="0">
                  <c:v>0.27371975875502458</c:v>
                </c:pt>
                <c:pt idx="1">
                  <c:v>0.25597105234259215</c:v>
                </c:pt>
                <c:pt idx="2">
                  <c:v>9.745479374902824E-2</c:v>
                </c:pt>
                <c:pt idx="3">
                  <c:v>9.6256614720205608E-2</c:v>
                </c:pt>
                <c:pt idx="4">
                  <c:v>8.6727720882999224E-2</c:v>
                </c:pt>
                <c:pt idx="5">
                  <c:v>4.3730272721638652E-2</c:v>
                </c:pt>
                <c:pt idx="6">
                  <c:v>3.2607431101987647E-2</c:v>
                </c:pt>
                <c:pt idx="7">
                  <c:v>3.213772752626045E-2</c:v>
                </c:pt>
                <c:pt idx="8">
                  <c:v>1.0840149652778155E-2</c:v>
                </c:pt>
                <c:pt idx="9">
                  <c:v>9.9670663858593116E-3</c:v>
                </c:pt>
              </c:numCache>
            </c:numRef>
          </c:val>
          <c:extLst xmlns:c16r2="http://schemas.microsoft.com/office/drawing/2015/06/chart">
            <c:ext xmlns:c16="http://schemas.microsoft.com/office/drawing/2014/chart" uri="{C3380CC4-5D6E-409C-BE32-E72D297353CC}">
              <c16:uniqueId val="{00000008-87F4-41B9-8A67-427A674762A0}"/>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s-S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1800" b="1" i="0" u="none" strike="noStrike" kern="1200" baseline="0">
                <a:solidFill>
                  <a:schemeClr val="dk1">
                    <a:lumMod val="75000"/>
                    <a:lumOff val="25000"/>
                  </a:schemeClr>
                </a:solidFill>
                <a:latin typeface="Gill Sans MT" panose="020B0502020104020203" pitchFamily="34" charset="0"/>
                <a:ea typeface="+mn-ea"/>
                <a:cs typeface="+mn-cs"/>
              </a:defRPr>
            </a:pPr>
            <a:r>
              <a:rPr lang="es-SV"/>
              <a:t>Porcentaje de compromisos </a:t>
            </a:r>
          </a:p>
          <a:p>
            <a:pPr algn="r">
              <a:defRPr sz="1800" b="1" i="0" u="none" strike="noStrike" kern="1200" baseline="0">
                <a:solidFill>
                  <a:schemeClr val="dk1">
                    <a:lumMod val="75000"/>
                    <a:lumOff val="25000"/>
                  </a:schemeClr>
                </a:solidFill>
                <a:latin typeface="Gill Sans MT" panose="020B0502020104020203" pitchFamily="34" charset="0"/>
                <a:ea typeface="+mn-ea"/>
                <a:cs typeface="+mn-cs"/>
              </a:defRPr>
            </a:pPr>
            <a:r>
              <a:rPr lang="es-SV"/>
              <a:t>de inversión por sector</a:t>
            </a:r>
          </a:p>
        </c:rich>
      </c:tx>
      <c:layout>
        <c:manualLayout>
          <c:xMode val="edge"/>
          <c:yMode val="edge"/>
          <c:x val="0.56488463315604742"/>
          <c:y val="4.4410828649816846E-2"/>
        </c:manualLayout>
      </c:layout>
      <c:overlay val="0"/>
      <c:spPr>
        <a:noFill/>
        <a:ln>
          <a:noFill/>
        </a:ln>
        <a:effectLst/>
      </c:spPr>
    </c:title>
    <c:autoTitleDeleted val="0"/>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202020202020204E-2"/>
          <c:y val="0.1111111111111111"/>
          <c:w val="0.6881872410576777"/>
          <c:h val="0.85069444444444442"/>
        </c:manualLayout>
      </c:layout>
      <c:pie3DChart>
        <c:varyColors val="1"/>
        <c:ser>
          <c:idx val="1"/>
          <c:order val="1"/>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Pt>
            <c:idx val="4"/>
            <c:bubble3D val="0"/>
            <c:spPr>
              <a:solidFill>
                <a:schemeClr val="accent5"/>
              </a:solidFill>
              <a:ln>
                <a:noFill/>
              </a:ln>
              <a:effectLst>
                <a:outerShdw blurRad="254000" sx="102000" sy="102000" algn="ctr" rotWithShape="0">
                  <a:prstClr val="black">
                    <a:alpha val="20000"/>
                  </a:prstClr>
                </a:outerShdw>
              </a:effectLst>
              <a:sp3d/>
            </c:spPr>
          </c:dPt>
          <c:dPt>
            <c:idx val="5"/>
            <c:bubble3D val="0"/>
            <c:spPr>
              <a:solidFill>
                <a:schemeClr val="accent6"/>
              </a:solidFill>
              <a:ln>
                <a:noFill/>
              </a:ln>
              <a:effectLst>
                <a:outerShdw blurRad="254000" sx="102000" sy="102000" algn="ctr" rotWithShape="0">
                  <a:prstClr val="black">
                    <a:alpha val="20000"/>
                  </a:prstClr>
                </a:outerShdw>
              </a:effectLst>
              <a:sp3d/>
            </c:spPr>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dPt>
          <c:dLbls>
            <c:dLbl>
              <c:idx val="0"/>
              <c:layout>
                <c:manualLayout>
                  <c:x val="-1.6332961317327286E-2"/>
                  <c:y val="-1.7115518244821794E-2"/>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dLbl>
              <c:idx val="1"/>
              <c:layout>
                <c:manualLayout>
                  <c:x val="-0.11530434684909267"/>
                  <c:y val="0.17203147269463248"/>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dLbl>
              <c:idx val="2"/>
              <c:layout>
                <c:manualLayout>
                  <c:x val="2.4185440455619552E-2"/>
                  <c:y val="-9.0602749367945892E-2"/>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dLbl>
              <c:idx val="3"/>
              <c:layout>
                <c:manualLayout>
                  <c:x val="6.1562018781142563E-2"/>
                  <c:y val="-4.0828556155845686E-2"/>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dLbl>
              <c:idx val="4"/>
              <c:layout>
                <c:manualLayout>
                  <c:x val="9.1670723160056939E-3"/>
                  <c:y val="3.7592884902345712E-2"/>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dLbl>
              <c:idx val="5"/>
              <c:layout>
                <c:manualLayout>
                  <c:x val="4.6363007094825021E-2"/>
                  <c:y val="0.11737675169665142"/>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dLbl>
              <c:idx val="6"/>
              <c:layout>
                <c:manualLayout>
                  <c:x val="0.14259914824696499"/>
                  <c:y val="-0.2123017825896763"/>
                </c:manualLayout>
              </c:layout>
              <c:dLblPos val="bestFit"/>
              <c:showLegendKey val="1"/>
              <c:showVal val="1"/>
              <c:showCatName val="1"/>
              <c:showSerName val="0"/>
              <c:showPercent val="0"/>
              <c:showBubbleSize val="0"/>
              <c:extLst>
                <c:ext xmlns:c15="http://schemas.microsoft.com/office/drawing/2012/chart" uri="{CE6537A1-D6FC-4f65-9D91-7224C49458BB}">
                  <c15:layout/>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Gill Sans MT" panose="020B0502020104020203" pitchFamily="34" charset="0"/>
                    <a:ea typeface="+mn-ea"/>
                    <a:cs typeface="+mn-cs"/>
                  </a:defRPr>
                </a:pPr>
                <a:endParaRPr lang="es-SV"/>
              </a:p>
            </c:txPr>
            <c:dLblPos val="bestFit"/>
            <c:showLegendKey val="1"/>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 (3)'!$A$4:$A$10</c:f>
              <c:strCache>
                <c:ptCount val="7"/>
                <c:pt idx="0">
                  <c:v>Textil</c:v>
                </c:pt>
                <c:pt idx="1">
                  <c:v>Turismo- Turismo Médico</c:v>
                </c:pt>
                <c:pt idx="2">
                  <c:v>Manufactura Liviana</c:v>
                </c:pt>
                <c:pt idx="3">
                  <c:v>Educación</c:v>
                </c:pt>
                <c:pt idx="4">
                  <c:v>Infraestructura</c:v>
                </c:pt>
                <c:pt idx="5">
                  <c:v>SED-BPO-CC</c:v>
                </c:pt>
                <c:pt idx="6">
                  <c:v>Energía</c:v>
                </c:pt>
              </c:strCache>
            </c:strRef>
          </c:cat>
          <c:val>
            <c:numRef>
              <c:f>'Hoja1 (3)'!$C$4:$C$10</c:f>
              <c:numCache>
                <c:formatCode>0.00%</c:formatCode>
                <c:ptCount val="7"/>
                <c:pt idx="0">
                  <c:v>3.6243647923163468E-3</c:v>
                </c:pt>
                <c:pt idx="1">
                  <c:v>0.2437385322832743</c:v>
                </c:pt>
                <c:pt idx="2">
                  <c:v>5.6630699879942917E-2</c:v>
                </c:pt>
                <c:pt idx="3">
                  <c:v>3.0203039935969555E-4</c:v>
                </c:pt>
                <c:pt idx="4">
                  <c:v>9.2496809803906763E-3</c:v>
                </c:pt>
                <c:pt idx="5">
                  <c:v>3.7089333041370617E-2</c:v>
                </c:pt>
                <c:pt idx="6">
                  <c:v>0.64936535862334543</c:v>
                </c:pt>
              </c:numCache>
            </c:numRef>
          </c:val>
        </c:ser>
        <c:ser>
          <c:idx val="0"/>
          <c:order val="0"/>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Gill Sans MT" panose="020B0502020104020203" pitchFamily="34" charset="0"/>
                    <a:ea typeface="+mn-ea"/>
                    <a:cs typeface="+mn-cs"/>
                  </a:defRPr>
                </a:pPr>
                <a:endParaRPr lang="es-SV"/>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 (3)'!$A$4:$A$10</c:f>
              <c:strCache>
                <c:ptCount val="7"/>
                <c:pt idx="0">
                  <c:v>Textil</c:v>
                </c:pt>
                <c:pt idx="1">
                  <c:v>Turismo- Turismo Médico</c:v>
                </c:pt>
                <c:pt idx="2">
                  <c:v>Manufactura Liviana</c:v>
                </c:pt>
                <c:pt idx="3">
                  <c:v>Educación</c:v>
                </c:pt>
                <c:pt idx="4">
                  <c:v>Infraestructura</c:v>
                </c:pt>
                <c:pt idx="5">
                  <c:v>SED-BPO-CC</c:v>
                </c:pt>
                <c:pt idx="6">
                  <c:v>Energía</c:v>
                </c:pt>
              </c:strCache>
            </c:strRef>
          </c:cat>
          <c:val>
            <c:numRef>
              <c:f>'Hoja1 (3)'!$B$4:$B$10</c:f>
            </c:numRef>
          </c:val>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Gill Sans MT" panose="020B0502020104020203" pitchFamily="34" charset="0"/>
        </a:defRPr>
      </a:pPr>
      <a:endParaRPr lang="es-SV"/>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0E13AF-7CFE-484E-8A59-EF54E444CA96}" type="doc">
      <dgm:prSet loTypeId="urn:microsoft.com/office/officeart/2005/8/layout/bProcess4" loCatId="process" qsTypeId="urn:microsoft.com/office/officeart/2009/2/quickstyle/3d8" qsCatId="3D" csTypeId="urn:microsoft.com/office/officeart/2005/8/colors/accent1_2" csCatId="accent1" phldr="1"/>
      <dgm:spPr/>
      <dgm:t>
        <a:bodyPr/>
        <a:lstStyle/>
        <a:p>
          <a:endParaRPr lang="es-SV"/>
        </a:p>
      </dgm:t>
    </dgm:pt>
    <dgm:pt modelId="{4C37709A-AF6A-4994-992C-1AA7DBBBF580}">
      <dgm:prSet phldrT="[Texto]" custT="1"/>
      <dgm:spPr>
        <a:solidFill>
          <a:srgbClr val="FF000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1. IDENTIFICACIÓN Y SELECCIÓN DEL PROYECTO (SCREENING)</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556461F9-FE70-42AD-9D2F-FCAB866F586F}" type="parTrans" cxnId="{97D134CB-DD6B-43A1-A3FD-537C4B677837}">
      <dgm:prSet/>
      <dgm:spPr/>
      <dgm:t>
        <a:bodyPr/>
        <a:lstStyle/>
        <a:p>
          <a:endParaRPr lang="es-SV" sz="2800" b="1">
            <a:effectLst>
              <a:outerShdw blurRad="38100" dist="38100" dir="2700000" algn="tl">
                <a:srgbClr val="000000">
                  <a:alpha val="43137"/>
                </a:srgbClr>
              </a:outerShdw>
            </a:effectLst>
            <a:latin typeface="Gill Sans MT" panose="020B0502020104020203" pitchFamily="34" charset="0"/>
          </a:endParaRPr>
        </a:p>
      </dgm:t>
    </dgm:pt>
    <dgm:pt modelId="{DF2D0736-BE91-4C2A-8CD4-89ADFDC310FF}" type="sibTrans" cxnId="{97D134CB-DD6B-43A1-A3FD-537C4B677837}">
      <dgm:prSet custT="1"/>
      <dgm:spPr/>
      <dgm:t>
        <a:bodyPr/>
        <a:lstStyle/>
        <a:p>
          <a:endParaRPr lang="es-SV" sz="1050" b="1">
            <a:effectLst>
              <a:outerShdw blurRad="38100" dist="38100" dir="2700000" algn="tl">
                <a:srgbClr val="000000">
                  <a:alpha val="43137"/>
                </a:srgbClr>
              </a:outerShdw>
            </a:effectLst>
            <a:latin typeface="Gill Sans MT" panose="020B0502020104020203" pitchFamily="34" charset="0"/>
          </a:endParaRPr>
        </a:p>
      </dgm:t>
    </dgm:pt>
    <dgm:pt modelId="{F18FC601-0C21-4DF3-8419-E4450FFCE315}">
      <dgm:prSet phldrT="[Texto]" custT="1"/>
      <dgm:spPr>
        <a:solidFill>
          <a:srgbClr val="FFFF0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3. ANÁLISIS COSTO BENEFICIO</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8BBEE215-4139-43B5-AF32-0D41A74B3803}" type="parTrans" cxnId="{DF5E0325-B776-421D-A462-6B4B59D2A4EC}">
      <dgm:prSet/>
      <dgm:spPr/>
      <dgm:t>
        <a:bodyPr/>
        <a:lstStyle/>
        <a:p>
          <a:endParaRPr lang="es-SV" sz="2800" b="1">
            <a:effectLst>
              <a:outerShdw blurRad="38100" dist="38100" dir="2700000" algn="tl">
                <a:srgbClr val="000000">
                  <a:alpha val="43137"/>
                </a:srgbClr>
              </a:outerShdw>
            </a:effectLst>
            <a:latin typeface="Gill Sans MT" panose="020B0502020104020203" pitchFamily="34" charset="0"/>
          </a:endParaRPr>
        </a:p>
      </dgm:t>
    </dgm:pt>
    <dgm:pt modelId="{8064BECB-917C-42B5-ADFB-DD1D14C449A8}" type="sibTrans" cxnId="{DF5E0325-B776-421D-A462-6B4B59D2A4EC}">
      <dgm:prSet/>
      <dgm:spPr/>
      <dgm:t>
        <a:bodyPr/>
        <a:lstStyle/>
        <a:p>
          <a:endParaRPr lang="es-SV" sz="2800" b="1">
            <a:effectLst>
              <a:outerShdw blurRad="38100" dist="38100" dir="2700000" algn="tl">
                <a:srgbClr val="000000">
                  <a:alpha val="43137"/>
                </a:srgbClr>
              </a:outerShdw>
            </a:effectLst>
            <a:latin typeface="Gill Sans MT" panose="020B0502020104020203" pitchFamily="34" charset="0"/>
          </a:endParaRPr>
        </a:p>
      </dgm:t>
    </dgm:pt>
    <dgm:pt modelId="{777DFC2A-5492-4B87-93DB-A2E1F42E1A3B}">
      <dgm:prSet phldrT="[Texto]" custT="1"/>
      <dgm:spPr>
        <a:solidFill>
          <a:srgbClr val="FFFF0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2. ESTUDIOS DE PREFACTIBILIDAD</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05CB941C-A14D-42E2-BD74-3CCEF98FF189}" type="parTrans" cxnId="{C3F43600-DFEF-48B1-B124-D18FF1B89AA5}">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0C0F52C3-E806-49A3-80DB-1D523F85FE6E}" type="sibTrans" cxnId="{C3F43600-DFEF-48B1-B124-D18FF1B89AA5}">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8001A8C1-22AF-46B2-AC45-714F60FEE7DC}">
      <dgm:prSet phldrT="[Texto]" custT="1"/>
      <dgm:spPr>
        <a:solidFill>
          <a:srgbClr val="FFFF0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4. VALOR POR DINERO</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BED16DF8-7205-464F-B384-F52F692EB0F8}" type="parTrans" cxnId="{D870AA2D-ADC6-4187-B6A9-209AF39A0646}">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B2009812-6097-4A98-8BFD-36B7B3D11A93}" type="sibTrans" cxnId="{D870AA2D-ADC6-4187-B6A9-209AF39A0646}">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44F7DB2C-90C7-42EF-BFDE-9964B72F53FE}">
      <dgm:prSet phldrT="[Texto]" custT="1"/>
      <dgm:spPr>
        <a:solidFill>
          <a:srgbClr val="FFFF0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5. MODELO FINANCIERO</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74B3E2BA-C716-413B-8ADB-3A88929000A1}" type="parTrans" cxnId="{7C4C8920-137C-4FD7-BDE7-83D6EDCC526F}">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737FCA73-7FDC-42C8-8EDF-B365E6969FF0}" type="sibTrans" cxnId="{7C4C8920-137C-4FD7-BDE7-83D6EDCC526F}">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70C0EF20-C4F4-4544-9942-1A8F97372C0B}">
      <dgm:prSet phldrT="[Texto]" custT="1"/>
      <dgm:spPr>
        <a:solidFill>
          <a:srgbClr val="92D050"/>
        </a:solidFill>
      </dgm:spPr>
      <dgm:t>
        <a:bodyPr/>
        <a:lstStyle/>
        <a:p>
          <a:r>
            <a:rPr lang="es-SV" sz="1400" b="1" dirty="0" smtClean="0">
              <a:effectLst>
                <a:outerShdw blurRad="38100" dist="38100" dir="2700000" algn="tl">
                  <a:srgbClr val="000000">
                    <a:alpha val="43137"/>
                  </a:srgbClr>
                </a:outerShdw>
              </a:effectLst>
              <a:latin typeface="Gill Sans MT" panose="020B0502020104020203" pitchFamily="34" charset="0"/>
            </a:rPr>
            <a:t>6. ESTRUCTURACIÓN </a:t>
          </a:r>
          <a:r>
            <a:rPr lang="es-SV" sz="1600" b="1" dirty="0" smtClean="0">
              <a:effectLst>
                <a:outerShdw blurRad="38100" dist="38100" dir="2700000" algn="tl">
                  <a:srgbClr val="000000">
                    <a:alpha val="43137"/>
                  </a:srgbClr>
                </a:outerShdw>
              </a:effectLst>
              <a:latin typeface="Gill Sans MT" panose="020B0502020104020203" pitchFamily="34" charset="0"/>
            </a:rPr>
            <a:t>DEL CONTRATO</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0453BBAE-91D3-41FE-AD73-B0BFD978636D}" type="parTrans" cxnId="{C506DC1B-CB25-4ACE-BD50-1A87572C6EE2}">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81E1E1AA-B3BA-4BF2-AEB5-E4C1B985C7B7}" type="sibTrans" cxnId="{C506DC1B-CB25-4ACE-BD50-1A87572C6EE2}">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779D1AAC-5E0D-4874-A7A2-B1A767146A30}">
      <dgm:prSet phldrT="[Texto]" custT="1"/>
      <dgm:spPr>
        <a:solidFill>
          <a:srgbClr val="92D05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7. LICITACIÓN Y FIRMA DE CONTRATO APP</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38B070D1-F8D9-4703-AC58-890C1B762115}" type="parTrans" cxnId="{B4229677-3B4B-4211-8916-27C3F17765C7}">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C9994F45-3DC3-4835-9B6A-CF3AE00CCAA5}" type="sibTrans" cxnId="{B4229677-3B4B-4211-8916-27C3F17765C7}">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CB3997AC-2A93-47E3-AE53-25C55E3B4FF5}">
      <dgm:prSet phldrT="[Texto]" custT="1"/>
      <dgm:spPr>
        <a:solidFill>
          <a:srgbClr val="92D050"/>
        </a:solidFill>
      </dgm:spPr>
      <dgm:t>
        <a:bodyPr/>
        <a:lstStyle/>
        <a:p>
          <a:r>
            <a:rPr lang="es-SV" sz="1600" b="1" dirty="0" smtClean="0">
              <a:effectLst>
                <a:outerShdw blurRad="38100" dist="38100" dir="2700000" algn="tl">
                  <a:srgbClr val="000000">
                    <a:alpha val="43137"/>
                  </a:srgbClr>
                </a:outerShdw>
              </a:effectLst>
              <a:latin typeface="Gill Sans MT" panose="020B0502020104020203" pitchFamily="34" charset="0"/>
            </a:rPr>
            <a:t>8. OPERACIÓN DEL PROYECTO</a:t>
          </a:r>
          <a:endParaRPr lang="es-SV" sz="1600" b="1" dirty="0">
            <a:effectLst>
              <a:outerShdw blurRad="38100" dist="38100" dir="2700000" algn="tl">
                <a:srgbClr val="000000">
                  <a:alpha val="43137"/>
                </a:srgbClr>
              </a:outerShdw>
            </a:effectLst>
            <a:latin typeface="Gill Sans MT" panose="020B0502020104020203" pitchFamily="34" charset="0"/>
          </a:endParaRPr>
        </a:p>
      </dgm:t>
    </dgm:pt>
    <dgm:pt modelId="{EC961FD1-7D4A-4A7B-A6E0-BE0CC8FEEB73}" type="parTrans" cxnId="{F2B381CC-0AE8-46C0-837B-97A39969E44E}">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C9DCCD4E-A5B4-4C78-B969-03D31903A7A3}" type="sibTrans" cxnId="{F2B381CC-0AE8-46C0-837B-97A39969E44E}">
      <dgm:prSet/>
      <dgm:spPr/>
      <dgm:t>
        <a:bodyPr/>
        <a:lstStyle/>
        <a:p>
          <a:endParaRPr lang="es-SV" sz="2000" b="1">
            <a:effectLst>
              <a:outerShdw blurRad="38100" dist="38100" dir="2700000" algn="tl">
                <a:srgbClr val="000000">
                  <a:alpha val="43137"/>
                </a:srgbClr>
              </a:outerShdw>
            </a:effectLst>
            <a:latin typeface="Gill Sans MT" panose="020B0502020104020203" pitchFamily="34" charset="0"/>
          </a:endParaRPr>
        </a:p>
      </dgm:t>
    </dgm:pt>
    <dgm:pt modelId="{172D8602-18B6-432C-A5CA-0331F76CE9C8}" type="pres">
      <dgm:prSet presAssocID="{F00E13AF-7CFE-484E-8A59-EF54E444CA96}" presName="Name0" presStyleCnt="0">
        <dgm:presLayoutVars>
          <dgm:dir/>
          <dgm:resizeHandles/>
        </dgm:presLayoutVars>
      </dgm:prSet>
      <dgm:spPr/>
      <dgm:t>
        <a:bodyPr/>
        <a:lstStyle/>
        <a:p>
          <a:endParaRPr lang="es-ES"/>
        </a:p>
      </dgm:t>
    </dgm:pt>
    <dgm:pt modelId="{E8B4B05A-9296-4661-93B7-CD941A8E3A0A}" type="pres">
      <dgm:prSet presAssocID="{4C37709A-AF6A-4994-992C-1AA7DBBBF580}" presName="compNode" presStyleCnt="0"/>
      <dgm:spPr/>
    </dgm:pt>
    <dgm:pt modelId="{3B8592E5-A400-44AE-8CC1-DEB003464EE9}" type="pres">
      <dgm:prSet presAssocID="{4C37709A-AF6A-4994-992C-1AA7DBBBF580}" presName="dummyConnPt" presStyleCnt="0"/>
      <dgm:spPr/>
    </dgm:pt>
    <dgm:pt modelId="{E4D9BC7A-05BB-47E5-897D-90AFC85C1FEB}" type="pres">
      <dgm:prSet presAssocID="{4C37709A-AF6A-4994-992C-1AA7DBBBF580}" presName="node" presStyleLbl="node1" presStyleIdx="0" presStyleCnt="8">
        <dgm:presLayoutVars>
          <dgm:bulletEnabled val="1"/>
        </dgm:presLayoutVars>
      </dgm:prSet>
      <dgm:spPr/>
      <dgm:t>
        <a:bodyPr/>
        <a:lstStyle/>
        <a:p>
          <a:endParaRPr lang="es-ES"/>
        </a:p>
      </dgm:t>
    </dgm:pt>
    <dgm:pt modelId="{83CB6CB0-445A-4B08-99FB-B3C153F29741}" type="pres">
      <dgm:prSet presAssocID="{DF2D0736-BE91-4C2A-8CD4-89ADFDC310FF}" presName="sibTrans" presStyleLbl="bgSibTrans2D1" presStyleIdx="0" presStyleCnt="7"/>
      <dgm:spPr/>
      <dgm:t>
        <a:bodyPr/>
        <a:lstStyle/>
        <a:p>
          <a:endParaRPr lang="es-ES"/>
        </a:p>
      </dgm:t>
    </dgm:pt>
    <dgm:pt modelId="{D8713615-B764-4D18-B653-C8373A13E818}" type="pres">
      <dgm:prSet presAssocID="{777DFC2A-5492-4B87-93DB-A2E1F42E1A3B}" presName="compNode" presStyleCnt="0"/>
      <dgm:spPr/>
    </dgm:pt>
    <dgm:pt modelId="{E405B810-FD0D-4B39-B19B-CE84E4F6C993}" type="pres">
      <dgm:prSet presAssocID="{777DFC2A-5492-4B87-93DB-A2E1F42E1A3B}" presName="dummyConnPt" presStyleCnt="0"/>
      <dgm:spPr/>
    </dgm:pt>
    <dgm:pt modelId="{8CB4924B-BCF4-41B4-AFF1-A00554470990}" type="pres">
      <dgm:prSet presAssocID="{777DFC2A-5492-4B87-93DB-A2E1F42E1A3B}" presName="node" presStyleLbl="node1" presStyleIdx="1" presStyleCnt="8">
        <dgm:presLayoutVars>
          <dgm:bulletEnabled val="1"/>
        </dgm:presLayoutVars>
      </dgm:prSet>
      <dgm:spPr/>
      <dgm:t>
        <a:bodyPr/>
        <a:lstStyle/>
        <a:p>
          <a:endParaRPr lang="es-ES"/>
        </a:p>
      </dgm:t>
    </dgm:pt>
    <dgm:pt modelId="{0CD9306C-C9A0-498D-B975-A7A378203E1B}" type="pres">
      <dgm:prSet presAssocID="{0C0F52C3-E806-49A3-80DB-1D523F85FE6E}" presName="sibTrans" presStyleLbl="bgSibTrans2D1" presStyleIdx="1" presStyleCnt="7"/>
      <dgm:spPr/>
      <dgm:t>
        <a:bodyPr/>
        <a:lstStyle/>
        <a:p>
          <a:endParaRPr lang="es-ES"/>
        </a:p>
      </dgm:t>
    </dgm:pt>
    <dgm:pt modelId="{108C663B-21A2-4E10-90AC-BDC05A27CD6F}" type="pres">
      <dgm:prSet presAssocID="{F18FC601-0C21-4DF3-8419-E4450FFCE315}" presName="compNode" presStyleCnt="0"/>
      <dgm:spPr/>
    </dgm:pt>
    <dgm:pt modelId="{523ADF33-D950-4A6A-9FC0-898FE72F9A0B}" type="pres">
      <dgm:prSet presAssocID="{F18FC601-0C21-4DF3-8419-E4450FFCE315}" presName="dummyConnPt" presStyleCnt="0"/>
      <dgm:spPr/>
    </dgm:pt>
    <dgm:pt modelId="{529C8976-1E9D-4E25-85DF-11D9B2343CCB}" type="pres">
      <dgm:prSet presAssocID="{F18FC601-0C21-4DF3-8419-E4450FFCE315}" presName="node" presStyleLbl="node1" presStyleIdx="2" presStyleCnt="8">
        <dgm:presLayoutVars>
          <dgm:bulletEnabled val="1"/>
        </dgm:presLayoutVars>
      </dgm:prSet>
      <dgm:spPr/>
      <dgm:t>
        <a:bodyPr/>
        <a:lstStyle/>
        <a:p>
          <a:endParaRPr lang="es-ES"/>
        </a:p>
      </dgm:t>
    </dgm:pt>
    <dgm:pt modelId="{5C75C3B9-40AD-4CB0-AAF7-1A26BD94108D}" type="pres">
      <dgm:prSet presAssocID="{8064BECB-917C-42B5-ADFB-DD1D14C449A8}" presName="sibTrans" presStyleLbl="bgSibTrans2D1" presStyleIdx="2" presStyleCnt="7"/>
      <dgm:spPr/>
      <dgm:t>
        <a:bodyPr/>
        <a:lstStyle/>
        <a:p>
          <a:endParaRPr lang="es-ES"/>
        </a:p>
      </dgm:t>
    </dgm:pt>
    <dgm:pt modelId="{B881A874-BD30-4F00-A5A5-3A979BD94723}" type="pres">
      <dgm:prSet presAssocID="{8001A8C1-22AF-46B2-AC45-714F60FEE7DC}" presName="compNode" presStyleCnt="0"/>
      <dgm:spPr/>
    </dgm:pt>
    <dgm:pt modelId="{B5497F0F-8F79-42AD-B50A-EE08AC9F7C86}" type="pres">
      <dgm:prSet presAssocID="{8001A8C1-22AF-46B2-AC45-714F60FEE7DC}" presName="dummyConnPt" presStyleCnt="0"/>
      <dgm:spPr/>
    </dgm:pt>
    <dgm:pt modelId="{50251969-44A6-4E3C-9BA8-83C13C2A494A}" type="pres">
      <dgm:prSet presAssocID="{8001A8C1-22AF-46B2-AC45-714F60FEE7DC}" presName="node" presStyleLbl="node1" presStyleIdx="3" presStyleCnt="8">
        <dgm:presLayoutVars>
          <dgm:bulletEnabled val="1"/>
        </dgm:presLayoutVars>
      </dgm:prSet>
      <dgm:spPr/>
      <dgm:t>
        <a:bodyPr/>
        <a:lstStyle/>
        <a:p>
          <a:endParaRPr lang="es-ES"/>
        </a:p>
      </dgm:t>
    </dgm:pt>
    <dgm:pt modelId="{5E3443BB-8E04-4318-B264-EAB12E156037}" type="pres">
      <dgm:prSet presAssocID="{B2009812-6097-4A98-8BFD-36B7B3D11A93}" presName="sibTrans" presStyleLbl="bgSibTrans2D1" presStyleIdx="3" presStyleCnt="7"/>
      <dgm:spPr/>
      <dgm:t>
        <a:bodyPr/>
        <a:lstStyle/>
        <a:p>
          <a:endParaRPr lang="es-ES"/>
        </a:p>
      </dgm:t>
    </dgm:pt>
    <dgm:pt modelId="{98C6F6AD-0A9A-4EBB-BF14-7E93FB08323B}" type="pres">
      <dgm:prSet presAssocID="{44F7DB2C-90C7-42EF-BFDE-9964B72F53FE}" presName="compNode" presStyleCnt="0"/>
      <dgm:spPr/>
    </dgm:pt>
    <dgm:pt modelId="{763CB8A8-0B54-494C-90A2-1EE30CBF2176}" type="pres">
      <dgm:prSet presAssocID="{44F7DB2C-90C7-42EF-BFDE-9964B72F53FE}" presName="dummyConnPt" presStyleCnt="0"/>
      <dgm:spPr/>
    </dgm:pt>
    <dgm:pt modelId="{72681E55-C212-49B0-9D0A-FBDB5AFA7298}" type="pres">
      <dgm:prSet presAssocID="{44F7DB2C-90C7-42EF-BFDE-9964B72F53FE}" presName="node" presStyleLbl="node1" presStyleIdx="4" presStyleCnt="8">
        <dgm:presLayoutVars>
          <dgm:bulletEnabled val="1"/>
        </dgm:presLayoutVars>
      </dgm:prSet>
      <dgm:spPr/>
      <dgm:t>
        <a:bodyPr/>
        <a:lstStyle/>
        <a:p>
          <a:endParaRPr lang="es-ES"/>
        </a:p>
      </dgm:t>
    </dgm:pt>
    <dgm:pt modelId="{FD6F87A8-0F8F-4671-B1ED-CF03D8B675FA}" type="pres">
      <dgm:prSet presAssocID="{737FCA73-7FDC-42C8-8EDF-B365E6969FF0}" presName="sibTrans" presStyleLbl="bgSibTrans2D1" presStyleIdx="4" presStyleCnt="7"/>
      <dgm:spPr/>
      <dgm:t>
        <a:bodyPr/>
        <a:lstStyle/>
        <a:p>
          <a:endParaRPr lang="es-ES"/>
        </a:p>
      </dgm:t>
    </dgm:pt>
    <dgm:pt modelId="{28057EF0-4F87-4CF1-9E8F-426A211461E8}" type="pres">
      <dgm:prSet presAssocID="{70C0EF20-C4F4-4544-9942-1A8F97372C0B}" presName="compNode" presStyleCnt="0"/>
      <dgm:spPr/>
    </dgm:pt>
    <dgm:pt modelId="{B540344C-8CA9-4743-83C7-32E6F5C02140}" type="pres">
      <dgm:prSet presAssocID="{70C0EF20-C4F4-4544-9942-1A8F97372C0B}" presName="dummyConnPt" presStyleCnt="0"/>
      <dgm:spPr/>
    </dgm:pt>
    <dgm:pt modelId="{648F168A-5226-4171-947F-EFB8B95A2C29}" type="pres">
      <dgm:prSet presAssocID="{70C0EF20-C4F4-4544-9942-1A8F97372C0B}" presName="node" presStyleLbl="node1" presStyleIdx="5" presStyleCnt="8">
        <dgm:presLayoutVars>
          <dgm:bulletEnabled val="1"/>
        </dgm:presLayoutVars>
      </dgm:prSet>
      <dgm:spPr/>
      <dgm:t>
        <a:bodyPr/>
        <a:lstStyle/>
        <a:p>
          <a:endParaRPr lang="es-ES"/>
        </a:p>
      </dgm:t>
    </dgm:pt>
    <dgm:pt modelId="{F63D9D47-62E5-4740-828D-7BE66A411D8C}" type="pres">
      <dgm:prSet presAssocID="{81E1E1AA-B3BA-4BF2-AEB5-E4C1B985C7B7}" presName="sibTrans" presStyleLbl="bgSibTrans2D1" presStyleIdx="5" presStyleCnt="7"/>
      <dgm:spPr/>
      <dgm:t>
        <a:bodyPr/>
        <a:lstStyle/>
        <a:p>
          <a:endParaRPr lang="es-ES"/>
        </a:p>
      </dgm:t>
    </dgm:pt>
    <dgm:pt modelId="{518760DD-2F87-4DE6-A1AD-93870CAA949B}" type="pres">
      <dgm:prSet presAssocID="{779D1AAC-5E0D-4874-A7A2-B1A767146A30}" presName="compNode" presStyleCnt="0"/>
      <dgm:spPr/>
    </dgm:pt>
    <dgm:pt modelId="{53DD46BC-6113-49D6-B4F4-760DC7E32609}" type="pres">
      <dgm:prSet presAssocID="{779D1AAC-5E0D-4874-A7A2-B1A767146A30}" presName="dummyConnPt" presStyleCnt="0"/>
      <dgm:spPr/>
    </dgm:pt>
    <dgm:pt modelId="{0D090904-1584-43D2-B208-422EF80223DD}" type="pres">
      <dgm:prSet presAssocID="{779D1AAC-5E0D-4874-A7A2-B1A767146A30}" presName="node" presStyleLbl="node1" presStyleIdx="6" presStyleCnt="8">
        <dgm:presLayoutVars>
          <dgm:bulletEnabled val="1"/>
        </dgm:presLayoutVars>
      </dgm:prSet>
      <dgm:spPr/>
      <dgm:t>
        <a:bodyPr/>
        <a:lstStyle/>
        <a:p>
          <a:endParaRPr lang="es-ES"/>
        </a:p>
      </dgm:t>
    </dgm:pt>
    <dgm:pt modelId="{0AED6279-0F8D-4217-B296-2B1CBACAAA2C}" type="pres">
      <dgm:prSet presAssocID="{C9994F45-3DC3-4835-9B6A-CF3AE00CCAA5}" presName="sibTrans" presStyleLbl="bgSibTrans2D1" presStyleIdx="6" presStyleCnt="7"/>
      <dgm:spPr/>
      <dgm:t>
        <a:bodyPr/>
        <a:lstStyle/>
        <a:p>
          <a:endParaRPr lang="es-ES"/>
        </a:p>
      </dgm:t>
    </dgm:pt>
    <dgm:pt modelId="{5884096B-EA9F-42B1-8525-3834C2712DE1}" type="pres">
      <dgm:prSet presAssocID="{CB3997AC-2A93-47E3-AE53-25C55E3B4FF5}" presName="compNode" presStyleCnt="0"/>
      <dgm:spPr/>
    </dgm:pt>
    <dgm:pt modelId="{62536AB6-075C-410E-8B36-8E99D423A204}" type="pres">
      <dgm:prSet presAssocID="{CB3997AC-2A93-47E3-AE53-25C55E3B4FF5}" presName="dummyConnPt" presStyleCnt="0"/>
      <dgm:spPr/>
    </dgm:pt>
    <dgm:pt modelId="{F64DB2EF-612F-479E-8712-C41CFBDA0693}" type="pres">
      <dgm:prSet presAssocID="{CB3997AC-2A93-47E3-AE53-25C55E3B4FF5}" presName="node" presStyleLbl="node1" presStyleIdx="7" presStyleCnt="8">
        <dgm:presLayoutVars>
          <dgm:bulletEnabled val="1"/>
        </dgm:presLayoutVars>
      </dgm:prSet>
      <dgm:spPr/>
      <dgm:t>
        <a:bodyPr/>
        <a:lstStyle/>
        <a:p>
          <a:endParaRPr lang="es-ES"/>
        </a:p>
      </dgm:t>
    </dgm:pt>
  </dgm:ptLst>
  <dgm:cxnLst>
    <dgm:cxn modelId="{B4229677-3B4B-4211-8916-27C3F17765C7}" srcId="{F00E13AF-7CFE-484E-8A59-EF54E444CA96}" destId="{779D1AAC-5E0D-4874-A7A2-B1A767146A30}" srcOrd="6" destOrd="0" parTransId="{38B070D1-F8D9-4703-AC58-890C1B762115}" sibTransId="{C9994F45-3DC3-4835-9B6A-CF3AE00CCAA5}"/>
    <dgm:cxn modelId="{D8BE0F24-3CB4-41CB-B607-53F995B40C86}" type="presOf" srcId="{F00E13AF-7CFE-484E-8A59-EF54E444CA96}" destId="{172D8602-18B6-432C-A5CA-0331F76CE9C8}" srcOrd="0" destOrd="0" presId="urn:microsoft.com/office/officeart/2005/8/layout/bProcess4"/>
    <dgm:cxn modelId="{A717944E-A9E4-470B-A51A-60CA416AC050}" type="presOf" srcId="{0C0F52C3-E806-49A3-80DB-1D523F85FE6E}" destId="{0CD9306C-C9A0-498D-B975-A7A378203E1B}" srcOrd="0" destOrd="0" presId="urn:microsoft.com/office/officeart/2005/8/layout/bProcess4"/>
    <dgm:cxn modelId="{087A110B-24FB-4B4E-B846-DB266CE1895F}" type="presOf" srcId="{B2009812-6097-4A98-8BFD-36B7B3D11A93}" destId="{5E3443BB-8E04-4318-B264-EAB12E156037}" srcOrd="0" destOrd="0" presId="urn:microsoft.com/office/officeart/2005/8/layout/bProcess4"/>
    <dgm:cxn modelId="{504581C4-C4E1-4019-B1C6-DD8F1AF33E74}" type="presOf" srcId="{F18FC601-0C21-4DF3-8419-E4450FFCE315}" destId="{529C8976-1E9D-4E25-85DF-11D9B2343CCB}" srcOrd="0" destOrd="0" presId="urn:microsoft.com/office/officeart/2005/8/layout/bProcess4"/>
    <dgm:cxn modelId="{19B82336-1377-49F2-AD7F-683CEC6AC821}" type="presOf" srcId="{777DFC2A-5492-4B87-93DB-A2E1F42E1A3B}" destId="{8CB4924B-BCF4-41B4-AFF1-A00554470990}" srcOrd="0" destOrd="0" presId="urn:microsoft.com/office/officeart/2005/8/layout/bProcess4"/>
    <dgm:cxn modelId="{FEE73E61-C17B-4076-9A97-A24EC876EA69}" type="presOf" srcId="{44F7DB2C-90C7-42EF-BFDE-9964B72F53FE}" destId="{72681E55-C212-49B0-9D0A-FBDB5AFA7298}" srcOrd="0" destOrd="0" presId="urn:microsoft.com/office/officeart/2005/8/layout/bProcess4"/>
    <dgm:cxn modelId="{0661FE1B-87E6-4EC5-85A5-AE7279C65F37}" type="presOf" srcId="{CB3997AC-2A93-47E3-AE53-25C55E3B4FF5}" destId="{F64DB2EF-612F-479E-8712-C41CFBDA0693}" srcOrd="0" destOrd="0" presId="urn:microsoft.com/office/officeart/2005/8/layout/bProcess4"/>
    <dgm:cxn modelId="{AD336B45-B769-4B0E-824C-0A308B3EB890}" type="presOf" srcId="{C9994F45-3DC3-4835-9B6A-CF3AE00CCAA5}" destId="{0AED6279-0F8D-4217-B296-2B1CBACAAA2C}" srcOrd="0" destOrd="0" presId="urn:microsoft.com/office/officeart/2005/8/layout/bProcess4"/>
    <dgm:cxn modelId="{E2ED1BA1-A301-48C9-9AA6-797F08FAD852}" type="presOf" srcId="{70C0EF20-C4F4-4544-9942-1A8F97372C0B}" destId="{648F168A-5226-4171-947F-EFB8B95A2C29}" srcOrd="0" destOrd="0" presId="urn:microsoft.com/office/officeart/2005/8/layout/bProcess4"/>
    <dgm:cxn modelId="{F2B381CC-0AE8-46C0-837B-97A39969E44E}" srcId="{F00E13AF-7CFE-484E-8A59-EF54E444CA96}" destId="{CB3997AC-2A93-47E3-AE53-25C55E3B4FF5}" srcOrd="7" destOrd="0" parTransId="{EC961FD1-7D4A-4A7B-A6E0-BE0CC8FEEB73}" sibTransId="{C9DCCD4E-A5B4-4C78-B969-03D31903A7A3}"/>
    <dgm:cxn modelId="{C3F43600-DFEF-48B1-B124-D18FF1B89AA5}" srcId="{F00E13AF-7CFE-484E-8A59-EF54E444CA96}" destId="{777DFC2A-5492-4B87-93DB-A2E1F42E1A3B}" srcOrd="1" destOrd="0" parTransId="{05CB941C-A14D-42E2-BD74-3CCEF98FF189}" sibTransId="{0C0F52C3-E806-49A3-80DB-1D523F85FE6E}"/>
    <dgm:cxn modelId="{DBF55079-594B-40F9-9CA6-C14694B4783A}" type="presOf" srcId="{4C37709A-AF6A-4994-992C-1AA7DBBBF580}" destId="{E4D9BC7A-05BB-47E5-897D-90AFC85C1FEB}" srcOrd="0" destOrd="0" presId="urn:microsoft.com/office/officeart/2005/8/layout/bProcess4"/>
    <dgm:cxn modelId="{49F70298-C921-4A52-A41F-1FA114079F3B}" type="presOf" srcId="{DF2D0736-BE91-4C2A-8CD4-89ADFDC310FF}" destId="{83CB6CB0-445A-4B08-99FB-B3C153F29741}" srcOrd="0" destOrd="0" presId="urn:microsoft.com/office/officeart/2005/8/layout/bProcess4"/>
    <dgm:cxn modelId="{C8A5C22A-729A-4F8C-9392-8DF08F49A343}" type="presOf" srcId="{81E1E1AA-B3BA-4BF2-AEB5-E4C1B985C7B7}" destId="{F63D9D47-62E5-4740-828D-7BE66A411D8C}" srcOrd="0" destOrd="0" presId="urn:microsoft.com/office/officeart/2005/8/layout/bProcess4"/>
    <dgm:cxn modelId="{856EEA20-D199-4D0B-B644-BFD1DB6D4BE4}" type="presOf" srcId="{779D1AAC-5E0D-4874-A7A2-B1A767146A30}" destId="{0D090904-1584-43D2-B208-422EF80223DD}" srcOrd="0" destOrd="0" presId="urn:microsoft.com/office/officeart/2005/8/layout/bProcess4"/>
    <dgm:cxn modelId="{DF5E0325-B776-421D-A462-6B4B59D2A4EC}" srcId="{F00E13AF-7CFE-484E-8A59-EF54E444CA96}" destId="{F18FC601-0C21-4DF3-8419-E4450FFCE315}" srcOrd="2" destOrd="0" parTransId="{8BBEE215-4139-43B5-AF32-0D41A74B3803}" sibTransId="{8064BECB-917C-42B5-ADFB-DD1D14C449A8}"/>
    <dgm:cxn modelId="{97D134CB-DD6B-43A1-A3FD-537C4B677837}" srcId="{F00E13AF-7CFE-484E-8A59-EF54E444CA96}" destId="{4C37709A-AF6A-4994-992C-1AA7DBBBF580}" srcOrd="0" destOrd="0" parTransId="{556461F9-FE70-42AD-9D2F-FCAB866F586F}" sibTransId="{DF2D0736-BE91-4C2A-8CD4-89ADFDC310FF}"/>
    <dgm:cxn modelId="{CE40DDC4-0EED-4759-856A-66901EE1C240}" type="presOf" srcId="{737FCA73-7FDC-42C8-8EDF-B365E6969FF0}" destId="{FD6F87A8-0F8F-4671-B1ED-CF03D8B675FA}" srcOrd="0" destOrd="0" presId="urn:microsoft.com/office/officeart/2005/8/layout/bProcess4"/>
    <dgm:cxn modelId="{3C9EEAA0-29A7-4582-A20C-4697D3B2A1C5}" type="presOf" srcId="{8064BECB-917C-42B5-ADFB-DD1D14C449A8}" destId="{5C75C3B9-40AD-4CB0-AAF7-1A26BD94108D}" srcOrd="0" destOrd="0" presId="urn:microsoft.com/office/officeart/2005/8/layout/bProcess4"/>
    <dgm:cxn modelId="{D870AA2D-ADC6-4187-B6A9-209AF39A0646}" srcId="{F00E13AF-7CFE-484E-8A59-EF54E444CA96}" destId="{8001A8C1-22AF-46B2-AC45-714F60FEE7DC}" srcOrd="3" destOrd="0" parTransId="{BED16DF8-7205-464F-B384-F52F692EB0F8}" sibTransId="{B2009812-6097-4A98-8BFD-36B7B3D11A93}"/>
    <dgm:cxn modelId="{C506DC1B-CB25-4ACE-BD50-1A87572C6EE2}" srcId="{F00E13AF-7CFE-484E-8A59-EF54E444CA96}" destId="{70C0EF20-C4F4-4544-9942-1A8F97372C0B}" srcOrd="5" destOrd="0" parTransId="{0453BBAE-91D3-41FE-AD73-B0BFD978636D}" sibTransId="{81E1E1AA-B3BA-4BF2-AEB5-E4C1B985C7B7}"/>
    <dgm:cxn modelId="{7C4C8920-137C-4FD7-BDE7-83D6EDCC526F}" srcId="{F00E13AF-7CFE-484E-8A59-EF54E444CA96}" destId="{44F7DB2C-90C7-42EF-BFDE-9964B72F53FE}" srcOrd="4" destOrd="0" parTransId="{74B3E2BA-C716-413B-8ADB-3A88929000A1}" sibTransId="{737FCA73-7FDC-42C8-8EDF-B365E6969FF0}"/>
    <dgm:cxn modelId="{A3E0973F-8D34-432C-A5DF-5F0B057FE71F}" type="presOf" srcId="{8001A8C1-22AF-46B2-AC45-714F60FEE7DC}" destId="{50251969-44A6-4E3C-9BA8-83C13C2A494A}" srcOrd="0" destOrd="0" presId="urn:microsoft.com/office/officeart/2005/8/layout/bProcess4"/>
    <dgm:cxn modelId="{BCEEB5AB-4DF1-44CF-828B-13CCF7A5D67E}" type="presParOf" srcId="{172D8602-18B6-432C-A5CA-0331F76CE9C8}" destId="{E8B4B05A-9296-4661-93B7-CD941A8E3A0A}" srcOrd="0" destOrd="0" presId="urn:microsoft.com/office/officeart/2005/8/layout/bProcess4"/>
    <dgm:cxn modelId="{E74D6B24-0BA7-4F18-9F62-F26D1CF57C5E}" type="presParOf" srcId="{E8B4B05A-9296-4661-93B7-CD941A8E3A0A}" destId="{3B8592E5-A400-44AE-8CC1-DEB003464EE9}" srcOrd="0" destOrd="0" presId="urn:microsoft.com/office/officeart/2005/8/layout/bProcess4"/>
    <dgm:cxn modelId="{487907F5-2B38-4A08-96E6-4B00D099B019}" type="presParOf" srcId="{E8B4B05A-9296-4661-93B7-CD941A8E3A0A}" destId="{E4D9BC7A-05BB-47E5-897D-90AFC85C1FEB}" srcOrd="1" destOrd="0" presId="urn:microsoft.com/office/officeart/2005/8/layout/bProcess4"/>
    <dgm:cxn modelId="{B03FC2F8-A72F-460D-9EAE-9A5AB1D9D039}" type="presParOf" srcId="{172D8602-18B6-432C-A5CA-0331F76CE9C8}" destId="{83CB6CB0-445A-4B08-99FB-B3C153F29741}" srcOrd="1" destOrd="0" presId="urn:microsoft.com/office/officeart/2005/8/layout/bProcess4"/>
    <dgm:cxn modelId="{0F56F256-1FC6-43B6-9FCC-5A7C4FC31755}" type="presParOf" srcId="{172D8602-18B6-432C-A5CA-0331F76CE9C8}" destId="{D8713615-B764-4D18-B653-C8373A13E818}" srcOrd="2" destOrd="0" presId="urn:microsoft.com/office/officeart/2005/8/layout/bProcess4"/>
    <dgm:cxn modelId="{96325986-CAB6-420F-B9CC-70D953494A7C}" type="presParOf" srcId="{D8713615-B764-4D18-B653-C8373A13E818}" destId="{E405B810-FD0D-4B39-B19B-CE84E4F6C993}" srcOrd="0" destOrd="0" presId="urn:microsoft.com/office/officeart/2005/8/layout/bProcess4"/>
    <dgm:cxn modelId="{DE9473CF-9CD1-400F-993F-D73D1E2A26FB}" type="presParOf" srcId="{D8713615-B764-4D18-B653-C8373A13E818}" destId="{8CB4924B-BCF4-41B4-AFF1-A00554470990}" srcOrd="1" destOrd="0" presId="urn:microsoft.com/office/officeart/2005/8/layout/bProcess4"/>
    <dgm:cxn modelId="{1A4D2A13-C7E8-4B49-9AB7-5DE3BFEA43FA}" type="presParOf" srcId="{172D8602-18B6-432C-A5CA-0331F76CE9C8}" destId="{0CD9306C-C9A0-498D-B975-A7A378203E1B}" srcOrd="3" destOrd="0" presId="urn:microsoft.com/office/officeart/2005/8/layout/bProcess4"/>
    <dgm:cxn modelId="{CFAF1732-452D-4211-A6CA-72240DA26431}" type="presParOf" srcId="{172D8602-18B6-432C-A5CA-0331F76CE9C8}" destId="{108C663B-21A2-4E10-90AC-BDC05A27CD6F}" srcOrd="4" destOrd="0" presId="urn:microsoft.com/office/officeart/2005/8/layout/bProcess4"/>
    <dgm:cxn modelId="{DDF57717-C047-451E-85FA-72B638997FA8}" type="presParOf" srcId="{108C663B-21A2-4E10-90AC-BDC05A27CD6F}" destId="{523ADF33-D950-4A6A-9FC0-898FE72F9A0B}" srcOrd="0" destOrd="0" presId="urn:microsoft.com/office/officeart/2005/8/layout/bProcess4"/>
    <dgm:cxn modelId="{3DAD35F7-7EA1-4F8B-8885-313D80F80267}" type="presParOf" srcId="{108C663B-21A2-4E10-90AC-BDC05A27CD6F}" destId="{529C8976-1E9D-4E25-85DF-11D9B2343CCB}" srcOrd="1" destOrd="0" presId="urn:microsoft.com/office/officeart/2005/8/layout/bProcess4"/>
    <dgm:cxn modelId="{329A41BF-CFDA-412A-A028-87D90AF8315D}" type="presParOf" srcId="{172D8602-18B6-432C-A5CA-0331F76CE9C8}" destId="{5C75C3B9-40AD-4CB0-AAF7-1A26BD94108D}" srcOrd="5" destOrd="0" presId="urn:microsoft.com/office/officeart/2005/8/layout/bProcess4"/>
    <dgm:cxn modelId="{0C856724-6F6C-4A53-81B7-039E82D6F9AB}" type="presParOf" srcId="{172D8602-18B6-432C-A5CA-0331F76CE9C8}" destId="{B881A874-BD30-4F00-A5A5-3A979BD94723}" srcOrd="6" destOrd="0" presId="urn:microsoft.com/office/officeart/2005/8/layout/bProcess4"/>
    <dgm:cxn modelId="{8303718C-8913-484A-84F5-7D2834FA5B5A}" type="presParOf" srcId="{B881A874-BD30-4F00-A5A5-3A979BD94723}" destId="{B5497F0F-8F79-42AD-B50A-EE08AC9F7C86}" srcOrd="0" destOrd="0" presId="urn:microsoft.com/office/officeart/2005/8/layout/bProcess4"/>
    <dgm:cxn modelId="{C4309CAE-3C24-4C15-9412-0136BB03A5EF}" type="presParOf" srcId="{B881A874-BD30-4F00-A5A5-3A979BD94723}" destId="{50251969-44A6-4E3C-9BA8-83C13C2A494A}" srcOrd="1" destOrd="0" presId="urn:microsoft.com/office/officeart/2005/8/layout/bProcess4"/>
    <dgm:cxn modelId="{421A16B0-428F-41D9-BF1E-9D7D8F1E9D10}" type="presParOf" srcId="{172D8602-18B6-432C-A5CA-0331F76CE9C8}" destId="{5E3443BB-8E04-4318-B264-EAB12E156037}" srcOrd="7" destOrd="0" presId="urn:microsoft.com/office/officeart/2005/8/layout/bProcess4"/>
    <dgm:cxn modelId="{A0C7DC6E-00C4-4496-A098-620BC53CCC6C}" type="presParOf" srcId="{172D8602-18B6-432C-A5CA-0331F76CE9C8}" destId="{98C6F6AD-0A9A-4EBB-BF14-7E93FB08323B}" srcOrd="8" destOrd="0" presId="urn:microsoft.com/office/officeart/2005/8/layout/bProcess4"/>
    <dgm:cxn modelId="{B41D2F09-5CA0-497D-8D45-9544EA5AF1A0}" type="presParOf" srcId="{98C6F6AD-0A9A-4EBB-BF14-7E93FB08323B}" destId="{763CB8A8-0B54-494C-90A2-1EE30CBF2176}" srcOrd="0" destOrd="0" presId="urn:microsoft.com/office/officeart/2005/8/layout/bProcess4"/>
    <dgm:cxn modelId="{A69B48A4-1329-4AE9-905C-79F56DF6AB30}" type="presParOf" srcId="{98C6F6AD-0A9A-4EBB-BF14-7E93FB08323B}" destId="{72681E55-C212-49B0-9D0A-FBDB5AFA7298}" srcOrd="1" destOrd="0" presId="urn:microsoft.com/office/officeart/2005/8/layout/bProcess4"/>
    <dgm:cxn modelId="{5A07FBFF-0EF1-4D5B-9A06-D7823F43ED1C}" type="presParOf" srcId="{172D8602-18B6-432C-A5CA-0331F76CE9C8}" destId="{FD6F87A8-0F8F-4671-B1ED-CF03D8B675FA}" srcOrd="9" destOrd="0" presId="urn:microsoft.com/office/officeart/2005/8/layout/bProcess4"/>
    <dgm:cxn modelId="{B0E808FD-ECA7-4728-977D-8E4BC85F1D77}" type="presParOf" srcId="{172D8602-18B6-432C-A5CA-0331F76CE9C8}" destId="{28057EF0-4F87-4CF1-9E8F-426A211461E8}" srcOrd="10" destOrd="0" presId="urn:microsoft.com/office/officeart/2005/8/layout/bProcess4"/>
    <dgm:cxn modelId="{7B34E9A3-CDAC-4212-8FB8-1A12AC3C691D}" type="presParOf" srcId="{28057EF0-4F87-4CF1-9E8F-426A211461E8}" destId="{B540344C-8CA9-4743-83C7-32E6F5C02140}" srcOrd="0" destOrd="0" presId="urn:microsoft.com/office/officeart/2005/8/layout/bProcess4"/>
    <dgm:cxn modelId="{072BB6E2-EB0F-4115-99EE-D74977DBBB98}" type="presParOf" srcId="{28057EF0-4F87-4CF1-9E8F-426A211461E8}" destId="{648F168A-5226-4171-947F-EFB8B95A2C29}" srcOrd="1" destOrd="0" presId="urn:microsoft.com/office/officeart/2005/8/layout/bProcess4"/>
    <dgm:cxn modelId="{CC556279-93E9-4AF4-9E4D-DC0BA7F32B88}" type="presParOf" srcId="{172D8602-18B6-432C-A5CA-0331F76CE9C8}" destId="{F63D9D47-62E5-4740-828D-7BE66A411D8C}" srcOrd="11" destOrd="0" presId="urn:microsoft.com/office/officeart/2005/8/layout/bProcess4"/>
    <dgm:cxn modelId="{56CE16A1-7C60-4942-ADA1-1662C9F9CFA2}" type="presParOf" srcId="{172D8602-18B6-432C-A5CA-0331F76CE9C8}" destId="{518760DD-2F87-4DE6-A1AD-93870CAA949B}" srcOrd="12" destOrd="0" presId="urn:microsoft.com/office/officeart/2005/8/layout/bProcess4"/>
    <dgm:cxn modelId="{610A727E-A3CE-4AE9-9799-AC0464E42232}" type="presParOf" srcId="{518760DD-2F87-4DE6-A1AD-93870CAA949B}" destId="{53DD46BC-6113-49D6-B4F4-760DC7E32609}" srcOrd="0" destOrd="0" presId="urn:microsoft.com/office/officeart/2005/8/layout/bProcess4"/>
    <dgm:cxn modelId="{36BA4053-6667-464F-AB21-96BD60D748CD}" type="presParOf" srcId="{518760DD-2F87-4DE6-A1AD-93870CAA949B}" destId="{0D090904-1584-43D2-B208-422EF80223DD}" srcOrd="1" destOrd="0" presId="urn:microsoft.com/office/officeart/2005/8/layout/bProcess4"/>
    <dgm:cxn modelId="{6E3CE45B-D56D-46C0-A55B-03BDB39EFC9E}" type="presParOf" srcId="{172D8602-18B6-432C-A5CA-0331F76CE9C8}" destId="{0AED6279-0F8D-4217-B296-2B1CBACAAA2C}" srcOrd="13" destOrd="0" presId="urn:microsoft.com/office/officeart/2005/8/layout/bProcess4"/>
    <dgm:cxn modelId="{FC628BD2-05AD-4856-AA6B-21E7C50409CC}" type="presParOf" srcId="{172D8602-18B6-432C-A5CA-0331F76CE9C8}" destId="{5884096B-EA9F-42B1-8525-3834C2712DE1}" srcOrd="14" destOrd="0" presId="urn:microsoft.com/office/officeart/2005/8/layout/bProcess4"/>
    <dgm:cxn modelId="{1339B659-48FA-4E69-A5A6-3F35B3039EA6}" type="presParOf" srcId="{5884096B-EA9F-42B1-8525-3834C2712DE1}" destId="{62536AB6-075C-410E-8B36-8E99D423A204}" srcOrd="0" destOrd="0" presId="urn:microsoft.com/office/officeart/2005/8/layout/bProcess4"/>
    <dgm:cxn modelId="{6878C402-ADF1-4C0D-A6E5-D474A77D1872}" type="presParOf" srcId="{5884096B-EA9F-42B1-8525-3834C2712DE1}" destId="{F64DB2EF-612F-479E-8712-C41CFBDA069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5DCEF-507E-4291-BE68-BAF27CED27D2}" type="doc">
      <dgm:prSet loTypeId="urn:microsoft.com/office/officeart/2005/8/layout/process1" loCatId="process" qsTypeId="urn:microsoft.com/office/officeart/2005/8/quickstyle/simple1" qsCatId="simple" csTypeId="urn:microsoft.com/office/officeart/2005/8/colors/colorful2" csCatId="colorful" phldr="1"/>
      <dgm:spPr/>
    </dgm:pt>
    <dgm:pt modelId="{D082912B-8C1B-4F83-B92A-819FEF258DAE}">
      <dgm:prSet phldrT="[Texto]" custT="1"/>
      <dgm:spPr/>
      <dgm:t>
        <a:bodyPr/>
        <a:lstStyle/>
        <a:p>
          <a:r>
            <a:rPr lang="es-SV" sz="2400" b="1" dirty="0" smtClean="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1. </a:t>
          </a:r>
          <a:r>
            <a:rPr lang="es-SV" sz="1600" dirty="0" smtClean="0">
              <a:latin typeface="Gill Sans MT" panose="020B0502020104020203" pitchFamily="34" charset="0"/>
              <a:cs typeface="Calibri" panose="020F0502020204030204" pitchFamily="34" charset="0"/>
            </a:rPr>
            <a:t>Destacar el orgullo nacional con audiencias internas y amplificar con los públicos fuera del país; </a:t>
          </a:r>
          <a:endParaRPr lang="es-SV" sz="1600" dirty="0">
            <a:latin typeface="Gill Sans MT" panose="020B0502020104020203" pitchFamily="34" charset="0"/>
          </a:endParaRPr>
        </a:p>
      </dgm:t>
    </dgm:pt>
    <dgm:pt modelId="{6ADE49E3-4A89-4E20-A4B9-328FBB35EB7F}" type="parTrans" cxnId="{DBF7FB44-3FB3-4A6A-A555-2B8B716F085F}">
      <dgm:prSet/>
      <dgm:spPr/>
      <dgm:t>
        <a:bodyPr/>
        <a:lstStyle/>
        <a:p>
          <a:endParaRPr lang="es-SV" sz="1000">
            <a:latin typeface="Gill Sans MT" panose="020B0502020104020203" pitchFamily="34" charset="0"/>
          </a:endParaRPr>
        </a:p>
      </dgm:t>
    </dgm:pt>
    <dgm:pt modelId="{E283798D-1226-43C1-A519-4CBB2244C161}" type="sibTrans" cxnId="{DBF7FB44-3FB3-4A6A-A555-2B8B716F085F}">
      <dgm:prSet custT="1"/>
      <dgm:spPr/>
      <dgm:t>
        <a:bodyPr/>
        <a:lstStyle/>
        <a:p>
          <a:endParaRPr lang="es-SV" sz="1000">
            <a:latin typeface="Gill Sans MT" panose="020B0502020104020203" pitchFamily="34" charset="0"/>
          </a:endParaRPr>
        </a:p>
      </dgm:t>
    </dgm:pt>
    <dgm:pt modelId="{167BDB07-BEC9-4962-BD84-2088D87870B6}">
      <dgm:prSet phldrT="[Texto]" custT="1"/>
      <dgm:spPr/>
      <dgm:t>
        <a:bodyPr/>
        <a:lstStyle/>
        <a:p>
          <a:r>
            <a:rPr lang="es-SV" sz="2400" b="1" dirty="0" smtClean="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2. </a:t>
          </a:r>
          <a:r>
            <a:rPr lang="es-SV" sz="1600" dirty="0" smtClean="0">
              <a:latin typeface="Gill Sans MT" panose="020B0502020104020203" pitchFamily="34" charset="0"/>
              <a:cs typeface="Calibri" panose="020F0502020204030204" pitchFamily="34" charset="0"/>
            </a:rPr>
            <a:t>Volver a El Salvador visible con su valor diferenciador en los mercados potenciales y con mayor visita;  </a:t>
          </a:r>
          <a:endParaRPr lang="es-SV" sz="1600" dirty="0">
            <a:latin typeface="Gill Sans MT" panose="020B0502020104020203" pitchFamily="34" charset="0"/>
          </a:endParaRPr>
        </a:p>
      </dgm:t>
    </dgm:pt>
    <dgm:pt modelId="{5A619B5D-E1C2-4692-8646-F93128FF599F}" type="parTrans" cxnId="{79525C2C-2054-4081-BFDD-409C6D5F5226}">
      <dgm:prSet/>
      <dgm:spPr/>
      <dgm:t>
        <a:bodyPr/>
        <a:lstStyle/>
        <a:p>
          <a:endParaRPr lang="es-SV" sz="1000">
            <a:latin typeface="Gill Sans MT" panose="020B0502020104020203" pitchFamily="34" charset="0"/>
          </a:endParaRPr>
        </a:p>
      </dgm:t>
    </dgm:pt>
    <dgm:pt modelId="{412EB0BD-2EE4-45C4-830D-33B1B74F3FAE}" type="sibTrans" cxnId="{79525C2C-2054-4081-BFDD-409C6D5F5226}">
      <dgm:prSet custT="1"/>
      <dgm:spPr/>
      <dgm:t>
        <a:bodyPr/>
        <a:lstStyle/>
        <a:p>
          <a:endParaRPr lang="es-SV" sz="1000">
            <a:latin typeface="Gill Sans MT" panose="020B0502020104020203" pitchFamily="34" charset="0"/>
          </a:endParaRPr>
        </a:p>
      </dgm:t>
    </dgm:pt>
    <dgm:pt modelId="{58038690-DDD3-4411-8899-F03E8DD2A94C}">
      <dgm:prSet phldrT="[Texto]" custT="1"/>
      <dgm:spPr/>
      <dgm:t>
        <a:bodyPr/>
        <a:lstStyle/>
        <a:p>
          <a:r>
            <a:rPr lang="es-SV" sz="2400" b="1" dirty="0" smtClean="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3.</a:t>
          </a:r>
          <a:r>
            <a:rPr lang="es-SV" sz="1600" dirty="0" smtClean="0">
              <a:latin typeface="Gill Sans MT" panose="020B0502020104020203" pitchFamily="34" charset="0"/>
              <a:cs typeface="Calibri" panose="020F0502020204030204" pitchFamily="34" charset="0"/>
            </a:rPr>
            <a:t> Conquistar posibilidades, una vez El Salvador se ha posicionado con su valor diferenciador, explorar nuevos mercados.</a:t>
          </a:r>
          <a:endParaRPr lang="es-SV" sz="1600" dirty="0">
            <a:latin typeface="Gill Sans MT" panose="020B0502020104020203" pitchFamily="34" charset="0"/>
          </a:endParaRPr>
        </a:p>
      </dgm:t>
    </dgm:pt>
    <dgm:pt modelId="{6E48023F-07D6-4281-8437-381BBEFA68E8}" type="parTrans" cxnId="{EC779D28-FD4E-46F5-988C-0BEAAB5D2C6F}">
      <dgm:prSet/>
      <dgm:spPr/>
      <dgm:t>
        <a:bodyPr/>
        <a:lstStyle/>
        <a:p>
          <a:endParaRPr lang="es-SV" sz="1000">
            <a:latin typeface="Gill Sans MT" panose="020B0502020104020203" pitchFamily="34" charset="0"/>
          </a:endParaRPr>
        </a:p>
      </dgm:t>
    </dgm:pt>
    <dgm:pt modelId="{249AFFBF-72AB-42A5-A00B-5497AC70828B}" type="sibTrans" cxnId="{EC779D28-FD4E-46F5-988C-0BEAAB5D2C6F}">
      <dgm:prSet/>
      <dgm:spPr/>
      <dgm:t>
        <a:bodyPr/>
        <a:lstStyle/>
        <a:p>
          <a:endParaRPr lang="es-SV" sz="1000">
            <a:latin typeface="Gill Sans MT" panose="020B0502020104020203" pitchFamily="34" charset="0"/>
          </a:endParaRPr>
        </a:p>
      </dgm:t>
    </dgm:pt>
    <dgm:pt modelId="{E9E0CCDD-5FE4-4911-B6FE-F9E0B5E1CF6F}" type="pres">
      <dgm:prSet presAssocID="{BD95DCEF-507E-4291-BE68-BAF27CED27D2}" presName="Name0" presStyleCnt="0">
        <dgm:presLayoutVars>
          <dgm:dir/>
          <dgm:resizeHandles val="exact"/>
        </dgm:presLayoutVars>
      </dgm:prSet>
      <dgm:spPr/>
    </dgm:pt>
    <dgm:pt modelId="{480ADAC9-6D34-4081-A244-2234654F549A}" type="pres">
      <dgm:prSet presAssocID="{D082912B-8C1B-4F83-B92A-819FEF258DAE}" presName="node" presStyleLbl="node1" presStyleIdx="0" presStyleCnt="3">
        <dgm:presLayoutVars>
          <dgm:bulletEnabled val="1"/>
        </dgm:presLayoutVars>
      </dgm:prSet>
      <dgm:spPr/>
      <dgm:t>
        <a:bodyPr/>
        <a:lstStyle/>
        <a:p>
          <a:endParaRPr lang="es-SV"/>
        </a:p>
      </dgm:t>
    </dgm:pt>
    <dgm:pt modelId="{A028D899-586B-4DF2-AC2C-FFCD63223A34}" type="pres">
      <dgm:prSet presAssocID="{E283798D-1226-43C1-A519-4CBB2244C161}" presName="sibTrans" presStyleLbl="sibTrans2D1" presStyleIdx="0" presStyleCnt="2"/>
      <dgm:spPr/>
      <dgm:t>
        <a:bodyPr/>
        <a:lstStyle/>
        <a:p>
          <a:endParaRPr lang="es-SV"/>
        </a:p>
      </dgm:t>
    </dgm:pt>
    <dgm:pt modelId="{42BDD6FA-20CA-4831-B3BD-A6E47F85A1AE}" type="pres">
      <dgm:prSet presAssocID="{E283798D-1226-43C1-A519-4CBB2244C161}" presName="connectorText" presStyleLbl="sibTrans2D1" presStyleIdx="0" presStyleCnt="2"/>
      <dgm:spPr/>
      <dgm:t>
        <a:bodyPr/>
        <a:lstStyle/>
        <a:p>
          <a:endParaRPr lang="es-SV"/>
        </a:p>
      </dgm:t>
    </dgm:pt>
    <dgm:pt modelId="{797E2B6B-9EA7-44E6-AE02-90821FB9E1C8}" type="pres">
      <dgm:prSet presAssocID="{167BDB07-BEC9-4962-BD84-2088D87870B6}" presName="node" presStyleLbl="node1" presStyleIdx="1" presStyleCnt="3">
        <dgm:presLayoutVars>
          <dgm:bulletEnabled val="1"/>
        </dgm:presLayoutVars>
      </dgm:prSet>
      <dgm:spPr/>
      <dgm:t>
        <a:bodyPr/>
        <a:lstStyle/>
        <a:p>
          <a:endParaRPr lang="es-SV"/>
        </a:p>
      </dgm:t>
    </dgm:pt>
    <dgm:pt modelId="{E4463C2B-8CCB-4CF3-B7FE-3D399C6E459B}" type="pres">
      <dgm:prSet presAssocID="{412EB0BD-2EE4-45C4-830D-33B1B74F3FAE}" presName="sibTrans" presStyleLbl="sibTrans2D1" presStyleIdx="1" presStyleCnt="2"/>
      <dgm:spPr/>
      <dgm:t>
        <a:bodyPr/>
        <a:lstStyle/>
        <a:p>
          <a:endParaRPr lang="es-SV"/>
        </a:p>
      </dgm:t>
    </dgm:pt>
    <dgm:pt modelId="{664500F2-6EC9-4229-9B49-AFAFD965CAB1}" type="pres">
      <dgm:prSet presAssocID="{412EB0BD-2EE4-45C4-830D-33B1B74F3FAE}" presName="connectorText" presStyleLbl="sibTrans2D1" presStyleIdx="1" presStyleCnt="2"/>
      <dgm:spPr/>
      <dgm:t>
        <a:bodyPr/>
        <a:lstStyle/>
        <a:p>
          <a:endParaRPr lang="es-SV"/>
        </a:p>
      </dgm:t>
    </dgm:pt>
    <dgm:pt modelId="{FDB8BC02-F18B-4C3A-80A2-061A498C7CAC}" type="pres">
      <dgm:prSet presAssocID="{58038690-DDD3-4411-8899-F03E8DD2A94C}" presName="node" presStyleLbl="node1" presStyleIdx="2" presStyleCnt="3">
        <dgm:presLayoutVars>
          <dgm:bulletEnabled val="1"/>
        </dgm:presLayoutVars>
      </dgm:prSet>
      <dgm:spPr/>
      <dgm:t>
        <a:bodyPr/>
        <a:lstStyle/>
        <a:p>
          <a:endParaRPr lang="es-SV"/>
        </a:p>
      </dgm:t>
    </dgm:pt>
  </dgm:ptLst>
  <dgm:cxnLst>
    <dgm:cxn modelId="{F114328F-DAF0-48F3-8342-1D0D8DD0ECEF}" type="presOf" srcId="{E283798D-1226-43C1-A519-4CBB2244C161}" destId="{42BDD6FA-20CA-4831-B3BD-A6E47F85A1AE}" srcOrd="1" destOrd="0" presId="urn:microsoft.com/office/officeart/2005/8/layout/process1"/>
    <dgm:cxn modelId="{DBF7FB44-3FB3-4A6A-A555-2B8B716F085F}" srcId="{BD95DCEF-507E-4291-BE68-BAF27CED27D2}" destId="{D082912B-8C1B-4F83-B92A-819FEF258DAE}" srcOrd="0" destOrd="0" parTransId="{6ADE49E3-4A89-4E20-A4B9-328FBB35EB7F}" sibTransId="{E283798D-1226-43C1-A519-4CBB2244C161}"/>
    <dgm:cxn modelId="{F903D128-3280-4895-BAFA-147C258AA1B9}" type="presOf" srcId="{167BDB07-BEC9-4962-BD84-2088D87870B6}" destId="{797E2B6B-9EA7-44E6-AE02-90821FB9E1C8}" srcOrd="0" destOrd="0" presId="urn:microsoft.com/office/officeart/2005/8/layout/process1"/>
    <dgm:cxn modelId="{23F6FB9B-C501-4D78-BA30-7194E01E6308}" type="presOf" srcId="{412EB0BD-2EE4-45C4-830D-33B1B74F3FAE}" destId="{664500F2-6EC9-4229-9B49-AFAFD965CAB1}" srcOrd="1" destOrd="0" presId="urn:microsoft.com/office/officeart/2005/8/layout/process1"/>
    <dgm:cxn modelId="{7388F498-9A81-4BB8-A2CC-C6A7FC67AAED}" type="presOf" srcId="{58038690-DDD3-4411-8899-F03E8DD2A94C}" destId="{FDB8BC02-F18B-4C3A-80A2-061A498C7CAC}" srcOrd="0" destOrd="0" presId="urn:microsoft.com/office/officeart/2005/8/layout/process1"/>
    <dgm:cxn modelId="{EC779D28-FD4E-46F5-988C-0BEAAB5D2C6F}" srcId="{BD95DCEF-507E-4291-BE68-BAF27CED27D2}" destId="{58038690-DDD3-4411-8899-F03E8DD2A94C}" srcOrd="2" destOrd="0" parTransId="{6E48023F-07D6-4281-8437-381BBEFA68E8}" sibTransId="{249AFFBF-72AB-42A5-A00B-5497AC70828B}"/>
    <dgm:cxn modelId="{78F24478-DEC1-4D1E-A56A-CCF0BB5DC913}" type="presOf" srcId="{412EB0BD-2EE4-45C4-830D-33B1B74F3FAE}" destId="{E4463C2B-8CCB-4CF3-B7FE-3D399C6E459B}" srcOrd="0" destOrd="0" presId="urn:microsoft.com/office/officeart/2005/8/layout/process1"/>
    <dgm:cxn modelId="{79525C2C-2054-4081-BFDD-409C6D5F5226}" srcId="{BD95DCEF-507E-4291-BE68-BAF27CED27D2}" destId="{167BDB07-BEC9-4962-BD84-2088D87870B6}" srcOrd="1" destOrd="0" parTransId="{5A619B5D-E1C2-4692-8646-F93128FF599F}" sibTransId="{412EB0BD-2EE4-45C4-830D-33B1B74F3FAE}"/>
    <dgm:cxn modelId="{36DB250C-CE9C-4CAE-B52F-E69924F57005}" type="presOf" srcId="{BD95DCEF-507E-4291-BE68-BAF27CED27D2}" destId="{E9E0CCDD-5FE4-4911-B6FE-F9E0B5E1CF6F}" srcOrd="0" destOrd="0" presId="urn:microsoft.com/office/officeart/2005/8/layout/process1"/>
    <dgm:cxn modelId="{7EBB8403-9CDF-4D7E-9944-790DB2099796}" type="presOf" srcId="{E283798D-1226-43C1-A519-4CBB2244C161}" destId="{A028D899-586B-4DF2-AC2C-FFCD63223A34}" srcOrd="0" destOrd="0" presId="urn:microsoft.com/office/officeart/2005/8/layout/process1"/>
    <dgm:cxn modelId="{AAC7E195-AAA7-43AE-8DDE-6D63A5EE578E}" type="presOf" srcId="{D082912B-8C1B-4F83-B92A-819FEF258DAE}" destId="{480ADAC9-6D34-4081-A244-2234654F549A}" srcOrd="0" destOrd="0" presId="urn:microsoft.com/office/officeart/2005/8/layout/process1"/>
    <dgm:cxn modelId="{D0C38640-7F3F-4C70-A765-A50BB9BF2141}" type="presParOf" srcId="{E9E0CCDD-5FE4-4911-B6FE-F9E0B5E1CF6F}" destId="{480ADAC9-6D34-4081-A244-2234654F549A}" srcOrd="0" destOrd="0" presId="urn:microsoft.com/office/officeart/2005/8/layout/process1"/>
    <dgm:cxn modelId="{19C7181F-54F5-4696-B709-9A54CE8D85D2}" type="presParOf" srcId="{E9E0CCDD-5FE4-4911-B6FE-F9E0B5E1CF6F}" destId="{A028D899-586B-4DF2-AC2C-FFCD63223A34}" srcOrd="1" destOrd="0" presId="urn:microsoft.com/office/officeart/2005/8/layout/process1"/>
    <dgm:cxn modelId="{2407EC22-2AB3-4698-8B54-2824BD5A8025}" type="presParOf" srcId="{A028D899-586B-4DF2-AC2C-FFCD63223A34}" destId="{42BDD6FA-20CA-4831-B3BD-A6E47F85A1AE}" srcOrd="0" destOrd="0" presId="urn:microsoft.com/office/officeart/2005/8/layout/process1"/>
    <dgm:cxn modelId="{A0774294-6E3E-4EF8-B26F-2CA1E004261A}" type="presParOf" srcId="{E9E0CCDD-5FE4-4911-B6FE-F9E0B5E1CF6F}" destId="{797E2B6B-9EA7-44E6-AE02-90821FB9E1C8}" srcOrd="2" destOrd="0" presId="urn:microsoft.com/office/officeart/2005/8/layout/process1"/>
    <dgm:cxn modelId="{1AA1C43A-E3A8-47E6-AA3D-0C144E722494}" type="presParOf" srcId="{E9E0CCDD-5FE4-4911-B6FE-F9E0B5E1CF6F}" destId="{E4463C2B-8CCB-4CF3-B7FE-3D399C6E459B}" srcOrd="3" destOrd="0" presId="urn:microsoft.com/office/officeart/2005/8/layout/process1"/>
    <dgm:cxn modelId="{4A4E4A48-87D5-4AB3-876C-7D39D3786995}" type="presParOf" srcId="{E4463C2B-8CCB-4CF3-B7FE-3D399C6E459B}" destId="{664500F2-6EC9-4229-9B49-AFAFD965CAB1}" srcOrd="0" destOrd="0" presId="urn:microsoft.com/office/officeart/2005/8/layout/process1"/>
    <dgm:cxn modelId="{FEA2874C-40C3-4C74-81B7-A29736B6F32A}" type="presParOf" srcId="{E9E0CCDD-5FE4-4911-B6FE-F9E0B5E1CF6F}" destId="{FDB8BC02-F18B-4C3A-80A2-061A498C7CA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CCB569-7CE7-4E67-8EC9-16C1D8077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BAA49560-5E1E-4E12-AA8C-C03AD63DD3C2}">
      <dgm:prSet phldrT="[Texto]" custT="1"/>
      <dgm:spPr/>
      <dgm:t>
        <a:bodyPr/>
        <a:lstStyle/>
        <a:p>
          <a:pPr algn="just"/>
          <a:r>
            <a:rPr lang="es-SV" sz="2000" b="1" dirty="0" smtClean="0">
              <a:solidFill>
                <a:schemeClr val="bg1">
                  <a:lumMod val="95000"/>
                </a:schemeClr>
              </a:solidFill>
              <a:effectLst>
                <a:outerShdw blurRad="38100" dist="38100" dir="2700000" algn="tl">
                  <a:srgbClr val="000000">
                    <a:alpha val="43137"/>
                  </a:srgbClr>
                </a:outerShdw>
              </a:effectLst>
              <a:latin typeface="Gill Sans MT" panose="020B0502020104020203" pitchFamily="34" charset="0"/>
            </a:rPr>
            <a:t>EXPORTACIONES</a:t>
          </a:r>
          <a:endParaRPr lang="es-SV" sz="2000" b="1" i="1" dirty="0">
            <a:solidFill>
              <a:schemeClr val="bg1">
                <a:lumMod val="95000"/>
              </a:schemeClr>
            </a:solidFill>
            <a:effectLst>
              <a:outerShdw blurRad="38100" dist="38100" dir="2700000" algn="tl">
                <a:srgbClr val="000000">
                  <a:alpha val="43137"/>
                </a:srgbClr>
              </a:outerShdw>
            </a:effectLst>
            <a:latin typeface="Gill Sans MT" panose="020B0502020104020203" pitchFamily="34" charset="0"/>
          </a:endParaRPr>
        </a:p>
      </dgm:t>
    </dgm:pt>
    <dgm:pt modelId="{EA02003D-41D0-48B0-8165-770ED4F51BE3}" type="parTrans" cxnId="{B4B982E6-7CD0-4782-9678-28E369688650}">
      <dgm:prSet/>
      <dgm:spPr/>
      <dgm:t>
        <a:bodyPr/>
        <a:lstStyle/>
        <a:p>
          <a:endParaRPr lang="es-SV" sz="2000"/>
        </a:p>
      </dgm:t>
    </dgm:pt>
    <dgm:pt modelId="{C0A8AF78-14B7-4DCE-A4EC-0908FAB09C39}" type="sibTrans" cxnId="{B4B982E6-7CD0-4782-9678-28E369688650}">
      <dgm:prSet/>
      <dgm:spPr/>
      <dgm:t>
        <a:bodyPr/>
        <a:lstStyle/>
        <a:p>
          <a:endParaRPr lang="es-SV" sz="2000"/>
        </a:p>
      </dgm:t>
    </dgm:pt>
    <dgm:pt modelId="{90359756-3788-4E35-94C3-2A568B92784A}">
      <dgm:prSet phldrT="[Texto]" custT="1"/>
      <dgm:spPr/>
      <dgm:t>
        <a:bodyPr/>
        <a:lstStyle/>
        <a:p>
          <a:pPr algn="just"/>
          <a:r>
            <a:rPr lang="es-SV" sz="1800" b="0" i="0" dirty="0" smtClean="0">
              <a:effectLst/>
              <a:latin typeface="Gill Sans MT" panose="020B0502020104020203" pitchFamily="34" charset="0"/>
            </a:rPr>
            <a:t>Se dará seguimiento a los resultados y apoyo en asistencia técnica en la concretización de negocios a la empresas participantes del Club Empresarial Exportar Paso a Paso 2017.</a:t>
          </a:r>
          <a:endParaRPr lang="es-SV" sz="1800" b="1" i="1" dirty="0">
            <a:effectLst>
              <a:outerShdw blurRad="38100" dist="38100" dir="2700000" algn="tl">
                <a:srgbClr val="000000">
                  <a:alpha val="43137"/>
                </a:srgbClr>
              </a:outerShdw>
            </a:effectLst>
            <a:latin typeface="Gill Sans MT" panose="020B0502020104020203" pitchFamily="34" charset="0"/>
          </a:endParaRPr>
        </a:p>
      </dgm:t>
    </dgm:pt>
    <dgm:pt modelId="{6267CFFD-DF57-4857-AF29-218331492CA9}" type="parTrans" cxnId="{13A9BFC9-A60A-45D5-8482-A28C65F135EE}">
      <dgm:prSet/>
      <dgm:spPr/>
      <dgm:t>
        <a:bodyPr/>
        <a:lstStyle/>
        <a:p>
          <a:endParaRPr lang="es-SV" sz="2400"/>
        </a:p>
      </dgm:t>
    </dgm:pt>
    <dgm:pt modelId="{797CBEA0-7A55-4745-9B2C-090C4ED151F1}" type="sibTrans" cxnId="{13A9BFC9-A60A-45D5-8482-A28C65F135EE}">
      <dgm:prSet/>
      <dgm:spPr/>
      <dgm:t>
        <a:bodyPr/>
        <a:lstStyle/>
        <a:p>
          <a:endParaRPr lang="es-SV" sz="2400"/>
        </a:p>
      </dgm:t>
    </dgm:pt>
    <dgm:pt modelId="{DEEBD5ED-D5CF-4A93-ADBF-FFCD82052012}">
      <dgm:prSet custT="1"/>
      <dgm:spPr/>
      <dgm:t>
        <a:bodyPr/>
        <a:lstStyle/>
        <a:p>
          <a:pPr algn="just"/>
          <a:r>
            <a:rPr lang="es-ES" sz="1800" dirty="0" smtClean="0">
              <a:latin typeface="Gill Sans MT" panose="020B0502020104020203" pitchFamily="34" charset="0"/>
            </a:rPr>
            <a:t>Se dará seguimiento a la participación de empresas salvadoreñas exportadoras junto a PROESA en desarrollo del Programa de Ferias y Misiones Comerciales en cuyos eventos se estima participación de aproximadamente 100 empresas.</a:t>
          </a:r>
          <a:endParaRPr lang="es-SV" sz="1800" b="1" i="1" dirty="0">
            <a:effectLst>
              <a:outerShdw blurRad="38100" dist="38100" dir="2700000" algn="tl">
                <a:srgbClr val="000000">
                  <a:alpha val="43137"/>
                </a:srgbClr>
              </a:outerShdw>
            </a:effectLst>
            <a:latin typeface="Gill Sans MT" panose="020B0502020104020203" pitchFamily="34" charset="0"/>
          </a:endParaRPr>
        </a:p>
      </dgm:t>
    </dgm:pt>
    <dgm:pt modelId="{D0A600DD-3030-40EA-9569-3102A2764F32}" type="parTrans" cxnId="{2017ACF0-E893-44FE-935D-649131CA3F90}">
      <dgm:prSet/>
      <dgm:spPr/>
      <dgm:t>
        <a:bodyPr/>
        <a:lstStyle/>
        <a:p>
          <a:endParaRPr lang="es-SV"/>
        </a:p>
      </dgm:t>
    </dgm:pt>
    <dgm:pt modelId="{CDC00A43-A097-4C00-86B6-28F1B38FA5BA}" type="sibTrans" cxnId="{2017ACF0-E893-44FE-935D-649131CA3F90}">
      <dgm:prSet/>
      <dgm:spPr/>
      <dgm:t>
        <a:bodyPr/>
        <a:lstStyle/>
        <a:p>
          <a:endParaRPr lang="es-SV"/>
        </a:p>
      </dgm:t>
    </dgm:pt>
    <dgm:pt modelId="{34CB6CF7-6631-48E9-AD11-1AEBD60651DC}">
      <dgm:prSet phldrT="[Texto]" custT="1"/>
      <dgm:spPr/>
      <dgm:t>
        <a:bodyPr/>
        <a:lstStyle/>
        <a:p>
          <a:pPr algn="just"/>
          <a:r>
            <a:rPr lang="es-ES" sz="1800" dirty="0" smtClean="0">
              <a:latin typeface="Gill Sans MT" panose="020B0502020104020203" pitchFamily="34" charset="0"/>
            </a:rPr>
            <a:t>Se realizará una edición más del Programa Exportar Paso a Paso en el año 2018.</a:t>
          </a:r>
          <a:endParaRPr lang="es-SV" sz="1800" b="1" i="1" dirty="0">
            <a:effectLst>
              <a:outerShdw blurRad="38100" dist="38100" dir="2700000" algn="tl">
                <a:srgbClr val="000000">
                  <a:alpha val="43137"/>
                </a:srgbClr>
              </a:outerShdw>
            </a:effectLst>
            <a:latin typeface="Gill Sans MT" panose="020B0502020104020203" pitchFamily="34" charset="0"/>
          </a:endParaRPr>
        </a:p>
      </dgm:t>
    </dgm:pt>
    <dgm:pt modelId="{02469F58-1EDB-4F8C-87D6-C53B4F24FD9F}" type="parTrans" cxnId="{3F6F91E1-EBE3-43FB-B21D-ED55FD5A439E}">
      <dgm:prSet/>
      <dgm:spPr/>
      <dgm:t>
        <a:bodyPr/>
        <a:lstStyle/>
        <a:p>
          <a:endParaRPr lang="es-SV"/>
        </a:p>
      </dgm:t>
    </dgm:pt>
    <dgm:pt modelId="{2D578A2D-B0DB-4AAC-9FF0-177FFCF461B7}" type="sibTrans" cxnId="{3F6F91E1-EBE3-43FB-B21D-ED55FD5A439E}">
      <dgm:prSet/>
      <dgm:spPr/>
      <dgm:t>
        <a:bodyPr/>
        <a:lstStyle/>
        <a:p>
          <a:endParaRPr lang="es-SV"/>
        </a:p>
      </dgm:t>
    </dgm:pt>
    <dgm:pt modelId="{FBB043C6-2F09-4507-BC1F-2C0CA60DBF8A}" type="pres">
      <dgm:prSet presAssocID="{6CCCB569-7CE7-4E67-8EC9-16C1D8077615}" presName="linear" presStyleCnt="0">
        <dgm:presLayoutVars>
          <dgm:animLvl val="lvl"/>
          <dgm:resizeHandles val="exact"/>
        </dgm:presLayoutVars>
      </dgm:prSet>
      <dgm:spPr/>
      <dgm:t>
        <a:bodyPr/>
        <a:lstStyle/>
        <a:p>
          <a:endParaRPr lang="es-SV"/>
        </a:p>
      </dgm:t>
    </dgm:pt>
    <dgm:pt modelId="{65F2D103-F11D-46C5-A82B-416382EB0DEB}" type="pres">
      <dgm:prSet presAssocID="{BAA49560-5E1E-4E12-AA8C-C03AD63DD3C2}" presName="parentText" presStyleLbl="node1" presStyleIdx="0" presStyleCnt="1" custScaleY="54150" custLinFactNeighborX="749" custLinFactNeighborY="-1764">
        <dgm:presLayoutVars>
          <dgm:chMax val="0"/>
          <dgm:bulletEnabled val="1"/>
        </dgm:presLayoutVars>
      </dgm:prSet>
      <dgm:spPr/>
      <dgm:t>
        <a:bodyPr/>
        <a:lstStyle/>
        <a:p>
          <a:endParaRPr lang="es-SV"/>
        </a:p>
      </dgm:t>
    </dgm:pt>
    <dgm:pt modelId="{CCF2C1AE-B10F-45EB-A0BB-32348E119549}" type="pres">
      <dgm:prSet presAssocID="{BAA49560-5E1E-4E12-AA8C-C03AD63DD3C2}" presName="childText" presStyleLbl="revTx" presStyleIdx="0" presStyleCnt="1" custScaleY="88224">
        <dgm:presLayoutVars>
          <dgm:bulletEnabled val="1"/>
        </dgm:presLayoutVars>
      </dgm:prSet>
      <dgm:spPr/>
      <dgm:t>
        <a:bodyPr/>
        <a:lstStyle/>
        <a:p>
          <a:endParaRPr lang="es-SV"/>
        </a:p>
      </dgm:t>
    </dgm:pt>
  </dgm:ptLst>
  <dgm:cxnLst>
    <dgm:cxn modelId="{B4B982E6-7CD0-4782-9678-28E369688650}" srcId="{6CCCB569-7CE7-4E67-8EC9-16C1D8077615}" destId="{BAA49560-5E1E-4E12-AA8C-C03AD63DD3C2}" srcOrd="0" destOrd="0" parTransId="{EA02003D-41D0-48B0-8165-770ED4F51BE3}" sibTransId="{C0A8AF78-14B7-4DCE-A4EC-0908FAB09C39}"/>
    <dgm:cxn modelId="{2017ACF0-E893-44FE-935D-649131CA3F90}" srcId="{BAA49560-5E1E-4E12-AA8C-C03AD63DD3C2}" destId="{DEEBD5ED-D5CF-4A93-ADBF-FFCD82052012}" srcOrd="2" destOrd="0" parTransId="{D0A600DD-3030-40EA-9569-3102A2764F32}" sibTransId="{CDC00A43-A097-4C00-86B6-28F1B38FA5BA}"/>
    <dgm:cxn modelId="{6F631E73-5C44-4137-ABE7-63DF74861D20}" type="presOf" srcId="{90359756-3788-4E35-94C3-2A568B92784A}" destId="{CCF2C1AE-B10F-45EB-A0BB-32348E119549}" srcOrd="0" destOrd="0" presId="urn:microsoft.com/office/officeart/2005/8/layout/vList2"/>
    <dgm:cxn modelId="{61E377A5-1459-4A95-9BCD-FB0391A564A2}" type="presOf" srcId="{34CB6CF7-6631-48E9-AD11-1AEBD60651DC}" destId="{CCF2C1AE-B10F-45EB-A0BB-32348E119549}" srcOrd="0" destOrd="1" presId="urn:microsoft.com/office/officeart/2005/8/layout/vList2"/>
    <dgm:cxn modelId="{13A9BFC9-A60A-45D5-8482-A28C65F135EE}" srcId="{BAA49560-5E1E-4E12-AA8C-C03AD63DD3C2}" destId="{90359756-3788-4E35-94C3-2A568B92784A}" srcOrd="0" destOrd="0" parTransId="{6267CFFD-DF57-4857-AF29-218331492CA9}" sibTransId="{797CBEA0-7A55-4745-9B2C-090C4ED151F1}"/>
    <dgm:cxn modelId="{5BA9F925-D480-4E48-BD81-A0550A4FFDC0}" type="presOf" srcId="{BAA49560-5E1E-4E12-AA8C-C03AD63DD3C2}" destId="{65F2D103-F11D-46C5-A82B-416382EB0DEB}" srcOrd="0" destOrd="0" presId="urn:microsoft.com/office/officeart/2005/8/layout/vList2"/>
    <dgm:cxn modelId="{652F33D9-3990-4290-95BD-6E7EA3219C9E}" type="presOf" srcId="{6CCCB569-7CE7-4E67-8EC9-16C1D8077615}" destId="{FBB043C6-2F09-4507-BC1F-2C0CA60DBF8A}" srcOrd="0" destOrd="0" presId="urn:microsoft.com/office/officeart/2005/8/layout/vList2"/>
    <dgm:cxn modelId="{3F6F91E1-EBE3-43FB-B21D-ED55FD5A439E}" srcId="{BAA49560-5E1E-4E12-AA8C-C03AD63DD3C2}" destId="{34CB6CF7-6631-48E9-AD11-1AEBD60651DC}" srcOrd="1" destOrd="0" parTransId="{02469F58-1EDB-4F8C-87D6-C53B4F24FD9F}" sibTransId="{2D578A2D-B0DB-4AAC-9FF0-177FFCF461B7}"/>
    <dgm:cxn modelId="{78589D9D-A123-416E-9A06-F3EA0CE901B9}" type="presOf" srcId="{DEEBD5ED-D5CF-4A93-ADBF-FFCD82052012}" destId="{CCF2C1AE-B10F-45EB-A0BB-32348E119549}" srcOrd="0" destOrd="2" presId="urn:microsoft.com/office/officeart/2005/8/layout/vList2"/>
    <dgm:cxn modelId="{4CABFCD7-F45F-4021-94F5-2350456B326E}" type="presParOf" srcId="{FBB043C6-2F09-4507-BC1F-2C0CA60DBF8A}" destId="{65F2D103-F11D-46C5-A82B-416382EB0DEB}" srcOrd="0" destOrd="0" presId="urn:microsoft.com/office/officeart/2005/8/layout/vList2"/>
    <dgm:cxn modelId="{8BE17009-E209-44E8-8B8B-76D0F904FBEB}" type="presParOf" srcId="{FBB043C6-2F09-4507-BC1F-2C0CA60DBF8A}" destId="{CCF2C1AE-B10F-45EB-A0BB-32348E119549}" srcOrd="1"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CCB569-7CE7-4E67-8EC9-16C1D8077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BAA49560-5E1E-4E12-AA8C-C03AD63DD3C2}">
      <dgm:prSet phldrT="[Texto]" custT="1"/>
      <dgm:spPr/>
      <dgm:t>
        <a:bodyPr/>
        <a:lstStyle/>
        <a:p>
          <a:pPr algn="just"/>
          <a:r>
            <a:rPr lang="es-SV" sz="2000" b="1" dirty="0" smtClean="0">
              <a:effectLst>
                <a:outerShdw blurRad="38100" dist="38100" dir="2700000" algn="tl">
                  <a:srgbClr val="000000">
                    <a:alpha val="43137"/>
                  </a:srgbClr>
                </a:outerShdw>
              </a:effectLst>
              <a:latin typeface="Gill Sans MT" panose="020B0502020104020203" pitchFamily="34" charset="0"/>
            </a:rPr>
            <a:t>INVERSIONES</a:t>
          </a:r>
          <a:endParaRPr lang="es-SV" sz="2000" b="1" i="1" dirty="0">
            <a:effectLst>
              <a:outerShdw blurRad="38100" dist="38100" dir="2700000" algn="tl">
                <a:srgbClr val="000000">
                  <a:alpha val="43137"/>
                </a:srgbClr>
              </a:outerShdw>
            </a:effectLst>
            <a:latin typeface="Gill Sans MT" panose="020B0502020104020203" pitchFamily="34" charset="0"/>
          </a:endParaRPr>
        </a:p>
      </dgm:t>
    </dgm:pt>
    <dgm:pt modelId="{EA02003D-41D0-48B0-8165-770ED4F51BE3}" type="parTrans" cxnId="{B4B982E6-7CD0-4782-9678-28E369688650}">
      <dgm:prSet/>
      <dgm:spPr/>
      <dgm:t>
        <a:bodyPr/>
        <a:lstStyle/>
        <a:p>
          <a:endParaRPr lang="es-SV" sz="1700">
            <a:latin typeface="Gill Sans MT" panose="020B0502020104020203" pitchFamily="34" charset="0"/>
          </a:endParaRPr>
        </a:p>
      </dgm:t>
    </dgm:pt>
    <dgm:pt modelId="{C0A8AF78-14B7-4DCE-A4EC-0908FAB09C39}" type="sibTrans" cxnId="{B4B982E6-7CD0-4782-9678-28E369688650}">
      <dgm:prSet/>
      <dgm:spPr/>
      <dgm:t>
        <a:bodyPr/>
        <a:lstStyle/>
        <a:p>
          <a:endParaRPr lang="es-SV" sz="1700">
            <a:latin typeface="Gill Sans MT" panose="020B0502020104020203" pitchFamily="34" charset="0"/>
          </a:endParaRPr>
        </a:p>
      </dgm:t>
    </dgm:pt>
    <dgm:pt modelId="{A38B6252-9B32-4862-A4EE-468BC087FF19}">
      <dgm:prSet phldrT="[Texto]" custT="1"/>
      <dgm:spPr/>
      <dgm:t>
        <a:bodyPr/>
        <a:lstStyle/>
        <a:p>
          <a:pPr algn="just"/>
          <a:r>
            <a:rPr lang="es-SV" sz="1800" b="0" i="0" dirty="0" smtClean="0">
              <a:effectLst/>
              <a:latin typeface="Gill Sans MT" panose="020B0502020104020203" pitchFamily="34" charset="0"/>
            </a:rPr>
            <a:t>Continuar con la puesta en marcha del mecanismo para a atracción de nuevas inversiones a través de los salvadoreños en el exterior y contar con una sólida Red de Promotores de Inversión conformada por salvadoreños que residen en el exterior o contactos en el exterior con algún vínculo con El Salvador, los cuales como Promotores de Inversión apoyarán a PROESA en identificar contactos de potenciales inversionistas;</a:t>
          </a:r>
          <a:endParaRPr lang="es-SV" sz="1800" b="0" i="0" dirty="0">
            <a:effectLst/>
            <a:latin typeface="Gill Sans MT" panose="020B0502020104020203" pitchFamily="34" charset="0"/>
          </a:endParaRPr>
        </a:p>
      </dgm:t>
    </dgm:pt>
    <dgm:pt modelId="{608BB58C-5956-4CF0-BE44-A28014B8FE94}" type="sibTrans" cxnId="{17D66031-F0A8-47FE-90D7-F15FD0C1DA32}">
      <dgm:prSet/>
      <dgm:spPr/>
      <dgm:t>
        <a:bodyPr/>
        <a:lstStyle/>
        <a:p>
          <a:endParaRPr lang="es-SV" sz="1700">
            <a:latin typeface="Gill Sans MT" panose="020B0502020104020203" pitchFamily="34" charset="0"/>
          </a:endParaRPr>
        </a:p>
      </dgm:t>
    </dgm:pt>
    <dgm:pt modelId="{514CAB4D-2035-470D-BF55-A523A22E6CD7}" type="parTrans" cxnId="{17D66031-F0A8-47FE-90D7-F15FD0C1DA32}">
      <dgm:prSet/>
      <dgm:spPr/>
      <dgm:t>
        <a:bodyPr/>
        <a:lstStyle/>
        <a:p>
          <a:endParaRPr lang="es-SV" sz="1700">
            <a:latin typeface="Gill Sans MT" panose="020B0502020104020203" pitchFamily="34" charset="0"/>
          </a:endParaRPr>
        </a:p>
      </dgm:t>
    </dgm:pt>
    <dgm:pt modelId="{01E10553-7607-4338-80A8-7219CC5D2AA2}">
      <dgm:prSet custT="1"/>
      <dgm:spPr/>
      <dgm:t>
        <a:bodyPr/>
        <a:lstStyle/>
        <a:p>
          <a:pPr algn="just"/>
          <a:r>
            <a:rPr lang="es-SV" sz="1800" b="0" i="0" dirty="0" smtClean="0">
              <a:effectLst/>
              <a:latin typeface="Gill Sans MT" panose="020B0502020104020203" pitchFamily="34" charset="0"/>
            </a:rPr>
            <a:t>Contar con información estratégica como resultado de estudios realizados desde PROESA, los cuales facilitarán la toma de decisiones de invertir en el país por parte de potenciales inversionistas en sectores estratégicos de El Salvador.</a:t>
          </a:r>
        </a:p>
      </dgm:t>
    </dgm:pt>
    <dgm:pt modelId="{57F35F07-608B-43A4-ACED-11A6E66D653C}" type="parTrans" cxnId="{54A2E415-DE32-4194-B444-E9DB423F43A9}">
      <dgm:prSet/>
      <dgm:spPr/>
      <dgm:t>
        <a:bodyPr/>
        <a:lstStyle/>
        <a:p>
          <a:endParaRPr lang="es-SV">
            <a:latin typeface="Gill Sans MT" panose="020B0502020104020203" pitchFamily="34" charset="0"/>
          </a:endParaRPr>
        </a:p>
      </dgm:t>
    </dgm:pt>
    <dgm:pt modelId="{A0838781-BA29-4AAC-9CDD-51B5EECE90AA}" type="sibTrans" cxnId="{54A2E415-DE32-4194-B444-E9DB423F43A9}">
      <dgm:prSet/>
      <dgm:spPr/>
      <dgm:t>
        <a:bodyPr/>
        <a:lstStyle/>
        <a:p>
          <a:endParaRPr lang="es-SV">
            <a:latin typeface="Gill Sans MT" panose="020B0502020104020203" pitchFamily="34" charset="0"/>
          </a:endParaRPr>
        </a:p>
      </dgm:t>
    </dgm:pt>
    <dgm:pt modelId="{C2D3886C-97C0-4474-9AB8-2091F58F0570}">
      <dgm:prSet custT="1"/>
      <dgm:spPr/>
      <dgm:t>
        <a:bodyPr/>
        <a:lstStyle/>
        <a:p>
          <a:pPr algn="l"/>
          <a:endParaRPr lang="es-SV" sz="1800" b="0" i="0" dirty="0" smtClean="0">
            <a:effectLst/>
            <a:latin typeface="Gill Sans MT" panose="020B0502020104020203" pitchFamily="34" charset="0"/>
          </a:endParaRPr>
        </a:p>
      </dgm:t>
    </dgm:pt>
    <dgm:pt modelId="{5A44C52F-B7FE-44E6-9A30-F3B779675787}" type="parTrans" cxnId="{12A23FDE-E954-4580-B4BA-8251B3FF1E00}">
      <dgm:prSet/>
      <dgm:spPr/>
      <dgm:t>
        <a:bodyPr/>
        <a:lstStyle/>
        <a:p>
          <a:endParaRPr lang="es-SV">
            <a:latin typeface="Gill Sans MT" panose="020B0502020104020203" pitchFamily="34" charset="0"/>
          </a:endParaRPr>
        </a:p>
      </dgm:t>
    </dgm:pt>
    <dgm:pt modelId="{22A43149-9346-4185-A7FF-D137227CB7F9}" type="sibTrans" cxnId="{12A23FDE-E954-4580-B4BA-8251B3FF1E00}">
      <dgm:prSet/>
      <dgm:spPr/>
      <dgm:t>
        <a:bodyPr/>
        <a:lstStyle/>
        <a:p>
          <a:endParaRPr lang="es-SV">
            <a:latin typeface="Gill Sans MT" panose="020B0502020104020203" pitchFamily="34" charset="0"/>
          </a:endParaRPr>
        </a:p>
      </dgm:t>
    </dgm:pt>
    <dgm:pt modelId="{FBB043C6-2F09-4507-BC1F-2C0CA60DBF8A}" type="pres">
      <dgm:prSet presAssocID="{6CCCB569-7CE7-4E67-8EC9-16C1D8077615}" presName="linear" presStyleCnt="0">
        <dgm:presLayoutVars>
          <dgm:animLvl val="lvl"/>
          <dgm:resizeHandles val="exact"/>
        </dgm:presLayoutVars>
      </dgm:prSet>
      <dgm:spPr/>
      <dgm:t>
        <a:bodyPr/>
        <a:lstStyle/>
        <a:p>
          <a:endParaRPr lang="es-SV"/>
        </a:p>
      </dgm:t>
    </dgm:pt>
    <dgm:pt modelId="{65F2D103-F11D-46C5-A82B-416382EB0DEB}" type="pres">
      <dgm:prSet presAssocID="{BAA49560-5E1E-4E12-AA8C-C03AD63DD3C2}" presName="parentText" presStyleLbl="node1" presStyleIdx="0" presStyleCnt="1" custScaleY="53299" custLinFactNeighborX="-421" custLinFactNeighborY="-2077">
        <dgm:presLayoutVars>
          <dgm:chMax val="0"/>
          <dgm:bulletEnabled val="1"/>
        </dgm:presLayoutVars>
      </dgm:prSet>
      <dgm:spPr/>
      <dgm:t>
        <a:bodyPr/>
        <a:lstStyle/>
        <a:p>
          <a:endParaRPr lang="es-SV"/>
        </a:p>
      </dgm:t>
    </dgm:pt>
    <dgm:pt modelId="{CCF2C1AE-B10F-45EB-A0BB-32348E119549}" type="pres">
      <dgm:prSet presAssocID="{BAA49560-5E1E-4E12-AA8C-C03AD63DD3C2}" presName="childText" presStyleLbl="revTx" presStyleIdx="0" presStyleCnt="1" custScaleY="107083">
        <dgm:presLayoutVars>
          <dgm:bulletEnabled val="1"/>
        </dgm:presLayoutVars>
      </dgm:prSet>
      <dgm:spPr/>
      <dgm:t>
        <a:bodyPr/>
        <a:lstStyle/>
        <a:p>
          <a:endParaRPr lang="es-SV"/>
        </a:p>
      </dgm:t>
    </dgm:pt>
  </dgm:ptLst>
  <dgm:cxnLst>
    <dgm:cxn modelId="{54A2E415-DE32-4194-B444-E9DB423F43A9}" srcId="{BAA49560-5E1E-4E12-AA8C-C03AD63DD3C2}" destId="{01E10553-7607-4338-80A8-7219CC5D2AA2}" srcOrd="1" destOrd="0" parTransId="{57F35F07-608B-43A4-ACED-11A6E66D653C}" sibTransId="{A0838781-BA29-4AAC-9CDD-51B5EECE90AA}"/>
    <dgm:cxn modelId="{B4B982E6-7CD0-4782-9678-28E369688650}" srcId="{6CCCB569-7CE7-4E67-8EC9-16C1D8077615}" destId="{BAA49560-5E1E-4E12-AA8C-C03AD63DD3C2}" srcOrd="0" destOrd="0" parTransId="{EA02003D-41D0-48B0-8165-770ED4F51BE3}" sibTransId="{C0A8AF78-14B7-4DCE-A4EC-0908FAB09C39}"/>
    <dgm:cxn modelId="{F37D830B-C3A3-4024-BF5F-A52D334EF108}" type="presOf" srcId="{C2D3886C-97C0-4474-9AB8-2091F58F0570}" destId="{CCF2C1AE-B10F-45EB-A0BB-32348E119549}" srcOrd="0" destOrd="2" presId="urn:microsoft.com/office/officeart/2005/8/layout/vList2"/>
    <dgm:cxn modelId="{7FDC53F6-1E16-4A7D-8133-D90C6AC0A7B9}" type="presOf" srcId="{BAA49560-5E1E-4E12-AA8C-C03AD63DD3C2}" destId="{65F2D103-F11D-46C5-A82B-416382EB0DEB}" srcOrd="0" destOrd="0" presId="urn:microsoft.com/office/officeart/2005/8/layout/vList2"/>
    <dgm:cxn modelId="{17D66031-F0A8-47FE-90D7-F15FD0C1DA32}" srcId="{BAA49560-5E1E-4E12-AA8C-C03AD63DD3C2}" destId="{A38B6252-9B32-4862-A4EE-468BC087FF19}" srcOrd="0" destOrd="0" parTransId="{514CAB4D-2035-470D-BF55-A523A22E6CD7}" sibTransId="{608BB58C-5956-4CF0-BE44-A28014B8FE94}"/>
    <dgm:cxn modelId="{F60040CC-A252-4F0E-8C06-4D16D6F9E22A}" type="presOf" srcId="{6CCCB569-7CE7-4E67-8EC9-16C1D8077615}" destId="{FBB043C6-2F09-4507-BC1F-2C0CA60DBF8A}" srcOrd="0" destOrd="0" presId="urn:microsoft.com/office/officeart/2005/8/layout/vList2"/>
    <dgm:cxn modelId="{4E32BB74-4E98-4FFC-BE08-CFA06532CEC4}" type="presOf" srcId="{A38B6252-9B32-4862-A4EE-468BC087FF19}" destId="{CCF2C1AE-B10F-45EB-A0BB-32348E119549}" srcOrd="0" destOrd="0" presId="urn:microsoft.com/office/officeart/2005/8/layout/vList2"/>
    <dgm:cxn modelId="{A79036C2-E1E0-4E23-A572-84AA5075DCD1}" type="presOf" srcId="{01E10553-7607-4338-80A8-7219CC5D2AA2}" destId="{CCF2C1AE-B10F-45EB-A0BB-32348E119549}" srcOrd="0" destOrd="1" presId="urn:microsoft.com/office/officeart/2005/8/layout/vList2"/>
    <dgm:cxn modelId="{12A23FDE-E954-4580-B4BA-8251B3FF1E00}" srcId="{BAA49560-5E1E-4E12-AA8C-C03AD63DD3C2}" destId="{C2D3886C-97C0-4474-9AB8-2091F58F0570}" srcOrd="2" destOrd="0" parTransId="{5A44C52F-B7FE-44E6-9A30-F3B779675787}" sibTransId="{22A43149-9346-4185-A7FF-D137227CB7F9}"/>
    <dgm:cxn modelId="{73F7AECE-127C-49D2-B176-611C11F96EAA}" type="presParOf" srcId="{FBB043C6-2F09-4507-BC1F-2C0CA60DBF8A}" destId="{65F2D103-F11D-46C5-A82B-416382EB0DEB}" srcOrd="0" destOrd="0" presId="urn:microsoft.com/office/officeart/2005/8/layout/vList2"/>
    <dgm:cxn modelId="{C79EF1D2-7161-4159-AA3F-225738B5CEEA}" type="presParOf" srcId="{FBB043C6-2F09-4507-BC1F-2C0CA60DBF8A}" destId="{CCF2C1AE-B10F-45EB-A0BB-32348E119549}"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CCB569-7CE7-4E67-8EC9-16C1D8077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BAA49560-5E1E-4E12-AA8C-C03AD63DD3C2}">
      <dgm:prSet phldrT="[Texto]" custT="1"/>
      <dgm:spPr/>
      <dgm:t>
        <a:bodyPr/>
        <a:lstStyle/>
        <a:p>
          <a:pPr algn="just"/>
          <a:r>
            <a:rPr lang="es-SV" sz="2000" b="1" i="0" dirty="0" smtClean="0">
              <a:effectLst>
                <a:outerShdw blurRad="38100" dist="38100" dir="2700000" algn="tl">
                  <a:srgbClr val="000000">
                    <a:alpha val="43137"/>
                  </a:srgbClr>
                </a:outerShdw>
              </a:effectLst>
              <a:latin typeface="Gill Sans MT" panose="020B0502020104020203" pitchFamily="34" charset="0"/>
            </a:rPr>
            <a:t>MARCA PAÍS</a:t>
          </a:r>
          <a:endParaRPr lang="es-SV" sz="2000" b="1" i="0" dirty="0">
            <a:effectLst>
              <a:outerShdw blurRad="38100" dist="38100" dir="2700000" algn="tl">
                <a:srgbClr val="000000">
                  <a:alpha val="43137"/>
                </a:srgbClr>
              </a:outerShdw>
            </a:effectLst>
            <a:latin typeface="Gill Sans MT" panose="020B0502020104020203" pitchFamily="34" charset="0"/>
          </a:endParaRPr>
        </a:p>
      </dgm:t>
    </dgm:pt>
    <dgm:pt modelId="{EA02003D-41D0-48B0-8165-770ED4F51BE3}" type="parTrans" cxnId="{B4B982E6-7CD0-4782-9678-28E369688650}">
      <dgm:prSet/>
      <dgm:spPr/>
      <dgm:t>
        <a:bodyPr/>
        <a:lstStyle/>
        <a:p>
          <a:endParaRPr lang="es-SV" sz="1800">
            <a:latin typeface="Gill Sans MT" panose="020B0502020104020203" pitchFamily="34" charset="0"/>
          </a:endParaRPr>
        </a:p>
      </dgm:t>
    </dgm:pt>
    <dgm:pt modelId="{C0A8AF78-14B7-4DCE-A4EC-0908FAB09C39}" type="sibTrans" cxnId="{B4B982E6-7CD0-4782-9678-28E369688650}">
      <dgm:prSet/>
      <dgm:spPr/>
      <dgm:t>
        <a:bodyPr/>
        <a:lstStyle/>
        <a:p>
          <a:endParaRPr lang="es-SV" sz="1800">
            <a:latin typeface="Gill Sans MT" panose="020B0502020104020203" pitchFamily="34" charset="0"/>
          </a:endParaRPr>
        </a:p>
      </dgm:t>
    </dgm:pt>
    <dgm:pt modelId="{9918A1C7-F798-4236-B1D7-D76D3C2483C3}">
      <dgm:prSet phldrT="[Texto]" custT="1"/>
      <dgm:spPr/>
      <dgm:t>
        <a:bodyPr/>
        <a:lstStyle/>
        <a:p>
          <a:pPr algn="just"/>
          <a:endParaRPr lang="es-SV" sz="1600" b="1" i="1" dirty="0">
            <a:effectLst>
              <a:outerShdw blurRad="38100" dist="38100" dir="2700000" algn="tl">
                <a:srgbClr val="000000">
                  <a:alpha val="43137"/>
                </a:srgbClr>
              </a:outerShdw>
            </a:effectLst>
            <a:latin typeface="Gill Sans MT" panose="020B0502020104020203" pitchFamily="34" charset="0"/>
          </a:endParaRPr>
        </a:p>
      </dgm:t>
    </dgm:pt>
    <dgm:pt modelId="{56709558-BDC2-4B4E-BB9D-8E171DB3699B}" type="parTrans" cxnId="{81E3C90D-53F4-458B-9979-E47883874EDA}">
      <dgm:prSet/>
      <dgm:spPr/>
      <dgm:t>
        <a:bodyPr/>
        <a:lstStyle/>
        <a:p>
          <a:endParaRPr lang="es-SV" sz="1600">
            <a:latin typeface="Gill Sans MT" panose="020B0502020104020203" pitchFamily="34" charset="0"/>
          </a:endParaRPr>
        </a:p>
      </dgm:t>
    </dgm:pt>
    <dgm:pt modelId="{C2ADEDAE-B3DE-4A1C-A786-4A90DFC3190E}" type="sibTrans" cxnId="{81E3C90D-53F4-458B-9979-E47883874EDA}">
      <dgm:prSet/>
      <dgm:spPr/>
      <dgm:t>
        <a:bodyPr/>
        <a:lstStyle/>
        <a:p>
          <a:endParaRPr lang="es-SV" sz="1600">
            <a:latin typeface="Gill Sans MT" panose="020B0502020104020203" pitchFamily="34" charset="0"/>
          </a:endParaRPr>
        </a:p>
      </dgm:t>
    </dgm:pt>
    <dgm:pt modelId="{420AFCA5-F3BB-4F1D-BB4F-E028D8CF0CA1}">
      <dgm:prSet phldrT="[Texto]" custT="1"/>
      <dgm:spPr/>
      <dgm:t>
        <a:bodyPr/>
        <a:lstStyle/>
        <a:p>
          <a:pPr algn="just"/>
          <a:endParaRPr lang="es-SV" sz="1600" b="0" i="0" dirty="0">
            <a:effectLst/>
            <a:latin typeface="Gill Sans MT" panose="020B0502020104020203" pitchFamily="34" charset="0"/>
          </a:endParaRPr>
        </a:p>
      </dgm:t>
    </dgm:pt>
    <dgm:pt modelId="{911729AA-8709-4F71-B0C1-AC33C0BCE14C}" type="parTrans" cxnId="{F22F1979-59FD-4FEE-8211-ACC58DFAB3DD}">
      <dgm:prSet/>
      <dgm:spPr/>
      <dgm:t>
        <a:bodyPr/>
        <a:lstStyle/>
        <a:p>
          <a:endParaRPr lang="es-SV" sz="1600">
            <a:latin typeface="Gill Sans MT" panose="020B0502020104020203" pitchFamily="34" charset="0"/>
          </a:endParaRPr>
        </a:p>
      </dgm:t>
    </dgm:pt>
    <dgm:pt modelId="{0E370783-46E7-48D4-B98E-0EFB0EF1605B}" type="sibTrans" cxnId="{F22F1979-59FD-4FEE-8211-ACC58DFAB3DD}">
      <dgm:prSet/>
      <dgm:spPr/>
      <dgm:t>
        <a:bodyPr/>
        <a:lstStyle/>
        <a:p>
          <a:endParaRPr lang="es-SV" sz="1600">
            <a:latin typeface="Gill Sans MT" panose="020B0502020104020203" pitchFamily="34" charset="0"/>
          </a:endParaRPr>
        </a:p>
      </dgm:t>
    </dgm:pt>
    <dgm:pt modelId="{7CFC4BBA-9AC4-4F3F-9391-3B6E705D2080}">
      <dgm:prSet phldrT="[Texto]" custT="1"/>
      <dgm:spPr/>
      <dgm:t>
        <a:bodyPr/>
        <a:lstStyle/>
        <a:p>
          <a:pPr algn="just"/>
          <a:r>
            <a:rPr lang="es-SV" sz="1800" b="0" i="0" dirty="0" smtClean="0">
              <a:effectLst/>
              <a:latin typeface="Gill Sans MT" panose="020B0502020104020203" pitchFamily="34" charset="0"/>
            </a:rPr>
            <a:t>Continuar la promoción de la Marca País y procurar que todas las instituciones del gobierno la adopten.</a:t>
          </a:r>
          <a:endParaRPr lang="es-SV" sz="1800" b="0" i="0" dirty="0">
            <a:effectLst/>
            <a:latin typeface="Gill Sans MT" panose="020B0502020104020203" pitchFamily="34" charset="0"/>
          </a:endParaRPr>
        </a:p>
      </dgm:t>
    </dgm:pt>
    <dgm:pt modelId="{1084A69E-222F-4F0A-824B-7EB72E212098}" type="parTrans" cxnId="{739FE232-E4EE-4C64-846C-B8853AC06A67}">
      <dgm:prSet/>
      <dgm:spPr/>
      <dgm:t>
        <a:bodyPr/>
        <a:lstStyle/>
        <a:p>
          <a:endParaRPr lang="es-SV" sz="1600">
            <a:latin typeface="Gill Sans MT" panose="020B0502020104020203" pitchFamily="34" charset="0"/>
          </a:endParaRPr>
        </a:p>
      </dgm:t>
    </dgm:pt>
    <dgm:pt modelId="{8633035A-1C8A-4D73-ACF4-427EE99CAA2A}" type="sibTrans" cxnId="{739FE232-E4EE-4C64-846C-B8853AC06A67}">
      <dgm:prSet/>
      <dgm:spPr/>
      <dgm:t>
        <a:bodyPr/>
        <a:lstStyle/>
        <a:p>
          <a:endParaRPr lang="es-SV" sz="1600">
            <a:latin typeface="Gill Sans MT" panose="020B0502020104020203" pitchFamily="34" charset="0"/>
          </a:endParaRPr>
        </a:p>
      </dgm:t>
    </dgm:pt>
    <dgm:pt modelId="{06E32E35-A3DE-44A1-B8B6-9F04DADB2177}">
      <dgm:prSet phldrT="[Texto]" custT="1"/>
      <dgm:spPr/>
      <dgm:t>
        <a:bodyPr/>
        <a:lstStyle/>
        <a:p>
          <a:pPr algn="just"/>
          <a:endParaRPr lang="es-SV" sz="1600" b="0" i="0" dirty="0">
            <a:effectLst/>
            <a:latin typeface="Gill Sans MT" panose="020B0502020104020203" pitchFamily="34" charset="0"/>
          </a:endParaRPr>
        </a:p>
      </dgm:t>
    </dgm:pt>
    <dgm:pt modelId="{F258E611-5294-40AD-BB39-05703CD8D790}" type="parTrans" cxnId="{05E89CAD-DD4E-469C-A3C1-24A028E4C8FC}">
      <dgm:prSet/>
      <dgm:spPr/>
      <dgm:t>
        <a:bodyPr/>
        <a:lstStyle/>
        <a:p>
          <a:endParaRPr lang="es-SV" sz="1600">
            <a:latin typeface="Gill Sans MT" panose="020B0502020104020203" pitchFamily="34" charset="0"/>
          </a:endParaRPr>
        </a:p>
      </dgm:t>
    </dgm:pt>
    <dgm:pt modelId="{BC6C18D5-AE7F-46BB-ADE1-841D3598DF3E}" type="sibTrans" cxnId="{05E89CAD-DD4E-469C-A3C1-24A028E4C8FC}">
      <dgm:prSet/>
      <dgm:spPr/>
      <dgm:t>
        <a:bodyPr/>
        <a:lstStyle/>
        <a:p>
          <a:endParaRPr lang="es-SV" sz="1600">
            <a:latin typeface="Gill Sans MT" panose="020B0502020104020203" pitchFamily="34" charset="0"/>
          </a:endParaRPr>
        </a:p>
      </dgm:t>
    </dgm:pt>
    <dgm:pt modelId="{61CB6CB0-31EC-4084-BF8C-9355A817F0C1}">
      <dgm:prSet custT="1"/>
      <dgm:spPr/>
      <dgm:t>
        <a:bodyPr/>
        <a:lstStyle/>
        <a:p>
          <a:pPr algn="just"/>
          <a:r>
            <a:rPr lang="es-SV" sz="1800" b="0" i="0" dirty="0" smtClean="0">
              <a:effectLst/>
              <a:latin typeface="Gill Sans MT" panose="020B0502020104020203" pitchFamily="34" charset="0"/>
            </a:rPr>
            <a:t>Implementar el Programa de licenciamientos para que las empresas salvadoreñas de diversos sectores adopten la Marca País y sea un sello distintivo de los productos y servicios del país</a:t>
          </a:r>
          <a:endParaRPr lang="es-SV" sz="1800" b="0" i="0" dirty="0">
            <a:effectLst/>
            <a:latin typeface="Gill Sans MT" panose="020B0502020104020203" pitchFamily="34" charset="0"/>
          </a:endParaRPr>
        </a:p>
      </dgm:t>
    </dgm:pt>
    <dgm:pt modelId="{C7624224-0161-4D85-9EA8-BFC8A3CD04DC}" type="parTrans" cxnId="{E7EEF015-93C0-4853-9D84-C00B09113136}">
      <dgm:prSet/>
      <dgm:spPr/>
      <dgm:t>
        <a:bodyPr/>
        <a:lstStyle/>
        <a:p>
          <a:endParaRPr lang="es-SV"/>
        </a:p>
      </dgm:t>
    </dgm:pt>
    <dgm:pt modelId="{288127C2-D19F-40CB-A7D0-15A866618E36}" type="sibTrans" cxnId="{E7EEF015-93C0-4853-9D84-C00B09113136}">
      <dgm:prSet/>
      <dgm:spPr/>
      <dgm:t>
        <a:bodyPr/>
        <a:lstStyle/>
        <a:p>
          <a:endParaRPr lang="es-SV"/>
        </a:p>
      </dgm:t>
    </dgm:pt>
    <dgm:pt modelId="{10204F5D-EFC6-4231-B238-5E03794A2B54}">
      <dgm:prSet custT="1"/>
      <dgm:spPr/>
      <dgm:t>
        <a:bodyPr/>
        <a:lstStyle/>
        <a:p>
          <a:pPr algn="just"/>
          <a:r>
            <a:rPr lang="es-SV" sz="1800" b="0" i="0" dirty="0" smtClean="0">
              <a:effectLst/>
              <a:latin typeface="Gill Sans MT" panose="020B0502020104020203" pitchFamily="34" charset="0"/>
            </a:rPr>
            <a:t>Continuar ejecutando el Programa de embajadores de la Marca País para promocionar el talento salvadoreño</a:t>
          </a:r>
          <a:endParaRPr lang="es-SV" sz="1800" b="0" i="0" dirty="0">
            <a:effectLst/>
            <a:latin typeface="Gill Sans MT" panose="020B0502020104020203" pitchFamily="34" charset="0"/>
          </a:endParaRPr>
        </a:p>
      </dgm:t>
    </dgm:pt>
    <dgm:pt modelId="{8016E05E-9A07-47F2-A854-F601E78B97E9}" type="parTrans" cxnId="{9FAA81F4-DEB3-4389-8574-80BF68A8E5BC}">
      <dgm:prSet/>
      <dgm:spPr/>
      <dgm:t>
        <a:bodyPr/>
        <a:lstStyle/>
        <a:p>
          <a:endParaRPr lang="es-SV"/>
        </a:p>
      </dgm:t>
    </dgm:pt>
    <dgm:pt modelId="{444864DC-0E50-4B82-AB46-DF648E36BE1A}" type="sibTrans" cxnId="{9FAA81F4-DEB3-4389-8574-80BF68A8E5BC}">
      <dgm:prSet/>
      <dgm:spPr/>
      <dgm:t>
        <a:bodyPr/>
        <a:lstStyle/>
        <a:p>
          <a:endParaRPr lang="es-SV"/>
        </a:p>
      </dgm:t>
    </dgm:pt>
    <dgm:pt modelId="{D101136A-C81D-48D5-BF42-1EF9DE4B2BB2}">
      <dgm:prSet custT="1"/>
      <dgm:spPr/>
      <dgm:t>
        <a:bodyPr/>
        <a:lstStyle/>
        <a:p>
          <a:pPr algn="just"/>
          <a:r>
            <a:rPr lang="es-SV" sz="1800" b="0" i="0" dirty="0" smtClean="0">
              <a:effectLst/>
              <a:latin typeface="Gill Sans MT" panose="020B0502020104020203" pitchFamily="34" charset="0"/>
            </a:rPr>
            <a:t>Establecer alianzas y convenios con diferentes entidades del país para la promoción y difusión a nivel nacional e internacional de la Marca País El Salvador.</a:t>
          </a:r>
          <a:endParaRPr lang="es-SV" sz="1800" b="0" i="0" dirty="0">
            <a:effectLst/>
            <a:latin typeface="Gill Sans MT" panose="020B0502020104020203" pitchFamily="34" charset="0"/>
          </a:endParaRPr>
        </a:p>
      </dgm:t>
    </dgm:pt>
    <dgm:pt modelId="{C3AD0225-CD0B-4913-833C-087655D45630}" type="parTrans" cxnId="{BFAF0D46-6DCA-44EF-A9B3-99A918FECA8F}">
      <dgm:prSet/>
      <dgm:spPr/>
      <dgm:t>
        <a:bodyPr/>
        <a:lstStyle/>
        <a:p>
          <a:endParaRPr lang="es-SV"/>
        </a:p>
      </dgm:t>
    </dgm:pt>
    <dgm:pt modelId="{718CED39-FAC7-428A-948A-2AC3B14C9B63}" type="sibTrans" cxnId="{BFAF0D46-6DCA-44EF-A9B3-99A918FECA8F}">
      <dgm:prSet/>
      <dgm:spPr/>
      <dgm:t>
        <a:bodyPr/>
        <a:lstStyle/>
        <a:p>
          <a:endParaRPr lang="es-SV"/>
        </a:p>
      </dgm:t>
    </dgm:pt>
    <dgm:pt modelId="{4900D4FE-C32E-46A2-B976-1DE4CC9A64FA}">
      <dgm:prSet custT="1"/>
      <dgm:spPr/>
      <dgm:t>
        <a:bodyPr/>
        <a:lstStyle/>
        <a:p>
          <a:pPr algn="just"/>
          <a:r>
            <a:rPr lang="es-SV" sz="1800" b="0" i="0" dirty="0" smtClean="0">
              <a:effectLst/>
              <a:latin typeface="Gill Sans MT" panose="020B0502020104020203" pitchFamily="34" charset="0"/>
            </a:rPr>
            <a:t>Crear e impulsar el marco regulatorio de Marca País para asegurar la sostenibilidad de la Marca País e implementación de la Estrategia.</a:t>
          </a:r>
          <a:endParaRPr lang="es-SV" sz="1800" b="0" i="0" dirty="0">
            <a:effectLst/>
            <a:latin typeface="Gill Sans MT" panose="020B0502020104020203" pitchFamily="34" charset="0"/>
          </a:endParaRPr>
        </a:p>
      </dgm:t>
    </dgm:pt>
    <dgm:pt modelId="{769D6695-7886-481D-8474-72E96E8A7917}" type="parTrans" cxnId="{18497FE3-9150-4B0E-BE9C-B5E05D00A5D3}">
      <dgm:prSet/>
      <dgm:spPr/>
      <dgm:t>
        <a:bodyPr/>
        <a:lstStyle/>
        <a:p>
          <a:endParaRPr lang="es-SV"/>
        </a:p>
      </dgm:t>
    </dgm:pt>
    <dgm:pt modelId="{05CE1E0B-6B79-4486-9B5C-E410693A7434}" type="sibTrans" cxnId="{18497FE3-9150-4B0E-BE9C-B5E05D00A5D3}">
      <dgm:prSet/>
      <dgm:spPr/>
      <dgm:t>
        <a:bodyPr/>
        <a:lstStyle/>
        <a:p>
          <a:endParaRPr lang="es-SV"/>
        </a:p>
      </dgm:t>
    </dgm:pt>
    <dgm:pt modelId="{B3E9BC38-F17A-4308-8532-827E2EC60A26}">
      <dgm:prSet custT="1"/>
      <dgm:spPr/>
      <dgm:t>
        <a:bodyPr/>
        <a:lstStyle/>
        <a:p>
          <a:pPr algn="just"/>
          <a:endParaRPr lang="es-SV" sz="1800" b="0" i="0" dirty="0">
            <a:effectLst/>
            <a:latin typeface="Gill Sans MT" panose="020B0502020104020203" pitchFamily="34" charset="0"/>
          </a:endParaRPr>
        </a:p>
      </dgm:t>
    </dgm:pt>
    <dgm:pt modelId="{248305D1-443B-4632-BEB3-CD8D1000A4B5}" type="parTrans" cxnId="{6B520EBE-70B0-436F-ADEC-798DCBE9CC9E}">
      <dgm:prSet/>
      <dgm:spPr/>
      <dgm:t>
        <a:bodyPr/>
        <a:lstStyle/>
        <a:p>
          <a:endParaRPr lang="es-SV"/>
        </a:p>
      </dgm:t>
    </dgm:pt>
    <dgm:pt modelId="{C1B90615-19DE-4AB4-93A0-99439F50FDE1}" type="sibTrans" cxnId="{6B520EBE-70B0-436F-ADEC-798DCBE9CC9E}">
      <dgm:prSet/>
      <dgm:spPr/>
      <dgm:t>
        <a:bodyPr/>
        <a:lstStyle/>
        <a:p>
          <a:endParaRPr lang="es-SV"/>
        </a:p>
      </dgm:t>
    </dgm:pt>
    <dgm:pt modelId="{FBB043C6-2F09-4507-BC1F-2C0CA60DBF8A}" type="pres">
      <dgm:prSet presAssocID="{6CCCB569-7CE7-4E67-8EC9-16C1D8077615}" presName="linear" presStyleCnt="0">
        <dgm:presLayoutVars>
          <dgm:animLvl val="lvl"/>
          <dgm:resizeHandles val="exact"/>
        </dgm:presLayoutVars>
      </dgm:prSet>
      <dgm:spPr/>
      <dgm:t>
        <a:bodyPr/>
        <a:lstStyle/>
        <a:p>
          <a:endParaRPr lang="es-SV"/>
        </a:p>
      </dgm:t>
    </dgm:pt>
    <dgm:pt modelId="{65F2D103-F11D-46C5-A82B-416382EB0DEB}" type="pres">
      <dgm:prSet presAssocID="{BAA49560-5E1E-4E12-AA8C-C03AD63DD3C2}" presName="parentText" presStyleLbl="node1" presStyleIdx="0" presStyleCnt="1" custScaleY="48870" custLinFactNeighborY="-48561">
        <dgm:presLayoutVars>
          <dgm:chMax val="0"/>
          <dgm:bulletEnabled val="1"/>
        </dgm:presLayoutVars>
      </dgm:prSet>
      <dgm:spPr/>
      <dgm:t>
        <a:bodyPr/>
        <a:lstStyle/>
        <a:p>
          <a:endParaRPr lang="es-SV"/>
        </a:p>
      </dgm:t>
    </dgm:pt>
    <dgm:pt modelId="{CCF2C1AE-B10F-45EB-A0BB-32348E119549}" type="pres">
      <dgm:prSet presAssocID="{BAA49560-5E1E-4E12-AA8C-C03AD63DD3C2}" presName="childText" presStyleLbl="revTx" presStyleIdx="0" presStyleCnt="1" custScaleY="77654" custLinFactNeighborY="2389">
        <dgm:presLayoutVars>
          <dgm:bulletEnabled val="1"/>
        </dgm:presLayoutVars>
      </dgm:prSet>
      <dgm:spPr/>
      <dgm:t>
        <a:bodyPr/>
        <a:lstStyle/>
        <a:p>
          <a:endParaRPr lang="es-SV"/>
        </a:p>
      </dgm:t>
    </dgm:pt>
  </dgm:ptLst>
  <dgm:cxnLst>
    <dgm:cxn modelId="{F22F1979-59FD-4FEE-8211-ACC58DFAB3DD}" srcId="{BAA49560-5E1E-4E12-AA8C-C03AD63DD3C2}" destId="{420AFCA5-F3BB-4F1D-BB4F-E028D8CF0CA1}" srcOrd="7" destOrd="0" parTransId="{911729AA-8709-4F71-B0C1-AC33C0BCE14C}" sibTransId="{0E370783-46E7-48D4-B98E-0EFB0EF1605B}"/>
    <dgm:cxn modelId="{B4B982E6-7CD0-4782-9678-28E369688650}" srcId="{6CCCB569-7CE7-4E67-8EC9-16C1D8077615}" destId="{BAA49560-5E1E-4E12-AA8C-C03AD63DD3C2}" srcOrd="0" destOrd="0" parTransId="{EA02003D-41D0-48B0-8165-770ED4F51BE3}" sibTransId="{C0A8AF78-14B7-4DCE-A4EC-0908FAB09C39}"/>
    <dgm:cxn modelId="{739FE232-E4EE-4C64-846C-B8853AC06A67}" srcId="{BAA49560-5E1E-4E12-AA8C-C03AD63DD3C2}" destId="{7CFC4BBA-9AC4-4F3F-9391-3B6E705D2080}" srcOrd="0" destOrd="0" parTransId="{1084A69E-222F-4F0A-824B-7EB72E212098}" sibTransId="{8633035A-1C8A-4D73-ACF4-427EE99CAA2A}"/>
    <dgm:cxn modelId="{D47810AF-7E4B-4B08-A299-4052E252193E}" type="presOf" srcId="{4900D4FE-C32E-46A2-B976-1DE4CC9A64FA}" destId="{CCF2C1AE-B10F-45EB-A0BB-32348E119549}" srcOrd="0" destOrd="4" presId="urn:microsoft.com/office/officeart/2005/8/layout/vList2"/>
    <dgm:cxn modelId="{6E7B0916-9154-4E24-8029-CCE2CDF7C94D}" type="presOf" srcId="{06E32E35-A3DE-44A1-B8B6-9F04DADB2177}" destId="{CCF2C1AE-B10F-45EB-A0BB-32348E119549}" srcOrd="0" destOrd="6" presId="urn:microsoft.com/office/officeart/2005/8/layout/vList2"/>
    <dgm:cxn modelId="{81E3C90D-53F4-458B-9979-E47883874EDA}" srcId="{BAA49560-5E1E-4E12-AA8C-C03AD63DD3C2}" destId="{9918A1C7-F798-4236-B1D7-D76D3C2483C3}" srcOrd="8" destOrd="0" parTransId="{56709558-BDC2-4B4E-BB9D-8E171DB3699B}" sibTransId="{C2ADEDAE-B3DE-4A1C-A786-4A90DFC3190E}"/>
    <dgm:cxn modelId="{7A953364-BCBF-4A35-AD5A-869C24F5D8C4}" type="presOf" srcId="{9918A1C7-F798-4236-B1D7-D76D3C2483C3}" destId="{CCF2C1AE-B10F-45EB-A0BB-32348E119549}" srcOrd="0" destOrd="8" presId="urn:microsoft.com/office/officeart/2005/8/layout/vList2"/>
    <dgm:cxn modelId="{FB334B73-5187-4B5C-A64A-0A9D382E0975}" type="presOf" srcId="{420AFCA5-F3BB-4F1D-BB4F-E028D8CF0CA1}" destId="{CCF2C1AE-B10F-45EB-A0BB-32348E119549}" srcOrd="0" destOrd="7" presId="urn:microsoft.com/office/officeart/2005/8/layout/vList2"/>
    <dgm:cxn modelId="{306214DB-6CBA-4AD2-8392-2C883D079E94}" type="presOf" srcId="{D101136A-C81D-48D5-BF42-1EF9DE4B2BB2}" destId="{CCF2C1AE-B10F-45EB-A0BB-32348E119549}" srcOrd="0" destOrd="3" presId="urn:microsoft.com/office/officeart/2005/8/layout/vList2"/>
    <dgm:cxn modelId="{3505D2EE-3D17-4BD9-B2C6-D68DCEA23B44}" type="presOf" srcId="{7CFC4BBA-9AC4-4F3F-9391-3B6E705D2080}" destId="{CCF2C1AE-B10F-45EB-A0BB-32348E119549}" srcOrd="0" destOrd="0" presId="urn:microsoft.com/office/officeart/2005/8/layout/vList2"/>
    <dgm:cxn modelId="{05E89CAD-DD4E-469C-A3C1-24A028E4C8FC}" srcId="{BAA49560-5E1E-4E12-AA8C-C03AD63DD3C2}" destId="{06E32E35-A3DE-44A1-B8B6-9F04DADB2177}" srcOrd="6" destOrd="0" parTransId="{F258E611-5294-40AD-BB39-05703CD8D790}" sibTransId="{BC6C18D5-AE7F-46BB-ADE1-841D3598DF3E}"/>
    <dgm:cxn modelId="{6B520EBE-70B0-436F-ADEC-798DCBE9CC9E}" srcId="{BAA49560-5E1E-4E12-AA8C-C03AD63DD3C2}" destId="{B3E9BC38-F17A-4308-8532-827E2EC60A26}" srcOrd="5" destOrd="0" parTransId="{248305D1-443B-4632-BEB3-CD8D1000A4B5}" sibTransId="{C1B90615-19DE-4AB4-93A0-99439F50FDE1}"/>
    <dgm:cxn modelId="{E7EEF015-93C0-4853-9D84-C00B09113136}" srcId="{BAA49560-5E1E-4E12-AA8C-C03AD63DD3C2}" destId="{61CB6CB0-31EC-4084-BF8C-9355A817F0C1}" srcOrd="1" destOrd="0" parTransId="{C7624224-0161-4D85-9EA8-BFC8A3CD04DC}" sibTransId="{288127C2-D19F-40CB-A7D0-15A866618E36}"/>
    <dgm:cxn modelId="{035985D6-08A8-4004-872A-00543C6DC3AC}" type="presOf" srcId="{6CCCB569-7CE7-4E67-8EC9-16C1D8077615}" destId="{FBB043C6-2F09-4507-BC1F-2C0CA60DBF8A}" srcOrd="0" destOrd="0" presId="urn:microsoft.com/office/officeart/2005/8/layout/vList2"/>
    <dgm:cxn modelId="{36CE32A5-4D98-4DC8-B0B1-7B1F6E9EE182}" type="presOf" srcId="{61CB6CB0-31EC-4084-BF8C-9355A817F0C1}" destId="{CCF2C1AE-B10F-45EB-A0BB-32348E119549}" srcOrd="0" destOrd="1" presId="urn:microsoft.com/office/officeart/2005/8/layout/vList2"/>
    <dgm:cxn modelId="{18497FE3-9150-4B0E-BE9C-B5E05D00A5D3}" srcId="{BAA49560-5E1E-4E12-AA8C-C03AD63DD3C2}" destId="{4900D4FE-C32E-46A2-B976-1DE4CC9A64FA}" srcOrd="4" destOrd="0" parTransId="{769D6695-7886-481D-8474-72E96E8A7917}" sibTransId="{05CE1E0B-6B79-4486-9B5C-E410693A7434}"/>
    <dgm:cxn modelId="{62E72E46-A67C-494E-8953-BD5DAADC5C6B}" type="presOf" srcId="{10204F5D-EFC6-4231-B238-5E03794A2B54}" destId="{CCF2C1AE-B10F-45EB-A0BB-32348E119549}" srcOrd="0" destOrd="2" presId="urn:microsoft.com/office/officeart/2005/8/layout/vList2"/>
    <dgm:cxn modelId="{BFAF0D46-6DCA-44EF-A9B3-99A918FECA8F}" srcId="{BAA49560-5E1E-4E12-AA8C-C03AD63DD3C2}" destId="{D101136A-C81D-48D5-BF42-1EF9DE4B2BB2}" srcOrd="3" destOrd="0" parTransId="{C3AD0225-CD0B-4913-833C-087655D45630}" sibTransId="{718CED39-FAC7-428A-948A-2AC3B14C9B63}"/>
    <dgm:cxn modelId="{9FAA81F4-DEB3-4389-8574-80BF68A8E5BC}" srcId="{BAA49560-5E1E-4E12-AA8C-C03AD63DD3C2}" destId="{10204F5D-EFC6-4231-B238-5E03794A2B54}" srcOrd="2" destOrd="0" parTransId="{8016E05E-9A07-47F2-A854-F601E78B97E9}" sibTransId="{444864DC-0E50-4B82-AB46-DF648E36BE1A}"/>
    <dgm:cxn modelId="{E312E532-70E2-4DBC-863A-2749579FA24A}" type="presOf" srcId="{B3E9BC38-F17A-4308-8532-827E2EC60A26}" destId="{CCF2C1AE-B10F-45EB-A0BB-32348E119549}" srcOrd="0" destOrd="5" presId="urn:microsoft.com/office/officeart/2005/8/layout/vList2"/>
    <dgm:cxn modelId="{E47232DC-8DC4-4E81-BF9D-F1C443199552}" type="presOf" srcId="{BAA49560-5E1E-4E12-AA8C-C03AD63DD3C2}" destId="{65F2D103-F11D-46C5-A82B-416382EB0DEB}" srcOrd="0" destOrd="0" presId="urn:microsoft.com/office/officeart/2005/8/layout/vList2"/>
    <dgm:cxn modelId="{2839D7BF-DC29-41B7-8D18-6C495938635D}" type="presParOf" srcId="{FBB043C6-2F09-4507-BC1F-2C0CA60DBF8A}" destId="{65F2D103-F11D-46C5-A82B-416382EB0DEB}" srcOrd="0" destOrd="0" presId="urn:microsoft.com/office/officeart/2005/8/layout/vList2"/>
    <dgm:cxn modelId="{EE60B19E-2920-4A8D-90C4-037889DD86E5}" type="presParOf" srcId="{FBB043C6-2F09-4507-BC1F-2C0CA60DBF8A}" destId="{CCF2C1AE-B10F-45EB-A0BB-32348E119549}" srcOrd="1"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B6CB0-445A-4B08-99FB-B3C153F29741}">
      <dsp:nvSpPr>
        <dsp:cNvPr id="0" name=""/>
        <dsp:cNvSpPr/>
      </dsp:nvSpPr>
      <dsp:spPr>
        <a:xfrm rot="5400000">
          <a:off x="-161475" y="1019579"/>
          <a:ext cx="1588394"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4D9BC7A-05BB-47E5-897D-90AFC85C1FEB}">
      <dsp:nvSpPr>
        <dsp:cNvPr id="0" name=""/>
        <dsp:cNvSpPr/>
      </dsp:nvSpPr>
      <dsp:spPr>
        <a:xfrm>
          <a:off x="201980" y="2998"/>
          <a:ext cx="2130328" cy="1278197"/>
        </a:xfrm>
        <a:prstGeom prst="roundRect">
          <a:avLst>
            <a:gd name="adj" fmla="val 10000"/>
          </a:avLst>
        </a:prstGeom>
        <a:solidFill>
          <a:srgbClr val="FF000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1. IDENTIFICACIÓN Y SELECCIÓN DEL PROYECTO (SCREENING)</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239417" y="40435"/>
        <a:ext cx="2055454" cy="1203323"/>
      </dsp:txXfrm>
    </dsp:sp>
    <dsp:sp modelId="{0CD9306C-C9A0-498D-B975-A7A378203E1B}">
      <dsp:nvSpPr>
        <dsp:cNvPr id="0" name=""/>
        <dsp:cNvSpPr/>
      </dsp:nvSpPr>
      <dsp:spPr>
        <a:xfrm rot="5400000">
          <a:off x="-161475" y="2617326"/>
          <a:ext cx="1588394"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CB4924B-BCF4-41B4-AFF1-A00554470990}">
      <dsp:nvSpPr>
        <dsp:cNvPr id="0" name=""/>
        <dsp:cNvSpPr/>
      </dsp:nvSpPr>
      <dsp:spPr>
        <a:xfrm>
          <a:off x="201980" y="1600744"/>
          <a:ext cx="2130328" cy="1278197"/>
        </a:xfrm>
        <a:prstGeom prst="roundRect">
          <a:avLst>
            <a:gd name="adj" fmla="val 10000"/>
          </a:avLst>
        </a:prstGeom>
        <a:solidFill>
          <a:srgbClr val="FFFF0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2. ESTUDIOS DE PREFACTIBILIDAD</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239417" y="1638181"/>
        <a:ext cx="2055454" cy="1203323"/>
      </dsp:txXfrm>
    </dsp:sp>
    <dsp:sp modelId="{5C75C3B9-40AD-4CB0-AAF7-1A26BD94108D}">
      <dsp:nvSpPr>
        <dsp:cNvPr id="0" name=""/>
        <dsp:cNvSpPr/>
      </dsp:nvSpPr>
      <dsp:spPr>
        <a:xfrm>
          <a:off x="637398" y="3416199"/>
          <a:ext cx="2823985"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9C8976-1E9D-4E25-85DF-11D9B2343CCB}">
      <dsp:nvSpPr>
        <dsp:cNvPr id="0" name=""/>
        <dsp:cNvSpPr/>
      </dsp:nvSpPr>
      <dsp:spPr>
        <a:xfrm>
          <a:off x="201980" y="3198490"/>
          <a:ext cx="2130328" cy="1278197"/>
        </a:xfrm>
        <a:prstGeom prst="roundRect">
          <a:avLst>
            <a:gd name="adj" fmla="val 10000"/>
          </a:avLst>
        </a:prstGeom>
        <a:solidFill>
          <a:srgbClr val="FFFF0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3. ANÁLISIS COSTO BENEFICIO</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239417" y="3235927"/>
        <a:ext cx="2055454" cy="1203323"/>
      </dsp:txXfrm>
    </dsp:sp>
    <dsp:sp modelId="{5E3443BB-8E04-4318-B264-EAB12E156037}">
      <dsp:nvSpPr>
        <dsp:cNvPr id="0" name=""/>
        <dsp:cNvSpPr/>
      </dsp:nvSpPr>
      <dsp:spPr>
        <a:xfrm rot="16200000">
          <a:off x="2671861" y="2617326"/>
          <a:ext cx="1588394"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0251969-44A6-4E3C-9BA8-83C13C2A494A}">
      <dsp:nvSpPr>
        <dsp:cNvPr id="0" name=""/>
        <dsp:cNvSpPr/>
      </dsp:nvSpPr>
      <dsp:spPr>
        <a:xfrm>
          <a:off x="3035317" y="3198490"/>
          <a:ext cx="2130328" cy="1278197"/>
        </a:xfrm>
        <a:prstGeom prst="roundRect">
          <a:avLst>
            <a:gd name="adj" fmla="val 10000"/>
          </a:avLst>
        </a:prstGeom>
        <a:solidFill>
          <a:srgbClr val="FFFF0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4. VALOR POR DINERO</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3072754" y="3235927"/>
        <a:ext cx="2055454" cy="1203323"/>
      </dsp:txXfrm>
    </dsp:sp>
    <dsp:sp modelId="{FD6F87A8-0F8F-4671-B1ED-CF03D8B675FA}">
      <dsp:nvSpPr>
        <dsp:cNvPr id="0" name=""/>
        <dsp:cNvSpPr/>
      </dsp:nvSpPr>
      <dsp:spPr>
        <a:xfrm rot="16200000">
          <a:off x="2671861" y="1019579"/>
          <a:ext cx="1588394"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2681E55-C212-49B0-9D0A-FBDB5AFA7298}">
      <dsp:nvSpPr>
        <dsp:cNvPr id="0" name=""/>
        <dsp:cNvSpPr/>
      </dsp:nvSpPr>
      <dsp:spPr>
        <a:xfrm>
          <a:off x="3035317" y="1600744"/>
          <a:ext cx="2130328" cy="1278197"/>
        </a:xfrm>
        <a:prstGeom prst="roundRect">
          <a:avLst>
            <a:gd name="adj" fmla="val 10000"/>
          </a:avLst>
        </a:prstGeom>
        <a:solidFill>
          <a:srgbClr val="FFFF0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5. MODELO FINANCIERO</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3072754" y="1638181"/>
        <a:ext cx="2055454" cy="1203323"/>
      </dsp:txXfrm>
    </dsp:sp>
    <dsp:sp modelId="{F63D9D47-62E5-4740-828D-7BE66A411D8C}">
      <dsp:nvSpPr>
        <dsp:cNvPr id="0" name=""/>
        <dsp:cNvSpPr/>
      </dsp:nvSpPr>
      <dsp:spPr>
        <a:xfrm>
          <a:off x="3470735" y="220706"/>
          <a:ext cx="2823985"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48F168A-5226-4171-947F-EFB8B95A2C29}">
      <dsp:nvSpPr>
        <dsp:cNvPr id="0" name=""/>
        <dsp:cNvSpPr/>
      </dsp:nvSpPr>
      <dsp:spPr>
        <a:xfrm>
          <a:off x="3035317" y="2998"/>
          <a:ext cx="2130328" cy="1278197"/>
        </a:xfrm>
        <a:prstGeom prst="roundRect">
          <a:avLst>
            <a:gd name="adj" fmla="val 10000"/>
          </a:avLst>
        </a:prstGeom>
        <a:solidFill>
          <a:srgbClr val="92D05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b="1" kern="1200" dirty="0" smtClean="0">
              <a:effectLst>
                <a:outerShdw blurRad="38100" dist="38100" dir="2700000" algn="tl">
                  <a:srgbClr val="000000">
                    <a:alpha val="43137"/>
                  </a:srgbClr>
                </a:outerShdw>
              </a:effectLst>
              <a:latin typeface="Gill Sans MT" panose="020B0502020104020203" pitchFamily="34" charset="0"/>
            </a:rPr>
            <a:t>6. ESTRUCTURACIÓN </a:t>
          </a:r>
          <a:r>
            <a:rPr lang="es-SV" sz="1600" b="1" kern="1200" dirty="0" smtClean="0">
              <a:effectLst>
                <a:outerShdw blurRad="38100" dist="38100" dir="2700000" algn="tl">
                  <a:srgbClr val="000000">
                    <a:alpha val="43137"/>
                  </a:srgbClr>
                </a:outerShdw>
              </a:effectLst>
              <a:latin typeface="Gill Sans MT" panose="020B0502020104020203" pitchFamily="34" charset="0"/>
            </a:rPr>
            <a:t>DEL CONTRATO</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3072754" y="40435"/>
        <a:ext cx="2055454" cy="1203323"/>
      </dsp:txXfrm>
    </dsp:sp>
    <dsp:sp modelId="{0AED6279-0F8D-4217-B296-2B1CBACAAA2C}">
      <dsp:nvSpPr>
        <dsp:cNvPr id="0" name=""/>
        <dsp:cNvSpPr/>
      </dsp:nvSpPr>
      <dsp:spPr>
        <a:xfrm rot="5400000">
          <a:off x="5505198" y="1019579"/>
          <a:ext cx="1588394" cy="191729"/>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D090904-1584-43D2-B208-422EF80223DD}">
      <dsp:nvSpPr>
        <dsp:cNvPr id="0" name=""/>
        <dsp:cNvSpPr/>
      </dsp:nvSpPr>
      <dsp:spPr>
        <a:xfrm>
          <a:off x="5868654" y="2998"/>
          <a:ext cx="2130328" cy="1278197"/>
        </a:xfrm>
        <a:prstGeom prst="roundRect">
          <a:avLst>
            <a:gd name="adj" fmla="val 10000"/>
          </a:avLst>
        </a:prstGeom>
        <a:solidFill>
          <a:srgbClr val="92D05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7. LICITACIÓN Y FIRMA DE CONTRATO APP</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5906091" y="40435"/>
        <a:ext cx="2055454" cy="1203323"/>
      </dsp:txXfrm>
    </dsp:sp>
    <dsp:sp modelId="{F64DB2EF-612F-479E-8712-C41CFBDA0693}">
      <dsp:nvSpPr>
        <dsp:cNvPr id="0" name=""/>
        <dsp:cNvSpPr/>
      </dsp:nvSpPr>
      <dsp:spPr>
        <a:xfrm>
          <a:off x="5868654" y="1600744"/>
          <a:ext cx="2130328" cy="1278197"/>
        </a:xfrm>
        <a:prstGeom prst="roundRect">
          <a:avLst>
            <a:gd name="adj" fmla="val 10000"/>
          </a:avLst>
        </a:prstGeom>
        <a:solidFill>
          <a:srgbClr val="92D050"/>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b="1" kern="1200" dirty="0" smtClean="0">
              <a:effectLst>
                <a:outerShdw blurRad="38100" dist="38100" dir="2700000" algn="tl">
                  <a:srgbClr val="000000">
                    <a:alpha val="43137"/>
                  </a:srgbClr>
                </a:outerShdw>
              </a:effectLst>
              <a:latin typeface="Gill Sans MT" panose="020B0502020104020203" pitchFamily="34" charset="0"/>
            </a:rPr>
            <a:t>8. OPERACIÓN DEL PROYECTO</a:t>
          </a:r>
          <a:endParaRPr lang="es-SV" sz="1600" b="1" kern="1200" dirty="0">
            <a:effectLst>
              <a:outerShdw blurRad="38100" dist="38100" dir="2700000" algn="tl">
                <a:srgbClr val="000000">
                  <a:alpha val="43137"/>
                </a:srgbClr>
              </a:outerShdw>
            </a:effectLst>
            <a:latin typeface="Gill Sans MT" panose="020B0502020104020203" pitchFamily="34" charset="0"/>
          </a:endParaRPr>
        </a:p>
      </dsp:txBody>
      <dsp:txXfrm>
        <a:off x="5906091" y="1638181"/>
        <a:ext cx="2055454" cy="1203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B1D68-5108-46C7-91A2-64532E5CC461}" type="datetimeFigureOut">
              <a:rPr lang="es-SV" smtClean="0"/>
              <a:t>17/09/2017</a:t>
            </a:fld>
            <a:endParaRPr lang="es-SV"/>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F3E3B-196B-414B-9CB7-E7871C5AD1EA}" type="slidenum">
              <a:rPr lang="es-SV" smtClean="0"/>
              <a:t>‹Nº›</a:t>
            </a:fld>
            <a:endParaRPr lang="es-SV"/>
          </a:p>
        </p:txBody>
      </p:sp>
    </p:spTree>
    <p:extLst>
      <p:ext uri="{BB962C8B-B14F-4D97-AF65-F5344CB8AC3E}">
        <p14:creationId xmlns:p14="http://schemas.microsoft.com/office/powerpoint/2010/main" val="1879193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endParaRPr lang="es-SV"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1E401C1-FE67-AF4C-9950-284249754AAF}" type="slidenum">
              <a:rPr lang="es-ES" smtClean="0"/>
              <a:t>4</a:t>
            </a:fld>
            <a:endParaRPr lang="es-ES" dirty="0"/>
          </a:p>
        </p:txBody>
      </p:sp>
    </p:spTree>
    <p:extLst>
      <p:ext uri="{BB962C8B-B14F-4D97-AF65-F5344CB8AC3E}">
        <p14:creationId xmlns:p14="http://schemas.microsoft.com/office/powerpoint/2010/main" val="71884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200"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Nuevas Empresas:</a:t>
            </a:r>
            <a:r>
              <a:rPr lang="es-ES" sz="1200" kern="1200" dirty="0" smtClean="0">
                <a:solidFill>
                  <a:schemeClr val="tx1"/>
                </a:solidFill>
                <a:effectLst/>
                <a:latin typeface="+mn-lt"/>
                <a:ea typeface="+mn-ea"/>
                <a:cs typeface="+mn-cs"/>
              </a:rPr>
              <a:t> 1. </a:t>
            </a:r>
            <a:r>
              <a:rPr lang="es-ES" sz="1200" kern="1200" dirty="0" err="1" smtClean="0">
                <a:solidFill>
                  <a:schemeClr val="tx1"/>
                </a:solidFill>
                <a:effectLst/>
                <a:latin typeface="+mn-lt"/>
                <a:ea typeface="+mn-ea"/>
                <a:cs typeface="+mn-cs"/>
              </a:rPr>
              <a:t>Spatium</a:t>
            </a:r>
            <a:r>
              <a:rPr lang="es-ES" sz="1200" kern="1200" dirty="0" smtClean="0">
                <a:solidFill>
                  <a:schemeClr val="tx1"/>
                </a:solidFill>
                <a:effectLst/>
                <a:latin typeface="+mn-lt"/>
                <a:ea typeface="+mn-ea"/>
                <a:cs typeface="+mn-cs"/>
              </a:rPr>
              <a:t> (Infraestructura), 2. </a:t>
            </a:r>
            <a:r>
              <a:rPr lang="es-ES" sz="1200" kern="1200" dirty="0" err="1" smtClean="0">
                <a:solidFill>
                  <a:schemeClr val="tx1"/>
                </a:solidFill>
                <a:effectLst/>
                <a:latin typeface="+mn-lt"/>
                <a:ea typeface="+mn-ea"/>
                <a:cs typeface="+mn-cs"/>
              </a:rPr>
              <a:t>Yellow</a:t>
            </a:r>
            <a:r>
              <a:rPr lang="es-ES" sz="1200" kern="1200" dirty="0" smtClean="0">
                <a:solidFill>
                  <a:schemeClr val="tx1"/>
                </a:solidFill>
                <a:effectLst/>
                <a:latin typeface="+mn-lt"/>
                <a:ea typeface="+mn-ea"/>
                <a:cs typeface="+mn-cs"/>
              </a:rPr>
              <a:t> (SED), 3. QUIMELSA (T&amp;C), 4. Aromas Artesanales de Antigua (Manufactura Liviana), 5. REAL INFRAESTRUCTURE CAPITAL PARTNERS (Energía), 6. </a:t>
            </a:r>
            <a:r>
              <a:rPr lang="en-US" sz="1200" kern="1200" dirty="0" smtClean="0">
                <a:solidFill>
                  <a:schemeClr val="tx1"/>
                </a:solidFill>
                <a:effectLst/>
                <a:latin typeface="+mn-lt"/>
                <a:ea typeface="+mn-ea"/>
                <a:cs typeface="+mn-cs"/>
              </a:rPr>
              <a:t>E Learning Project / Ninja Tropic (BPO), 7. In Touch (BPO), 8. In &amp; Out (BPO), 9. UASSIT.ME (BPO), 10. Space y Point (BPO), 11. RCTEL (BPO), 12. Linked Up (SED – CC), 13. </a:t>
            </a:r>
            <a:r>
              <a:rPr lang="en-US" sz="1200" kern="1200" dirty="0" err="1" smtClean="0">
                <a:solidFill>
                  <a:schemeClr val="tx1"/>
                </a:solidFill>
                <a:effectLst/>
                <a:latin typeface="+mn-lt"/>
                <a:ea typeface="+mn-ea"/>
                <a:cs typeface="+mn-cs"/>
              </a:rPr>
              <a:t>BlueSky</a:t>
            </a:r>
            <a:r>
              <a:rPr lang="en-US" sz="1200" kern="1200" dirty="0" smtClean="0">
                <a:solidFill>
                  <a:schemeClr val="tx1"/>
                </a:solidFill>
                <a:effectLst/>
                <a:latin typeface="+mn-lt"/>
                <a:ea typeface="+mn-ea"/>
                <a:cs typeface="+mn-cs"/>
              </a:rPr>
              <a:t> Airlines (SED – CC), 14. Connection Contact Center (SED – CC), 15. ELS Global Corp (SED – CC), 16. </a:t>
            </a:r>
            <a:r>
              <a:rPr lang="es-ES" sz="1200" kern="1200" dirty="0" err="1" smtClean="0">
                <a:solidFill>
                  <a:schemeClr val="tx1"/>
                </a:solidFill>
                <a:effectLst/>
                <a:latin typeface="+mn-lt"/>
                <a:ea typeface="+mn-ea"/>
                <a:cs typeface="+mn-cs"/>
              </a:rPr>
              <a:t>Language</a:t>
            </a:r>
            <a:r>
              <a:rPr lang="es-ES" sz="1200" kern="1200" dirty="0" smtClean="0">
                <a:solidFill>
                  <a:schemeClr val="tx1"/>
                </a:solidFill>
                <a:effectLst/>
                <a:latin typeface="+mn-lt"/>
                <a:ea typeface="+mn-ea"/>
                <a:cs typeface="+mn-cs"/>
              </a:rPr>
              <a:t> Centers (Educación), 17. </a:t>
            </a:r>
            <a:r>
              <a:rPr lang="es-ES" sz="1200" kern="1200" dirty="0" err="1" smtClean="0">
                <a:solidFill>
                  <a:schemeClr val="tx1"/>
                </a:solidFill>
                <a:effectLst/>
                <a:latin typeface="+mn-lt"/>
                <a:ea typeface="+mn-ea"/>
                <a:cs typeface="+mn-cs"/>
              </a:rPr>
              <a:t>ESData</a:t>
            </a:r>
            <a:r>
              <a:rPr lang="es-ES" sz="1200" kern="1200" dirty="0" smtClean="0">
                <a:solidFill>
                  <a:schemeClr val="tx1"/>
                </a:solidFill>
                <a:effectLst/>
                <a:latin typeface="+mn-lt"/>
                <a:ea typeface="+mn-ea"/>
                <a:cs typeface="+mn-cs"/>
              </a:rPr>
              <a:t> / C – </a:t>
            </a:r>
            <a:r>
              <a:rPr lang="es-ES" sz="1200" kern="1200" dirty="0" err="1" smtClean="0">
                <a:solidFill>
                  <a:schemeClr val="tx1"/>
                </a:solidFill>
                <a:effectLst/>
                <a:latin typeface="+mn-lt"/>
                <a:ea typeface="+mn-ea"/>
                <a:cs typeface="+mn-cs"/>
              </a:rPr>
              <a:t>Life</a:t>
            </a:r>
            <a:r>
              <a:rPr lang="es-ES" sz="1200" kern="1200" dirty="0" smtClean="0">
                <a:solidFill>
                  <a:schemeClr val="tx1"/>
                </a:solidFill>
                <a:effectLst/>
                <a:latin typeface="+mn-lt"/>
                <a:ea typeface="+mn-ea"/>
                <a:cs typeface="+mn-cs"/>
              </a:rPr>
              <a:t> (SED – CC), 18. </a:t>
            </a:r>
            <a:r>
              <a:rPr lang="es-ES" sz="1200" kern="1200" dirty="0" err="1" smtClean="0">
                <a:solidFill>
                  <a:schemeClr val="tx1"/>
                </a:solidFill>
                <a:effectLst/>
                <a:latin typeface="+mn-lt"/>
                <a:ea typeface="+mn-ea"/>
                <a:cs typeface="+mn-cs"/>
              </a:rPr>
              <a:t>Peñon</a:t>
            </a:r>
            <a:r>
              <a:rPr lang="es-ES" sz="1200" kern="1200" dirty="0" smtClean="0">
                <a:solidFill>
                  <a:schemeClr val="tx1"/>
                </a:solidFill>
                <a:effectLst/>
                <a:latin typeface="+mn-lt"/>
                <a:ea typeface="+mn-ea"/>
                <a:cs typeface="+mn-cs"/>
              </a:rPr>
              <a:t> de las Hadas (Turismo), 19. Pedro Querejeta (Turismo), 20. </a:t>
            </a:r>
            <a:r>
              <a:rPr lang="es-ES" sz="1200" kern="1200" dirty="0" err="1" smtClean="0">
                <a:solidFill>
                  <a:schemeClr val="tx1"/>
                </a:solidFill>
                <a:effectLst/>
                <a:latin typeface="+mn-lt"/>
                <a:ea typeface="+mn-ea"/>
                <a:cs typeface="+mn-cs"/>
              </a:rPr>
              <a:t>Hirsal</a:t>
            </a:r>
            <a:r>
              <a:rPr lang="es-ES" sz="1200" kern="1200" dirty="0" smtClean="0">
                <a:solidFill>
                  <a:schemeClr val="tx1"/>
                </a:solidFill>
                <a:effectLst/>
                <a:latin typeface="+mn-lt"/>
                <a:ea typeface="+mn-ea"/>
                <a:cs typeface="+mn-cs"/>
              </a:rPr>
              <a:t> – Paseo </a:t>
            </a:r>
            <a:r>
              <a:rPr lang="es-ES" sz="1200" kern="1200" dirty="0" err="1" smtClean="0">
                <a:solidFill>
                  <a:schemeClr val="tx1"/>
                </a:solidFill>
                <a:effectLst/>
                <a:latin typeface="+mn-lt"/>
                <a:ea typeface="+mn-ea"/>
                <a:cs typeface="+mn-cs"/>
              </a:rPr>
              <a:t>Cayalá</a:t>
            </a:r>
            <a:r>
              <a:rPr lang="es-ES" sz="1200" kern="1200" dirty="0" smtClean="0">
                <a:solidFill>
                  <a:schemeClr val="tx1"/>
                </a:solidFill>
                <a:effectLst/>
                <a:latin typeface="+mn-lt"/>
                <a:ea typeface="+mn-ea"/>
                <a:cs typeface="+mn-cs"/>
              </a:rPr>
              <a:t> (Turismo), 21) Hospital </a:t>
            </a:r>
            <a:r>
              <a:rPr lang="es-ES" sz="1200" kern="1200" dirty="0" err="1" smtClean="0">
                <a:solidFill>
                  <a:schemeClr val="tx1"/>
                </a:solidFill>
                <a:effectLst/>
                <a:latin typeface="+mn-lt"/>
                <a:ea typeface="+mn-ea"/>
                <a:cs typeface="+mn-cs"/>
              </a:rPr>
              <a:t>Paravida</a:t>
            </a:r>
            <a:r>
              <a:rPr lang="es-ES" sz="1200" kern="1200" dirty="0" smtClean="0">
                <a:solidFill>
                  <a:schemeClr val="tx1"/>
                </a:solidFill>
                <a:effectLst/>
                <a:latin typeface="+mn-lt"/>
                <a:ea typeface="+mn-ea"/>
                <a:cs typeface="+mn-cs"/>
              </a:rPr>
              <a:t> San Diego (Servicios), 22) G6 Hospitality (Servicios), 23) </a:t>
            </a:r>
            <a:r>
              <a:rPr lang="es-ES" sz="1200" kern="1200" dirty="0" err="1" smtClean="0">
                <a:solidFill>
                  <a:schemeClr val="tx1"/>
                </a:solidFill>
                <a:effectLst/>
                <a:latin typeface="+mn-lt"/>
                <a:ea typeface="+mn-ea"/>
                <a:cs typeface="+mn-cs"/>
              </a:rPr>
              <a:t>Gaspro</a:t>
            </a:r>
            <a:r>
              <a:rPr lang="es-ES" sz="1200" kern="1200" dirty="0" smtClean="0">
                <a:solidFill>
                  <a:schemeClr val="tx1"/>
                </a:solidFill>
                <a:effectLst/>
                <a:latin typeface="+mn-lt"/>
                <a:ea typeface="+mn-ea"/>
                <a:cs typeface="+mn-cs"/>
              </a:rPr>
              <a:t> El Salvador </a:t>
            </a:r>
            <a:endParaRPr lang="es-SV"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Expansiones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Outsourcing &amp; Headhunting (SED), 2. </a:t>
            </a:r>
            <a:r>
              <a:rPr lang="en-US" sz="1200" kern="1200" dirty="0" err="1" smtClean="0">
                <a:solidFill>
                  <a:schemeClr val="tx1"/>
                </a:solidFill>
                <a:effectLst/>
                <a:latin typeface="+mn-lt"/>
                <a:ea typeface="+mn-ea"/>
                <a:cs typeface="+mn-cs"/>
              </a:rPr>
              <a:t>Sucursal</a:t>
            </a:r>
            <a:r>
              <a:rPr lang="en-US" sz="1200" kern="1200" dirty="0" smtClean="0">
                <a:solidFill>
                  <a:schemeClr val="tx1"/>
                </a:solidFill>
                <a:effectLst/>
                <a:latin typeface="+mn-lt"/>
                <a:ea typeface="+mn-ea"/>
                <a:cs typeface="+mn-cs"/>
              </a:rPr>
              <a:t> de C-Life (</a:t>
            </a:r>
            <a:r>
              <a:rPr lang="en-US" sz="1200" kern="1200" dirty="0" err="1" smtClean="0">
                <a:solidFill>
                  <a:schemeClr val="tx1"/>
                </a:solidFill>
                <a:effectLst/>
                <a:latin typeface="+mn-lt"/>
                <a:ea typeface="+mn-ea"/>
                <a:cs typeface="+mn-cs"/>
              </a:rPr>
              <a:t>Esdata</a:t>
            </a:r>
            <a:r>
              <a:rPr lang="en-US" sz="1200" kern="1200" dirty="0" smtClean="0">
                <a:solidFill>
                  <a:schemeClr val="tx1"/>
                </a:solidFill>
                <a:effectLst/>
                <a:latin typeface="+mn-lt"/>
                <a:ea typeface="+mn-ea"/>
                <a:cs typeface="+mn-cs"/>
              </a:rPr>
              <a:t>) (SED), 3. CONTACTO </a:t>
            </a:r>
            <a:r>
              <a:rPr lang="en-US" sz="1200" kern="1200" dirty="0" err="1" smtClean="0">
                <a:solidFill>
                  <a:schemeClr val="tx1"/>
                </a:solidFill>
                <a:effectLst/>
                <a:latin typeface="+mn-lt"/>
                <a:ea typeface="+mn-ea"/>
                <a:cs typeface="+mn-cs"/>
              </a:rPr>
              <a:t>Tu</a:t>
            </a:r>
            <a:r>
              <a:rPr lang="en-US" sz="1200" kern="1200" dirty="0" smtClean="0">
                <a:solidFill>
                  <a:schemeClr val="tx1"/>
                </a:solidFill>
                <a:effectLst/>
                <a:latin typeface="+mn-lt"/>
                <a:ea typeface="+mn-ea"/>
                <a:cs typeface="+mn-cs"/>
              </a:rPr>
              <a:t> Call Center (SED), 4. English for Call Centers CONNECT (BPO), 5. </a:t>
            </a:r>
            <a:r>
              <a:rPr lang="es-SV" sz="1200" kern="1200" dirty="0" smtClean="0">
                <a:solidFill>
                  <a:schemeClr val="tx1"/>
                </a:solidFill>
                <a:effectLst/>
                <a:latin typeface="+mn-lt"/>
                <a:ea typeface="+mn-ea"/>
                <a:cs typeface="+mn-cs"/>
              </a:rPr>
              <a:t>GFY (T&amp;C), 6. </a:t>
            </a:r>
            <a:r>
              <a:rPr lang="es-SV" sz="1200" kern="1200" dirty="0" err="1" smtClean="0">
                <a:solidFill>
                  <a:schemeClr val="tx1"/>
                </a:solidFill>
                <a:effectLst/>
                <a:latin typeface="+mn-lt"/>
                <a:ea typeface="+mn-ea"/>
                <a:cs typeface="+mn-cs"/>
              </a:rPr>
              <a:t>Tech</a:t>
            </a:r>
            <a:r>
              <a:rPr lang="es-SV" sz="1200" kern="1200" dirty="0" smtClean="0">
                <a:solidFill>
                  <a:schemeClr val="tx1"/>
                </a:solidFill>
                <a:effectLst/>
                <a:latin typeface="+mn-lt"/>
                <a:ea typeface="+mn-ea"/>
                <a:cs typeface="+mn-cs"/>
              </a:rPr>
              <a:t> </a:t>
            </a:r>
            <a:r>
              <a:rPr lang="es-SV" sz="1200" kern="1200" dirty="0" err="1" smtClean="0">
                <a:solidFill>
                  <a:schemeClr val="tx1"/>
                </a:solidFill>
                <a:effectLst/>
                <a:latin typeface="+mn-lt"/>
                <a:ea typeface="+mn-ea"/>
                <a:cs typeface="+mn-cs"/>
              </a:rPr>
              <a:t>Americas</a:t>
            </a:r>
            <a:r>
              <a:rPr lang="es-SV" sz="1200" kern="1200" dirty="0" smtClean="0">
                <a:solidFill>
                  <a:schemeClr val="tx1"/>
                </a:solidFill>
                <a:effectLst/>
                <a:latin typeface="+mn-lt"/>
                <a:ea typeface="+mn-ea"/>
                <a:cs typeface="+mn-cs"/>
              </a:rPr>
              <a:t> (SED – CC), 7. Arabela Logistics (Operador Logístico), 8. </a:t>
            </a:r>
            <a:r>
              <a:rPr lang="en-US" sz="1200" kern="1200" dirty="0" err="1" smtClean="0">
                <a:solidFill>
                  <a:schemeClr val="tx1"/>
                </a:solidFill>
                <a:effectLst/>
                <a:latin typeface="+mn-lt"/>
                <a:ea typeface="+mn-ea"/>
                <a:cs typeface="+mn-cs"/>
              </a:rPr>
              <a:t>ESData</a:t>
            </a:r>
            <a:r>
              <a:rPr lang="en-US" sz="1200" kern="1200" dirty="0" smtClean="0">
                <a:solidFill>
                  <a:schemeClr val="tx1"/>
                </a:solidFill>
                <a:effectLst/>
                <a:latin typeface="+mn-lt"/>
                <a:ea typeface="+mn-ea"/>
                <a:cs typeface="+mn-cs"/>
              </a:rPr>
              <a:t> / C – Life (SED – BPO), 9. Focus Services (SED – CC), 10. </a:t>
            </a:r>
            <a:r>
              <a:rPr lang="en-US" sz="1200" kern="1200" dirty="0" err="1" smtClean="0">
                <a:solidFill>
                  <a:schemeClr val="tx1"/>
                </a:solidFill>
                <a:effectLst/>
                <a:latin typeface="+mn-lt"/>
                <a:ea typeface="+mn-ea"/>
                <a:cs typeface="+mn-cs"/>
              </a:rPr>
              <a:t>Yazaki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Manufactura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Liviana</a:t>
            </a:r>
            <a:r>
              <a:rPr lang="en-US" sz="1200" kern="1200" dirty="0" smtClean="0">
                <a:solidFill>
                  <a:schemeClr val="tx1"/>
                </a:solidFill>
                <a:effectLst/>
                <a:latin typeface="+mn-lt"/>
                <a:ea typeface="+mn-ea"/>
                <a:cs typeface="+mn-cs"/>
              </a:rPr>
              <a:t>), 11. </a:t>
            </a:r>
            <a:r>
              <a:rPr lang="en-US" sz="1200" kern="1200" dirty="0" err="1" smtClean="0">
                <a:solidFill>
                  <a:schemeClr val="tx1"/>
                </a:solidFill>
                <a:effectLst/>
                <a:latin typeface="+mn-lt"/>
                <a:ea typeface="+mn-ea"/>
                <a:cs typeface="+mn-cs"/>
              </a:rPr>
              <a:t>Garan</a:t>
            </a:r>
            <a:r>
              <a:rPr lang="en-US" sz="1200" kern="1200" dirty="0" smtClean="0">
                <a:solidFill>
                  <a:schemeClr val="tx1"/>
                </a:solidFill>
                <a:effectLst/>
                <a:latin typeface="+mn-lt"/>
                <a:ea typeface="+mn-ea"/>
                <a:cs typeface="+mn-cs"/>
              </a:rPr>
              <a:t> (T&amp;C), 12. </a:t>
            </a:r>
            <a:r>
              <a:rPr lang="en-US" sz="1200" kern="1200" dirty="0" err="1" smtClean="0">
                <a:solidFill>
                  <a:schemeClr val="tx1"/>
                </a:solidFill>
                <a:effectLst/>
                <a:latin typeface="+mn-lt"/>
                <a:ea typeface="+mn-ea"/>
                <a:cs typeface="+mn-cs"/>
              </a:rPr>
              <a:t>Telus</a:t>
            </a:r>
            <a:r>
              <a:rPr lang="en-US" sz="1200" kern="1200" dirty="0" smtClean="0">
                <a:solidFill>
                  <a:schemeClr val="tx1"/>
                </a:solidFill>
                <a:effectLst/>
                <a:latin typeface="+mn-lt"/>
                <a:ea typeface="+mn-ea"/>
                <a:cs typeface="+mn-cs"/>
              </a:rPr>
              <a:t> International (SED), 13. UBIQUITY (SED), 14. SYKES (SED), 15. </a:t>
            </a:r>
            <a:r>
              <a:rPr lang="es-SV" sz="1200" kern="1200" dirty="0" smtClean="0">
                <a:solidFill>
                  <a:schemeClr val="tx1"/>
                </a:solidFill>
                <a:effectLst/>
                <a:latin typeface="+mn-lt"/>
                <a:ea typeface="+mn-ea"/>
                <a:cs typeface="+mn-cs"/>
              </a:rPr>
              <a:t>Grupo Monje (SED), 16. Bahía del Sol (Turismo), 17. </a:t>
            </a:r>
            <a:r>
              <a:rPr lang="es-SV" sz="1200" kern="1200" dirty="0" err="1" smtClean="0">
                <a:solidFill>
                  <a:schemeClr val="tx1"/>
                </a:solidFill>
                <a:effectLst/>
                <a:latin typeface="+mn-lt"/>
                <a:ea typeface="+mn-ea"/>
                <a:cs typeface="+mn-cs"/>
              </a:rPr>
              <a:t>Sykes</a:t>
            </a:r>
            <a:r>
              <a:rPr lang="es-SV" sz="1200" kern="1200" dirty="0" smtClean="0">
                <a:solidFill>
                  <a:schemeClr val="tx1"/>
                </a:solidFill>
                <a:effectLst/>
                <a:latin typeface="+mn-lt"/>
                <a:ea typeface="+mn-ea"/>
                <a:cs typeface="+mn-cs"/>
              </a:rPr>
              <a:t> (SED – CC), 18. </a:t>
            </a:r>
            <a:r>
              <a:rPr lang="es-SV" sz="1200" kern="1200" dirty="0" err="1" smtClean="0">
                <a:solidFill>
                  <a:schemeClr val="tx1"/>
                </a:solidFill>
                <a:effectLst/>
                <a:latin typeface="+mn-lt"/>
                <a:ea typeface="+mn-ea"/>
                <a:cs typeface="+mn-cs"/>
              </a:rPr>
              <a:t>Garan</a:t>
            </a:r>
            <a:r>
              <a:rPr lang="es-SV" sz="1200" kern="1200" dirty="0" smtClean="0">
                <a:solidFill>
                  <a:schemeClr val="tx1"/>
                </a:solidFill>
                <a:effectLst/>
                <a:latin typeface="+mn-lt"/>
                <a:ea typeface="+mn-ea"/>
                <a:cs typeface="+mn-cs"/>
              </a:rPr>
              <a:t> (T&amp;C)</a:t>
            </a:r>
          </a:p>
          <a:p>
            <a:endParaRPr lang="es-SV" dirty="0"/>
          </a:p>
        </p:txBody>
      </p:sp>
      <p:sp>
        <p:nvSpPr>
          <p:cNvPr id="4" name="Marcador de número de diapositiva 3"/>
          <p:cNvSpPr>
            <a:spLocks noGrp="1"/>
          </p:cNvSpPr>
          <p:nvPr>
            <p:ph type="sldNum" sz="quarter" idx="10"/>
          </p:nvPr>
        </p:nvSpPr>
        <p:spPr/>
        <p:txBody>
          <a:bodyPr/>
          <a:lstStyle/>
          <a:p>
            <a:fld id="{42FF3E3B-196B-414B-9CB7-E7871C5AD1EA}" type="slidenum">
              <a:rPr lang="es-SV" smtClean="0"/>
              <a:t>7</a:t>
            </a:fld>
            <a:endParaRPr lang="es-SV"/>
          </a:p>
        </p:txBody>
      </p:sp>
    </p:spTree>
    <p:extLst>
      <p:ext uri="{BB962C8B-B14F-4D97-AF65-F5344CB8AC3E}">
        <p14:creationId xmlns:p14="http://schemas.microsoft.com/office/powerpoint/2010/main" val="159266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b="1" dirty="0" smtClean="0"/>
              <a:t>Países en los que se han realizado</a:t>
            </a:r>
            <a:r>
              <a:rPr lang="es-SV" b="1" baseline="0" dirty="0" smtClean="0"/>
              <a:t> eventos de promoción junto a RREE:</a:t>
            </a:r>
            <a:r>
              <a:rPr lang="es-SV" baseline="0" dirty="0" smtClean="0"/>
              <a:t> Perú, Chile, España, Alemania, Italia, EEUU, Ecuador, República Checa, Panamá, Rusia y México.</a:t>
            </a:r>
          </a:p>
        </p:txBody>
      </p:sp>
      <p:sp>
        <p:nvSpPr>
          <p:cNvPr id="4" name="Marcador de número de diapositiva 3"/>
          <p:cNvSpPr>
            <a:spLocks noGrp="1"/>
          </p:cNvSpPr>
          <p:nvPr>
            <p:ph type="sldNum" sz="quarter" idx="10"/>
          </p:nvPr>
        </p:nvSpPr>
        <p:spPr/>
        <p:txBody>
          <a:bodyPr/>
          <a:lstStyle/>
          <a:p>
            <a:fld id="{42FF3E3B-196B-414B-9CB7-E7871C5AD1EA}" type="slidenum">
              <a:rPr lang="es-SV" smtClean="0"/>
              <a:t>9</a:t>
            </a:fld>
            <a:endParaRPr lang="es-SV"/>
          </a:p>
        </p:txBody>
      </p:sp>
    </p:spTree>
    <p:extLst>
      <p:ext uri="{BB962C8B-B14F-4D97-AF65-F5344CB8AC3E}">
        <p14:creationId xmlns:p14="http://schemas.microsoft.com/office/powerpoint/2010/main" val="100952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42FF3E3B-196B-414B-9CB7-E7871C5AD1EA}" type="slidenum">
              <a:rPr lang="es-SV" smtClean="0"/>
              <a:t>15</a:t>
            </a:fld>
            <a:endParaRPr lang="es-SV"/>
          </a:p>
        </p:txBody>
      </p:sp>
    </p:spTree>
    <p:extLst>
      <p:ext uri="{BB962C8B-B14F-4D97-AF65-F5344CB8AC3E}">
        <p14:creationId xmlns:p14="http://schemas.microsoft.com/office/powerpoint/2010/main" val="152551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SV" sz="1600" dirty="0" smtClean="0">
                <a:latin typeface="Gill Sans MT" panose="020B0502020104020203" pitchFamily="34" charset="0"/>
              </a:rPr>
              <a:t>Se dispone de </a:t>
            </a:r>
            <a:r>
              <a:rPr lang="es-SV" sz="1600" b="1" dirty="0" smtClean="0">
                <a:effectLst>
                  <a:outerShdw blurRad="38100" dist="38100" dir="2700000" algn="tl">
                    <a:srgbClr val="000000">
                      <a:alpha val="43137"/>
                    </a:srgbClr>
                  </a:outerShdw>
                </a:effectLst>
                <a:latin typeface="Gill Sans MT" panose="020B0502020104020203" pitchFamily="34" charset="0"/>
              </a:rPr>
              <a:t>12 proyectos</a:t>
            </a:r>
            <a:r>
              <a:rPr lang="es-SV" sz="1600" dirty="0" smtClean="0">
                <a:latin typeface="Gill Sans MT" panose="020B0502020104020203" pitchFamily="34" charset="0"/>
              </a:rPr>
              <a:t> con potencial de inversión pública, </a:t>
            </a:r>
            <a:r>
              <a:rPr lang="es-SV" sz="1600" b="1" dirty="0" smtClean="0">
                <a:effectLst>
                  <a:outerShdw blurRad="38100" dist="38100" dir="2700000" algn="tl">
                    <a:srgbClr val="000000">
                      <a:alpha val="43137"/>
                    </a:srgbClr>
                  </a:outerShdw>
                </a:effectLst>
                <a:latin typeface="Gill Sans MT" panose="020B0502020104020203" pitchFamily="34" charset="0"/>
              </a:rPr>
              <a:t>evaluados</a:t>
            </a:r>
            <a:r>
              <a:rPr lang="es-SV" sz="1600" dirty="0" smtClean="0">
                <a:latin typeface="Gill Sans MT" panose="020B0502020104020203" pitchFamily="34" charset="0"/>
              </a:rPr>
              <a:t> mediante </a:t>
            </a:r>
            <a:r>
              <a:rPr lang="es-SV" sz="1600" b="1" dirty="0" smtClean="0">
                <a:effectLst>
                  <a:outerShdw blurRad="38100" dist="38100" dir="2700000" algn="tl">
                    <a:srgbClr val="000000">
                      <a:alpha val="43137"/>
                    </a:srgbClr>
                  </a:outerShdw>
                </a:effectLst>
                <a:latin typeface="Gill Sans MT" panose="020B0502020104020203" pitchFamily="34" charset="0"/>
              </a:rPr>
              <a:t>análisis costo/beneficio </a:t>
            </a:r>
            <a:r>
              <a:rPr lang="es-SV" sz="1600" dirty="0" smtClean="0">
                <a:latin typeface="Gill Sans MT" panose="020B0502020104020203" pitchFamily="34" charset="0"/>
              </a:rPr>
              <a:t>y </a:t>
            </a:r>
            <a:r>
              <a:rPr lang="es-SV" sz="1600" b="1" dirty="0" smtClean="0">
                <a:effectLst>
                  <a:outerShdw blurRad="38100" dist="38100" dir="2700000" algn="tl">
                    <a:srgbClr val="000000">
                      <a:alpha val="43137"/>
                    </a:srgbClr>
                  </a:outerShdw>
                </a:effectLst>
                <a:latin typeface="Gill Sans MT" panose="020B0502020104020203" pitchFamily="34" charset="0"/>
              </a:rPr>
              <a:t>comparador público – privado</a:t>
            </a:r>
            <a:r>
              <a:rPr lang="es-SV" sz="1600" dirty="0" smtClean="0">
                <a:latin typeface="Gill Sans MT" panose="020B0502020104020203" pitchFamily="34" charset="0"/>
              </a:rPr>
              <a:t>; de los cuales - después de los análisis - se tendrá mayor claridad sobre la estructuración y el financiamiento de los mismos.     Los proyectos son:</a:t>
            </a:r>
          </a:p>
          <a:p>
            <a:pPr marL="800100" lvl="1" indent="-342900" algn="just">
              <a:buFontTx/>
              <a:buAutoNum type="arabicPeriod"/>
            </a:pPr>
            <a:r>
              <a:rPr lang="es-SV" sz="1600" dirty="0" smtClean="0">
                <a:latin typeface="Gill Sans MT" panose="020B0502020104020203" pitchFamily="34" charset="0"/>
              </a:rPr>
              <a:t>Parque  Científico Tecnológico de Ciencias Exactas e Ingeniería en Zacatecoluca;</a:t>
            </a:r>
          </a:p>
          <a:p>
            <a:pPr marL="800100" lvl="1" indent="-342900" algn="just">
              <a:buFontTx/>
              <a:buAutoNum type="arabicPeriod"/>
            </a:pPr>
            <a:r>
              <a:rPr lang="es-SV" sz="1600" dirty="0" smtClean="0">
                <a:latin typeface="Gill Sans MT" panose="020B0502020104020203" pitchFamily="34" charset="0"/>
              </a:rPr>
              <a:t>Nuevo Centro de Gobierno en Antiguo Cuscatlán, La Libertad;</a:t>
            </a:r>
          </a:p>
          <a:p>
            <a:pPr marL="800100" lvl="1" indent="-342900" algn="just">
              <a:buFontTx/>
              <a:buAutoNum type="arabicPeriod"/>
            </a:pPr>
            <a:r>
              <a:rPr lang="es-SV" sz="1600" dirty="0" smtClean="0">
                <a:latin typeface="Gill Sans MT" panose="020B0502020104020203" pitchFamily="34" charset="0"/>
              </a:rPr>
              <a:t>Corredor Elevado Soyapango – Boulevard Monseñor Romero;</a:t>
            </a:r>
          </a:p>
          <a:p>
            <a:pPr marL="800100" lvl="1" indent="-342900" algn="just">
              <a:buFontTx/>
              <a:buAutoNum type="arabicPeriod"/>
            </a:pPr>
            <a:r>
              <a:rPr lang="es-SV" sz="1600" dirty="0" smtClean="0">
                <a:latin typeface="Gill Sans MT" panose="020B0502020104020203" pitchFamily="34" charset="0"/>
              </a:rPr>
              <a:t>Iluminación, video vigilancia y foto multa de carretera desde desvío de Lourdes Colón hacia el Aeropuerto Internacional y del desvío de Zacatecoluca hasta la entrada a Zacatecoluca);</a:t>
            </a:r>
          </a:p>
          <a:p>
            <a:pPr marL="800100" lvl="1" indent="-342900" algn="just">
              <a:buFontTx/>
              <a:buAutoNum type="arabicPeriod"/>
            </a:pPr>
            <a:r>
              <a:rPr lang="es-SV" sz="1600" dirty="0" smtClean="0">
                <a:latin typeface="Gill Sans MT" panose="020B0502020104020203" pitchFamily="34" charset="0"/>
              </a:rPr>
              <a:t>Terminal de Carga Aérea del Aeropuerto Internacional de El Salvador;</a:t>
            </a:r>
          </a:p>
          <a:p>
            <a:pPr marL="800100" lvl="1" indent="-342900" algn="just">
              <a:buFontTx/>
              <a:buAutoNum type="arabicPeriod"/>
            </a:pPr>
            <a:r>
              <a:rPr lang="es-SV" sz="1600" dirty="0" smtClean="0">
                <a:latin typeface="Gill Sans MT" panose="020B0502020104020203" pitchFamily="34" charset="0"/>
              </a:rPr>
              <a:t>Parqueos en Ministerio de Gobernación en el Centro de Gobierno;</a:t>
            </a:r>
          </a:p>
          <a:p>
            <a:pPr marL="800100" lvl="1" indent="-342900" algn="just">
              <a:buFontTx/>
              <a:buAutoNum type="arabicPeriod"/>
            </a:pPr>
            <a:r>
              <a:rPr lang="es-SV" sz="1600" dirty="0" smtClean="0">
                <a:latin typeface="Gill Sans MT" panose="020B0502020104020203" pitchFamily="34" charset="0"/>
              </a:rPr>
              <a:t>Zona Logística Económica en Aeropuerto Internacional de El Salvador;</a:t>
            </a:r>
          </a:p>
          <a:p>
            <a:pPr marL="800100" lvl="1" indent="-342900" algn="just">
              <a:buAutoNum type="arabicPeriod"/>
            </a:pPr>
            <a:r>
              <a:rPr lang="es-SV" sz="1600" dirty="0" smtClean="0">
                <a:latin typeface="Gill Sans MT" panose="020B0502020104020203" pitchFamily="34" charset="0"/>
              </a:rPr>
              <a:t>Libramiento perimetral de San Salvador Tramo Sur;</a:t>
            </a:r>
          </a:p>
          <a:p>
            <a:pPr marL="800100" lvl="1" indent="-342900" algn="just">
              <a:buAutoNum type="arabicPeriod"/>
            </a:pPr>
            <a:r>
              <a:rPr lang="es-SV" sz="1600" dirty="0" smtClean="0">
                <a:latin typeface="Gill Sans MT" panose="020B0502020104020203" pitchFamily="34" charset="0"/>
              </a:rPr>
              <a:t>Corredor elevado Soyapango – </a:t>
            </a:r>
            <a:r>
              <a:rPr lang="es-SV" sz="1600" dirty="0" err="1" smtClean="0">
                <a:latin typeface="Gill Sans MT" panose="020B0502020104020203" pitchFamily="34" charset="0"/>
              </a:rPr>
              <a:t>Blvd</a:t>
            </a:r>
            <a:r>
              <a:rPr lang="es-SV" sz="1600" dirty="0" smtClean="0">
                <a:latin typeface="Gill Sans MT" panose="020B0502020104020203" pitchFamily="34" charset="0"/>
              </a:rPr>
              <a:t>. Monseñor Romero;</a:t>
            </a:r>
          </a:p>
          <a:p>
            <a:pPr marL="800100" lvl="1" indent="-342900" algn="just">
              <a:buAutoNum type="arabicPeriod"/>
            </a:pPr>
            <a:r>
              <a:rPr lang="es-SV" sz="1600" dirty="0" smtClean="0">
                <a:latin typeface="Gill Sans MT" panose="020B0502020104020203" pitchFamily="34" charset="0"/>
              </a:rPr>
              <a:t>Segunda etapa del SITRAMSS;</a:t>
            </a:r>
          </a:p>
          <a:p>
            <a:pPr marL="800100" lvl="1" indent="-342900" algn="just">
              <a:buAutoNum type="arabicPeriod"/>
            </a:pPr>
            <a:r>
              <a:rPr lang="es-SV" sz="1600" dirty="0" smtClean="0">
                <a:latin typeface="Gill Sans MT" panose="020B0502020104020203" pitchFamily="34" charset="0"/>
              </a:rPr>
              <a:t>Parqueos en calles propiedad del Ministerio de Obras Públicas;</a:t>
            </a:r>
          </a:p>
          <a:p>
            <a:pPr marL="800100" lvl="1" indent="-342900" algn="just">
              <a:buAutoNum type="arabicPeriod"/>
            </a:pPr>
            <a:r>
              <a:rPr lang="es-SV" sz="1600" dirty="0" smtClean="0">
                <a:latin typeface="Gill Sans MT" panose="020B0502020104020203" pitchFamily="34" charset="0"/>
              </a:rPr>
              <a:t>Corredor Pacífico (CA02) entre la </a:t>
            </a:r>
            <a:r>
              <a:rPr lang="es-SV" sz="1600" dirty="0" err="1" smtClean="0">
                <a:latin typeface="Gill Sans MT" panose="020B0502020104020203" pitchFamily="34" charset="0"/>
              </a:rPr>
              <a:t>Hachadura</a:t>
            </a:r>
            <a:r>
              <a:rPr lang="es-SV" sz="1600" dirty="0" smtClean="0">
                <a:latin typeface="Gill Sans MT" panose="020B0502020104020203" pitchFamily="34" charset="0"/>
              </a:rPr>
              <a:t> y la carretera CA12 (Km. 5) </a:t>
            </a:r>
          </a:p>
          <a:p>
            <a:endParaRPr lang="es-SV" dirty="0"/>
          </a:p>
        </p:txBody>
      </p:sp>
      <p:sp>
        <p:nvSpPr>
          <p:cNvPr id="4" name="Marcador de número de diapositiva 3"/>
          <p:cNvSpPr>
            <a:spLocks noGrp="1"/>
          </p:cNvSpPr>
          <p:nvPr>
            <p:ph type="sldNum" sz="quarter" idx="10"/>
          </p:nvPr>
        </p:nvSpPr>
        <p:spPr/>
        <p:txBody>
          <a:bodyPr/>
          <a:lstStyle/>
          <a:p>
            <a:fld id="{42FF3E3B-196B-414B-9CB7-E7871C5AD1EA}" type="slidenum">
              <a:rPr lang="es-SV" smtClean="0"/>
              <a:t>22</a:t>
            </a:fld>
            <a:endParaRPr lang="es-SV"/>
          </a:p>
        </p:txBody>
      </p:sp>
    </p:spTree>
    <p:extLst>
      <p:ext uri="{BB962C8B-B14F-4D97-AF65-F5344CB8AC3E}">
        <p14:creationId xmlns:p14="http://schemas.microsoft.com/office/powerpoint/2010/main" val="2774268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rgbClr val="FF0000"/>
                </a:solidFill>
                <a:effectLst/>
                <a:latin typeface="+mn-lt"/>
                <a:ea typeface="+mn-ea"/>
                <a:cs typeface="+mn-cs"/>
              </a:rPr>
              <a:t>*</a:t>
            </a:r>
            <a:r>
              <a:rPr lang="es-ES" sz="1200" b="1" kern="1200" dirty="0" smtClean="0">
                <a:solidFill>
                  <a:schemeClr val="tx1"/>
                </a:solidFill>
                <a:effectLst/>
                <a:latin typeface="+mn-lt"/>
                <a:ea typeface="+mn-ea"/>
                <a:cs typeface="+mn-cs"/>
              </a:rPr>
              <a:t>Fortalecimiento de redes y alianzas interinstitucionales sectoriales para el abordaje de casos, fortalecimiento a la incidencia política en el acceso a la justicia y cooperación interinstitucional.</a:t>
            </a:r>
            <a:endParaRPr lang="es-SV" dirty="0"/>
          </a:p>
        </p:txBody>
      </p:sp>
      <p:sp>
        <p:nvSpPr>
          <p:cNvPr id="4" name="Marcador de número de diapositiva 3"/>
          <p:cNvSpPr>
            <a:spLocks noGrp="1"/>
          </p:cNvSpPr>
          <p:nvPr>
            <p:ph type="sldNum" sz="quarter" idx="10"/>
          </p:nvPr>
        </p:nvSpPr>
        <p:spPr/>
        <p:txBody>
          <a:bodyPr/>
          <a:lstStyle/>
          <a:p>
            <a:fld id="{42FF3E3B-196B-414B-9CB7-E7871C5AD1EA}" type="slidenum">
              <a:rPr lang="es-SV" smtClean="0"/>
              <a:t>28</a:t>
            </a:fld>
            <a:endParaRPr lang="es-SV"/>
          </a:p>
        </p:txBody>
      </p:sp>
    </p:spTree>
    <p:extLst>
      <p:ext uri="{BB962C8B-B14F-4D97-AF65-F5344CB8AC3E}">
        <p14:creationId xmlns:p14="http://schemas.microsoft.com/office/powerpoint/2010/main" val="870837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744D8BCF-948C-7543-BC5D-9BD826FA7F5C}" type="datetimeFigureOut">
              <a:rPr lang="es-ES" smtClean="0"/>
              <a:t>17/09/2017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34658033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44D8BCF-948C-7543-BC5D-9BD826FA7F5C}" type="datetimeFigureOut">
              <a:rPr lang="es-ES" smtClean="0"/>
              <a:t>17/09/2017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302334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44D8BCF-948C-7543-BC5D-9BD826FA7F5C}" type="datetimeFigureOut">
              <a:rPr lang="es-ES" smtClean="0"/>
              <a:t>17/09/2017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19239944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ntilla interior">
    <p:spTree>
      <p:nvGrpSpPr>
        <p:cNvPr id="1" name=""/>
        <p:cNvGrpSpPr/>
        <p:nvPr/>
      </p:nvGrpSpPr>
      <p:grpSpPr>
        <a:xfrm>
          <a:off x="0" y="0"/>
          <a:ext cx="0" cy="0"/>
          <a:chOff x="0" y="0"/>
          <a:chExt cx="0" cy="0"/>
        </a:xfrm>
      </p:grpSpPr>
      <p:sp>
        <p:nvSpPr>
          <p:cNvPr id="7" name="Rectángulo 6"/>
          <p:cNvSpPr/>
          <p:nvPr userDrawn="1"/>
        </p:nvSpPr>
        <p:spPr>
          <a:xfrm>
            <a:off x="0" y="5750017"/>
            <a:ext cx="9144000" cy="110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0" name="Imagen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2121" y="5753654"/>
            <a:ext cx="2206818" cy="1091380"/>
          </a:xfrm>
          <a:prstGeom prst="rect">
            <a:avLst/>
          </a:prstGeom>
        </p:spPr>
      </p:pic>
      <p:cxnSp>
        <p:nvCxnSpPr>
          <p:cNvPr id="11" name="Conector recto 10"/>
          <p:cNvCxnSpPr/>
          <p:nvPr userDrawn="1"/>
        </p:nvCxnSpPr>
        <p:spPr>
          <a:xfrm>
            <a:off x="0" y="5753654"/>
            <a:ext cx="9144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Imagen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471" y="5934148"/>
            <a:ext cx="1570990" cy="680406"/>
          </a:xfrm>
          <a:prstGeom prst="rect">
            <a:avLst/>
          </a:prstGeom>
        </p:spPr>
      </p:pic>
      <p:pic>
        <p:nvPicPr>
          <p:cNvPr id="22" name="Imagen 21"/>
          <p:cNvPicPr>
            <a:picLocks noChangeAspect="1"/>
          </p:cNvPicPr>
          <p:nvPr userDrawn="1"/>
        </p:nvPicPr>
        <p:blipFill>
          <a:blip r:embed="rId4"/>
          <a:stretch>
            <a:fillRect/>
          </a:stretch>
        </p:blipFill>
        <p:spPr>
          <a:xfrm>
            <a:off x="2441018" y="6013760"/>
            <a:ext cx="1667156" cy="565702"/>
          </a:xfrm>
          <a:prstGeom prst="rect">
            <a:avLst/>
          </a:prstGeom>
        </p:spPr>
      </p:pic>
    </p:spTree>
    <p:extLst>
      <p:ext uri="{BB962C8B-B14F-4D97-AF65-F5344CB8AC3E}">
        <p14:creationId xmlns:p14="http://schemas.microsoft.com/office/powerpoint/2010/main" val="360747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44D8BCF-948C-7543-BC5D-9BD826FA7F5C}" type="datetimeFigureOut">
              <a:rPr lang="es-ES" smtClean="0"/>
              <a:t>17/09/2017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36256725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744D8BCF-948C-7543-BC5D-9BD826FA7F5C}" type="datetimeFigureOut">
              <a:rPr lang="es-ES" smtClean="0"/>
              <a:t>17/09/2017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89959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744D8BCF-948C-7543-BC5D-9BD826FA7F5C}" type="datetimeFigureOut">
              <a:rPr lang="es-ES" smtClean="0"/>
              <a:t>17/09/2017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173982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744D8BCF-948C-7543-BC5D-9BD826FA7F5C}" type="datetimeFigureOut">
              <a:rPr lang="es-ES" smtClean="0"/>
              <a:t>17/09/2017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254617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744D8BCF-948C-7543-BC5D-9BD826FA7F5C}" type="datetimeFigureOut">
              <a:rPr lang="es-ES" smtClean="0"/>
              <a:t>17/09/2017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3014621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44D8BCF-948C-7543-BC5D-9BD826FA7F5C}" type="datetimeFigureOut">
              <a:rPr lang="es-ES" smtClean="0"/>
              <a:t>17/09/2017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404869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744D8BCF-948C-7543-BC5D-9BD826FA7F5C}" type="datetimeFigureOut">
              <a:rPr lang="es-ES" smtClean="0"/>
              <a:t>17/09/2017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195039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744D8BCF-948C-7543-BC5D-9BD826FA7F5C}" type="datetimeFigureOut">
              <a:rPr lang="es-ES" smtClean="0"/>
              <a:t>17/09/2017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75B6E92-EB88-F84F-B123-7912BB271EF6}" type="slidenum">
              <a:rPr lang="es-ES" smtClean="0"/>
              <a:t>‹Nº›</a:t>
            </a:fld>
            <a:endParaRPr lang="es-ES"/>
          </a:p>
        </p:txBody>
      </p:sp>
    </p:spTree>
    <p:extLst>
      <p:ext uri="{BB962C8B-B14F-4D97-AF65-F5344CB8AC3E}">
        <p14:creationId xmlns:p14="http://schemas.microsoft.com/office/powerpoint/2010/main" val="346755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8BCF-948C-7543-BC5D-9BD826FA7F5C}" type="datetimeFigureOut">
              <a:rPr lang="es-ES" smtClean="0"/>
              <a:t>17/09/2017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B6E92-EB88-F84F-B123-7912BB271EF6}" type="slidenum">
              <a:rPr lang="es-ES" smtClean="0"/>
              <a:t>‹Nº›</a:t>
            </a:fld>
            <a:endParaRPr lang="es-ES"/>
          </a:p>
        </p:txBody>
      </p:sp>
    </p:spTree>
    <p:extLst>
      <p:ext uri="{BB962C8B-B14F-4D97-AF65-F5344CB8AC3E}">
        <p14:creationId xmlns:p14="http://schemas.microsoft.com/office/powerpoint/2010/main" val="145389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33.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4.xml"/><Relationship Id="rId16"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75.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10.jpeg"/><Relationship Id="rId12" Type="http://schemas.openxmlformats.org/officeDocument/2006/relationships/hyperlink" Target="https://pbs.twimg.com/profile_images/502187272343527424/strttpJw.jpeg" TargetMode="External"/><Relationship Id="rId17" Type="http://schemas.openxmlformats.org/officeDocument/2006/relationships/image" Target="../media/image19.jpeg"/><Relationship Id="rId25" Type="http://schemas.openxmlformats.org/officeDocument/2006/relationships/image" Target="cid:image001.png@01D0F465.AE94B580" TargetMode="External"/><Relationship Id="rId2" Type="http://schemas.openxmlformats.org/officeDocument/2006/relationships/image" Target="../media/image5.png"/><Relationship Id="rId16" Type="http://schemas.openxmlformats.org/officeDocument/2006/relationships/image" Target="../media/image18.jpeg"/><Relationship Id="rId20" Type="http://schemas.openxmlformats.org/officeDocument/2006/relationships/image" Target="../media/image22.png"/><Relationship Id="rId29"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9.jpeg"/><Relationship Id="rId11" Type="http://schemas.openxmlformats.org/officeDocument/2006/relationships/image" Target="../media/image14.png"/><Relationship Id="rId24"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29.png"/><Relationship Id="rId10" Type="http://schemas.openxmlformats.org/officeDocument/2006/relationships/image" Target="../media/image13.png"/><Relationship Id="rId19" Type="http://schemas.openxmlformats.org/officeDocument/2006/relationships/image" Target="../media/image21.gif"/><Relationship Id="rId31"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12.emf"/><Relationship Id="rId14" Type="http://schemas.openxmlformats.org/officeDocument/2006/relationships/image" Target="../media/image16.png"/><Relationship Id="rId22" Type="http://schemas.openxmlformats.org/officeDocument/2006/relationships/image" Target="../media/image24.jpeg"/><Relationship Id="rId27" Type="http://schemas.openxmlformats.org/officeDocument/2006/relationships/image" Target="../media/image28.png"/><Relationship Id="rId30"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9.emf"/><Relationship Id="rId2" Type="http://schemas.openxmlformats.org/officeDocument/2006/relationships/image" Target="../media/image86.jp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94.emf"/><Relationship Id="rId5" Type="http://schemas.openxmlformats.org/officeDocument/2006/relationships/package" Target="../embeddings/Microsoft_Excel_Worksheet5.xlsx"/><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3.pn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3.png"/><Relationship Id="rId7" Type="http://schemas.openxmlformats.org/officeDocument/2006/relationships/image" Target="../media/image46.jp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5.gif"/><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16615" r="49961" b="29231"/>
          <a:stretch/>
        </p:blipFill>
        <p:spPr>
          <a:xfrm>
            <a:off x="5021935" y="0"/>
            <a:ext cx="4107543" cy="5752743"/>
          </a:xfrm>
          <a:prstGeom prst="rect">
            <a:avLst/>
          </a:prstGeom>
        </p:spPr>
      </p:pic>
      <p:sp>
        <p:nvSpPr>
          <p:cNvPr id="2" name="Rectángulo 1"/>
          <p:cNvSpPr/>
          <p:nvPr/>
        </p:nvSpPr>
        <p:spPr>
          <a:xfrm>
            <a:off x="101600" y="2394004"/>
            <a:ext cx="6473371" cy="2616101"/>
          </a:xfrm>
          <a:prstGeom prst="rect">
            <a:avLst/>
          </a:prstGeom>
        </p:spPr>
        <p:txBody>
          <a:bodyPr wrap="square">
            <a:spAutoFit/>
          </a:bodyPr>
          <a:lstStyle/>
          <a:p>
            <a:pPr marL="228600" algn="r"/>
            <a:r>
              <a:rPr lang="es-SV" sz="4000" b="1" dirty="0" smtClean="0">
                <a:solidFill>
                  <a:schemeClr val="accent1">
                    <a:lumMod val="75000"/>
                  </a:schemeClr>
                </a:solidFill>
                <a:latin typeface="Gill Sans MT" panose="020B0502020104020203" pitchFamily="34" charset="0"/>
                <a:ea typeface="MS Mincho" panose="02020609040205080304" pitchFamily="49" charset="-128"/>
                <a:cs typeface="Times New Roman" panose="02020603050405020304" pitchFamily="18" charset="0"/>
              </a:rPr>
              <a:t>RENDICIÓN DE CUENTAS</a:t>
            </a:r>
          </a:p>
          <a:p>
            <a:pPr marL="228600" algn="r"/>
            <a:r>
              <a:rPr lang="es-SV" sz="2000" dirty="0" smtClean="0">
                <a:effectLst>
                  <a:outerShdw blurRad="38100" dist="38100" dir="2700000" algn="tl">
                    <a:srgbClr val="000000">
                      <a:alpha val="43137"/>
                    </a:srgbClr>
                  </a:outerShdw>
                </a:effectLst>
                <a:latin typeface="Gill Sans MT" panose="020B0502020104020203" pitchFamily="34" charset="0"/>
                <a:ea typeface="MS Mincho" panose="02020609040205080304" pitchFamily="49" charset="-128"/>
                <a:cs typeface="Times New Roman" panose="02020603050405020304" pitchFamily="18" charset="0"/>
              </a:rPr>
              <a:t>ORGANISMO PROMOTOR DE EXPORTACIONES E INVERSIONES DE EL SALVADOR, PROESA</a:t>
            </a:r>
          </a:p>
          <a:p>
            <a:pPr marL="228600" algn="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a:p>
            <a:pPr marL="228600" algn="r"/>
            <a:r>
              <a:rPr lang="es-SV" sz="2000" dirty="0" smtClean="0">
                <a:solidFill>
                  <a:schemeClr val="accent1">
                    <a:lumMod val="75000"/>
                  </a:schemeClr>
                </a:solidFill>
                <a:latin typeface="Gill Sans MT" panose="020B0502020104020203" pitchFamily="34" charset="0"/>
                <a:ea typeface="MS Mincho" panose="02020609040205080304" pitchFamily="49" charset="-128"/>
                <a:cs typeface="Times New Roman" panose="02020603050405020304" pitchFamily="18" charset="0"/>
              </a:rPr>
              <a:t>Período junio 2016 – mayo 2017</a:t>
            </a:r>
            <a:endParaRPr lang="es-SV" sz="2000" dirty="0">
              <a:solidFill>
                <a:schemeClr val="accent1">
                  <a:lumMod val="75000"/>
                </a:schemeClr>
              </a:solidFill>
              <a:latin typeface="Gill Sans MT" panose="020B05020201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27837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sp>
        <p:nvSpPr>
          <p:cNvPr id="3" name="Rectángulo 2"/>
          <p:cNvSpPr/>
          <p:nvPr/>
        </p:nvSpPr>
        <p:spPr>
          <a:xfrm>
            <a:off x="-607329" y="605801"/>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4" name="Rectángulo 3"/>
          <p:cNvSpPr/>
          <p:nvPr/>
        </p:nvSpPr>
        <p:spPr>
          <a:xfrm>
            <a:off x="2765016" y="939184"/>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grpSp>
        <p:nvGrpSpPr>
          <p:cNvPr id="5" name="Grupo 4"/>
          <p:cNvGrpSpPr/>
          <p:nvPr/>
        </p:nvGrpSpPr>
        <p:grpSpPr>
          <a:xfrm>
            <a:off x="1574669" y="3036189"/>
            <a:ext cx="5945745" cy="904485"/>
            <a:chOff x="426674" y="5039754"/>
            <a:chExt cx="7680558" cy="1380470"/>
          </a:xfrm>
        </p:grpSpPr>
        <p:grpSp>
          <p:nvGrpSpPr>
            <p:cNvPr id="6" name="17 Grupo"/>
            <p:cNvGrpSpPr/>
            <p:nvPr/>
          </p:nvGrpSpPr>
          <p:grpSpPr>
            <a:xfrm>
              <a:off x="426674" y="5042288"/>
              <a:ext cx="3756304" cy="1377936"/>
              <a:chOff x="767446" y="4207527"/>
              <a:chExt cx="3625227" cy="1276351"/>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5575"/>
              <a:stretch/>
            </p:blipFill>
            <p:spPr bwMode="auto">
              <a:xfrm>
                <a:off x="767446" y="4207527"/>
                <a:ext cx="1171576"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16" r="68159"/>
              <a:stretch/>
            </p:blipFill>
            <p:spPr bwMode="auto">
              <a:xfrm>
                <a:off x="2028090" y="4207528"/>
                <a:ext cx="11715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23" r="51831"/>
              <a:stretch/>
            </p:blipFill>
            <p:spPr bwMode="auto">
              <a:xfrm>
                <a:off x="3292535" y="4207527"/>
                <a:ext cx="1100138"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17 Grupo"/>
            <p:cNvGrpSpPr/>
            <p:nvPr/>
          </p:nvGrpSpPr>
          <p:grpSpPr>
            <a:xfrm>
              <a:off x="4329546" y="5039754"/>
              <a:ext cx="3777686" cy="1377935"/>
              <a:chOff x="796021" y="5623373"/>
              <a:chExt cx="3645863" cy="127635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929" r="33998"/>
              <a:stretch/>
            </p:blipFill>
            <p:spPr bwMode="auto">
              <a:xfrm>
                <a:off x="796021" y="5623373"/>
                <a:ext cx="1143001"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608" r="17142"/>
              <a:stretch/>
            </p:blipFill>
            <p:spPr bwMode="auto">
              <a:xfrm>
                <a:off x="2056732" y="5623373"/>
                <a:ext cx="1157288"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848"/>
              <a:stretch/>
            </p:blipFill>
            <p:spPr bwMode="auto">
              <a:xfrm>
                <a:off x="3292535" y="5623373"/>
                <a:ext cx="1149349"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4" name="Grupo 13"/>
          <p:cNvGrpSpPr/>
          <p:nvPr/>
        </p:nvGrpSpPr>
        <p:grpSpPr>
          <a:xfrm>
            <a:off x="311009" y="1376173"/>
            <a:ext cx="8372950" cy="1384862"/>
            <a:chOff x="374915" y="1693857"/>
            <a:chExt cx="8372950" cy="1384862"/>
          </a:xfrm>
        </p:grpSpPr>
        <p:sp>
          <p:nvSpPr>
            <p:cNvPr id="15" name="5 Rectángulo"/>
            <p:cNvSpPr/>
            <p:nvPr/>
          </p:nvSpPr>
          <p:spPr>
            <a:xfrm>
              <a:off x="374915" y="1725941"/>
              <a:ext cx="8340866" cy="369332"/>
            </a:xfrm>
            <a:prstGeom prst="rect">
              <a:avLst/>
            </a:prstGeom>
            <a:solidFill>
              <a:schemeClr val="bg1"/>
            </a:solidFill>
          </p:spPr>
          <p:txBody>
            <a:bodyPr wrap="square">
              <a:spAutoFit/>
            </a:bodyPr>
            <a:lstStyle/>
            <a:p>
              <a:pPr algn="just"/>
              <a:r>
                <a:rPr lang="es-SV" dirty="0" smtClean="0">
                  <a:latin typeface="Gill Sans MT" panose="020B0502020104020203" pitchFamily="34" charset="0"/>
                </a:rPr>
                <a:t>Adicionalmente se </a:t>
              </a:r>
              <a:r>
                <a:rPr lang="es-SV" b="1" dirty="0" smtClean="0">
                  <a:effectLst>
                    <a:outerShdw blurRad="38100" dist="38100" dir="2700000" algn="tl">
                      <a:srgbClr val="000000">
                        <a:alpha val="43137"/>
                      </a:srgbClr>
                    </a:outerShdw>
                  </a:effectLst>
                  <a:latin typeface="Gill Sans MT" panose="020B0502020104020203" pitchFamily="34" charset="0"/>
                </a:rPr>
                <a:t>participó en eventos de alto prestigio </a:t>
              </a:r>
              <a:r>
                <a:rPr lang="es-SV" dirty="0" smtClean="0">
                  <a:latin typeface="Gill Sans MT" panose="020B0502020104020203" pitchFamily="34" charset="0"/>
                </a:rPr>
                <a:t>como:</a:t>
              </a:r>
            </a:p>
          </p:txBody>
        </p:sp>
        <p:sp>
          <p:nvSpPr>
            <p:cNvPr id="17" name="Rectángulo 16"/>
            <p:cNvSpPr/>
            <p:nvPr/>
          </p:nvSpPr>
          <p:spPr>
            <a:xfrm>
              <a:off x="406999" y="1693857"/>
              <a:ext cx="8340866" cy="1384862"/>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grpSp>
      <p:sp>
        <p:nvSpPr>
          <p:cNvPr id="28" name="Rectángulo 27"/>
          <p:cNvSpPr/>
          <p:nvPr/>
        </p:nvSpPr>
        <p:spPr>
          <a:xfrm>
            <a:off x="404131" y="3972966"/>
            <a:ext cx="8271312" cy="830997"/>
          </a:xfrm>
          <a:prstGeom prst="rect">
            <a:avLst/>
          </a:prstGeom>
        </p:spPr>
        <p:txBody>
          <a:bodyPr wrap="square">
            <a:spAutoFit/>
          </a:bodyPr>
          <a:lstStyle/>
          <a:p>
            <a:pPr algn="just"/>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En </a:t>
            </a:r>
            <a:r>
              <a:rPr lang="es-SV" sz="1600" dirty="0">
                <a:latin typeface="Gill Sans MT" panose="020B0502020104020203" pitchFamily="34" charset="0"/>
                <a:ea typeface="Arial Unicode MS" panose="020B0604020202020204" pitchFamily="34" charset="-128"/>
                <a:cs typeface="Arial Unicode MS" panose="020B0604020202020204" pitchFamily="34" charset="-128"/>
              </a:rPr>
              <a:t>el marco de la </a:t>
            </a:r>
            <a:r>
              <a:rPr lang="es-SV" sz="1600" b="1" dirty="0">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licitación de los 170 MW de energías no </a:t>
            </a:r>
            <a:r>
              <a:rPr lang="es-SV" sz="1600" b="1" dirty="0" smtClean="0">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convencionales</a:t>
            </a: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 PROESA participó </a:t>
            </a:r>
            <a:r>
              <a:rPr lang="es-SV" sz="1600" dirty="0">
                <a:latin typeface="Gill Sans MT" panose="020B0502020104020203" pitchFamily="34" charset="0"/>
                <a:ea typeface="Arial Unicode MS" panose="020B0604020202020204" pitchFamily="34" charset="-128"/>
                <a:cs typeface="Arial Unicode MS" panose="020B0604020202020204" pitchFamily="34" charset="-128"/>
              </a:rPr>
              <a:t>en la </a:t>
            </a:r>
            <a:r>
              <a:rPr lang="es-SV" sz="1600" b="1" dirty="0">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Comisión interinstitucional </a:t>
            </a: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liderada por DEL SUR y la potencia total adjudicada fue de 169.9MW.</a:t>
            </a:r>
            <a:endParaRPr lang="es-SV" sz="1600" dirty="0">
              <a:latin typeface="Gill Sans MT" panose="020B0502020104020203" pitchFamily="34" charset="0"/>
              <a:ea typeface="Arial Unicode MS" panose="020B0604020202020204" pitchFamily="34" charset="-128"/>
              <a:cs typeface="Arial Unicode MS" panose="020B0604020202020204" pitchFamily="34" charset="-128"/>
            </a:endParaRPr>
          </a:p>
        </p:txBody>
      </p:sp>
      <p:sp>
        <p:nvSpPr>
          <p:cNvPr id="29" name="Rectángulo 28"/>
          <p:cNvSpPr/>
          <p:nvPr/>
        </p:nvSpPr>
        <p:spPr>
          <a:xfrm>
            <a:off x="363561" y="2949410"/>
            <a:ext cx="8340866" cy="1854553"/>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pic>
        <p:nvPicPr>
          <p:cNvPr id="30" name="Imagen 29"/>
          <p:cNvPicPr>
            <a:picLocks noChangeAspect="1"/>
          </p:cNvPicPr>
          <p:nvPr/>
        </p:nvPicPr>
        <p:blipFill>
          <a:blip r:embed="rId4"/>
          <a:stretch>
            <a:fillRect/>
          </a:stretch>
        </p:blipFill>
        <p:spPr>
          <a:xfrm>
            <a:off x="1950319" y="1785139"/>
            <a:ext cx="1458788" cy="911742"/>
          </a:xfrm>
          <a:prstGeom prst="rect">
            <a:avLst/>
          </a:prstGeom>
        </p:spPr>
      </p:pic>
      <p:pic>
        <p:nvPicPr>
          <p:cNvPr id="31" name="Imagen 30"/>
          <p:cNvPicPr>
            <a:picLocks noChangeAspect="1"/>
          </p:cNvPicPr>
          <p:nvPr/>
        </p:nvPicPr>
        <p:blipFill rotWithShape="1">
          <a:blip r:embed="rId5"/>
          <a:srcRect l="13370" t="16756" r="12626" b="26966"/>
          <a:stretch/>
        </p:blipFill>
        <p:spPr>
          <a:xfrm>
            <a:off x="3443475" y="1769403"/>
            <a:ext cx="1203982" cy="982509"/>
          </a:xfrm>
          <a:prstGeom prst="rect">
            <a:avLst/>
          </a:prstGeom>
        </p:spPr>
      </p:pic>
      <p:pic>
        <p:nvPicPr>
          <p:cNvPr id="32" name="Imagen 31"/>
          <p:cNvPicPr>
            <a:picLocks noChangeAspect="1"/>
          </p:cNvPicPr>
          <p:nvPr/>
        </p:nvPicPr>
        <p:blipFill>
          <a:blip r:embed="rId6"/>
          <a:stretch>
            <a:fillRect/>
          </a:stretch>
        </p:blipFill>
        <p:spPr>
          <a:xfrm>
            <a:off x="4842126" y="1815562"/>
            <a:ext cx="2079725" cy="808782"/>
          </a:xfrm>
          <a:prstGeom prst="rect">
            <a:avLst/>
          </a:prstGeom>
        </p:spPr>
      </p:pic>
    </p:spTree>
    <p:extLst>
      <p:ext uri="{BB962C8B-B14F-4D97-AF65-F5344CB8AC3E}">
        <p14:creationId xmlns:p14="http://schemas.microsoft.com/office/powerpoint/2010/main" val="1423034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sp>
        <p:nvSpPr>
          <p:cNvPr id="3" name="Rectángulo 2"/>
          <p:cNvSpPr/>
          <p:nvPr/>
        </p:nvSpPr>
        <p:spPr>
          <a:xfrm>
            <a:off x="-607329" y="605801"/>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4" name="Rectángulo 3"/>
          <p:cNvSpPr/>
          <p:nvPr/>
        </p:nvSpPr>
        <p:spPr>
          <a:xfrm>
            <a:off x="2765016" y="939184"/>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grpSp>
        <p:nvGrpSpPr>
          <p:cNvPr id="14" name="Grupo 13"/>
          <p:cNvGrpSpPr/>
          <p:nvPr/>
        </p:nvGrpSpPr>
        <p:grpSpPr>
          <a:xfrm>
            <a:off x="311009" y="1376172"/>
            <a:ext cx="8372950" cy="2063410"/>
            <a:chOff x="374915" y="1693856"/>
            <a:chExt cx="8372950" cy="2063410"/>
          </a:xfrm>
        </p:grpSpPr>
        <p:sp>
          <p:nvSpPr>
            <p:cNvPr id="15" name="5 Rectángulo"/>
            <p:cNvSpPr/>
            <p:nvPr/>
          </p:nvSpPr>
          <p:spPr>
            <a:xfrm>
              <a:off x="374915" y="1725941"/>
              <a:ext cx="8340866" cy="2031325"/>
            </a:xfrm>
            <a:prstGeom prst="rect">
              <a:avLst/>
            </a:prstGeom>
            <a:solidFill>
              <a:schemeClr val="bg1"/>
            </a:solidFill>
          </p:spPr>
          <p:txBody>
            <a:bodyPr wrap="square">
              <a:spAutoFit/>
            </a:bodyPr>
            <a:lstStyle/>
            <a:p>
              <a:pPr algn="just"/>
              <a:r>
                <a:rPr lang="es-SV" dirty="0" smtClean="0">
                  <a:latin typeface="Gill Sans MT" panose="020B0502020104020203" pitchFamily="34" charset="0"/>
                </a:rPr>
                <a:t>Se llevo a cabo </a:t>
              </a:r>
              <a:r>
                <a:rPr lang="es-SV" b="1" dirty="0" smtClean="0">
                  <a:effectLst>
                    <a:outerShdw blurRad="38100" dist="38100" dir="2700000" algn="tl">
                      <a:srgbClr val="000000">
                        <a:alpha val="43137"/>
                      </a:srgbClr>
                    </a:outerShdw>
                  </a:effectLst>
                  <a:latin typeface="Gill Sans MT" panose="020B0502020104020203" pitchFamily="34" charset="0"/>
                </a:rPr>
                <a:t>el Primer Foro Internacional de Inversiones El Salvador 2017</a:t>
              </a:r>
              <a:r>
                <a:rPr lang="es-SV" dirty="0">
                  <a:latin typeface="Gill Sans MT" panose="020B0502020104020203" pitchFamily="34" charset="0"/>
                </a:rPr>
                <a:t> </a:t>
              </a:r>
              <a:r>
                <a:rPr lang="es-SV" dirty="0" smtClean="0">
                  <a:latin typeface="Gill Sans MT" panose="020B0502020104020203" pitchFamily="34" charset="0"/>
                </a:rPr>
                <a:t>en donde se destacó:</a:t>
              </a:r>
            </a:p>
            <a:p>
              <a:pPr marL="742950" lvl="1" indent="-285750" algn="just">
                <a:buFont typeface="Wingdings" panose="05000000000000000000" pitchFamily="2" charset="2"/>
                <a:buChar char="q"/>
              </a:pPr>
              <a:r>
                <a:rPr lang="es-SV" dirty="0" smtClean="0">
                  <a:latin typeface="Gill Sans MT" panose="020B0502020104020203" pitchFamily="34" charset="0"/>
                </a:rPr>
                <a:t>Participación de 520 personas (227 extranjeros y 293 locales);</a:t>
              </a:r>
            </a:p>
            <a:p>
              <a:pPr marL="742950" lvl="1" indent="-285750" algn="just">
                <a:buFont typeface="Wingdings" panose="05000000000000000000" pitchFamily="2" charset="2"/>
                <a:buChar char="q"/>
              </a:pPr>
              <a:r>
                <a:rPr lang="es-SV" dirty="0" smtClean="0">
                  <a:latin typeface="Gill Sans MT" panose="020B0502020104020203" pitchFamily="34" charset="0"/>
                </a:rPr>
                <a:t>24 ponentes (15 extranjeros y 6 locales);</a:t>
              </a:r>
            </a:p>
            <a:p>
              <a:pPr marL="742950" lvl="1" indent="-285750" algn="just">
                <a:buFont typeface="Wingdings" panose="05000000000000000000" pitchFamily="2" charset="2"/>
                <a:buChar char="q"/>
              </a:pPr>
              <a:r>
                <a:rPr lang="es-SV" dirty="0" smtClean="0">
                  <a:latin typeface="Gill Sans MT" panose="020B0502020104020203" pitchFamily="34" charset="0"/>
                </a:rPr>
                <a:t>Firma de convenio con CEPLA de Rusia;</a:t>
              </a:r>
            </a:p>
            <a:p>
              <a:pPr marL="742950" lvl="1" indent="-285750" algn="just">
                <a:buFont typeface="Wingdings" panose="05000000000000000000" pitchFamily="2" charset="2"/>
                <a:buChar char="q"/>
              </a:pPr>
              <a:r>
                <a:rPr lang="es-SV" dirty="0" smtClean="0">
                  <a:latin typeface="Gill Sans MT" panose="020B0502020104020203" pitchFamily="34" charset="0"/>
                </a:rPr>
                <a:t>Desarrollo de visitas de campo (</a:t>
              </a:r>
              <a:r>
                <a:rPr lang="es-SV" dirty="0" err="1" smtClean="0">
                  <a:latin typeface="Gill Sans MT" panose="020B0502020104020203" pitchFamily="34" charset="0"/>
                </a:rPr>
                <a:t>site</a:t>
              </a:r>
              <a:r>
                <a:rPr lang="es-SV" dirty="0" smtClean="0">
                  <a:latin typeface="Gill Sans MT" panose="020B0502020104020203" pitchFamily="34" charset="0"/>
                </a:rPr>
                <a:t> </a:t>
              </a:r>
              <a:r>
                <a:rPr lang="es-SV" dirty="0" err="1" smtClean="0">
                  <a:latin typeface="Gill Sans MT" panose="020B0502020104020203" pitchFamily="34" charset="0"/>
                </a:rPr>
                <a:t>visits</a:t>
              </a:r>
              <a:r>
                <a:rPr lang="es-SV" dirty="0" smtClean="0">
                  <a:latin typeface="Gill Sans MT" panose="020B0502020104020203" pitchFamily="34" charset="0"/>
                </a:rPr>
                <a:t>) con 10 potenciales inversionistas, entre otros.</a:t>
              </a:r>
            </a:p>
          </p:txBody>
        </p:sp>
        <p:sp>
          <p:nvSpPr>
            <p:cNvPr id="17" name="Rectángulo 16"/>
            <p:cNvSpPr/>
            <p:nvPr/>
          </p:nvSpPr>
          <p:spPr>
            <a:xfrm>
              <a:off x="406999" y="1693856"/>
              <a:ext cx="8340866" cy="2063409"/>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grpSp>
      <p:sp>
        <p:nvSpPr>
          <p:cNvPr id="29" name="Rectángulo 28"/>
          <p:cNvSpPr/>
          <p:nvPr/>
        </p:nvSpPr>
        <p:spPr>
          <a:xfrm>
            <a:off x="348571" y="3538015"/>
            <a:ext cx="8340866" cy="989882"/>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sp>
        <p:nvSpPr>
          <p:cNvPr id="22" name="5 Rectángulo"/>
          <p:cNvSpPr/>
          <p:nvPr/>
        </p:nvSpPr>
        <p:spPr>
          <a:xfrm>
            <a:off x="402138" y="3604567"/>
            <a:ext cx="8249737" cy="923330"/>
          </a:xfrm>
          <a:prstGeom prst="rect">
            <a:avLst/>
          </a:prstGeom>
          <a:solidFill>
            <a:schemeClr val="bg1"/>
          </a:solidFill>
        </p:spPr>
        <p:txBody>
          <a:bodyPr wrap="square">
            <a:spAutoFit/>
          </a:bodyPr>
          <a:lstStyle/>
          <a:p>
            <a:pPr algn="just"/>
            <a:r>
              <a:rPr lang="es-SV" dirty="0" smtClean="0">
                <a:latin typeface="Gill Sans MT" panose="020B0502020104020203" pitchFamily="34" charset="0"/>
              </a:rPr>
              <a:t>Se llevo a cabo </a:t>
            </a:r>
            <a:r>
              <a:rPr lang="es-SV" b="1" dirty="0" smtClean="0">
                <a:effectLst>
                  <a:outerShdw blurRad="38100" dist="38100" dir="2700000" algn="tl">
                    <a:srgbClr val="000000">
                      <a:alpha val="43137"/>
                    </a:srgbClr>
                  </a:outerShdw>
                </a:effectLst>
                <a:latin typeface="Gill Sans MT" panose="020B0502020104020203" pitchFamily="34" charset="0"/>
              </a:rPr>
              <a:t>el Primer Seminario Internacional de Zonas Económicas Especiales </a:t>
            </a:r>
            <a:r>
              <a:rPr lang="es-SV" dirty="0" smtClean="0">
                <a:latin typeface="Gill Sans MT" panose="020B0502020104020203" pitchFamily="34" charset="0"/>
              </a:rPr>
              <a:t>en donde se destacó:</a:t>
            </a:r>
          </a:p>
          <a:p>
            <a:pPr marL="742950" lvl="1" indent="-285750" algn="just">
              <a:buFont typeface="Wingdings" panose="05000000000000000000" pitchFamily="2" charset="2"/>
              <a:buChar char="q"/>
            </a:pPr>
            <a:r>
              <a:rPr lang="es-SV" dirty="0" smtClean="0">
                <a:latin typeface="Gill Sans MT" panose="020B0502020104020203" pitchFamily="34" charset="0"/>
              </a:rPr>
              <a:t>Participación de expositores de Colombia, China Popular, Cuba y México.</a:t>
            </a:r>
          </a:p>
        </p:txBody>
      </p:sp>
      <p:sp>
        <p:nvSpPr>
          <p:cNvPr id="23" name="Rectángulo 22"/>
          <p:cNvSpPr/>
          <p:nvPr/>
        </p:nvSpPr>
        <p:spPr>
          <a:xfrm>
            <a:off x="366061" y="4634793"/>
            <a:ext cx="8340866" cy="989882"/>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sp>
        <p:nvSpPr>
          <p:cNvPr id="24" name="5 Rectángulo"/>
          <p:cNvSpPr/>
          <p:nvPr/>
        </p:nvSpPr>
        <p:spPr>
          <a:xfrm>
            <a:off x="389648" y="4671366"/>
            <a:ext cx="8249737" cy="923330"/>
          </a:xfrm>
          <a:prstGeom prst="rect">
            <a:avLst/>
          </a:prstGeom>
          <a:solidFill>
            <a:schemeClr val="bg1"/>
          </a:solidFill>
        </p:spPr>
        <p:txBody>
          <a:bodyPr wrap="square">
            <a:spAutoFit/>
          </a:bodyPr>
          <a:lstStyle/>
          <a:p>
            <a:pPr algn="just"/>
            <a:r>
              <a:rPr lang="es-SV" dirty="0" smtClean="0">
                <a:latin typeface="Gill Sans MT" panose="020B0502020104020203" pitchFamily="34" charset="0"/>
              </a:rPr>
              <a:t>Se coordinó </a:t>
            </a:r>
            <a:r>
              <a:rPr lang="es-SV" b="1" dirty="0" smtClean="0">
                <a:effectLst>
                  <a:outerShdw blurRad="38100" dist="38100" dir="2700000" algn="tl">
                    <a:srgbClr val="000000">
                      <a:alpha val="43137"/>
                    </a:srgbClr>
                  </a:outerShdw>
                </a:effectLst>
                <a:latin typeface="Gill Sans MT" panose="020B0502020104020203" pitchFamily="34" charset="0"/>
              </a:rPr>
              <a:t>Viaje de Familiarización con directora de editorial de la revista “</a:t>
            </a:r>
            <a:r>
              <a:rPr lang="es-SV" b="1" dirty="0" err="1" smtClean="0">
                <a:effectLst>
                  <a:outerShdw blurRad="38100" dist="38100" dir="2700000" algn="tl">
                    <a:srgbClr val="000000">
                      <a:alpha val="43137"/>
                    </a:srgbClr>
                  </a:outerShdw>
                </a:effectLst>
                <a:latin typeface="Gill Sans MT" panose="020B0502020104020203" pitchFamily="34" charset="0"/>
              </a:rPr>
              <a:t>Sourcing</a:t>
            </a:r>
            <a:r>
              <a:rPr lang="es-SV" b="1" dirty="0" smtClean="0">
                <a:effectLst>
                  <a:outerShdw blurRad="38100" dist="38100" dir="2700000" algn="tl">
                    <a:srgbClr val="000000">
                      <a:alpha val="43137"/>
                    </a:srgbClr>
                  </a:outerShdw>
                </a:effectLst>
                <a:latin typeface="Gill Sans MT" panose="020B0502020104020203" pitchFamily="34" charset="0"/>
              </a:rPr>
              <a:t> Jornal” </a:t>
            </a:r>
            <a:r>
              <a:rPr lang="es-SV" dirty="0" smtClean="0">
                <a:latin typeface="Gill Sans MT" panose="020B0502020104020203" pitchFamily="34" charset="0"/>
              </a:rPr>
              <a:t>en donde se destacó la verticalización de la industria y desarrollo del clúster sintético. La revista cuenta con 55,000 lectores.</a:t>
            </a:r>
          </a:p>
        </p:txBody>
      </p:sp>
    </p:spTree>
    <p:extLst>
      <p:ext uri="{BB962C8B-B14F-4D97-AF65-F5344CB8AC3E}">
        <p14:creationId xmlns:p14="http://schemas.microsoft.com/office/powerpoint/2010/main" val="4013789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sp>
        <p:nvSpPr>
          <p:cNvPr id="3" name="Rectángulo 2"/>
          <p:cNvSpPr/>
          <p:nvPr/>
        </p:nvSpPr>
        <p:spPr>
          <a:xfrm>
            <a:off x="-607329" y="605801"/>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4" name="5 Rectángulo"/>
          <p:cNvSpPr/>
          <p:nvPr/>
        </p:nvSpPr>
        <p:spPr>
          <a:xfrm>
            <a:off x="430355" y="1504660"/>
            <a:ext cx="8323901" cy="4339650"/>
          </a:xfrm>
          <a:prstGeom prst="rect">
            <a:avLst/>
          </a:prstGeom>
        </p:spPr>
        <p:txBody>
          <a:bodyPr wrap="square">
            <a:spAutoFit/>
          </a:bodyPr>
          <a:lstStyle/>
          <a:p>
            <a:pPr algn="just"/>
            <a:r>
              <a:rPr lang="es-SV" dirty="0" smtClean="0">
                <a:latin typeface="Gill Sans MT" panose="020B0502020104020203" pitchFamily="34" charset="0"/>
              </a:rPr>
              <a:t>En el marco del </a:t>
            </a:r>
            <a:r>
              <a:rPr lang="es-SV" b="1" dirty="0" smtClean="0">
                <a:effectLst>
                  <a:outerShdw blurRad="38100" dist="38100" dir="2700000" algn="tl">
                    <a:srgbClr val="000000">
                      <a:alpha val="43137"/>
                    </a:srgbClr>
                  </a:outerShdw>
                </a:effectLst>
                <a:latin typeface="Gill Sans MT" panose="020B0502020104020203" pitchFamily="34" charset="0"/>
              </a:rPr>
              <a:t>Programa Gestores de </a:t>
            </a:r>
            <a:r>
              <a:rPr lang="es-SV" b="1" dirty="0">
                <a:effectLst>
                  <a:outerShdw blurRad="38100" dist="38100" dir="2700000" algn="tl">
                    <a:srgbClr val="000000">
                      <a:alpha val="43137"/>
                    </a:srgbClr>
                  </a:outerShdw>
                </a:effectLst>
                <a:latin typeface="Gill Sans MT" panose="020B0502020104020203" pitchFamily="34" charset="0"/>
              </a:rPr>
              <a:t>Inversión </a:t>
            </a:r>
            <a:r>
              <a:rPr lang="es-SV" dirty="0" smtClean="0">
                <a:latin typeface="Gill Sans MT" panose="020B0502020104020203" pitchFamily="34" charset="0"/>
              </a:rPr>
              <a:t>ya está </a:t>
            </a:r>
            <a:r>
              <a:rPr lang="es-SV" dirty="0">
                <a:latin typeface="Gill Sans MT" panose="020B0502020104020203" pitchFamily="34" charset="0"/>
              </a:rPr>
              <a:t>en operación un </a:t>
            </a:r>
            <a:r>
              <a:rPr lang="es-SV" dirty="0" smtClean="0">
                <a:latin typeface="Gill Sans MT" panose="020B0502020104020203" pitchFamily="34" charset="0"/>
              </a:rPr>
              <a:t>nuevo </a:t>
            </a:r>
            <a:r>
              <a:rPr lang="es-SV" sz="2000" b="1" dirty="0" smtClean="0">
                <a:effectLst>
                  <a:outerShdw blurRad="38100" dist="38100" dir="2700000" algn="tl">
                    <a:srgbClr val="000000">
                      <a:alpha val="43137"/>
                    </a:srgbClr>
                  </a:outerShdw>
                </a:effectLst>
                <a:latin typeface="Gill Sans MT" panose="020B0502020104020203" pitchFamily="34" charset="0"/>
              </a:rPr>
              <a:t>Mecanismo </a:t>
            </a:r>
            <a:r>
              <a:rPr lang="es-SV" sz="2000" b="1" dirty="0">
                <a:effectLst>
                  <a:outerShdw blurRad="38100" dist="38100" dir="2700000" algn="tl">
                    <a:srgbClr val="000000">
                      <a:alpha val="43137"/>
                    </a:srgbClr>
                  </a:outerShdw>
                </a:effectLst>
                <a:latin typeface="Gill Sans MT" panose="020B0502020104020203" pitchFamily="34" charset="0"/>
              </a:rPr>
              <a:t>para la atracción de nuevas inversiones a través de los salvadoreños en el </a:t>
            </a:r>
            <a:r>
              <a:rPr lang="es-SV" sz="2000" b="1" dirty="0" smtClean="0">
                <a:effectLst>
                  <a:outerShdw blurRad="38100" dist="38100" dir="2700000" algn="tl">
                    <a:srgbClr val="000000">
                      <a:alpha val="43137"/>
                    </a:srgbClr>
                  </a:outerShdw>
                </a:effectLst>
                <a:latin typeface="Gill Sans MT" panose="020B0502020104020203" pitchFamily="34" charset="0"/>
              </a:rPr>
              <a:t>exterior:</a:t>
            </a:r>
          </a:p>
          <a:p>
            <a:pPr algn="just"/>
            <a:endParaRPr lang="es-SV" sz="2000" b="1" dirty="0" smtClean="0">
              <a:effectLst>
                <a:outerShdw blurRad="38100" dist="38100" dir="2700000" algn="tl">
                  <a:srgbClr val="000000">
                    <a:alpha val="43137"/>
                  </a:srgbClr>
                </a:outerShdw>
              </a:effectLst>
              <a:latin typeface="Gill Sans MT" panose="020B0502020104020203" pitchFamily="34" charset="0"/>
            </a:endParaRPr>
          </a:p>
          <a:p>
            <a:pPr marL="285750" indent="-285750" algn="just">
              <a:buFont typeface="Wingdings" panose="05000000000000000000" pitchFamily="2" charset="2"/>
              <a:buChar char="ü"/>
            </a:pPr>
            <a:r>
              <a:rPr lang="es-SV" dirty="0">
                <a:latin typeface="Gill Sans MT" panose="020B0502020104020203" pitchFamily="34" charset="0"/>
              </a:rPr>
              <a:t>Ya se cuenta con una base </a:t>
            </a:r>
            <a:r>
              <a:rPr lang="es-SV" dirty="0" smtClean="0">
                <a:latin typeface="Gill Sans MT" panose="020B0502020104020203" pitchFamily="34" charset="0"/>
              </a:rPr>
              <a:t>de datos de </a:t>
            </a:r>
            <a:r>
              <a:rPr lang="es-SV" b="1" dirty="0">
                <a:effectLst>
                  <a:outerShdw blurRad="38100" dist="38100" dir="2700000" algn="tl">
                    <a:srgbClr val="000000">
                      <a:alpha val="43137"/>
                    </a:srgbClr>
                  </a:outerShdw>
                </a:effectLst>
                <a:latin typeface="Gill Sans MT" panose="020B0502020104020203" pitchFamily="34" charset="0"/>
              </a:rPr>
              <a:t>600 salvadoreños </a:t>
            </a:r>
            <a:r>
              <a:rPr lang="es-SV" dirty="0">
                <a:latin typeface="Gill Sans MT" panose="020B0502020104020203" pitchFamily="34" charset="0"/>
              </a:rPr>
              <a:t>en el exterior con potencial de convertirse en "Promotores de </a:t>
            </a:r>
            <a:r>
              <a:rPr lang="es-SV" dirty="0" smtClean="0">
                <a:latin typeface="Gill Sans MT" panose="020B0502020104020203" pitchFamily="34" charset="0"/>
              </a:rPr>
              <a:t>Inversión“;</a:t>
            </a:r>
          </a:p>
          <a:p>
            <a:pPr marL="285750" indent="-285750" algn="just">
              <a:buFont typeface="Wingdings" panose="05000000000000000000" pitchFamily="2" charset="2"/>
              <a:buChar char="ü"/>
            </a:pPr>
            <a:endParaRPr lang="es-SV" dirty="0" smtClean="0">
              <a:latin typeface="Gill Sans MT" panose="020B0502020104020203" pitchFamily="34" charset="0"/>
            </a:endParaRPr>
          </a:p>
          <a:p>
            <a:pPr marL="285750" indent="-285750" algn="just">
              <a:buFont typeface="Wingdings" panose="05000000000000000000" pitchFamily="2" charset="2"/>
              <a:buChar char="ü"/>
            </a:pPr>
            <a:r>
              <a:rPr lang="es-SV" dirty="0" smtClean="0">
                <a:latin typeface="Gill Sans MT" panose="020B0502020104020203" pitchFamily="34" charset="0"/>
              </a:rPr>
              <a:t>Desarrollo del evento </a:t>
            </a:r>
            <a:r>
              <a:rPr lang="es-SV" i="1" dirty="0">
                <a:latin typeface="Gill Sans MT" panose="020B0502020104020203" pitchFamily="34" charset="0"/>
              </a:rPr>
              <a:t>“El Salvador </a:t>
            </a:r>
            <a:r>
              <a:rPr lang="es-SV" i="1" dirty="0" err="1">
                <a:latin typeface="Gill Sans MT" panose="020B0502020104020203" pitchFamily="34" charset="0"/>
              </a:rPr>
              <a:t>Investment</a:t>
            </a:r>
            <a:r>
              <a:rPr lang="es-SV" i="1" dirty="0">
                <a:latin typeface="Gill Sans MT" panose="020B0502020104020203" pitchFamily="34" charset="0"/>
              </a:rPr>
              <a:t> </a:t>
            </a:r>
            <a:r>
              <a:rPr lang="es-SV" i="1" dirty="0" err="1">
                <a:latin typeface="Gill Sans MT" panose="020B0502020104020203" pitchFamily="34" charset="0"/>
              </a:rPr>
              <a:t>Forum</a:t>
            </a:r>
            <a:r>
              <a:rPr lang="es-SV" i="1" dirty="0">
                <a:latin typeface="Gill Sans MT" panose="020B0502020104020203" pitchFamily="34" charset="0"/>
              </a:rPr>
              <a:t>: </a:t>
            </a:r>
            <a:r>
              <a:rPr lang="es-SV" i="1" dirty="0" err="1">
                <a:latin typeface="Gill Sans MT" panose="020B0502020104020203" pitchFamily="34" charset="0"/>
              </a:rPr>
              <a:t>Opportunities</a:t>
            </a:r>
            <a:r>
              <a:rPr lang="es-SV" i="1" dirty="0">
                <a:latin typeface="Gill Sans MT" panose="020B0502020104020203" pitchFamily="34" charset="0"/>
              </a:rPr>
              <a:t> </a:t>
            </a:r>
            <a:r>
              <a:rPr lang="es-SV" i="1" dirty="0" err="1">
                <a:latin typeface="Gill Sans MT" panose="020B0502020104020203" pitchFamily="34" charset="0"/>
              </a:rPr>
              <a:t>Beyond</a:t>
            </a:r>
            <a:r>
              <a:rPr lang="es-SV" i="1" dirty="0">
                <a:latin typeface="Gill Sans MT" panose="020B0502020104020203" pitchFamily="34" charset="0"/>
              </a:rPr>
              <a:t> </a:t>
            </a:r>
            <a:r>
              <a:rPr lang="es-SV" i="1" dirty="0" err="1">
                <a:latin typeface="Gill Sans MT" panose="020B0502020104020203" pitchFamily="34" charset="0"/>
              </a:rPr>
              <a:t>Expectations</a:t>
            </a:r>
            <a:r>
              <a:rPr lang="es-SV" i="1" dirty="0" smtClean="0">
                <a:latin typeface="Gill Sans MT" panose="020B0502020104020203" pitchFamily="34" charset="0"/>
              </a:rPr>
              <a:t>” </a:t>
            </a:r>
            <a:r>
              <a:rPr lang="es-SV" b="1" dirty="0" smtClean="0">
                <a:effectLst>
                  <a:outerShdw blurRad="38100" dist="38100" dir="2700000" algn="tl">
                    <a:srgbClr val="000000">
                      <a:alpha val="43137"/>
                    </a:srgbClr>
                  </a:outerShdw>
                </a:effectLst>
                <a:latin typeface="Gill Sans MT" panose="020B0502020104020203" pitchFamily="34" charset="0"/>
              </a:rPr>
              <a:t>en 2 ciudades </a:t>
            </a:r>
            <a:r>
              <a:rPr lang="es-SV" dirty="0" smtClean="0">
                <a:latin typeface="Gill Sans MT" panose="020B0502020104020203" pitchFamily="34" charset="0"/>
              </a:rPr>
              <a:t>de EEUU: Atlanta – Georgia y San Francisco – California;</a:t>
            </a:r>
          </a:p>
          <a:p>
            <a:pPr marL="285750" indent="-285750" algn="just">
              <a:buFont typeface="Wingdings" panose="05000000000000000000" pitchFamily="2" charset="2"/>
              <a:buChar char="ü"/>
            </a:pPr>
            <a:endParaRPr lang="es-SV" dirty="0">
              <a:latin typeface="Gill Sans MT" panose="020B0502020104020203" pitchFamily="34" charset="0"/>
            </a:endParaRPr>
          </a:p>
          <a:p>
            <a:pPr marL="285750" indent="-285750" algn="just">
              <a:buFont typeface="Wingdings" panose="05000000000000000000" pitchFamily="2" charset="2"/>
              <a:buChar char="ü"/>
            </a:pPr>
            <a:r>
              <a:rPr lang="es-SV" dirty="0" smtClean="0">
                <a:latin typeface="Gill Sans MT" panose="020B0502020104020203" pitchFamily="34" charset="0"/>
              </a:rPr>
              <a:t>Se han realizado </a:t>
            </a:r>
            <a:r>
              <a:rPr lang="es-SV" dirty="0">
                <a:latin typeface="Gill Sans MT" panose="020B0502020104020203" pitchFamily="34" charset="0"/>
              </a:rPr>
              <a:t>13 reuniones uno a uno con potenciales miembros de la Red de Gestores de </a:t>
            </a:r>
            <a:r>
              <a:rPr lang="es-SV" dirty="0" smtClean="0">
                <a:latin typeface="Gill Sans MT" panose="020B0502020104020203" pitchFamily="34" charset="0"/>
              </a:rPr>
              <a:t>Inversión;</a:t>
            </a:r>
            <a:endParaRPr lang="es-SV" dirty="0">
              <a:latin typeface="Gill Sans MT" panose="020B0502020104020203" pitchFamily="34" charset="0"/>
            </a:endParaRPr>
          </a:p>
          <a:p>
            <a:pPr marL="285750" indent="-285750" algn="just">
              <a:buFont typeface="Arial" panose="020B0604020202020204" pitchFamily="34" charset="0"/>
              <a:buChar char="•"/>
            </a:pPr>
            <a:endParaRPr lang="es-SV" dirty="0">
              <a:latin typeface="Gill Sans MT" panose="020B0502020104020203" pitchFamily="34" charset="0"/>
            </a:endParaRPr>
          </a:p>
          <a:p>
            <a:pPr algn="just"/>
            <a:endParaRPr lang="es-SV" b="1" dirty="0" smtClean="0">
              <a:effectLst>
                <a:outerShdw blurRad="38100" dist="38100" dir="2700000" algn="tl">
                  <a:srgbClr val="000000">
                    <a:alpha val="43137"/>
                  </a:srgbClr>
                </a:outerShdw>
              </a:effectLst>
              <a:latin typeface="Gill Sans MT" panose="020B0502020104020203" pitchFamily="34" charset="0"/>
            </a:endParaRPr>
          </a:p>
        </p:txBody>
      </p:sp>
      <p:sp>
        <p:nvSpPr>
          <p:cNvPr id="5" name="Rectángulo 4"/>
          <p:cNvSpPr/>
          <p:nvPr/>
        </p:nvSpPr>
        <p:spPr>
          <a:xfrm>
            <a:off x="2765016" y="939184"/>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Tree>
    <p:extLst>
      <p:ext uri="{BB962C8B-B14F-4D97-AF65-F5344CB8AC3E}">
        <p14:creationId xmlns:p14="http://schemas.microsoft.com/office/powerpoint/2010/main" val="2076765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pic>
        <p:nvPicPr>
          <p:cNvPr id="3" name="Imagen 2" descr="PPT4.jpg"/>
          <p:cNvPicPr>
            <a:picLocks noChangeAspect="1"/>
          </p:cNvPicPr>
          <p:nvPr/>
        </p:nvPicPr>
        <p:blipFill rotWithShape="1">
          <a:blip r:embed="rId3">
            <a:extLst>
              <a:ext uri="{28A0092B-C50C-407E-A947-70E740481C1C}">
                <a14:useLocalDpi xmlns:a14="http://schemas.microsoft.com/office/drawing/2010/main" val="0"/>
              </a:ext>
            </a:extLst>
          </a:blip>
          <a:srcRect t="39882" b="17025"/>
          <a:stretch/>
        </p:blipFill>
        <p:spPr>
          <a:xfrm>
            <a:off x="0" y="2683238"/>
            <a:ext cx="9144000" cy="3043004"/>
          </a:xfrm>
          <a:prstGeom prst="rect">
            <a:avLst/>
          </a:prstGeom>
        </p:spPr>
      </p:pic>
    </p:spTree>
    <p:extLst>
      <p:ext uri="{BB962C8B-B14F-4D97-AF65-F5344CB8AC3E}">
        <p14:creationId xmlns:p14="http://schemas.microsoft.com/office/powerpoint/2010/main" val="3772136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b="80075"/>
          <a:stretch/>
        </p:blipFill>
        <p:spPr>
          <a:xfrm>
            <a:off x="1143" y="-110111"/>
            <a:ext cx="9142857" cy="1159422"/>
          </a:xfrm>
          <a:prstGeom prst="rect">
            <a:avLst/>
          </a:prstGeom>
        </p:spPr>
      </p:pic>
      <p:sp>
        <p:nvSpPr>
          <p:cNvPr id="2" name="CuadroTexto 1"/>
          <p:cNvSpPr txBox="1"/>
          <p:nvPr/>
        </p:nvSpPr>
        <p:spPr>
          <a:xfrm>
            <a:off x="151885" y="379034"/>
            <a:ext cx="8260596" cy="646331"/>
          </a:xfrm>
          <a:prstGeom prst="rect">
            <a:avLst/>
          </a:prstGeom>
          <a:noFill/>
        </p:spPr>
        <p:txBody>
          <a:bodyPr wrap="square" rtlCol="0">
            <a:spAutoFit/>
          </a:bodyPr>
          <a:lstStyle/>
          <a:p>
            <a:r>
              <a:rPr lang="es-SV" sz="3600" b="1" dirty="0" smtClean="0">
                <a:solidFill>
                  <a:schemeClr val="tx2"/>
                </a:solidFill>
                <a:latin typeface="Gill Sans MT" panose="020B0502020104020203" pitchFamily="34" charset="0"/>
              </a:rPr>
              <a:t>El Salvador exporta</a:t>
            </a:r>
            <a:endParaRPr lang="es-SV" sz="3600" b="1" dirty="0">
              <a:solidFill>
                <a:schemeClr val="tx2"/>
              </a:solidFill>
              <a:latin typeface="Gill Sans MT" panose="020B0502020104020203" pitchFamily="34" charset="0"/>
            </a:endParaRPr>
          </a:p>
        </p:txBody>
      </p:sp>
      <p:grpSp>
        <p:nvGrpSpPr>
          <p:cNvPr id="17" name="Grupo 16"/>
          <p:cNvGrpSpPr/>
          <p:nvPr/>
        </p:nvGrpSpPr>
        <p:grpSpPr>
          <a:xfrm>
            <a:off x="1" y="1025228"/>
            <a:ext cx="9156524" cy="3337580"/>
            <a:chOff x="1" y="1639828"/>
            <a:chExt cx="9156524" cy="3337580"/>
          </a:xfrm>
        </p:grpSpPr>
        <p:grpSp>
          <p:nvGrpSpPr>
            <p:cNvPr id="14" name="Grupo 13"/>
            <p:cNvGrpSpPr/>
            <p:nvPr/>
          </p:nvGrpSpPr>
          <p:grpSpPr>
            <a:xfrm>
              <a:off x="1379325" y="2515986"/>
              <a:ext cx="7772400" cy="747192"/>
              <a:chOff x="1379325" y="2500996"/>
              <a:chExt cx="7772400" cy="747192"/>
            </a:xfrm>
          </p:grpSpPr>
          <p:sp>
            <p:nvSpPr>
              <p:cNvPr id="4" name="8 Rectángulo"/>
              <p:cNvSpPr/>
              <p:nvPr/>
            </p:nvSpPr>
            <p:spPr>
              <a:xfrm>
                <a:off x="1379325" y="2500996"/>
                <a:ext cx="7772400" cy="747192"/>
              </a:xfrm>
              <a:prstGeom prst="rect">
                <a:avLst/>
              </a:prstGeom>
              <a:gradFill>
                <a:gsLst>
                  <a:gs pos="0">
                    <a:srgbClr val="F99122"/>
                  </a:gs>
                  <a:gs pos="81000">
                    <a:srgbClr val="EFF197"/>
                  </a:gs>
                  <a:gs pos="100000">
                    <a:srgbClr val="EFF197">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p>
            </p:txBody>
          </p:sp>
          <p:sp>
            <p:nvSpPr>
              <p:cNvPr id="5" name="CuadroTexto 4"/>
              <p:cNvSpPr txBox="1"/>
              <p:nvPr/>
            </p:nvSpPr>
            <p:spPr>
              <a:xfrm>
                <a:off x="1720312" y="2510322"/>
                <a:ext cx="7423688" cy="707886"/>
              </a:xfrm>
              <a:prstGeom prst="rect">
                <a:avLst/>
              </a:prstGeom>
              <a:noFill/>
            </p:spPr>
            <p:txBody>
              <a:bodyPr wrap="square" rtlCol="0">
                <a:spAutoFit/>
              </a:bodyPr>
              <a:lstStyle/>
              <a:p>
                <a:pPr algn="ctr"/>
                <a:r>
                  <a:rPr lang="es-SV" sz="2400" b="1" dirty="0" smtClean="0">
                    <a:solidFill>
                      <a:schemeClr val="tx2"/>
                    </a:solidFill>
                    <a:latin typeface="Gill Sans MT" panose="020B0502020104020203" pitchFamily="34" charset="0"/>
                  </a:rPr>
                  <a:t>+ de 3,200</a:t>
                </a:r>
              </a:p>
              <a:p>
                <a:pPr algn="ctr"/>
                <a:r>
                  <a:rPr lang="es-SV" sz="1600" b="1" dirty="0">
                    <a:solidFill>
                      <a:schemeClr val="tx2"/>
                    </a:solidFill>
                    <a:latin typeface="Gill Sans MT" panose="020B0502020104020203" pitchFamily="34" charset="0"/>
                  </a:rPr>
                  <a:t>p</a:t>
                </a:r>
                <a:r>
                  <a:rPr lang="es-SV" sz="1600" b="1" dirty="0" smtClean="0">
                    <a:solidFill>
                      <a:schemeClr val="tx2"/>
                    </a:solidFill>
                    <a:latin typeface="Gill Sans MT" panose="020B0502020104020203" pitchFamily="34" charset="0"/>
                  </a:rPr>
                  <a:t>roductos</a:t>
                </a:r>
                <a:endParaRPr lang="es-SV" sz="1600" b="1" dirty="0">
                  <a:solidFill>
                    <a:schemeClr val="tx2"/>
                  </a:solidFill>
                  <a:latin typeface="Gill Sans MT" panose="020B0502020104020203" pitchFamily="34" charset="0"/>
                </a:endParaRPr>
              </a:p>
            </p:txBody>
          </p:sp>
        </p:grpSp>
        <p:grpSp>
          <p:nvGrpSpPr>
            <p:cNvPr id="15" name="Grupo 14"/>
            <p:cNvGrpSpPr/>
            <p:nvPr/>
          </p:nvGrpSpPr>
          <p:grpSpPr>
            <a:xfrm>
              <a:off x="1368627" y="3313849"/>
              <a:ext cx="7772400" cy="871646"/>
              <a:chOff x="1368627" y="3313849"/>
              <a:chExt cx="7772400" cy="871646"/>
            </a:xfrm>
          </p:grpSpPr>
          <p:sp>
            <p:nvSpPr>
              <p:cNvPr id="6" name="8 Rectángulo"/>
              <p:cNvSpPr/>
              <p:nvPr/>
            </p:nvSpPr>
            <p:spPr>
              <a:xfrm>
                <a:off x="1368627" y="3313849"/>
                <a:ext cx="7772400" cy="871646"/>
              </a:xfrm>
              <a:prstGeom prst="rect">
                <a:avLst/>
              </a:prstGeom>
              <a:gradFill>
                <a:gsLst>
                  <a:gs pos="0">
                    <a:srgbClr val="F99122"/>
                  </a:gs>
                  <a:gs pos="81000">
                    <a:srgbClr val="EFF197"/>
                  </a:gs>
                  <a:gs pos="100000">
                    <a:srgbClr val="EFF197">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7" name="CuadroTexto 6"/>
              <p:cNvSpPr txBox="1"/>
              <p:nvPr/>
            </p:nvSpPr>
            <p:spPr>
              <a:xfrm>
                <a:off x="4257635" y="3325171"/>
                <a:ext cx="3631001" cy="830997"/>
              </a:xfrm>
              <a:prstGeom prst="rect">
                <a:avLst/>
              </a:prstGeom>
              <a:noFill/>
            </p:spPr>
            <p:txBody>
              <a:bodyPr wrap="square" rtlCol="0">
                <a:spAutoFit/>
              </a:bodyPr>
              <a:lstStyle/>
              <a:p>
                <a:pPr algn="ctr"/>
                <a:r>
                  <a:rPr lang="es-SV" b="1" dirty="0" smtClean="0">
                    <a:solidFill>
                      <a:schemeClr val="tx2"/>
                    </a:solidFill>
                    <a:latin typeface="Gill Sans MT" panose="020B0502020104020203" pitchFamily="34" charset="0"/>
                  </a:rPr>
                  <a:t>A cerca de </a:t>
                </a:r>
                <a:r>
                  <a:rPr lang="es-SV" sz="2800" b="1" dirty="0" smtClean="0">
                    <a:solidFill>
                      <a:schemeClr val="tx2"/>
                    </a:solidFill>
                    <a:latin typeface="Gill Sans MT" panose="020B0502020104020203" pitchFamily="34" charset="0"/>
                  </a:rPr>
                  <a:t>135 </a:t>
                </a:r>
              </a:p>
              <a:p>
                <a:pPr algn="ctr"/>
                <a:r>
                  <a:rPr lang="es-SV" b="1" dirty="0">
                    <a:solidFill>
                      <a:schemeClr val="tx2"/>
                    </a:solidFill>
                    <a:latin typeface="Gill Sans MT" panose="020B0502020104020203" pitchFamily="34" charset="0"/>
                  </a:rPr>
                  <a:t>m</a:t>
                </a:r>
                <a:r>
                  <a:rPr lang="es-SV" b="1" dirty="0" smtClean="0">
                    <a:solidFill>
                      <a:schemeClr val="tx2"/>
                    </a:solidFill>
                    <a:latin typeface="Gill Sans MT" panose="020B0502020104020203" pitchFamily="34" charset="0"/>
                  </a:rPr>
                  <a:t>ercados diferentes</a:t>
                </a:r>
                <a:endParaRPr lang="es-SV" b="1" dirty="0">
                  <a:solidFill>
                    <a:schemeClr val="tx2"/>
                  </a:solidFill>
                  <a:latin typeface="Gill Sans MT" panose="020B0502020104020203" pitchFamily="34" charset="0"/>
                </a:endParaRPr>
              </a:p>
            </p:txBody>
          </p:sp>
        </p:grpSp>
        <p:grpSp>
          <p:nvGrpSpPr>
            <p:cNvPr id="16" name="Grupo 15"/>
            <p:cNvGrpSpPr/>
            <p:nvPr/>
          </p:nvGrpSpPr>
          <p:grpSpPr>
            <a:xfrm>
              <a:off x="1384125" y="4216641"/>
              <a:ext cx="7772400" cy="760767"/>
              <a:chOff x="1384125" y="4216641"/>
              <a:chExt cx="7772400" cy="760767"/>
            </a:xfrm>
          </p:grpSpPr>
          <p:sp>
            <p:nvSpPr>
              <p:cNvPr id="8" name="8 Rectángulo"/>
              <p:cNvSpPr/>
              <p:nvPr/>
            </p:nvSpPr>
            <p:spPr>
              <a:xfrm>
                <a:off x="1384125" y="4216641"/>
                <a:ext cx="7772400" cy="760767"/>
              </a:xfrm>
              <a:prstGeom prst="rect">
                <a:avLst/>
              </a:prstGeom>
              <a:gradFill>
                <a:gsLst>
                  <a:gs pos="0">
                    <a:srgbClr val="F99122"/>
                  </a:gs>
                  <a:gs pos="81000">
                    <a:srgbClr val="EFF197"/>
                  </a:gs>
                  <a:gs pos="100000">
                    <a:srgbClr val="EFF197">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p>
            </p:txBody>
          </p:sp>
          <p:sp>
            <p:nvSpPr>
              <p:cNvPr id="9" name="CuadroTexto 8"/>
              <p:cNvSpPr txBox="1"/>
              <p:nvPr/>
            </p:nvSpPr>
            <p:spPr>
              <a:xfrm>
                <a:off x="4242138" y="4260633"/>
                <a:ext cx="4886364" cy="707886"/>
              </a:xfrm>
              <a:prstGeom prst="rect">
                <a:avLst/>
              </a:prstGeom>
              <a:noFill/>
            </p:spPr>
            <p:txBody>
              <a:bodyPr wrap="square" rtlCol="0">
                <a:spAutoFit/>
              </a:bodyPr>
              <a:lstStyle/>
              <a:p>
                <a:pPr algn="ctr"/>
                <a:r>
                  <a:rPr lang="es-SV" sz="1600" b="1" dirty="0" smtClean="0">
                    <a:solidFill>
                      <a:schemeClr val="tx2"/>
                    </a:solidFill>
                    <a:latin typeface="Gill Sans MT" panose="020B0502020104020203" pitchFamily="34" charset="0"/>
                  </a:rPr>
                  <a:t>Con una base de </a:t>
                </a:r>
                <a:r>
                  <a:rPr lang="es-SV" sz="2400" b="1" dirty="0" smtClean="0">
                    <a:solidFill>
                      <a:schemeClr val="tx2"/>
                    </a:solidFill>
                    <a:latin typeface="Gill Sans MT" panose="020B0502020104020203" pitchFamily="34" charset="0"/>
                  </a:rPr>
                  <a:t>+ de 2,300</a:t>
                </a:r>
              </a:p>
              <a:p>
                <a:pPr algn="ctr"/>
                <a:r>
                  <a:rPr lang="es-SV" sz="1600" b="1" dirty="0" smtClean="0">
                    <a:solidFill>
                      <a:schemeClr val="tx2"/>
                    </a:solidFill>
                    <a:latin typeface="Gill Sans MT" panose="020B0502020104020203" pitchFamily="34" charset="0"/>
                  </a:rPr>
                  <a:t>exportadores</a:t>
                </a:r>
                <a:endParaRPr lang="es-SV" sz="1600" b="1" dirty="0">
                  <a:solidFill>
                    <a:schemeClr val="tx2"/>
                  </a:solidFill>
                  <a:latin typeface="Gill Sans MT" panose="020B0502020104020203" pitchFamily="34" charset="0"/>
                </a:endParaRPr>
              </a:p>
            </p:txBody>
          </p:sp>
        </p:grpSp>
        <p:grpSp>
          <p:nvGrpSpPr>
            <p:cNvPr id="13" name="Grupo 12"/>
            <p:cNvGrpSpPr/>
            <p:nvPr/>
          </p:nvGrpSpPr>
          <p:grpSpPr>
            <a:xfrm>
              <a:off x="1" y="1639828"/>
              <a:ext cx="9151724" cy="831001"/>
              <a:chOff x="1" y="995255"/>
              <a:chExt cx="9151724" cy="831001"/>
            </a:xfrm>
          </p:grpSpPr>
          <p:sp>
            <p:nvSpPr>
              <p:cNvPr id="3" name="8 Rectángulo"/>
              <p:cNvSpPr/>
              <p:nvPr/>
            </p:nvSpPr>
            <p:spPr>
              <a:xfrm>
                <a:off x="1379325" y="995255"/>
                <a:ext cx="7772400" cy="831001"/>
              </a:xfrm>
              <a:prstGeom prst="rect">
                <a:avLst/>
              </a:prstGeom>
              <a:gradFill>
                <a:gsLst>
                  <a:gs pos="0">
                    <a:srgbClr val="F99122"/>
                  </a:gs>
                  <a:gs pos="81000">
                    <a:srgbClr val="EFF197"/>
                  </a:gs>
                  <a:gs pos="100000">
                    <a:srgbClr val="EFF197">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p>
            </p:txBody>
          </p:sp>
          <p:sp>
            <p:nvSpPr>
              <p:cNvPr id="11" name="CuadroTexto 10"/>
              <p:cNvSpPr txBox="1"/>
              <p:nvPr/>
            </p:nvSpPr>
            <p:spPr>
              <a:xfrm>
                <a:off x="1" y="1031465"/>
                <a:ext cx="9144000" cy="707886"/>
              </a:xfrm>
              <a:prstGeom prst="rect">
                <a:avLst/>
              </a:prstGeom>
              <a:noFill/>
            </p:spPr>
            <p:txBody>
              <a:bodyPr wrap="square" rtlCol="0">
                <a:spAutoFit/>
              </a:bodyPr>
              <a:lstStyle/>
              <a:p>
                <a:pPr algn="ctr"/>
                <a:r>
                  <a:rPr lang="es-SV" sz="2400" b="1" dirty="0" smtClean="0">
                    <a:solidFill>
                      <a:schemeClr val="tx2"/>
                    </a:solidFill>
                    <a:latin typeface="Gill Sans MT" panose="020B0502020104020203" pitchFamily="34" charset="0"/>
                  </a:rPr>
                  <a:t>USD 6,663</a:t>
                </a:r>
              </a:p>
              <a:p>
                <a:pPr algn="ctr"/>
                <a:r>
                  <a:rPr lang="es-SV" sz="1600" b="1" dirty="0" smtClean="0">
                    <a:solidFill>
                      <a:schemeClr val="tx2"/>
                    </a:solidFill>
                    <a:latin typeface="Gill Sans MT" panose="020B0502020104020203" pitchFamily="34" charset="0"/>
                  </a:rPr>
                  <a:t>Millones al año (bienes y servicios)</a:t>
                </a:r>
                <a:endParaRPr lang="es-SV" sz="1600" b="1" dirty="0">
                  <a:solidFill>
                    <a:schemeClr val="tx2"/>
                  </a:solidFill>
                  <a:latin typeface="Gill Sans MT" panose="020B0502020104020203" pitchFamily="34" charset="0"/>
                </a:endParaRPr>
              </a:p>
            </p:txBody>
          </p:sp>
        </p:grpSp>
      </p:grpSp>
      <p:pic>
        <p:nvPicPr>
          <p:cNvPr id="10" name="Picture 2" descr="https://fvmstatic.s3.amazonaws.com/maps/m/SV-EPS-01-0001.png"/>
          <p:cNvPicPr>
            <a:picLocks noChangeAspect="1" noChangeArrowheads="1"/>
          </p:cNvPicPr>
          <p:nvPr/>
        </p:nvPicPr>
        <p:blipFill rotWithShape="1">
          <a:blip r:embed="rId3" cstate="screen">
            <a:clrChange>
              <a:clrFrom>
                <a:srgbClr val="F9F9F9"/>
              </a:clrFrom>
              <a:clrTo>
                <a:srgbClr val="F9F9F9">
                  <a:alpha val="0"/>
                </a:srgbClr>
              </a:clrTo>
            </a:clrChange>
            <a:extLst>
              <a:ext uri="{28A0092B-C50C-407E-A947-70E740481C1C}">
                <a14:useLocalDpi xmlns:a14="http://schemas.microsoft.com/office/drawing/2010/main"/>
              </a:ext>
            </a:extLst>
          </a:blip>
          <a:srcRect l="21988" t="21224" r="20796" b="25677"/>
          <a:stretch/>
        </p:blipFill>
        <p:spPr bwMode="auto">
          <a:xfrm>
            <a:off x="124522" y="1208742"/>
            <a:ext cx="4832019" cy="336325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a:blip r:embed="rId4"/>
          <a:stretch>
            <a:fillRect/>
          </a:stretch>
        </p:blipFill>
        <p:spPr>
          <a:xfrm>
            <a:off x="1143" y="4407085"/>
            <a:ext cx="9163082" cy="1463167"/>
          </a:xfrm>
          <a:prstGeom prst="rect">
            <a:avLst/>
          </a:prstGeom>
        </p:spPr>
      </p:pic>
    </p:spTree>
    <p:extLst>
      <p:ext uri="{BB962C8B-B14F-4D97-AF65-F5344CB8AC3E}">
        <p14:creationId xmlns:p14="http://schemas.microsoft.com/office/powerpoint/2010/main" val="3186575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Imagen 96"/>
          <p:cNvPicPr>
            <a:picLocks noChangeAspect="1"/>
          </p:cNvPicPr>
          <p:nvPr/>
        </p:nvPicPr>
        <p:blipFill rotWithShape="1">
          <a:blip r:embed="rId3"/>
          <a:srcRect b="80075"/>
          <a:stretch/>
        </p:blipFill>
        <p:spPr>
          <a:xfrm>
            <a:off x="759655" y="-222655"/>
            <a:ext cx="8553161" cy="1084642"/>
          </a:xfrm>
          <a:prstGeom prst="rect">
            <a:avLst/>
          </a:prstGeom>
        </p:spPr>
      </p:pic>
      <p:sp>
        <p:nvSpPr>
          <p:cNvPr id="40" name="Rectángulo 39"/>
          <p:cNvSpPr/>
          <p:nvPr/>
        </p:nvSpPr>
        <p:spPr>
          <a:xfrm>
            <a:off x="-46751" y="156927"/>
            <a:ext cx="9100879" cy="385392"/>
          </a:xfrm>
          <a:prstGeom prst="rect">
            <a:avLst/>
          </a:prstGeom>
        </p:spPr>
        <p:txBody>
          <a:bodyPr vert="horz" lIns="68580" tIns="34290" rIns="68580" bIns="34290" rtlCol="0" anchor="b">
            <a:noAutofit/>
          </a:bodyPr>
          <a:lstStyle/>
          <a:p>
            <a:pPr>
              <a:lnSpc>
                <a:spcPct val="90000"/>
              </a:lnSpc>
              <a:spcBef>
                <a:spcPct val="0"/>
              </a:spcBef>
            </a:pPr>
            <a:r>
              <a:rPr lang="es-SV" sz="2000" b="1" dirty="0" smtClean="0">
                <a:solidFill>
                  <a:prstClr val="black"/>
                </a:solidFill>
                <a:latin typeface="Gill Sans MT" panose="020B0502020104020203" pitchFamily="34" charset="0"/>
                <a:ea typeface="+mj-ea"/>
                <a:cs typeface="+mj-cs"/>
              </a:rPr>
              <a:t>PRINCIPALES SECTORES Y DESTINOS DE EXPORTACIÓN </a:t>
            </a:r>
            <a:endParaRPr lang="es-SV" sz="2000" b="1" dirty="0">
              <a:solidFill>
                <a:prstClr val="black"/>
              </a:solidFill>
              <a:latin typeface="Gill Sans MT" panose="020B0502020104020203" pitchFamily="34" charset="0"/>
              <a:ea typeface="+mj-ea"/>
              <a:cs typeface="+mj-cs"/>
            </a:endParaRPr>
          </a:p>
        </p:txBody>
      </p:sp>
      <p:grpSp>
        <p:nvGrpSpPr>
          <p:cNvPr id="96" name="Grupo 95"/>
          <p:cNvGrpSpPr/>
          <p:nvPr/>
        </p:nvGrpSpPr>
        <p:grpSpPr>
          <a:xfrm>
            <a:off x="1894853" y="721596"/>
            <a:ext cx="4650722" cy="3709697"/>
            <a:chOff x="-451421" y="1183195"/>
            <a:chExt cx="4650722" cy="3709697"/>
          </a:xfrm>
        </p:grpSpPr>
        <p:pic>
          <p:nvPicPr>
            <p:cNvPr id="59" name="Imagen 58" descr="Sin título-2-01.png"/>
            <p:cNvPicPr>
              <a:picLocks noChangeAspect="1"/>
            </p:cNvPicPr>
            <p:nvPr/>
          </p:nvPicPr>
          <p:blipFill rotWithShape="1">
            <a:blip r:embed="rId4">
              <a:extLst>
                <a:ext uri="{28A0092B-C50C-407E-A947-70E740481C1C}">
                  <a14:useLocalDpi xmlns:a14="http://schemas.microsoft.com/office/drawing/2010/main" val="0"/>
                </a:ext>
              </a:extLst>
            </a:blip>
            <a:srcRect l="29636" t="14568" r="28664" b="53086"/>
            <a:stretch/>
          </p:blipFill>
          <p:spPr>
            <a:xfrm>
              <a:off x="846689" y="1910626"/>
              <a:ext cx="2797841" cy="2808560"/>
            </a:xfrm>
            <a:prstGeom prst="rect">
              <a:avLst/>
            </a:prstGeom>
            <a:scene3d>
              <a:camera prst="orthographicFront"/>
              <a:lightRig rig="threePt" dir="t"/>
            </a:scene3d>
            <a:sp3d>
              <a:bevelT/>
            </a:sp3d>
          </p:spPr>
        </p:pic>
        <p:sp>
          <p:nvSpPr>
            <p:cNvPr id="60" name="Rectángulo 59"/>
            <p:cNvSpPr/>
            <p:nvPr/>
          </p:nvSpPr>
          <p:spPr>
            <a:xfrm>
              <a:off x="2287842" y="3035508"/>
              <a:ext cx="1345551" cy="461665"/>
            </a:xfrm>
            <a:prstGeom prst="rect">
              <a:avLst/>
            </a:prstGeom>
            <a:scene3d>
              <a:camera prst="orthographicFront"/>
              <a:lightRig rig="threePt" dir="t"/>
            </a:scene3d>
            <a:sp3d>
              <a:bevelT/>
            </a:sp3d>
          </p:spPr>
          <p:txBody>
            <a:bodyPr wrap="square">
              <a:spAutoFit/>
            </a:bodyPr>
            <a:lstStyle/>
            <a:p>
              <a:pPr algn="ctr" defTabSz="981075" eaLnBrk="0" hangingPunct="0">
                <a:spcBef>
                  <a:spcPct val="40000"/>
                </a:spcBef>
                <a:buClr>
                  <a:schemeClr val="tx1"/>
                </a:buClr>
                <a:defRPr/>
              </a:pPr>
              <a:r>
                <a:rPr lang="en-US" sz="1000" b="1" dirty="0" smtClean="0">
                  <a:solidFill>
                    <a:schemeClr val="bg1"/>
                  </a:solidFill>
                  <a:latin typeface="Gill Sans MT" panose="020B0502020104020203" pitchFamily="34" charset="0"/>
                  <a:cs typeface="Arial" pitchFamily="34" charset="0"/>
                </a:rPr>
                <a:t>CONFECCIÓN </a:t>
              </a:r>
            </a:p>
            <a:p>
              <a:pPr algn="ctr" defTabSz="981075" eaLnBrk="0" hangingPunct="0">
                <a:spcBef>
                  <a:spcPct val="40000"/>
                </a:spcBef>
                <a:buClr>
                  <a:schemeClr val="tx1"/>
                </a:buClr>
                <a:defRPr/>
              </a:pPr>
              <a:r>
                <a:rPr lang="en-US" sz="1000" b="1" dirty="0" smtClean="0">
                  <a:solidFill>
                    <a:schemeClr val="bg1"/>
                  </a:solidFill>
                  <a:latin typeface="Gill Sans MT" panose="020B0502020104020203" pitchFamily="34" charset="0"/>
                  <a:cs typeface="Arial" pitchFamily="34" charset="0"/>
                </a:rPr>
                <a:t>41%</a:t>
              </a:r>
              <a:endParaRPr lang="en-US" sz="1000" b="1" dirty="0">
                <a:solidFill>
                  <a:schemeClr val="bg1"/>
                </a:solidFill>
                <a:latin typeface="Gill Sans MT" panose="020B0502020104020203" pitchFamily="34" charset="0"/>
                <a:cs typeface="Arial" pitchFamily="34" charset="0"/>
              </a:endParaRPr>
            </a:p>
          </p:txBody>
        </p:sp>
        <p:sp>
          <p:nvSpPr>
            <p:cNvPr id="61" name="Rectángulo 60"/>
            <p:cNvSpPr/>
            <p:nvPr/>
          </p:nvSpPr>
          <p:spPr>
            <a:xfrm>
              <a:off x="2853750" y="1470192"/>
              <a:ext cx="1345551" cy="400110"/>
            </a:xfrm>
            <a:prstGeom prst="rect">
              <a:avLst/>
            </a:prstGeom>
            <a:scene3d>
              <a:camera prst="orthographicFront"/>
              <a:lightRig rig="threePt" dir="t"/>
            </a:scene3d>
            <a:sp3d>
              <a:bevelT/>
            </a:sp3d>
          </p:spPr>
          <p:txBody>
            <a:bodyPr wrap="square">
              <a:spAutoFit/>
            </a:bodyPr>
            <a:lstStyle/>
            <a:p>
              <a:pP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OTROS SECTORES 4%</a:t>
              </a:r>
              <a:endParaRPr lang="en-US" sz="1000" b="1" dirty="0">
                <a:solidFill>
                  <a:schemeClr val="tx2"/>
                </a:solidFill>
                <a:latin typeface="Gill Sans MT" panose="020B0502020104020203" pitchFamily="34" charset="0"/>
                <a:cs typeface="Arial" pitchFamily="34" charset="0"/>
              </a:endParaRPr>
            </a:p>
          </p:txBody>
        </p:sp>
        <p:sp>
          <p:nvSpPr>
            <p:cNvPr id="62" name="Rectángulo 61"/>
            <p:cNvSpPr/>
            <p:nvPr/>
          </p:nvSpPr>
          <p:spPr>
            <a:xfrm>
              <a:off x="2679051" y="4492782"/>
              <a:ext cx="1345551" cy="400110"/>
            </a:xfrm>
            <a:prstGeom prst="rect">
              <a:avLst/>
            </a:prstGeom>
            <a:scene3d>
              <a:camera prst="orthographicFront"/>
              <a:lightRig rig="threePt" dir="t"/>
            </a:scene3d>
            <a:sp3d>
              <a:bevelT/>
            </a:sp3d>
          </p:spPr>
          <p:txBody>
            <a:bodyPr wrap="square">
              <a:spAutoFit/>
            </a:bodyPr>
            <a:lstStyle/>
            <a:p>
              <a:pP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AGROINDUSTRIA 11%</a:t>
              </a:r>
              <a:endParaRPr lang="en-US" sz="1000" b="1" dirty="0">
                <a:solidFill>
                  <a:schemeClr val="tx2"/>
                </a:solidFill>
                <a:latin typeface="Gill Sans MT" panose="020B0502020104020203" pitchFamily="34" charset="0"/>
                <a:cs typeface="Arial" pitchFamily="34" charset="0"/>
              </a:endParaRPr>
            </a:p>
          </p:txBody>
        </p:sp>
        <p:sp>
          <p:nvSpPr>
            <p:cNvPr id="63" name="Rectángulo 62"/>
            <p:cNvSpPr/>
            <p:nvPr/>
          </p:nvSpPr>
          <p:spPr>
            <a:xfrm>
              <a:off x="257178" y="4415903"/>
              <a:ext cx="1345551" cy="400110"/>
            </a:xfrm>
            <a:prstGeom prst="rect">
              <a:avLst/>
            </a:prstGeom>
            <a:scene3d>
              <a:camera prst="orthographicFront"/>
              <a:lightRig rig="threePt" dir="t"/>
            </a:scene3d>
            <a:sp3d>
              <a:bevelT/>
            </a:sp3d>
          </p:spPr>
          <p:txBody>
            <a:bodyPr wrap="square">
              <a:spAutoFit/>
            </a:bodyPr>
            <a:lstStyle/>
            <a:p>
              <a:pPr algn="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ALIMENTOS Y BEBIDAS 8%</a:t>
              </a:r>
              <a:endParaRPr lang="en-US" sz="1000" b="1" dirty="0">
                <a:solidFill>
                  <a:schemeClr val="tx2"/>
                </a:solidFill>
                <a:latin typeface="Gill Sans MT" panose="020B0502020104020203" pitchFamily="34" charset="0"/>
                <a:cs typeface="Arial" pitchFamily="34" charset="0"/>
              </a:endParaRPr>
            </a:p>
          </p:txBody>
        </p:sp>
        <p:cxnSp>
          <p:nvCxnSpPr>
            <p:cNvPr id="64" name="Conector recto 63"/>
            <p:cNvCxnSpPr/>
            <p:nvPr/>
          </p:nvCxnSpPr>
          <p:spPr>
            <a:xfrm flipV="1">
              <a:off x="1981827" y="1761067"/>
              <a:ext cx="0" cy="27940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5" name="Conector recto 64"/>
            <p:cNvCxnSpPr/>
            <p:nvPr/>
          </p:nvCxnSpPr>
          <p:spPr>
            <a:xfrm>
              <a:off x="1973360" y="1769534"/>
              <a:ext cx="930706"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6" name="Conector recto 65"/>
            <p:cNvCxnSpPr/>
            <p:nvPr/>
          </p:nvCxnSpPr>
          <p:spPr>
            <a:xfrm>
              <a:off x="2298980" y="4233333"/>
              <a:ext cx="0" cy="210698"/>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7" name="Conector recto 66"/>
            <p:cNvCxnSpPr/>
            <p:nvPr/>
          </p:nvCxnSpPr>
          <p:spPr>
            <a:xfrm flipV="1">
              <a:off x="1811867" y="1559693"/>
              <a:ext cx="8467" cy="480775"/>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8" name="Conector recto 67"/>
            <p:cNvCxnSpPr/>
            <p:nvPr/>
          </p:nvCxnSpPr>
          <p:spPr>
            <a:xfrm>
              <a:off x="1371878" y="1559693"/>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9" name="Conector recto 68"/>
            <p:cNvCxnSpPr/>
            <p:nvPr/>
          </p:nvCxnSpPr>
          <p:spPr>
            <a:xfrm>
              <a:off x="2298980" y="4444031"/>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0" name="Conector recto 69"/>
            <p:cNvCxnSpPr/>
            <p:nvPr/>
          </p:nvCxnSpPr>
          <p:spPr>
            <a:xfrm>
              <a:off x="1630113" y="4233333"/>
              <a:ext cx="0" cy="210698"/>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1" name="Conector recto 70"/>
            <p:cNvCxnSpPr/>
            <p:nvPr/>
          </p:nvCxnSpPr>
          <p:spPr>
            <a:xfrm>
              <a:off x="846690" y="3937000"/>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72" name="Rectángulo 71"/>
            <p:cNvSpPr/>
            <p:nvPr/>
          </p:nvSpPr>
          <p:spPr>
            <a:xfrm>
              <a:off x="75912" y="1611723"/>
              <a:ext cx="1345551" cy="400110"/>
            </a:xfrm>
            <a:prstGeom prst="rect">
              <a:avLst/>
            </a:prstGeom>
            <a:scene3d>
              <a:camera prst="orthographicFront"/>
              <a:lightRig rig="threePt" dir="t"/>
            </a:scene3d>
            <a:sp3d>
              <a:bevelT/>
            </a:sp3d>
          </p:spPr>
          <p:txBody>
            <a:bodyPr wrap="square">
              <a:spAutoFit/>
            </a:bodyPr>
            <a:lstStyle/>
            <a:p>
              <a:pP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METAL MECÁNICA 5%</a:t>
              </a:r>
              <a:endParaRPr lang="en-US" sz="1000" b="1" dirty="0">
                <a:solidFill>
                  <a:schemeClr val="tx2"/>
                </a:solidFill>
                <a:latin typeface="Gill Sans MT" panose="020B0502020104020203" pitchFamily="34" charset="0"/>
                <a:cs typeface="Arial" pitchFamily="34" charset="0"/>
              </a:endParaRPr>
            </a:p>
          </p:txBody>
        </p:sp>
        <p:cxnSp>
          <p:nvCxnSpPr>
            <p:cNvPr id="73" name="Conector recto 72"/>
            <p:cNvCxnSpPr/>
            <p:nvPr/>
          </p:nvCxnSpPr>
          <p:spPr>
            <a:xfrm flipV="1">
              <a:off x="1587500" y="1902160"/>
              <a:ext cx="0" cy="27940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4" name="Conector recto 73"/>
            <p:cNvCxnSpPr/>
            <p:nvPr/>
          </p:nvCxnSpPr>
          <p:spPr>
            <a:xfrm>
              <a:off x="1147233" y="1910627"/>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5" name="Conector recto 74"/>
            <p:cNvCxnSpPr/>
            <p:nvPr/>
          </p:nvCxnSpPr>
          <p:spPr>
            <a:xfrm flipV="1">
              <a:off x="1286957" y="2266226"/>
              <a:ext cx="0" cy="27940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6" name="Conector recto 75"/>
            <p:cNvCxnSpPr/>
            <p:nvPr/>
          </p:nvCxnSpPr>
          <p:spPr>
            <a:xfrm>
              <a:off x="846690" y="2274693"/>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7" name="Conector recto 76"/>
            <p:cNvCxnSpPr/>
            <p:nvPr/>
          </p:nvCxnSpPr>
          <p:spPr>
            <a:xfrm>
              <a:off x="635047" y="2698026"/>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8" name="Conector recto 77"/>
            <p:cNvCxnSpPr/>
            <p:nvPr/>
          </p:nvCxnSpPr>
          <p:spPr>
            <a:xfrm>
              <a:off x="542494" y="3035508"/>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9" name="Conector recto 78"/>
            <p:cNvCxnSpPr/>
            <p:nvPr/>
          </p:nvCxnSpPr>
          <p:spPr>
            <a:xfrm>
              <a:off x="542494" y="3483080"/>
              <a:ext cx="448734" cy="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80" name="Rectángulo 79"/>
            <p:cNvSpPr/>
            <p:nvPr/>
          </p:nvSpPr>
          <p:spPr>
            <a:xfrm>
              <a:off x="-345920" y="2080880"/>
              <a:ext cx="1773746" cy="348813"/>
            </a:xfrm>
            <a:prstGeom prst="rect">
              <a:avLst/>
            </a:prstGeom>
            <a:scene3d>
              <a:camera prst="orthographicFront"/>
              <a:lightRig rig="threePt" dir="t"/>
            </a:scene3d>
            <a:sp3d>
              <a:bevelT/>
            </a:sp3d>
          </p:spPr>
          <p:txBody>
            <a:bodyPr wrap="square">
              <a:spAutoFit/>
            </a:bodyPr>
            <a:lstStyle/>
            <a:p>
              <a:pPr defTabSz="981075" eaLnBrk="0" hangingPunct="0">
                <a:lnSpc>
                  <a:spcPct val="60000"/>
                </a:lnSpc>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MAQUINARIA </a:t>
              </a:r>
            </a:p>
            <a:p>
              <a:pPr defTabSz="981075" eaLnBrk="0" hangingPunct="0">
                <a:lnSpc>
                  <a:spcPct val="60000"/>
                </a:lnSpc>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Y APARATOS 5%</a:t>
              </a:r>
              <a:endParaRPr lang="en-US" sz="1000" b="1" dirty="0">
                <a:solidFill>
                  <a:schemeClr val="tx2"/>
                </a:solidFill>
                <a:latin typeface="Gill Sans MT" panose="020B0502020104020203" pitchFamily="34" charset="0"/>
                <a:cs typeface="Arial" pitchFamily="34" charset="0"/>
              </a:endParaRPr>
            </a:p>
          </p:txBody>
        </p:sp>
        <p:sp>
          <p:nvSpPr>
            <p:cNvPr id="81" name="Rectángulo 80"/>
            <p:cNvSpPr/>
            <p:nvPr/>
          </p:nvSpPr>
          <p:spPr>
            <a:xfrm>
              <a:off x="-451421" y="2828921"/>
              <a:ext cx="1345551" cy="400110"/>
            </a:xfrm>
            <a:prstGeom prst="rect">
              <a:avLst/>
            </a:prstGeom>
            <a:scene3d>
              <a:camera prst="orthographicFront"/>
              <a:lightRig rig="threePt" dir="t"/>
            </a:scene3d>
            <a:sp3d>
              <a:bevelT/>
            </a:sp3d>
          </p:spPr>
          <p:txBody>
            <a:bodyPr wrap="square">
              <a:spAutoFit/>
            </a:bodyPr>
            <a:lstStyle/>
            <a:p>
              <a:pP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INDUSTRIAS QUÍMICAS 6%</a:t>
              </a:r>
              <a:endParaRPr lang="en-US" sz="1000" b="1" dirty="0">
                <a:solidFill>
                  <a:schemeClr val="tx2"/>
                </a:solidFill>
                <a:latin typeface="Gill Sans MT" panose="020B0502020104020203" pitchFamily="34" charset="0"/>
                <a:cs typeface="Arial" pitchFamily="34" charset="0"/>
              </a:endParaRPr>
            </a:p>
          </p:txBody>
        </p:sp>
        <p:sp>
          <p:nvSpPr>
            <p:cNvPr id="82" name="Rectángulo 81"/>
            <p:cNvSpPr/>
            <p:nvPr/>
          </p:nvSpPr>
          <p:spPr>
            <a:xfrm>
              <a:off x="-273841" y="2471625"/>
              <a:ext cx="1345551" cy="351378"/>
            </a:xfrm>
            <a:prstGeom prst="rect">
              <a:avLst/>
            </a:prstGeom>
            <a:scene3d>
              <a:camera prst="orthographicFront"/>
              <a:lightRig rig="threePt" dir="t"/>
            </a:scene3d>
            <a:sp3d>
              <a:bevelT/>
            </a:sp3d>
          </p:spPr>
          <p:txBody>
            <a:bodyPr wrap="square">
              <a:spAutoFit/>
            </a:bodyPr>
            <a:lstStyle/>
            <a:p>
              <a:pPr defTabSz="981075" eaLnBrk="0" hangingPunct="0">
                <a:lnSpc>
                  <a:spcPct val="70000"/>
                </a:lnSpc>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PAPEL Y </a:t>
              </a:r>
            </a:p>
            <a:p>
              <a:pPr defTabSz="981075" eaLnBrk="0" hangingPunct="0">
                <a:lnSpc>
                  <a:spcPct val="50000"/>
                </a:lnSpc>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CARTÓN 5%</a:t>
              </a:r>
              <a:endParaRPr lang="en-US" sz="1000" b="1" dirty="0">
                <a:solidFill>
                  <a:schemeClr val="tx2"/>
                </a:solidFill>
                <a:latin typeface="Gill Sans MT" panose="020B0502020104020203" pitchFamily="34" charset="0"/>
                <a:cs typeface="Arial" pitchFamily="34" charset="0"/>
              </a:endParaRPr>
            </a:p>
          </p:txBody>
        </p:sp>
        <p:sp>
          <p:nvSpPr>
            <p:cNvPr id="83" name="Rectángulo 82"/>
            <p:cNvSpPr/>
            <p:nvPr/>
          </p:nvSpPr>
          <p:spPr>
            <a:xfrm>
              <a:off x="-425037" y="3358525"/>
              <a:ext cx="1345551" cy="246221"/>
            </a:xfrm>
            <a:prstGeom prst="rect">
              <a:avLst/>
            </a:prstGeom>
            <a:scene3d>
              <a:camera prst="orthographicFront"/>
              <a:lightRig rig="threePt" dir="t"/>
            </a:scene3d>
            <a:sp3d>
              <a:bevelT/>
            </a:sp3d>
          </p:spPr>
          <p:txBody>
            <a:bodyPr wrap="square">
              <a:spAutoFit/>
            </a:bodyPr>
            <a:lstStyle/>
            <a:p>
              <a:pP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TEXTILES 6%</a:t>
              </a:r>
              <a:endParaRPr lang="en-US" sz="1000" b="1" dirty="0">
                <a:solidFill>
                  <a:schemeClr val="tx2"/>
                </a:solidFill>
                <a:latin typeface="Gill Sans MT" panose="020B0502020104020203" pitchFamily="34" charset="0"/>
                <a:cs typeface="Arial" pitchFamily="34" charset="0"/>
              </a:endParaRPr>
            </a:p>
          </p:txBody>
        </p:sp>
        <p:sp>
          <p:nvSpPr>
            <p:cNvPr id="84" name="Rectángulo 83"/>
            <p:cNvSpPr/>
            <p:nvPr/>
          </p:nvSpPr>
          <p:spPr>
            <a:xfrm>
              <a:off x="-221589" y="3841552"/>
              <a:ext cx="1345551" cy="307777"/>
            </a:xfrm>
            <a:prstGeom prst="rect">
              <a:avLst/>
            </a:prstGeom>
            <a:scene3d>
              <a:camera prst="orthographicFront"/>
              <a:lightRig rig="threePt" dir="t"/>
            </a:scene3d>
            <a:sp3d>
              <a:bevelT/>
            </a:sp3d>
          </p:spPr>
          <p:txBody>
            <a:bodyPr wrap="square">
              <a:spAutoFit/>
            </a:bodyPr>
            <a:lstStyle/>
            <a:p>
              <a:pPr defTabSz="981075" eaLnBrk="0" hangingPunct="0">
                <a:lnSpc>
                  <a:spcPct val="50000"/>
                </a:lnSpc>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PLÁSTICOS Y </a:t>
              </a:r>
            </a:p>
            <a:p>
              <a:pPr defTabSz="981075" eaLnBrk="0" hangingPunct="0">
                <a:lnSpc>
                  <a:spcPct val="50000"/>
                </a:lnSpc>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CAUCHO 6%</a:t>
              </a:r>
              <a:endParaRPr lang="en-US" sz="1000" b="1" dirty="0">
                <a:solidFill>
                  <a:schemeClr val="tx2"/>
                </a:solidFill>
                <a:latin typeface="Gill Sans MT" panose="020B0502020104020203" pitchFamily="34" charset="0"/>
                <a:cs typeface="Arial" pitchFamily="34" charset="0"/>
              </a:endParaRPr>
            </a:p>
          </p:txBody>
        </p:sp>
        <p:sp>
          <p:nvSpPr>
            <p:cNvPr id="85" name="Rectángulo 84"/>
            <p:cNvSpPr/>
            <p:nvPr/>
          </p:nvSpPr>
          <p:spPr>
            <a:xfrm>
              <a:off x="542494" y="1183195"/>
              <a:ext cx="1862039" cy="400110"/>
            </a:xfrm>
            <a:prstGeom prst="rect">
              <a:avLst/>
            </a:prstGeom>
            <a:scene3d>
              <a:camera prst="orthographicFront"/>
              <a:lightRig rig="threePt" dir="t"/>
            </a:scene3d>
            <a:sp3d>
              <a:bevelT/>
            </a:sp3d>
          </p:spPr>
          <p:txBody>
            <a:bodyPr wrap="square">
              <a:spAutoFit/>
            </a:bodyPr>
            <a:lstStyle/>
            <a:p>
              <a:pPr algn="ctr" defTabSz="981075" eaLnBrk="0" hangingPunct="0">
                <a:spcBef>
                  <a:spcPct val="40000"/>
                </a:spcBef>
                <a:buClr>
                  <a:schemeClr val="tx1"/>
                </a:buClr>
                <a:defRPr/>
              </a:pPr>
              <a:r>
                <a:rPr lang="en-US" sz="1000" b="1" dirty="0" smtClean="0">
                  <a:solidFill>
                    <a:schemeClr val="tx2"/>
                  </a:solidFill>
                  <a:latin typeface="Gill Sans MT" panose="020B0502020104020203" pitchFamily="34" charset="0"/>
                  <a:cs typeface="Arial" pitchFamily="34" charset="0"/>
                </a:rPr>
                <a:t>PRODUCTOS MINERALES 2%</a:t>
              </a:r>
              <a:endParaRPr lang="en-US" sz="1000" b="1" dirty="0">
                <a:solidFill>
                  <a:schemeClr val="tx2"/>
                </a:solidFill>
                <a:latin typeface="Gill Sans MT" panose="020B0502020104020203" pitchFamily="34" charset="0"/>
                <a:cs typeface="Arial" pitchFamily="34" charset="0"/>
              </a:endParaRPr>
            </a:p>
          </p:txBody>
        </p:sp>
        <p:sp>
          <p:nvSpPr>
            <p:cNvPr id="86" name="Elipse 85"/>
            <p:cNvSpPr/>
            <p:nvPr/>
          </p:nvSpPr>
          <p:spPr>
            <a:xfrm>
              <a:off x="1953409" y="1993902"/>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87" name="Elipse 86"/>
            <p:cNvSpPr/>
            <p:nvPr/>
          </p:nvSpPr>
          <p:spPr>
            <a:xfrm>
              <a:off x="1783449" y="2006602"/>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88" name="Elipse 87"/>
            <p:cNvSpPr/>
            <p:nvPr/>
          </p:nvSpPr>
          <p:spPr>
            <a:xfrm>
              <a:off x="1559082" y="2153142"/>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89" name="Elipse 88"/>
            <p:cNvSpPr/>
            <p:nvPr/>
          </p:nvSpPr>
          <p:spPr>
            <a:xfrm>
              <a:off x="1258539" y="2517208"/>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90" name="Elipse 89"/>
            <p:cNvSpPr/>
            <p:nvPr/>
          </p:nvSpPr>
          <p:spPr>
            <a:xfrm>
              <a:off x="1083781" y="2669608"/>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91" name="Elipse 90"/>
            <p:cNvSpPr/>
            <p:nvPr/>
          </p:nvSpPr>
          <p:spPr>
            <a:xfrm>
              <a:off x="962810" y="3007090"/>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92" name="Elipse 91"/>
            <p:cNvSpPr/>
            <p:nvPr/>
          </p:nvSpPr>
          <p:spPr>
            <a:xfrm>
              <a:off x="954971" y="3463154"/>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93" name="Elipse 92"/>
            <p:cNvSpPr/>
            <p:nvPr/>
          </p:nvSpPr>
          <p:spPr>
            <a:xfrm>
              <a:off x="1267006" y="3893312"/>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94" name="Elipse 93"/>
            <p:cNvSpPr/>
            <p:nvPr/>
          </p:nvSpPr>
          <p:spPr>
            <a:xfrm>
              <a:off x="1602729" y="4180730"/>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sp>
          <p:nvSpPr>
            <p:cNvPr id="95" name="Elipse 94"/>
            <p:cNvSpPr/>
            <p:nvPr/>
          </p:nvSpPr>
          <p:spPr>
            <a:xfrm>
              <a:off x="2270562" y="4180730"/>
              <a:ext cx="56836" cy="56836"/>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atin typeface="Gill Sans MT" panose="020B0502020104020203" pitchFamily="34" charset="0"/>
              </a:endParaRPr>
            </a:p>
          </p:txBody>
        </p:sp>
      </p:grpSp>
      <p:grpSp>
        <p:nvGrpSpPr>
          <p:cNvPr id="159" name="Grupo 158"/>
          <p:cNvGrpSpPr/>
          <p:nvPr/>
        </p:nvGrpSpPr>
        <p:grpSpPr>
          <a:xfrm>
            <a:off x="271592" y="4577136"/>
            <a:ext cx="8694710" cy="1108597"/>
            <a:chOff x="177461" y="4587552"/>
            <a:chExt cx="8694710" cy="1108597"/>
          </a:xfrm>
        </p:grpSpPr>
        <p:grpSp>
          <p:nvGrpSpPr>
            <p:cNvPr id="158" name="Grupo 157"/>
            <p:cNvGrpSpPr/>
            <p:nvPr/>
          </p:nvGrpSpPr>
          <p:grpSpPr>
            <a:xfrm>
              <a:off x="177461" y="4587552"/>
              <a:ext cx="8694710" cy="1108597"/>
              <a:chOff x="65091" y="4656111"/>
              <a:chExt cx="8664704" cy="1108597"/>
            </a:xfrm>
          </p:grpSpPr>
          <p:sp>
            <p:nvSpPr>
              <p:cNvPr id="114" name="34 CuadroTexto"/>
              <p:cNvSpPr txBox="1"/>
              <p:nvPr/>
            </p:nvSpPr>
            <p:spPr>
              <a:xfrm>
                <a:off x="4935699" y="5287464"/>
                <a:ext cx="962086" cy="461665"/>
              </a:xfrm>
              <a:prstGeom prst="rect">
                <a:avLst/>
              </a:prstGeom>
              <a:noFill/>
            </p:spPr>
            <p:txBody>
              <a:bodyPr wrap="square" rtlCol="0">
                <a:spAutoFit/>
              </a:bodyPr>
              <a:lstStyle/>
              <a:p>
                <a:pPr algn="ctr"/>
                <a:r>
                  <a:rPr lang="es-SV" sz="1200" dirty="0" smtClean="0">
                    <a:solidFill>
                      <a:srgbClr val="002060"/>
                    </a:solidFill>
                    <a:latin typeface="Gill Sans MT" panose="020B0502020104020203" pitchFamily="34" charset="0"/>
                  </a:rPr>
                  <a:t>Taiwán</a:t>
                </a:r>
                <a:r>
                  <a:rPr lang="es-SV" sz="1200" b="1" dirty="0" smtClean="0">
                    <a:solidFill>
                      <a:srgbClr val="002060"/>
                    </a:solidFill>
                    <a:latin typeface="Gill Sans MT" panose="020B0502020104020203" pitchFamily="34" charset="0"/>
                  </a:rPr>
                  <a:t> </a:t>
                </a:r>
              </a:p>
              <a:p>
                <a:pPr algn="ctr"/>
                <a:r>
                  <a:rPr lang="es-SV" sz="1200" b="1" dirty="0" smtClean="0">
                    <a:solidFill>
                      <a:srgbClr val="002060"/>
                    </a:solidFill>
                    <a:latin typeface="Gill Sans MT" panose="020B0502020104020203" pitchFamily="34" charset="0"/>
                  </a:rPr>
                  <a:t>0.7%</a:t>
                </a:r>
                <a:endParaRPr lang="es-SV" sz="1200" dirty="0">
                  <a:solidFill>
                    <a:srgbClr val="002060"/>
                  </a:solidFill>
                  <a:latin typeface="Gill Sans MT" panose="020B0502020104020203" pitchFamily="34" charset="0"/>
                </a:endParaRPr>
              </a:p>
            </p:txBody>
          </p:sp>
          <p:sp>
            <p:nvSpPr>
              <p:cNvPr id="100" name="35 CuadroTexto"/>
              <p:cNvSpPr txBox="1"/>
              <p:nvPr/>
            </p:nvSpPr>
            <p:spPr>
              <a:xfrm>
                <a:off x="7587244" y="5302382"/>
                <a:ext cx="1142551" cy="415498"/>
              </a:xfrm>
              <a:prstGeom prst="rect">
                <a:avLst/>
              </a:prstGeom>
              <a:noFill/>
            </p:spPr>
            <p:txBody>
              <a:bodyPr wrap="square" rtlCol="0">
                <a:spAutoFit/>
              </a:bodyPr>
              <a:lstStyle/>
              <a:p>
                <a:pPr algn="ctr"/>
                <a:r>
                  <a:rPr lang="es-SV" sz="1050" dirty="0" smtClean="0">
                    <a:solidFill>
                      <a:srgbClr val="002060"/>
                    </a:solidFill>
                    <a:latin typeface="Gill Sans MT" panose="020B0502020104020203" pitchFamily="34" charset="0"/>
                  </a:rPr>
                  <a:t>Otros países </a:t>
                </a:r>
              </a:p>
              <a:p>
                <a:pPr algn="ctr"/>
                <a:r>
                  <a:rPr lang="es-SV" sz="1050" b="1" dirty="0" smtClean="0">
                    <a:solidFill>
                      <a:srgbClr val="002060"/>
                    </a:solidFill>
                    <a:latin typeface="Gill Sans MT" panose="020B0502020104020203" pitchFamily="34" charset="0"/>
                  </a:rPr>
                  <a:t>5.7%</a:t>
                </a:r>
                <a:endParaRPr lang="es-SV" sz="1050" dirty="0">
                  <a:solidFill>
                    <a:srgbClr val="002060"/>
                  </a:solidFill>
                  <a:latin typeface="Gill Sans MT" panose="020B0502020104020203" pitchFamily="34" charset="0"/>
                </a:endParaRPr>
              </a:p>
            </p:txBody>
          </p:sp>
          <p:sp>
            <p:nvSpPr>
              <p:cNvPr id="101" name="31 CuadroTexto"/>
              <p:cNvSpPr txBox="1"/>
              <p:nvPr/>
            </p:nvSpPr>
            <p:spPr>
              <a:xfrm>
                <a:off x="5857283" y="5290864"/>
                <a:ext cx="988977" cy="461665"/>
              </a:xfrm>
              <a:prstGeom prst="rect">
                <a:avLst/>
              </a:prstGeom>
              <a:noFill/>
            </p:spPr>
            <p:txBody>
              <a:bodyPr wrap="square" rtlCol="0">
                <a:spAutoFit/>
              </a:bodyPr>
              <a:lstStyle/>
              <a:p>
                <a:pPr algn="ctr"/>
                <a:r>
                  <a:rPr lang="es-SV" sz="1200" dirty="0">
                    <a:solidFill>
                      <a:srgbClr val="002060"/>
                    </a:solidFill>
                    <a:latin typeface="Gill Sans MT" panose="020B0502020104020203" pitchFamily="34" charset="0"/>
                  </a:rPr>
                  <a:t>España</a:t>
                </a:r>
                <a:r>
                  <a:rPr lang="es-SV" sz="1200" b="1" dirty="0">
                    <a:solidFill>
                      <a:srgbClr val="002060"/>
                    </a:solidFill>
                    <a:latin typeface="Gill Sans MT" panose="020B0502020104020203" pitchFamily="34" charset="0"/>
                  </a:rPr>
                  <a:t> </a:t>
                </a:r>
                <a:endParaRPr lang="es-SV" sz="1200" b="1" dirty="0" smtClean="0">
                  <a:solidFill>
                    <a:srgbClr val="002060"/>
                  </a:solidFill>
                  <a:latin typeface="Gill Sans MT" panose="020B0502020104020203" pitchFamily="34" charset="0"/>
                </a:endParaRPr>
              </a:p>
              <a:p>
                <a:pPr algn="ctr"/>
                <a:r>
                  <a:rPr lang="es-SV" sz="1200" b="1" dirty="0" smtClean="0">
                    <a:solidFill>
                      <a:srgbClr val="002060"/>
                    </a:solidFill>
                    <a:latin typeface="Gill Sans MT" panose="020B0502020104020203" pitchFamily="34" charset="0"/>
                  </a:rPr>
                  <a:t>0.6%</a:t>
                </a:r>
                <a:endParaRPr lang="es-SV" sz="1200" dirty="0">
                  <a:solidFill>
                    <a:srgbClr val="002060"/>
                  </a:solidFill>
                  <a:latin typeface="Gill Sans MT" panose="020B0502020104020203" pitchFamily="34" charset="0"/>
                </a:endParaRPr>
              </a:p>
            </p:txBody>
          </p:sp>
          <p:sp>
            <p:nvSpPr>
              <p:cNvPr id="102" name="Rectángulo 101"/>
              <p:cNvSpPr/>
              <p:nvPr/>
            </p:nvSpPr>
            <p:spPr>
              <a:xfrm>
                <a:off x="168061" y="5289715"/>
                <a:ext cx="661034" cy="461665"/>
              </a:xfrm>
              <a:prstGeom prst="rect">
                <a:avLst/>
              </a:prstGeom>
            </p:spPr>
            <p:txBody>
              <a:bodyPr wrap="none">
                <a:spAutoFit/>
              </a:bodyPr>
              <a:lstStyle/>
              <a:p>
                <a:pPr algn="ctr"/>
                <a:r>
                  <a:rPr lang="es-SV" sz="1200" dirty="0" smtClean="0">
                    <a:solidFill>
                      <a:srgbClr val="002060"/>
                    </a:solidFill>
                    <a:latin typeface="Gill Sans MT" panose="020B0502020104020203" pitchFamily="34" charset="0"/>
                  </a:rPr>
                  <a:t>EE.UU.</a:t>
                </a:r>
                <a:r>
                  <a:rPr lang="es-SV" sz="1200" b="1" dirty="0" smtClean="0">
                    <a:solidFill>
                      <a:srgbClr val="002060"/>
                    </a:solidFill>
                    <a:latin typeface="Gill Sans MT" panose="020B0502020104020203" pitchFamily="34" charset="0"/>
                  </a:rPr>
                  <a:t> </a:t>
                </a:r>
              </a:p>
              <a:p>
                <a:pPr algn="ctr"/>
                <a:r>
                  <a:rPr lang="es-SV" sz="1200" b="1" dirty="0" smtClean="0">
                    <a:solidFill>
                      <a:srgbClr val="002060"/>
                    </a:solidFill>
                    <a:latin typeface="Gill Sans MT" panose="020B0502020104020203" pitchFamily="34" charset="0"/>
                  </a:rPr>
                  <a:t>48.1%</a:t>
                </a:r>
                <a:endParaRPr lang="es-SV" sz="1200" dirty="0">
                  <a:solidFill>
                    <a:srgbClr val="002060"/>
                  </a:solidFill>
                  <a:latin typeface="Gill Sans MT" panose="020B0502020104020203" pitchFamily="34" charset="0"/>
                </a:endParaRPr>
              </a:p>
            </p:txBody>
          </p:sp>
          <p:sp>
            <p:nvSpPr>
              <p:cNvPr id="103" name="Rectángulo 102"/>
              <p:cNvSpPr/>
              <p:nvPr/>
            </p:nvSpPr>
            <p:spPr>
              <a:xfrm>
                <a:off x="941004" y="5287462"/>
                <a:ext cx="1162640" cy="461665"/>
              </a:xfrm>
              <a:prstGeom prst="rect">
                <a:avLst/>
              </a:prstGeom>
            </p:spPr>
            <p:txBody>
              <a:bodyPr wrap="none">
                <a:spAutoFit/>
              </a:bodyPr>
              <a:lstStyle/>
              <a:p>
                <a:pPr algn="ctr"/>
                <a:r>
                  <a:rPr lang="es-SV" sz="1200" dirty="0">
                    <a:solidFill>
                      <a:srgbClr val="002060"/>
                    </a:solidFill>
                    <a:latin typeface="Gill Sans MT" panose="020B0502020104020203" pitchFamily="34" charset="0"/>
                  </a:rPr>
                  <a:t>Centroamérica</a:t>
                </a:r>
                <a:r>
                  <a:rPr lang="es-SV" sz="1200" b="1" dirty="0">
                    <a:solidFill>
                      <a:srgbClr val="002060"/>
                    </a:solidFill>
                    <a:latin typeface="Gill Sans MT" panose="020B0502020104020203" pitchFamily="34" charset="0"/>
                  </a:rPr>
                  <a:t> </a:t>
                </a:r>
                <a:endParaRPr lang="es-SV" sz="1200" b="1" dirty="0" smtClean="0">
                  <a:solidFill>
                    <a:srgbClr val="002060"/>
                  </a:solidFill>
                  <a:latin typeface="Gill Sans MT" panose="020B0502020104020203" pitchFamily="34" charset="0"/>
                </a:endParaRPr>
              </a:p>
              <a:p>
                <a:pPr algn="ctr"/>
                <a:r>
                  <a:rPr lang="es-SV" sz="1200" b="1" dirty="0" smtClean="0">
                    <a:solidFill>
                      <a:srgbClr val="002060"/>
                    </a:solidFill>
                    <a:latin typeface="Gill Sans MT" panose="020B0502020104020203" pitchFamily="34" charset="0"/>
                  </a:rPr>
                  <a:t>39.6%</a:t>
                </a:r>
                <a:endParaRPr lang="es-SV" sz="1200" dirty="0">
                  <a:solidFill>
                    <a:srgbClr val="002060"/>
                  </a:solidFill>
                  <a:latin typeface="Gill Sans MT" panose="020B0502020104020203" pitchFamily="34" charset="0"/>
                </a:endParaRPr>
              </a:p>
            </p:txBody>
          </p:sp>
          <p:sp>
            <p:nvSpPr>
              <p:cNvPr id="104" name="Rectángulo 103"/>
              <p:cNvSpPr/>
              <p:nvPr/>
            </p:nvSpPr>
            <p:spPr>
              <a:xfrm>
                <a:off x="2210049" y="5303042"/>
                <a:ext cx="653685" cy="461665"/>
              </a:xfrm>
              <a:prstGeom prst="rect">
                <a:avLst/>
              </a:prstGeom>
            </p:spPr>
            <p:txBody>
              <a:bodyPr wrap="none">
                <a:spAutoFit/>
              </a:bodyPr>
              <a:lstStyle/>
              <a:p>
                <a:pPr algn="ctr"/>
                <a:r>
                  <a:rPr lang="es-SV" sz="1200" dirty="0" smtClean="0">
                    <a:solidFill>
                      <a:srgbClr val="002060"/>
                    </a:solidFill>
                    <a:latin typeface="Gill Sans MT" panose="020B0502020104020203" pitchFamily="34" charset="0"/>
                  </a:rPr>
                  <a:t>Panamá</a:t>
                </a:r>
              </a:p>
              <a:p>
                <a:pPr algn="ctr"/>
                <a:r>
                  <a:rPr lang="es-SV" sz="1200" b="1" dirty="0" smtClean="0">
                    <a:solidFill>
                      <a:srgbClr val="002060"/>
                    </a:solidFill>
                    <a:latin typeface="Gill Sans MT" panose="020B0502020104020203" pitchFamily="34" charset="0"/>
                  </a:rPr>
                  <a:t> 2.5%</a:t>
                </a:r>
                <a:endParaRPr lang="es-SV" sz="1200" dirty="0">
                  <a:solidFill>
                    <a:srgbClr val="002060"/>
                  </a:solidFill>
                  <a:latin typeface="Gill Sans MT" panose="020B0502020104020203" pitchFamily="34" charset="0"/>
                </a:endParaRPr>
              </a:p>
            </p:txBody>
          </p:sp>
          <p:sp>
            <p:nvSpPr>
              <p:cNvPr id="105" name="Rectángulo 104"/>
              <p:cNvSpPr/>
              <p:nvPr/>
            </p:nvSpPr>
            <p:spPr>
              <a:xfrm>
                <a:off x="3110534" y="5287464"/>
                <a:ext cx="843082" cy="461665"/>
              </a:xfrm>
              <a:prstGeom prst="rect">
                <a:avLst/>
              </a:prstGeom>
            </p:spPr>
            <p:txBody>
              <a:bodyPr wrap="none">
                <a:spAutoFit/>
              </a:bodyPr>
              <a:lstStyle/>
              <a:p>
                <a:pPr algn="ctr"/>
                <a:r>
                  <a:rPr lang="es-SV" sz="1200" dirty="0" smtClean="0">
                    <a:solidFill>
                      <a:srgbClr val="002060"/>
                    </a:solidFill>
                    <a:latin typeface="Gill Sans MT" panose="020B0502020104020203" pitchFamily="34" charset="0"/>
                  </a:rPr>
                  <a:t>Rep. Dom</a:t>
                </a:r>
                <a:r>
                  <a:rPr lang="es-SV" sz="1200" b="1" dirty="0" smtClean="0">
                    <a:solidFill>
                      <a:srgbClr val="002060"/>
                    </a:solidFill>
                    <a:latin typeface="Gill Sans MT" panose="020B0502020104020203" pitchFamily="34" charset="0"/>
                  </a:rPr>
                  <a:t>.</a:t>
                </a:r>
              </a:p>
              <a:p>
                <a:pPr algn="ctr"/>
                <a:r>
                  <a:rPr lang="es-SV" sz="1200" b="1" dirty="0" smtClean="0">
                    <a:solidFill>
                      <a:srgbClr val="002060"/>
                    </a:solidFill>
                    <a:latin typeface="Gill Sans MT" panose="020B0502020104020203" pitchFamily="34" charset="0"/>
                  </a:rPr>
                  <a:t> 1.6%</a:t>
                </a:r>
                <a:endParaRPr lang="es-SV" sz="1200" dirty="0">
                  <a:solidFill>
                    <a:srgbClr val="002060"/>
                  </a:solidFill>
                  <a:latin typeface="Gill Sans MT" panose="020B0502020104020203" pitchFamily="34" charset="0"/>
                </a:endParaRPr>
              </a:p>
            </p:txBody>
          </p:sp>
          <p:sp>
            <p:nvSpPr>
              <p:cNvPr id="106" name="25 CuadroTexto"/>
              <p:cNvSpPr txBox="1"/>
              <p:nvPr/>
            </p:nvSpPr>
            <p:spPr>
              <a:xfrm>
                <a:off x="4053658" y="5287463"/>
                <a:ext cx="936398" cy="461665"/>
              </a:xfrm>
              <a:prstGeom prst="rect">
                <a:avLst/>
              </a:prstGeom>
              <a:noFill/>
            </p:spPr>
            <p:txBody>
              <a:bodyPr wrap="square" rtlCol="0">
                <a:spAutoFit/>
              </a:bodyPr>
              <a:lstStyle/>
              <a:p>
                <a:pPr algn="ctr"/>
                <a:r>
                  <a:rPr lang="es-SV" sz="1200" dirty="0" smtClean="0">
                    <a:solidFill>
                      <a:srgbClr val="002060"/>
                    </a:solidFill>
                    <a:latin typeface="Gill Sans MT" panose="020B0502020104020203" pitchFamily="34" charset="0"/>
                  </a:rPr>
                  <a:t>México </a:t>
                </a:r>
              </a:p>
              <a:p>
                <a:pPr algn="ctr"/>
                <a:r>
                  <a:rPr lang="es-SV" sz="1200" b="1" dirty="0" smtClean="0">
                    <a:solidFill>
                      <a:srgbClr val="002060"/>
                    </a:solidFill>
                    <a:latin typeface="Gill Sans MT" panose="020B0502020104020203" pitchFamily="34" charset="0"/>
                  </a:rPr>
                  <a:t>1.3%</a:t>
                </a:r>
                <a:endParaRPr lang="es-SV" sz="1200" dirty="0">
                  <a:solidFill>
                    <a:srgbClr val="002060"/>
                  </a:solidFill>
                  <a:latin typeface="Gill Sans MT" panose="020B0502020104020203" pitchFamily="34" charset="0"/>
                </a:endParaRPr>
              </a:p>
            </p:txBody>
          </p:sp>
          <p:pic>
            <p:nvPicPr>
              <p:cNvPr id="127" name="Imagen 126" descr="C:\Users\crodriguez\Downloads\italy_square_icon_640.png"/>
              <p:cNvPicPr/>
              <p:nvPr/>
            </p:nvPicPr>
            <p:blipFill>
              <a:blip r:embed="rId5">
                <a:extLst>
                  <a:ext uri="{28A0092B-C50C-407E-A947-70E740481C1C}">
                    <a14:useLocalDpi xmlns:a14="http://schemas.microsoft.com/office/drawing/2010/main" val="0"/>
                  </a:ext>
                </a:extLst>
              </a:blip>
              <a:srcRect/>
              <a:stretch>
                <a:fillRect/>
              </a:stretch>
            </p:blipFill>
            <p:spPr bwMode="auto">
              <a:xfrm>
                <a:off x="6811172" y="4671690"/>
                <a:ext cx="889355" cy="667429"/>
              </a:xfrm>
              <a:prstGeom prst="rect">
                <a:avLst/>
              </a:prstGeom>
              <a:noFill/>
              <a:ln>
                <a:noFill/>
              </a:ln>
            </p:spPr>
          </p:pic>
          <p:pic>
            <p:nvPicPr>
              <p:cNvPr id="128" name="Imagen 127" descr="C:\Users\crodriguez\Downloads\dominican_republic_square_icon_640.png"/>
              <p:cNvPicPr/>
              <p:nvPr/>
            </p:nvPicPr>
            <p:blipFill>
              <a:blip r:embed="rId6">
                <a:extLst>
                  <a:ext uri="{28A0092B-C50C-407E-A947-70E740481C1C}">
                    <a14:useLocalDpi xmlns:a14="http://schemas.microsoft.com/office/drawing/2010/main" val="0"/>
                  </a:ext>
                </a:extLst>
              </a:blip>
              <a:srcRect/>
              <a:stretch>
                <a:fillRect/>
              </a:stretch>
            </p:blipFill>
            <p:spPr bwMode="auto">
              <a:xfrm>
                <a:off x="3086393" y="4671690"/>
                <a:ext cx="889355" cy="667429"/>
              </a:xfrm>
              <a:prstGeom prst="rect">
                <a:avLst/>
              </a:prstGeom>
              <a:noFill/>
              <a:ln>
                <a:noFill/>
              </a:ln>
            </p:spPr>
          </p:pic>
          <p:pic>
            <p:nvPicPr>
              <p:cNvPr id="129" name="Imagen 128" descr="C:\Users\crodriguez\Downloads\panama_square_icon_640.png"/>
              <p:cNvPicPr/>
              <p:nvPr/>
            </p:nvPicPr>
            <p:blipFill>
              <a:blip r:embed="rId7">
                <a:extLst>
                  <a:ext uri="{28A0092B-C50C-407E-A947-70E740481C1C}">
                    <a14:useLocalDpi xmlns:a14="http://schemas.microsoft.com/office/drawing/2010/main" val="0"/>
                  </a:ext>
                </a:extLst>
              </a:blip>
              <a:srcRect/>
              <a:stretch>
                <a:fillRect/>
              </a:stretch>
            </p:blipFill>
            <p:spPr bwMode="auto">
              <a:xfrm>
                <a:off x="2086813" y="4656111"/>
                <a:ext cx="889355" cy="667429"/>
              </a:xfrm>
              <a:prstGeom prst="rect">
                <a:avLst/>
              </a:prstGeom>
              <a:noFill/>
              <a:ln>
                <a:noFill/>
              </a:ln>
            </p:spPr>
          </p:pic>
          <p:pic>
            <p:nvPicPr>
              <p:cNvPr id="134" name="Imagen 133" descr="C:\Users\crodriguez\Downloads\united_states_of_america_square_icon_640.png"/>
              <p:cNvPicPr/>
              <p:nvPr/>
            </p:nvPicPr>
            <p:blipFill>
              <a:blip r:embed="rId8">
                <a:extLst>
                  <a:ext uri="{28A0092B-C50C-407E-A947-70E740481C1C}">
                    <a14:useLocalDpi xmlns:a14="http://schemas.microsoft.com/office/drawing/2010/main" val="0"/>
                  </a:ext>
                </a:extLst>
              </a:blip>
              <a:srcRect/>
              <a:stretch>
                <a:fillRect/>
              </a:stretch>
            </p:blipFill>
            <p:spPr bwMode="auto">
              <a:xfrm>
                <a:off x="65091" y="4671690"/>
                <a:ext cx="889355" cy="667429"/>
              </a:xfrm>
              <a:prstGeom prst="rect">
                <a:avLst/>
              </a:prstGeom>
              <a:noFill/>
              <a:ln>
                <a:noFill/>
              </a:ln>
            </p:spPr>
          </p:pic>
          <p:pic>
            <p:nvPicPr>
              <p:cNvPr id="135" name="Imagen 134" descr="C:\Users\crodriguez\Downloads\republic_of_china_square_icon_640.png"/>
              <p:cNvPicPr/>
              <p:nvPr/>
            </p:nvPicPr>
            <p:blipFill>
              <a:blip r:embed="rId9">
                <a:extLst>
                  <a:ext uri="{28A0092B-C50C-407E-A947-70E740481C1C}">
                    <a14:useLocalDpi xmlns:a14="http://schemas.microsoft.com/office/drawing/2010/main" val="0"/>
                  </a:ext>
                </a:extLst>
              </a:blip>
              <a:srcRect/>
              <a:stretch>
                <a:fillRect/>
              </a:stretch>
            </p:blipFill>
            <p:spPr bwMode="auto">
              <a:xfrm>
                <a:off x="4983906" y="4665106"/>
                <a:ext cx="889355" cy="667429"/>
              </a:xfrm>
              <a:prstGeom prst="rect">
                <a:avLst/>
              </a:prstGeom>
              <a:noFill/>
              <a:ln>
                <a:noFill/>
              </a:ln>
            </p:spPr>
          </p:pic>
          <p:pic>
            <p:nvPicPr>
              <p:cNvPr id="136" name="Imagen 135" descr="C:\Users\crodriguez\Downloads\spain_square_icon_640.png"/>
              <p:cNvPicPr/>
              <p:nvPr/>
            </p:nvPicPr>
            <p:blipFill>
              <a:blip r:embed="rId10">
                <a:extLst>
                  <a:ext uri="{28A0092B-C50C-407E-A947-70E740481C1C}">
                    <a14:useLocalDpi xmlns:a14="http://schemas.microsoft.com/office/drawing/2010/main" val="0"/>
                  </a:ext>
                </a:extLst>
              </a:blip>
              <a:srcRect/>
              <a:stretch>
                <a:fillRect/>
              </a:stretch>
            </p:blipFill>
            <p:spPr bwMode="auto">
              <a:xfrm>
                <a:off x="5896196" y="4676736"/>
                <a:ext cx="889355" cy="667429"/>
              </a:xfrm>
              <a:prstGeom prst="rect">
                <a:avLst/>
              </a:prstGeom>
              <a:noFill/>
              <a:ln>
                <a:noFill/>
              </a:ln>
            </p:spPr>
          </p:pic>
          <p:grpSp>
            <p:nvGrpSpPr>
              <p:cNvPr id="151" name="Grupo 150"/>
              <p:cNvGrpSpPr/>
              <p:nvPr/>
            </p:nvGrpSpPr>
            <p:grpSpPr>
              <a:xfrm>
                <a:off x="1151110" y="4694886"/>
                <a:ext cx="726829" cy="628654"/>
                <a:chOff x="9525" y="-23982"/>
                <a:chExt cx="1118870" cy="967740"/>
              </a:xfrm>
            </p:grpSpPr>
            <p:pic>
              <p:nvPicPr>
                <p:cNvPr id="152" name="Imagen 151" descr="C:\Users\crodriguez\Downloads\costa_rica_square_icon_640.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5775" y="461792"/>
                  <a:ext cx="642620" cy="481966"/>
                </a:xfrm>
                <a:prstGeom prst="rect">
                  <a:avLst/>
                </a:prstGeom>
                <a:noFill/>
                <a:ln>
                  <a:noFill/>
                </a:ln>
              </p:spPr>
            </p:pic>
            <p:pic>
              <p:nvPicPr>
                <p:cNvPr id="153" name="Imagen 152" descr="C:\Users\crodriguez\Downloads\honduras_square_icon_640.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6251" y="-23982"/>
                  <a:ext cx="642622" cy="481964"/>
                </a:xfrm>
                <a:prstGeom prst="rect">
                  <a:avLst/>
                </a:prstGeom>
                <a:noFill/>
                <a:ln>
                  <a:noFill/>
                </a:ln>
              </p:spPr>
            </p:pic>
            <p:pic>
              <p:nvPicPr>
                <p:cNvPr id="154" name="Imagen 153" descr="C:\Users\crodriguez\Downloads\nicaragua_square_icon_640.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379" y="461794"/>
                  <a:ext cx="642622" cy="481964"/>
                </a:xfrm>
                <a:prstGeom prst="rect">
                  <a:avLst/>
                </a:prstGeom>
                <a:noFill/>
                <a:ln>
                  <a:noFill/>
                </a:ln>
              </p:spPr>
            </p:pic>
            <p:pic>
              <p:nvPicPr>
                <p:cNvPr id="155" name="Imagen 154" descr="C:\Users\crodriguez\Downloads\guatemala_square_icon_640.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25" y="-23982"/>
                  <a:ext cx="642620" cy="481964"/>
                </a:xfrm>
                <a:prstGeom prst="rect">
                  <a:avLst/>
                </a:prstGeom>
                <a:noFill/>
                <a:ln>
                  <a:noFill/>
                </a:ln>
              </p:spPr>
            </p:pic>
          </p:grpSp>
          <p:pic>
            <p:nvPicPr>
              <p:cNvPr id="156" name="Imagen 155" descr="C:\Users\crodriguez\Downloads\mexico_square_icon_640.png"/>
              <p:cNvPicPr/>
              <p:nvPr/>
            </p:nvPicPr>
            <p:blipFill>
              <a:blip r:embed="rId15">
                <a:extLst>
                  <a:ext uri="{28A0092B-C50C-407E-A947-70E740481C1C}">
                    <a14:useLocalDpi xmlns:a14="http://schemas.microsoft.com/office/drawing/2010/main" val="0"/>
                  </a:ext>
                </a:extLst>
              </a:blip>
              <a:srcRect/>
              <a:stretch>
                <a:fillRect/>
              </a:stretch>
            </p:blipFill>
            <p:spPr bwMode="auto">
              <a:xfrm>
                <a:off x="4056500" y="4670697"/>
                <a:ext cx="884405" cy="663304"/>
              </a:xfrm>
              <a:prstGeom prst="rect">
                <a:avLst/>
              </a:prstGeom>
              <a:noFill/>
              <a:ln>
                <a:noFill/>
              </a:ln>
            </p:spPr>
          </p:pic>
          <p:sp>
            <p:nvSpPr>
              <p:cNvPr id="157" name="32 CuadroTexto"/>
              <p:cNvSpPr txBox="1"/>
              <p:nvPr/>
            </p:nvSpPr>
            <p:spPr>
              <a:xfrm>
                <a:off x="6849766" y="5303043"/>
                <a:ext cx="822961" cy="461665"/>
              </a:xfrm>
              <a:prstGeom prst="rect">
                <a:avLst/>
              </a:prstGeom>
              <a:noFill/>
            </p:spPr>
            <p:txBody>
              <a:bodyPr wrap="square" rtlCol="0">
                <a:spAutoFit/>
              </a:bodyPr>
              <a:lstStyle/>
              <a:p>
                <a:pPr algn="ctr"/>
                <a:r>
                  <a:rPr lang="es-SV" sz="1200" dirty="0" smtClean="0">
                    <a:solidFill>
                      <a:srgbClr val="002060"/>
                    </a:solidFill>
                    <a:latin typeface="Gill Sans MT" panose="020B0502020104020203" pitchFamily="34" charset="0"/>
                  </a:rPr>
                  <a:t>Italia</a:t>
                </a:r>
                <a:r>
                  <a:rPr lang="es-SV" sz="1200" b="1" dirty="0" smtClean="0">
                    <a:solidFill>
                      <a:srgbClr val="002060"/>
                    </a:solidFill>
                    <a:latin typeface="Gill Sans MT" panose="020B0502020104020203" pitchFamily="34" charset="0"/>
                  </a:rPr>
                  <a:t> </a:t>
                </a:r>
              </a:p>
              <a:p>
                <a:pPr algn="ctr"/>
                <a:r>
                  <a:rPr lang="es-SV" sz="1200" b="1" dirty="0" smtClean="0">
                    <a:solidFill>
                      <a:srgbClr val="002060"/>
                    </a:solidFill>
                    <a:latin typeface="Gill Sans MT" panose="020B0502020104020203" pitchFamily="34" charset="0"/>
                  </a:rPr>
                  <a:t>1%</a:t>
                </a:r>
                <a:endParaRPr lang="es-SV" sz="1200" dirty="0">
                  <a:solidFill>
                    <a:srgbClr val="002060"/>
                  </a:solidFill>
                  <a:latin typeface="Gill Sans MT" panose="020B0502020104020203" pitchFamily="34" charset="0"/>
                </a:endParaRPr>
              </a:p>
            </p:txBody>
          </p:sp>
        </p:grpSp>
        <p:pic>
          <p:nvPicPr>
            <p:cNvPr id="12290" name="Picture 2" descr="Resultado de imagen para other countri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73200" y="4602138"/>
              <a:ext cx="655493" cy="6554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4312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srcRect b="80075"/>
          <a:stretch/>
        </p:blipFill>
        <p:spPr>
          <a:xfrm>
            <a:off x="1143" y="-110111"/>
            <a:ext cx="9142857" cy="1159422"/>
          </a:xfrm>
          <a:prstGeom prst="rect">
            <a:avLst/>
          </a:prstGeom>
        </p:spPr>
      </p:pic>
      <p:grpSp>
        <p:nvGrpSpPr>
          <p:cNvPr id="2" name="9 Grupo"/>
          <p:cNvGrpSpPr/>
          <p:nvPr/>
        </p:nvGrpSpPr>
        <p:grpSpPr>
          <a:xfrm>
            <a:off x="531090" y="2669676"/>
            <a:ext cx="8409991" cy="662099"/>
            <a:chOff x="482576" y="2204864"/>
            <a:chExt cx="7638853" cy="662099"/>
          </a:xfrm>
        </p:grpSpPr>
        <p:sp>
          <p:nvSpPr>
            <p:cNvPr id="3" name="6 Rectángulo"/>
            <p:cNvSpPr/>
            <p:nvPr/>
          </p:nvSpPr>
          <p:spPr>
            <a:xfrm>
              <a:off x="1259631" y="2300400"/>
              <a:ext cx="6861798" cy="369332"/>
            </a:xfrm>
            <a:prstGeom prst="rect">
              <a:avLst/>
            </a:prstGeom>
          </p:spPr>
          <p:txBody>
            <a:bodyPr wrap="square">
              <a:spAutoFit/>
            </a:bodyPr>
            <a:lstStyle/>
            <a:p>
              <a:pPr lvl="0"/>
              <a:r>
                <a:rPr lang="es-ES" b="1" dirty="0" smtClean="0">
                  <a:effectLst>
                    <a:outerShdw blurRad="38100" dist="38100" dir="2700000" algn="tl">
                      <a:srgbClr val="000000">
                        <a:alpha val="43137"/>
                      </a:srgbClr>
                    </a:outerShdw>
                  </a:effectLst>
                  <a:latin typeface="Gill Sans MT" panose="020B0502020104020203" pitchFamily="34" charset="0"/>
                </a:rPr>
                <a:t>8</a:t>
              </a:r>
              <a:r>
                <a:rPr lang="es-ES" dirty="0" smtClean="0">
                  <a:latin typeface="Gill Sans MT" panose="020B0502020104020203" pitchFamily="34" charset="0"/>
                </a:rPr>
                <a:t>  </a:t>
              </a:r>
              <a:r>
                <a:rPr lang="es-ES" dirty="0">
                  <a:latin typeface="Gill Sans MT" panose="020B0502020104020203" pitchFamily="34" charset="0"/>
                </a:rPr>
                <a:t>empresas registradas como </a:t>
              </a:r>
              <a:r>
                <a:rPr lang="es-ES" b="1" dirty="0">
                  <a:effectLst>
                    <a:outerShdw blurRad="38100" dist="38100" dir="2700000" algn="tl">
                      <a:srgbClr val="000000">
                        <a:alpha val="43137"/>
                      </a:srgbClr>
                    </a:outerShdw>
                  </a:effectLst>
                  <a:latin typeface="Gill Sans MT" panose="020B0502020104020203" pitchFamily="34" charset="0"/>
                </a:rPr>
                <a:t>nuevas exportadoras  </a:t>
              </a:r>
              <a:r>
                <a:rPr lang="es-ES" dirty="0">
                  <a:latin typeface="Gill Sans MT" panose="020B0502020104020203" pitchFamily="34" charset="0"/>
                </a:rPr>
                <a:t>en este </a:t>
              </a:r>
              <a:r>
                <a:rPr lang="es-ES" dirty="0" smtClean="0">
                  <a:latin typeface="Gill Sans MT" panose="020B0502020104020203" pitchFamily="34" charset="0"/>
                </a:rPr>
                <a:t>período.</a:t>
              </a:r>
              <a:endParaRPr lang="es-SV" dirty="0">
                <a:latin typeface="Gill Sans MT" panose="020B0502020104020203" pitchFamily="34" charset="0"/>
              </a:endParaRPr>
            </a:p>
          </p:txBody>
        </p:sp>
        <p:pic>
          <p:nvPicPr>
            <p:cNvPr id="4" name="Picture 6" descr="Add circular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76" y="2204864"/>
              <a:ext cx="662099" cy="6620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12 Grupo"/>
          <p:cNvGrpSpPr/>
          <p:nvPr/>
        </p:nvGrpSpPr>
        <p:grpSpPr>
          <a:xfrm>
            <a:off x="657232" y="1561789"/>
            <a:ext cx="7898362" cy="923330"/>
            <a:chOff x="525670" y="4420473"/>
            <a:chExt cx="10233784" cy="1017210"/>
          </a:xfrm>
        </p:grpSpPr>
        <p:pic>
          <p:nvPicPr>
            <p:cNvPr id="6" name="Picture 10" descr="Thumb up filled ges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70" y="4622090"/>
              <a:ext cx="623736" cy="623736"/>
            </a:xfrm>
            <a:prstGeom prst="rect">
              <a:avLst/>
            </a:prstGeom>
            <a:noFill/>
            <a:extLst>
              <a:ext uri="{909E8E84-426E-40DD-AFC4-6F175D3DCCD1}">
                <a14:hiddenFill xmlns:a14="http://schemas.microsoft.com/office/drawing/2010/main">
                  <a:solidFill>
                    <a:srgbClr val="FFFFFF"/>
                  </a:solidFill>
                </a14:hiddenFill>
              </a:ext>
            </a:extLst>
          </p:spPr>
        </p:pic>
        <p:sp>
          <p:nvSpPr>
            <p:cNvPr id="7" name="5 Rectángulo"/>
            <p:cNvSpPr/>
            <p:nvPr/>
          </p:nvSpPr>
          <p:spPr>
            <a:xfrm>
              <a:off x="1453302" y="4420473"/>
              <a:ext cx="9306152" cy="1017210"/>
            </a:xfrm>
            <a:prstGeom prst="rect">
              <a:avLst/>
            </a:prstGeom>
          </p:spPr>
          <p:txBody>
            <a:bodyPr wrap="square">
              <a:spAutoFit/>
            </a:bodyPr>
            <a:lstStyle/>
            <a:p>
              <a:pPr lvl="0" algn="just"/>
              <a:r>
                <a:rPr lang="es-ES" b="1" dirty="0" smtClean="0">
                  <a:effectLst>
                    <a:outerShdw blurRad="38100" dist="38100" dir="2700000" algn="tl">
                      <a:srgbClr val="000000">
                        <a:alpha val="43137"/>
                      </a:srgbClr>
                    </a:outerShdw>
                  </a:effectLst>
                  <a:latin typeface="Gill Sans MT" panose="020B0502020104020203" pitchFamily="34" charset="0"/>
                </a:rPr>
                <a:t>316</a:t>
              </a:r>
              <a:r>
                <a:rPr lang="es-ES" dirty="0" smtClean="0">
                  <a:effectLst>
                    <a:outerShdw blurRad="38100" dist="38100" dir="2700000" algn="tl">
                      <a:srgbClr val="000000">
                        <a:alpha val="43137"/>
                      </a:srgbClr>
                    </a:outerShdw>
                  </a:effectLst>
                  <a:latin typeface="Gill Sans MT" panose="020B0502020104020203" pitchFamily="34" charset="0"/>
                </a:rPr>
                <a:t> </a:t>
              </a:r>
              <a:r>
                <a:rPr lang="es-ES" b="1" dirty="0">
                  <a:effectLst>
                    <a:outerShdw blurRad="38100" dist="38100" dir="2700000" algn="tl">
                      <a:srgbClr val="000000">
                        <a:alpha val="43137"/>
                      </a:srgbClr>
                    </a:outerShdw>
                  </a:effectLst>
                  <a:latin typeface="Gill Sans MT" panose="020B0502020104020203" pitchFamily="34" charset="0"/>
                </a:rPr>
                <a:t>empresas</a:t>
              </a:r>
              <a:r>
                <a:rPr lang="es-ES" dirty="0">
                  <a:latin typeface="Gill Sans MT" panose="020B0502020104020203" pitchFamily="34" charset="0"/>
                </a:rPr>
                <a:t> apoyadas a través de servicios de </a:t>
              </a:r>
              <a:r>
                <a:rPr lang="es-ES" b="1" dirty="0">
                  <a:effectLst>
                    <a:outerShdw blurRad="38100" dist="38100" dir="2700000" algn="tl">
                      <a:srgbClr val="000000">
                        <a:alpha val="43137"/>
                      </a:srgbClr>
                    </a:outerShdw>
                  </a:effectLst>
                  <a:latin typeface="Gill Sans MT" panose="020B0502020104020203" pitchFamily="34" charset="0"/>
                </a:rPr>
                <a:t>asesoría especializada </a:t>
              </a:r>
              <a:r>
                <a:rPr lang="es-ES" dirty="0">
                  <a:latin typeface="Gill Sans MT" panose="020B0502020104020203" pitchFamily="34" charset="0"/>
                </a:rPr>
                <a:t>en comercio exterior para convertirse en nuevos exportadores o incrementar sus </a:t>
              </a:r>
              <a:r>
                <a:rPr lang="es-ES" dirty="0" smtClean="0">
                  <a:latin typeface="Gill Sans MT" panose="020B0502020104020203" pitchFamily="34" charset="0"/>
                </a:rPr>
                <a:t>exportaciones.</a:t>
              </a:r>
              <a:endParaRPr lang="es-SV" dirty="0">
                <a:latin typeface="Gill Sans MT" panose="020B0502020104020203" pitchFamily="34" charset="0"/>
              </a:endParaRPr>
            </a:p>
          </p:txBody>
        </p:sp>
      </p:grpSp>
      <p:grpSp>
        <p:nvGrpSpPr>
          <p:cNvPr id="8" name="Grupo 7"/>
          <p:cNvGrpSpPr/>
          <p:nvPr/>
        </p:nvGrpSpPr>
        <p:grpSpPr>
          <a:xfrm>
            <a:off x="613299" y="3581703"/>
            <a:ext cx="8136086" cy="677838"/>
            <a:chOff x="486886" y="1633112"/>
            <a:chExt cx="8295793" cy="677838"/>
          </a:xfrm>
        </p:grpSpPr>
        <p:sp>
          <p:nvSpPr>
            <p:cNvPr id="9" name="5 Rectángulo"/>
            <p:cNvSpPr/>
            <p:nvPr/>
          </p:nvSpPr>
          <p:spPr>
            <a:xfrm>
              <a:off x="1356721" y="1634194"/>
              <a:ext cx="7425958" cy="646331"/>
            </a:xfrm>
            <a:prstGeom prst="rect">
              <a:avLst/>
            </a:prstGeom>
          </p:spPr>
          <p:txBody>
            <a:bodyPr wrap="square">
              <a:spAutoFit/>
            </a:bodyPr>
            <a:lstStyle/>
            <a:p>
              <a:pPr lvl="0" algn="just"/>
              <a:r>
                <a:rPr lang="es-ES" b="1" dirty="0" smtClean="0">
                  <a:effectLst>
                    <a:outerShdw blurRad="38100" dist="38100" dir="2700000" algn="tl">
                      <a:srgbClr val="000000">
                        <a:alpha val="43137"/>
                      </a:srgbClr>
                    </a:outerShdw>
                  </a:effectLst>
                  <a:latin typeface="Gill Sans MT" panose="020B0502020104020203" pitchFamily="34" charset="0"/>
                </a:rPr>
                <a:t>1.8%</a:t>
              </a:r>
              <a:r>
                <a:rPr lang="es-ES" dirty="0" smtClean="0">
                  <a:latin typeface="Gill Sans MT" panose="020B0502020104020203" pitchFamily="34" charset="0"/>
                </a:rPr>
                <a:t> </a:t>
              </a:r>
              <a:r>
                <a:rPr lang="es-ES" dirty="0">
                  <a:latin typeface="Gill Sans MT" panose="020B0502020104020203" pitchFamily="34" charset="0"/>
                </a:rPr>
                <a:t>de </a:t>
              </a:r>
              <a:r>
                <a:rPr lang="es-ES" b="1" dirty="0" smtClean="0">
                  <a:effectLst>
                    <a:outerShdw blurRad="38100" dist="38100" dir="2700000" algn="tl">
                      <a:srgbClr val="000000">
                        <a:alpha val="43137"/>
                      </a:srgbClr>
                    </a:outerShdw>
                  </a:effectLst>
                  <a:latin typeface="Gill Sans MT" panose="020B0502020104020203" pitchFamily="34" charset="0"/>
                </a:rPr>
                <a:t>incremento </a:t>
              </a:r>
              <a:r>
                <a:rPr lang="es-ES" b="1" dirty="0">
                  <a:effectLst>
                    <a:outerShdw blurRad="38100" dist="38100" dir="2700000" algn="tl">
                      <a:srgbClr val="000000">
                        <a:alpha val="43137"/>
                      </a:srgbClr>
                    </a:outerShdw>
                  </a:effectLst>
                  <a:latin typeface="Gill Sans MT" panose="020B0502020104020203" pitchFamily="34" charset="0"/>
                </a:rPr>
                <a:t>de las exportaciones </a:t>
              </a:r>
              <a:r>
                <a:rPr lang="es-ES" dirty="0">
                  <a:latin typeface="Gill Sans MT" panose="020B0502020104020203" pitchFamily="34" charset="0"/>
                </a:rPr>
                <a:t>de las empresas </a:t>
              </a:r>
              <a:r>
                <a:rPr lang="es-ES" u="sng" dirty="0">
                  <a:latin typeface="Gill Sans MT" panose="020B0502020104020203" pitchFamily="34" charset="0"/>
                </a:rPr>
                <a:t>de bienes atendidas</a:t>
              </a:r>
              <a:r>
                <a:rPr lang="es-ES" dirty="0">
                  <a:latin typeface="Gill Sans MT" panose="020B0502020104020203" pitchFamily="34" charset="0"/>
                </a:rPr>
                <a:t> por </a:t>
              </a:r>
              <a:r>
                <a:rPr lang="es-ES" dirty="0" smtClean="0">
                  <a:latin typeface="Gill Sans MT" panose="020B0502020104020203" pitchFamily="34" charset="0"/>
                </a:rPr>
                <a:t>PROESA a diciembre 2016.</a:t>
              </a:r>
              <a:endParaRPr lang="es-SV" dirty="0">
                <a:latin typeface="Gill Sans MT" panose="020B0502020104020203" pitchFamily="34" charset="0"/>
              </a:endParaRPr>
            </a:p>
          </p:txBody>
        </p:sp>
        <p:pic>
          <p:nvPicPr>
            <p:cNvPr id="10" name="Picture 8" descr="Progress repo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886" y="1633112"/>
              <a:ext cx="677838" cy="67783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ángulo 14"/>
          <p:cNvSpPr/>
          <p:nvPr/>
        </p:nvSpPr>
        <p:spPr>
          <a:xfrm>
            <a:off x="-607329" y="421757"/>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19" name="Rectángulo 18"/>
          <p:cNvSpPr/>
          <p:nvPr/>
        </p:nvSpPr>
        <p:spPr>
          <a:xfrm>
            <a:off x="2774274" y="793635"/>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Tree>
    <p:extLst>
      <p:ext uri="{BB962C8B-B14F-4D97-AF65-F5344CB8AC3E}">
        <p14:creationId xmlns:p14="http://schemas.microsoft.com/office/powerpoint/2010/main" val="1556288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598071" y="246632"/>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grpSp>
        <p:nvGrpSpPr>
          <p:cNvPr id="21" name="Grupo 20"/>
          <p:cNvGrpSpPr/>
          <p:nvPr/>
        </p:nvGrpSpPr>
        <p:grpSpPr>
          <a:xfrm>
            <a:off x="5894454" y="4013205"/>
            <a:ext cx="2619959" cy="1592603"/>
            <a:chOff x="4482653" y="3525837"/>
            <a:chExt cx="2958241" cy="1922950"/>
          </a:xfrm>
        </p:grpSpPr>
        <p:sp>
          <p:nvSpPr>
            <p:cNvPr id="4" name="5 Rectángulo"/>
            <p:cNvSpPr/>
            <p:nvPr/>
          </p:nvSpPr>
          <p:spPr>
            <a:xfrm>
              <a:off x="4482653" y="4556905"/>
              <a:ext cx="2958241" cy="891882"/>
            </a:xfrm>
            <a:prstGeom prst="rect">
              <a:avLst/>
            </a:prstGeom>
          </p:spPr>
          <p:txBody>
            <a:bodyPr wrap="square">
              <a:spAutoFit/>
            </a:bodyPr>
            <a:lstStyle/>
            <a:p>
              <a:pPr lvl="0" algn="ctr"/>
              <a:r>
                <a:rPr lang="es-ES" sz="1400" dirty="0">
                  <a:latin typeface="Gill Sans MT" panose="020B0502020104020203" pitchFamily="34" charset="0"/>
                </a:rPr>
                <a:t>En el </a:t>
              </a:r>
              <a:r>
                <a:rPr lang="es-ES" sz="1400" dirty="0" smtClean="0">
                  <a:latin typeface="Gill Sans MT" panose="020B0502020104020203" pitchFamily="34" charset="0"/>
                </a:rPr>
                <a:t>2017 ha dado inicio la 2da edición con participación de </a:t>
              </a:r>
              <a:r>
                <a:rPr lang="es-ES" sz="1400" b="1" dirty="0" smtClean="0">
                  <a:effectLst>
                    <a:outerShdw blurRad="38100" dist="38100" dir="2700000" algn="tl">
                      <a:srgbClr val="000000">
                        <a:alpha val="43137"/>
                      </a:srgbClr>
                    </a:outerShdw>
                  </a:effectLst>
                  <a:latin typeface="Gill Sans MT" panose="020B0502020104020203" pitchFamily="34" charset="0"/>
                </a:rPr>
                <a:t>XXX empresas</a:t>
              </a:r>
              <a:r>
                <a:rPr lang="es-ES" sz="1400" dirty="0" smtClean="0">
                  <a:latin typeface="Gill Sans MT" panose="020B0502020104020203" pitchFamily="34" charset="0"/>
                </a:rPr>
                <a:t>.</a:t>
              </a:r>
            </a:p>
          </p:txBody>
        </p:sp>
        <p:pic>
          <p:nvPicPr>
            <p:cNvPr id="5" name="Imagen 4"/>
            <p:cNvPicPr>
              <a:picLocks noChangeAspect="1"/>
            </p:cNvPicPr>
            <p:nvPr/>
          </p:nvPicPr>
          <p:blipFill rotWithShape="1">
            <a:blip r:embed="rId3"/>
            <a:srcRect b="9620"/>
            <a:stretch/>
          </p:blipFill>
          <p:spPr>
            <a:xfrm>
              <a:off x="4555500" y="3525837"/>
              <a:ext cx="2224810" cy="1024092"/>
            </a:xfrm>
            <a:prstGeom prst="rect">
              <a:avLst/>
            </a:prstGeom>
          </p:spPr>
        </p:pic>
      </p:grpSp>
      <p:sp>
        <p:nvSpPr>
          <p:cNvPr id="6" name="Rectángulo 5"/>
          <p:cNvSpPr/>
          <p:nvPr/>
        </p:nvSpPr>
        <p:spPr>
          <a:xfrm>
            <a:off x="2774274" y="613755"/>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grpSp>
        <p:nvGrpSpPr>
          <p:cNvPr id="20" name="Grupo 19"/>
          <p:cNvGrpSpPr/>
          <p:nvPr/>
        </p:nvGrpSpPr>
        <p:grpSpPr>
          <a:xfrm>
            <a:off x="3350135" y="2800902"/>
            <a:ext cx="2010094" cy="924123"/>
            <a:chOff x="98392" y="3762691"/>
            <a:chExt cx="2172892" cy="1274323"/>
          </a:xfrm>
        </p:grpSpPr>
        <p:sp>
          <p:nvSpPr>
            <p:cNvPr id="8" name="5 Rectángulo"/>
            <p:cNvSpPr/>
            <p:nvPr/>
          </p:nvSpPr>
          <p:spPr>
            <a:xfrm>
              <a:off x="98392" y="4527722"/>
              <a:ext cx="2172892" cy="509292"/>
            </a:xfrm>
            <a:prstGeom prst="rect">
              <a:avLst/>
            </a:prstGeom>
          </p:spPr>
          <p:txBody>
            <a:bodyPr wrap="square">
              <a:spAutoFit/>
            </a:bodyPr>
            <a:lstStyle/>
            <a:p>
              <a:pPr algn="ctr"/>
              <a:r>
                <a:rPr lang="es-ES" b="1" dirty="0" smtClean="0">
                  <a:effectLst>
                    <a:outerShdw blurRad="38100" dist="38100" dir="2700000" algn="tl">
                      <a:srgbClr val="000000">
                        <a:alpha val="43137"/>
                      </a:srgbClr>
                    </a:outerShdw>
                  </a:effectLst>
                  <a:latin typeface="Gill Sans MT" panose="020B0502020104020203" pitchFamily="34" charset="0"/>
                </a:rPr>
                <a:t>22 empresas</a:t>
              </a:r>
              <a:endParaRPr lang="es-SV" b="1" dirty="0">
                <a:effectLst>
                  <a:outerShdw blurRad="38100" dist="38100" dir="2700000" algn="tl">
                    <a:srgbClr val="000000">
                      <a:alpha val="43137"/>
                    </a:srgbClr>
                  </a:outerShdw>
                </a:effectLst>
                <a:latin typeface="Gill Sans MT" panose="020B0502020104020203" pitchFamily="34" charset="0"/>
              </a:endParaRPr>
            </a:p>
          </p:txBody>
        </p:sp>
        <p:pic>
          <p:nvPicPr>
            <p:cNvPr id="9" name="Imagen 8"/>
            <p:cNvPicPr/>
            <p:nvPr/>
          </p:nvPicPr>
          <p:blipFill>
            <a:blip r:embed="rId4"/>
            <a:stretch>
              <a:fillRect/>
            </a:stretch>
          </p:blipFill>
          <p:spPr>
            <a:xfrm>
              <a:off x="261190" y="3762691"/>
              <a:ext cx="1885195" cy="818013"/>
            </a:xfrm>
            <a:prstGeom prst="rect">
              <a:avLst/>
            </a:prstGeom>
          </p:spPr>
        </p:pic>
      </p:grpSp>
      <p:grpSp>
        <p:nvGrpSpPr>
          <p:cNvPr id="19" name="Grupo 18"/>
          <p:cNvGrpSpPr/>
          <p:nvPr/>
        </p:nvGrpSpPr>
        <p:grpSpPr>
          <a:xfrm>
            <a:off x="806134" y="2697981"/>
            <a:ext cx="1934070" cy="1100583"/>
            <a:chOff x="119339" y="1552019"/>
            <a:chExt cx="2151944" cy="1227144"/>
          </a:xfrm>
        </p:grpSpPr>
        <p:pic>
          <p:nvPicPr>
            <p:cNvPr id="11" name="Imagen 10"/>
            <p:cNvPicPr>
              <a:picLocks noChangeAspect="1"/>
            </p:cNvPicPr>
            <p:nvPr/>
          </p:nvPicPr>
          <p:blipFill>
            <a:blip r:embed="rId5"/>
            <a:stretch>
              <a:fillRect/>
            </a:stretch>
          </p:blipFill>
          <p:spPr>
            <a:xfrm>
              <a:off x="119339" y="1552019"/>
              <a:ext cx="2151944" cy="975988"/>
            </a:xfrm>
            <a:prstGeom prst="rect">
              <a:avLst/>
            </a:prstGeom>
          </p:spPr>
        </p:pic>
        <p:sp>
          <p:nvSpPr>
            <p:cNvPr id="14" name="5 Rectángulo"/>
            <p:cNvSpPr/>
            <p:nvPr/>
          </p:nvSpPr>
          <p:spPr>
            <a:xfrm>
              <a:off x="337213" y="2367360"/>
              <a:ext cx="1809172" cy="411803"/>
            </a:xfrm>
            <a:prstGeom prst="rect">
              <a:avLst/>
            </a:prstGeom>
          </p:spPr>
          <p:txBody>
            <a:bodyPr wrap="square">
              <a:spAutoFit/>
            </a:bodyPr>
            <a:lstStyle/>
            <a:p>
              <a:pPr lvl="0" algn="ctr"/>
              <a:r>
                <a:rPr lang="es-ES" b="1" dirty="0" smtClean="0">
                  <a:effectLst>
                    <a:outerShdw blurRad="38100" dist="38100" dir="2700000" algn="tl">
                      <a:srgbClr val="000000">
                        <a:alpha val="43137"/>
                      </a:srgbClr>
                    </a:outerShdw>
                  </a:effectLst>
                  <a:latin typeface="Gill Sans MT" panose="020B0502020104020203" pitchFamily="34" charset="0"/>
                </a:rPr>
                <a:t>54 empresas</a:t>
              </a:r>
            </a:p>
          </p:txBody>
        </p:sp>
      </p:grpSp>
      <p:grpSp>
        <p:nvGrpSpPr>
          <p:cNvPr id="18" name="Grupo 17"/>
          <p:cNvGrpSpPr/>
          <p:nvPr/>
        </p:nvGrpSpPr>
        <p:grpSpPr>
          <a:xfrm>
            <a:off x="3263615" y="4006149"/>
            <a:ext cx="2127692" cy="1206752"/>
            <a:chOff x="2824813" y="1757256"/>
            <a:chExt cx="2436596" cy="1496837"/>
          </a:xfrm>
        </p:grpSpPr>
        <p:pic>
          <p:nvPicPr>
            <p:cNvPr id="12" name="Imagen 11"/>
            <p:cNvPicPr>
              <a:picLocks noChangeAspect="1"/>
            </p:cNvPicPr>
            <p:nvPr/>
          </p:nvPicPr>
          <p:blipFill>
            <a:blip r:embed="rId6"/>
            <a:stretch>
              <a:fillRect/>
            </a:stretch>
          </p:blipFill>
          <p:spPr>
            <a:xfrm>
              <a:off x="2824813" y="1757256"/>
              <a:ext cx="2436596" cy="1060636"/>
            </a:xfrm>
            <a:prstGeom prst="rect">
              <a:avLst/>
            </a:prstGeom>
          </p:spPr>
        </p:pic>
        <p:sp>
          <p:nvSpPr>
            <p:cNvPr id="15" name="5 Rectángulo"/>
            <p:cNvSpPr/>
            <p:nvPr/>
          </p:nvSpPr>
          <p:spPr>
            <a:xfrm>
              <a:off x="3133717" y="2795979"/>
              <a:ext cx="1903252" cy="458114"/>
            </a:xfrm>
            <a:prstGeom prst="rect">
              <a:avLst/>
            </a:prstGeom>
          </p:spPr>
          <p:txBody>
            <a:bodyPr wrap="square">
              <a:spAutoFit/>
            </a:bodyPr>
            <a:lstStyle/>
            <a:p>
              <a:pPr lvl="0" algn="ctr"/>
              <a:r>
                <a:rPr lang="es-ES" b="1" dirty="0" smtClean="0">
                  <a:effectLst>
                    <a:outerShdw blurRad="38100" dist="38100" dir="2700000" algn="tl">
                      <a:srgbClr val="000000">
                        <a:alpha val="43137"/>
                      </a:srgbClr>
                    </a:outerShdw>
                  </a:effectLst>
                  <a:latin typeface="Gill Sans MT" panose="020B0502020104020203" pitchFamily="34" charset="0"/>
                </a:rPr>
                <a:t>194 empresas</a:t>
              </a:r>
            </a:p>
          </p:txBody>
        </p:sp>
      </p:grpSp>
      <p:grpSp>
        <p:nvGrpSpPr>
          <p:cNvPr id="17" name="Grupo 16"/>
          <p:cNvGrpSpPr/>
          <p:nvPr/>
        </p:nvGrpSpPr>
        <p:grpSpPr>
          <a:xfrm>
            <a:off x="6154242" y="2697981"/>
            <a:ext cx="1880485" cy="1027263"/>
            <a:chOff x="5939837" y="1669351"/>
            <a:chExt cx="2628822" cy="1279533"/>
          </a:xfrm>
        </p:grpSpPr>
        <p:pic>
          <p:nvPicPr>
            <p:cNvPr id="13" name="Imagen 12"/>
            <p:cNvPicPr>
              <a:picLocks noChangeAspect="1"/>
            </p:cNvPicPr>
            <p:nvPr/>
          </p:nvPicPr>
          <p:blipFill rotWithShape="1">
            <a:blip r:embed="rId7"/>
            <a:srcRect t="3879" b="67026"/>
            <a:stretch/>
          </p:blipFill>
          <p:spPr>
            <a:xfrm>
              <a:off x="5939837" y="1669351"/>
              <a:ext cx="2628822" cy="858656"/>
            </a:xfrm>
            <a:prstGeom prst="rect">
              <a:avLst/>
            </a:prstGeom>
          </p:spPr>
        </p:pic>
        <p:sp>
          <p:nvSpPr>
            <p:cNvPr id="16" name="5 Rectángulo"/>
            <p:cNvSpPr/>
            <p:nvPr/>
          </p:nvSpPr>
          <p:spPr>
            <a:xfrm>
              <a:off x="6185341" y="2488853"/>
              <a:ext cx="2184930" cy="460031"/>
            </a:xfrm>
            <a:prstGeom prst="rect">
              <a:avLst/>
            </a:prstGeom>
          </p:spPr>
          <p:txBody>
            <a:bodyPr wrap="square">
              <a:spAutoFit/>
            </a:bodyPr>
            <a:lstStyle/>
            <a:p>
              <a:pPr lvl="0" algn="ctr"/>
              <a:r>
                <a:rPr lang="es-ES" b="1" dirty="0" smtClean="0">
                  <a:effectLst>
                    <a:outerShdw blurRad="38100" dist="38100" dir="2700000" algn="tl">
                      <a:srgbClr val="000000">
                        <a:alpha val="43137"/>
                      </a:srgbClr>
                    </a:outerShdw>
                  </a:effectLst>
                  <a:latin typeface="Gill Sans MT" panose="020B0502020104020203" pitchFamily="34" charset="0"/>
                </a:rPr>
                <a:t>14 empresas</a:t>
              </a:r>
            </a:p>
          </p:txBody>
        </p:sp>
      </p:grpSp>
      <p:grpSp>
        <p:nvGrpSpPr>
          <p:cNvPr id="22" name="12 Grupo"/>
          <p:cNvGrpSpPr/>
          <p:nvPr/>
        </p:nvGrpSpPr>
        <p:grpSpPr>
          <a:xfrm>
            <a:off x="294068" y="1377823"/>
            <a:ext cx="8520154" cy="1077218"/>
            <a:chOff x="525670" y="4383544"/>
            <a:chExt cx="10056848" cy="1186747"/>
          </a:xfrm>
        </p:grpSpPr>
        <p:pic>
          <p:nvPicPr>
            <p:cNvPr id="23" name="Picture 10" descr="Thumb up filled ges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670" y="4585459"/>
              <a:ext cx="623736" cy="623736"/>
            </a:xfrm>
            <a:prstGeom prst="rect">
              <a:avLst/>
            </a:prstGeom>
            <a:noFill/>
            <a:extLst>
              <a:ext uri="{909E8E84-426E-40DD-AFC4-6F175D3DCCD1}">
                <a14:hiddenFill xmlns:a14="http://schemas.microsoft.com/office/drawing/2010/main">
                  <a:solidFill>
                    <a:srgbClr val="FFFFFF"/>
                  </a:solidFill>
                </a14:hiddenFill>
              </a:ext>
            </a:extLst>
          </p:spPr>
        </p:pic>
        <p:sp>
          <p:nvSpPr>
            <p:cNvPr id="24" name="5 Rectángulo"/>
            <p:cNvSpPr/>
            <p:nvPr/>
          </p:nvSpPr>
          <p:spPr>
            <a:xfrm>
              <a:off x="1276366" y="4383544"/>
              <a:ext cx="9306152" cy="1186747"/>
            </a:xfrm>
            <a:prstGeom prst="rect">
              <a:avLst/>
            </a:prstGeom>
          </p:spPr>
          <p:txBody>
            <a:bodyPr wrap="square">
              <a:spAutoFit/>
            </a:bodyPr>
            <a:lstStyle/>
            <a:p>
              <a:pPr lvl="0" algn="just"/>
              <a:r>
                <a:rPr lang="es-ES" sz="1600" b="1" dirty="0" smtClean="0">
                  <a:effectLst>
                    <a:outerShdw blurRad="38100" dist="38100" dir="2700000" algn="tl">
                      <a:srgbClr val="000000">
                        <a:alpha val="43137"/>
                      </a:srgbClr>
                    </a:outerShdw>
                  </a:effectLst>
                  <a:latin typeface="Gill Sans MT" panose="020B0502020104020203" pitchFamily="34" charset="0"/>
                </a:rPr>
                <a:t>1,336 representantes de MIPYME y 559 personas emprendedoras</a:t>
              </a:r>
              <a:r>
                <a:rPr lang="es-ES" sz="1600" b="1" dirty="0" smtClean="0">
                  <a:latin typeface="Gill Sans MT" panose="020B0502020104020203" pitchFamily="34" charset="0"/>
                </a:rPr>
                <a:t> </a:t>
              </a:r>
              <a:r>
                <a:rPr lang="es-ES" sz="1600" dirty="0" smtClean="0">
                  <a:latin typeface="Gill Sans MT" panose="020B0502020104020203" pitchFamily="34" charset="0"/>
                </a:rPr>
                <a:t>fueron fortalecidas en sus capacidades para exportar por medio del </a:t>
              </a:r>
              <a:r>
                <a:rPr lang="es-ES" sz="1600" b="1" dirty="0" smtClean="0">
                  <a:effectLst>
                    <a:outerShdw blurRad="38100" dist="38100" dir="2700000" algn="tl">
                      <a:srgbClr val="000000">
                        <a:alpha val="43137"/>
                      </a:srgbClr>
                    </a:outerShdw>
                  </a:effectLst>
                  <a:latin typeface="Gill Sans MT" panose="020B0502020104020203" pitchFamily="34" charset="0"/>
                </a:rPr>
                <a:t>desarrollo de capacitaciones de temas de comercio exterior. </a:t>
              </a:r>
              <a:r>
                <a:rPr lang="es-ES" sz="1600" dirty="0" smtClean="0">
                  <a:latin typeface="Gill Sans MT" panose="020B0502020104020203" pitchFamily="34" charset="0"/>
                </a:rPr>
                <a:t>Algunos de los Programas desarrollados por PROESA:</a:t>
              </a:r>
              <a:endParaRPr lang="es-SV" sz="1600" dirty="0">
                <a:latin typeface="Gill Sans MT" panose="020B0502020104020203" pitchFamily="34" charset="0"/>
              </a:endParaRPr>
            </a:p>
          </p:txBody>
        </p:sp>
      </p:grpSp>
      <p:grpSp>
        <p:nvGrpSpPr>
          <p:cNvPr id="27" name="Grupo 26"/>
          <p:cNvGrpSpPr/>
          <p:nvPr/>
        </p:nvGrpSpPr>
        <p:grpSpPr>
          <a:xfrm>
            <a:off x="743755" y="4118135"/>
            <a:ext cx="2137441" cy="1626428"/>
            <a:chOff x="1103515" y="4118135"/>
            <a:chExt cx="2137441" cy="1626428"/>
          </a:xfrm>
        </p:grpSpPr>
        <p:pic>
          <p:nvPicPr>
            <p:cNvPr id="25" name="Imagen 24"/>
            <p:cNvPicPr>
              <a:picLocks noChangeAspect="1"/>
            </p:cNvPicPr>
            <p:nvPr/>
          </p:nvPicPr>
          <p:blipFill>
            <a:blip r:embed="rId9"/>
            <a:stretch>
              <a:fillRect/>
            </a:stretch>
          </p:blipFill>
          <p:spPr>
            <a:xfrm>
              <a:off x="1205084" y="4118135"/>
              <a:ext cx="1975991" cy="794634"/>
            </a:xfrm>
            <a:prstGeom prst="rect">
              <a:avLst/>
            </a:prstGeom>
          </p:spPr>
        </p:pic>
        <p:sp>
          <p:nvSpPr>
            <p:cNvPr id="26" name="5 Rectángulo"/>
            <p:cNvSpPr/>
            <p:nvPr/>
          </p:nvSpPr>
          <p:spPr>
            <a:xfrm>
              <a:off x="1103515" y="4882789"/>
              <a:ext cx="2137441" cy="861774"/>
            </a:xfrm>
            <a:prstGeom prst="rect">
              <a:avLst/>
            </a:prstGeom>
          </p:spPr>
          <p:txBody>
            <a:bodyPr wrap="square">
              <a:spAutoFit/>
            </a:bodyPr>
            <a:lstStyle/>
            <a:p>
              <a:pPr lvl="0" algn="ctr"/>
              <a:r>
                <a:rPr lang="es-ES" sz="1600" b="1" dirty="0" smtClean="0">
                  <a:effectLst>
                    <a:outerShdw blurRad="38100" dist="38100" dir="2700000" algn="tl">
                      <a:srgbClr val="000000">
                        <a:alpha val="43137"/>
                      </a:srgbClr>
                    </a:outerShdw>
                  </a:effectLst>
                  <a:latin typeface="Gill Sans MT" panose="020B0502020104020203" pitchFamily="34" charset="0"/>
                </a:rPr>
                <a:t>478 empresas</a:t>
              </a:r>
            </a:p>
            <a:p>
              <a:pPr lvl="0" algn="ctr"/>
              <a:r>
                <a:rPr lang="es-ES" sz="1600" b="1" dirty="0" smtClean="0">
                  <a:effectLst>
                    <a:outerShdw blurRad="38100" dist="38100" dir="2700000" algn="tl">
                      <a:srgbClr val="000000">
                        <a:alpha val="43137"/>
                      </a:srgbClr>
                    </a:outerShdw>
                  </a:effectLst>
                  <a:latin typeface="Gill Sans MT" panose="020B0502020104020203" pitchFamily="34" charset="0"/>
                </a:rPr>
                <a:t>323 docentes</a:t>
              </a:r>
            </a:p>
            <a:p>
              <a:pPr lvl="0" algn="ctr"/>
              <a:r>
                <a:rPr lang="es-ES" sz="1600" b="1" dirty="0" smtClean="0">
                  <a:effectLst>
                    <a:outerShdw blurRad="38100" dist="38100" dir="2700000" algn="tl">
                      <a:srgbClr val="000000">
                        <a:alpha val="43137"/>
                      </a:srgbClr>
                    </a:outerShdw>
                  </a:effectLst>
                  <a:latin typeface="Gill Sans MT" panose="020B0502020104020203" pitchFamily="34" charset="0"/>
                </a:rPr>
                <a:t>7,615 estudiantes</a:t>
              </a:r>
            </a:p>
          </p:txBody>
        </p:sp>
      </p:grpSp>
    </p:spTree>
    <p:extLst>
      <p:ext uri="{BB962C8B-B14F-4D97-AF65-F5344CB8AC3E}">
        <p14:creationId xmlns:p14="http://schemas.microsoft.com/office/powerpoint/2010/main" val="1460077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grpSp>
        <p:nvGrpSpPr>
          <p:cNvPr id="3" name="12 Grupo"/>
          <p:cNvGrpSpPr/>
          <p:nvPr/>
        </p:nvGrpSpPr>
        <p:grpSpPr>
          <a:xfrm>
            <a:off x="510143" y="2485073"/>
            <a:ext cx="8164460" cy="941907"/>
            <a:chOff x="491880" y="4477434"/>
            <a:chExt cx="8854096" cy="941907"/>
          </a:xfrm>
        </p:grpSpPr>
        <p:pic>
          <p:nvPicPr>
            <p:cNvPr id="4" name="Picture 10" descr="Thumb up filled ges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80" y="4477434"/>
              <a:ext cx="623736" cy="623736"/>
            </a:xfrm>
            <a:prstGeom prst="rect">
              <a:avLst/>
            </a:prstGeom>
            <a:noFill/>
            <a:extLst>
              <a:ext uri="{909E8E84-426E-40DD-AFC4-6F175D3DCCD1}">
                <a14:hiddenFill xmlns:a14="http://schemas.microsoft.com/office/drawing/2010/main">
                  <a:solidFill>
                    <a:srgbClr val="FFFFFF"/>
                  </a:solidFill>
                </a14:hiddenFill>
              </a:ext>
            </a:extLst>
          </p:spPr>
        </p:pic>
        <p:sp>
          <p:nvSpPr>
            <p:cNvPr id="5" name="5 Rectángulo"/>
            <p:cNvSpPr/>
            <p:nvPr/>
          </p:nvSpPr>
          <p:spPr>
            <a:xfrm>
              <a:off x="1331262" y="4496011"/>
              <a:ext cx="8014714" cy="923330"/>
            </a:xfrm>
            <a:prstGeom prst="rect">
              <a:avLst/>
            </a:prstGeom>
          </p:spPr>
          <p:txBody>
            <a:bodyPr wrap="square">
              <a:spAutoFit/>
            </a:bodyPr>
            <a:lstStyle/>
            <a:p>
              <a:pPr lvl="0" algn="just"/>
              <a:r>
                <a:rPr lang="es-SV" b="1" dirty="0" smtClean="0">
                  <a:effectLst>
                    <a:outerShdw blurRad="38100" dist="38100" dir="2700000" algn="tl">
                      <a:srgbClr val="000000">
                        <a:alpha val="43137"/>
                      </a:srgbClr>
                    </a:outerShdw>
                  </a:effectLst>
                  <a:latin typeface="Gill Sans MT" panose="020B0502020104020203" pitchFamily="34" charset="0"/>
                </a:rPr>
                <a:t>97 </a:t>
              </a:r>
              <a:r>
                <a:rPr lang="es-SV" dirty="0" smtClean="0">
                  <a:latin typeface="Gill Sans MT" panose="020B0502020104020203" pitchFamily="34" charset="0"/>
                </a:rPr>
                <a:t>empresas exportadoras fueron </a:t>
              </a:r>
              <a:r>
                <a:rPr lang="es-SV" b="1" dirty="0" smtClean="0">
                  <a:effectLst>
                    <a:outerShdw blurRad="38100" dist="38100" dir="2700000" algn="tl">
                      <a:srgbClr val="000000">
                        <a:alpha val="43137"/>
                      </a:srgbClr>
                    </a:outerShdw>
                  </a:effectLst>
                  <a:latin typeface="Gill Sans MT" panose="020B0502020104020203" pitchFamily="34" charset="0"/>
                </a:rPr>
                <a:t>apoyadas para una mayor internacionalización </a:t>
              </a:r>
              <a:r>
                <a:rPr lang="es-SV" b="1" dirty="0">
                  <a:effectLst>
                    <a:outerShdw blurRad="38100" dist="38100" dir="2700000" algn="tl">
                      <a:srgbClr val="000000">
                        <a:alpha val="43137"/>
                      </a:srgbClr>
                    </a:outerShdw>
                  </a:effectLst>
                  <a:latin typeface="Gill Sans MT" panose="020B0502020104020203" pitchFamily="34" charset="0"/>
                </a:rPr>
                <a:t>de sus productos y servicios </a:t>
              </a:r>
              <a:r>
                <a:rPr lang="es-SV" dirty="0">
                  <a:latin typeface="Gill Sans MT" panose="020B0502020104020203" pitchFamily="34" charset="0"/>
                </a:rPr>
                <a:t>por medio de eventos de promoción </a:t>
              </a:r>
              <a:r>
                <a:rPr lang="es-SV" dirty="0" smtClean="0">
                  <a:latin typeface="Gill Sans MT" panose="020B0502020104020203" pitchFamily="34" charset="0"/>
                </a:rPr>
                <a:t>comercial a nivel internacional</a:t>
              </a:r>
              <a:endParaRPr lang="es-SV" dirty="0">
                <a:latin typeface="Gill Sans MT" panose="020B0502020104020203" pitchFamily="34" charset="0"/>
              </a:endParaRPr>
            </a:p>
          </p:txBody>
        </p:sp>
      </p:grpSp>
      <p:grpSp>
        <p:nvGrpSpPr>
          <p:cNvPr id="6" name="Grupo 5"/>
          <p:cNvGrpSpPr/>
          <p:nvPr/>
        </p:nvGrpSpPr>
        <p:grpSpPr>
          <a:xfrm>
            <a:off x="452220" y="1479927"/>
            <a:ext cx="8110819" cy="792585"/>
            <a:chOff x="4640237" y="4817657"/>
            <a:chExt cx="8110819" cy="792585"/>
          </a:xfrm>
        </p:grpSpPr>
        <p:sp>
          <p:nvSpPr>
            <p:cNvPr id="7" name="5 Rectángulo"/>
            <p:cNvSpPr/>
            <p:nvPr/>
          </p:nvSpPr>
          <p:spPr>
            <a:xfrm>
              <a:off x="5457358" y="4893345"/>
              <a:ext cx="7293698" cy="646331"/>
            </a:xfrm>
            <a:prstGeom prst="rect">
              <a:avLst/>
            </a:prstGeom>
          </p:spPr>
          <p:txBody>
            <a:bodyPr wrap="square">
              <a:spAutoFit/>
            </a:bodyPr>
            <a:lstStyle/>
            <a:p>
              <a:pPr algn="just"/>
              <a:r>
                <a:rPr lang="es-ES" b="1" dirty="0" smtClean="0">
                  <a:effectLst>
                    <a:outerShdw blurRad="38100" dist="38100" dir="2700000" algn="tl">
                      <a:srgbClr val="000000">
                        <a:alpha val="43137"/>
                      </a:srgbClr>
                    </a:outerShdw>
                  </a:effectLst>
                  <a:latin typeface="Gill Sans MT" panose="020B0502020104020203" pitchFamily="34" charset="0"/>
                </a:rPr>
                <a:t>17 eventos </a:t>
              </a:r>
              <a:r>
                <a:rPr lang="es-ES" dirty="0" smtClean="0">
                  <a:latin typeface="Gill Sans MT" panose="020B0502020104020203" pitchFamily="34" charset="0"/>
                </a:rPr>
                <a:t>de </a:t>
              </a:r>
              <a:r>
                <a:rPr lang="es-ES" dirty="0">
                  <a:latin typeface="Gill Sans MT" panose="020B0502020104020203" pitchFamily="34" charset="0"/>
                </a:rPr>
                <a:t>promoción comercial </a:t>
              </a:r>
              <a:r>
                <a:rPr lang="es-ES" dirty="0" smtClean="0">
                  <a:latin typeface="Gill Sans MT" panose="020B0502020104020203" pitchFamily="34" charset="0"/>
                </a:rPr>
                <a:t>realizados en </a:t>
              </a:r>
              <a:r>
                <a:rPr lang="es-ES" b="1" dirty="0" smtClean="0">
                  <a:effectLst>
                    <a:outerShdw blurRad="38100" dist="38100" dir="2700000" algn="tl">
                      <a:srgbClr val="000000">
                        <a:alpha val="43137"/>
                      </a:srgbClr>
                    </a:outerShdw>
                  </a:effectLst>
                  <a:latin typeface="Gill Sans MT" panose="020B0502020104020203" pitchFamily="34" charset="0"/>
                </a:rPr>
                <a:t>14</a:t>
              </a:r>
              <a:r>
                <a:rPr lang="es-ES" b="1" dirty="0">
                  <a:effectLst>
                    <a:outerShdw blurRad="38100" dist="38100" dir="2700000" algn="tl">
                      <a:srgbClr val="000000">
                        <a:alpha val="43137"/>
                      </a:srgbClr>
                    </a:outerShdw>
                  </a:effectLst>
                  <a:latin typeface="Gill Sans MT" panose="020B0502020104020203" pitchFamily="34" charset="0"/>
                </a:rPr>
                <a:t>  </a:t>
              </a:r>
              <a:r>
                <a:rPr lang="es-ES" b="1" dirty="0" smtClean="0">
                  <a:effectLst>
                    <a:outerShdw blurRad="38100" dist="38100" dir="2700000" algn="tl">
                      <a:srgbClr val="000000">
                        <a:alpha val="43137"/>
                      </a:srgbClr>
                    </a:outerShdw>
                  </a:effectLst>
                  <a:latin typeface="Gill Sans MT" panose="020B0502020104020203" pitchFamily="34" charset="0"/>
                </a:rPr>
                <a:t>mercados </a:t>
              </a:r>
              <a:r>
                <a:rPr lang="es-ES" dirty="0" smtClean="0">
                  <a:latin typeface="Gill Sans MT" panose="020B0502020104020203" pitchFamily="34" charset="0"/>
                </a:rPr>
                <a:t>diferentes </a:t>
              </a:r>
              <a:r>
                <a:rPr lang="es-ES" b="1" dirty="0">
                  <a:effectLst>
                    <a:outerShdw blurRad="38100" dist="38100" dir="2700000" algn="tl">
                      <a:srgbClr val="000000">
                        <a:alpha val="43137"/>
                      </a:srgbClr>
                    </a:outerShdw>
                  </a:effectLst>
                  <a:latin typeface="Gill Sans MT" panose="020B0502020104020203" pitchFamily="34" charset="0"/>
                </a:rPr>
                <a:t>(</a:t>
              </a:r>
              <a:r>
                <a:rPr lang="es-ES" b="1" dirty="0" smtClean="0">
                  <a:effectLst>
                    <a:outerShdw blurRad="38100" dist="38100" dir="2700000" algn="tl">
                      <a:srgbClr val="000000">
                        <a:alpha val="43137"/>
                      </a:srgbClr>
                    </a:outerShdw>
                  </a:effectLst>
                  <a:latin typeface="Gill Sans MT" panose="020B0502020104020203" pitchFamily="34" charset="0"/>
                </a:rPr>
                <a:t>ferias y misiones).</a:t>
              </a:r>
              <a:endParaRPr lang="es-SV" dirty="0">
                <a:latin typeface="Gill Sans MT" panose="020B0502020104020203" pitchFamily="34" charset="0"/>
              </a:endParaRPr>
            </a:p>
          </p:txBody>
        </p:sp>
        <p:pic>
          <p:nvPicPr>
            <p:cNvPr id="8" name="Picture 4" descr="https://encrypted-tbn1.gstatic.com/images?q=tbn:ANd9GcSW1MNFWu1pqPEW3Z_P4L79Re6ZBdzZ42YR8U2mQtm7J5akBs8w"/>
            <p:cNvPicPr>
              <a:picLocks noChangeAspect="1" noChangeArrowheads="1"/>
            </p:cNvPicPr>
            <p:nvPr/>
          </p:nvPicPr>
          <p:blipFill rotWithShape="1">
            <a:blip r:embed="rId4">
              <a:extLst>
                <a:ext uri="{28A0092B-C50C-407E-A947-70E740481C1C}">
                  <a14:useLocalDpi xmlns:a14="http://schemas.microsoft.com/office/drawing/2010/main" val="0"/>
                </a:ext>
              </a:extLst>
            </a:blip>
            <a:srcRect l="19657" t="14253" r="16301" b="18243"/>
            <a:stretch/>
          </p:blipFill>
          <p:spPr bwMode="auto">
            <a:xfrm>
              <a:off x="4640237" y="4817657"/>
              <a:ext cx="751942" cy="79258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ángulo 8"/>
          <p:cNvSpPr/>
          <p:nvPr/>
        </p:nvSpPr>
        <p:spPr>
          <a:xfrm>
            <a:off x="-607329" y="477465"/>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10" name="Rectángulo 9"/>
          <p:cNvSpPr/>
          <p:nvPr/>
        </p:nvSpPr>
        <p:spPr>
          <a:xfrm>
            <a:off x="2765016" y="844588"/>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2015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2016</a:t>
            </a:r>
            <a:endParaRPr lang="es-SV" sz="1600" b="1" dirty="0">
              <a:solidFill>
                <a:srgbClr val="0070C0"/>
              </a:solidFill>
              <a:latin typeface="Gill Sans MT" panose="020B0502020104020203" pitchFamily="34" charset="0"/>
            </a:endParaRPr>
          </a:p>
        </p:txBody>
      </p:sp>
      <p:grpSp>
        <p:nvGrpSpPr>
          <p:cNvPr id="11" name="Grupo 10"/>
          <p:cNvGrpSpPr/>
          <p:nvPr/>
        </p:nvGrpSpPr>
        <p:grpSpPr>
          <a:xfrm>
            <a:off x="452220" y="3658118"/>
            <a:ext cx="8219629" cy="923330"/>
            <a:chOff x="1087141" y="1201876"/>
            <a:chExt cx="8219629" cy="923330"/>
          </a:xfrm>
        </p:grpSpPr>
        <p:sp>
          <p:nvSpPr>
            <p:cNvPr id="12" name="5 Rectángulo"/>
            <p:cNvSpPr/>
            <p:nvPr/>
          </p:nvSpPr>
          <p:spPr>
            <a:xfrm>
              <a:off x="1964514" y="1201876"/>
              <a:ext cx="7342256" cy="923330"/>
            </a:xfrm>
            <a:prstGeom prst="rect">
              <a:avLst/>
            </a:prstGeom>
          </p:spPr>
          <p:txBody>
            <a:bodyPr wrap="square">
              <a:spAutoFit/>
            </a:bodyPr>
            <a:lstStyle/>
            <a:p>
              <a:pPr algn="just"/>
              <a:r>
                <a:rPr lang="es-SV" b="1" dirty="0" smtClean="0">
                  <a:effectLst>
                    <a:outerShdw blurRad="38100" dist="38100" dir="2700000" algn="tl">
                      <a:srgbClr val="000000">
                        <a:alpha val="43137"/>
                      </a:srgbClr>
                    </a:outerShdw>
                  </a:effectLst>
                  <a:latin typeface="Gill Sans MT" panose="020B0502020104020203" pitchFamily="34" charset="0"/>
                </a:rPr>
                <a:t>Más de US$3.5 millones</a:t>
              </a:r>
              <a:r>
                <a:rPr lang="es-SV" dirty="0" smtClean="0">
                  <a:latin typeface="Gill Sans MT" panose="020B0502020104020203" pitchFamily="34" charset="0"/>
                </a:rPr>
                <a:t> en montos negociados como </a:t>
              </a:r>
              <a:r>
                <a:rPr lang="es-SV" b="1" dirty="0" smtClean="0">
                  <a:effectLst>
                    <a:outerShdw blurRad="38100" dist="38100" dir="2700000" algn="tl">
                      <a:srgbClr val="000000">
                        <a:alpha val="43137"/>
                      </a:srgbClr>
                    </a:outerShdw>
                  </a:effectLst>
                  <a:latin typeface="Gill Sans MT" panose="020B0502020104020203" pitchFamily="34" charset="0"/>
                </a:rPr>
                <a:t>expectativas </a:t>
              </a:r>
              <a:r>
                <a:rPr lang="es-SV" b="1" dirty="0">
                  <a:effectLst>
                    <a:outerShdw blurRad="38100" dist="38100" dir="2700000" algn="tl">
                      <a:srgbClr val="000000">
                        <a:alpha val="43137"/>
                      </a:srgbClr>
                    </a:outerShdw>
                  </a:effectLst>
                  <a:latin typeface="Gill Sans MT" panose="020B0502020104020203" pitchFamily="34" charset="0"/>
                </a:rPr>
                <a:t>de </a:t>
              </a:r>
              <a:r>
                <a:rPr lang="es-SV" b="1" dirty="0" smtClean="0">
                  <a:effectLst>
                    <a:outerShdw blurRad="38100" dist="38100" dir="2700000" algn="tl">
                      <a:srgbClr val="000000">
                        <a:alpha val="43137"/>
                      </a:srgbClr>
                    </a:outerShdw>
                  </a:effectLst>
                  <a:latin typeface="Gill Sans MT" panose="020B0502020104020203" pitchFamily="34" charset="0"/>
                </a:rPr>
                <a:t>exportación </a:t>
              </a:r>
              <a:r>
                <a:rPr lang="es-SV" dirty="0" smtClean="0">
                  <a:latin typeface="Gill Sans MT" panose="020B0502020104020203" pitchFamily="34" charset="0"/>
                </a:rPr>
                <a:t>por las empresas salvadoreñas que asistieron a los eventos de promoción comercial y encuentros de negocios.</a:t>
              </a:r>
              <a:endParaRPr lang="es-SV" dirty="0">
                <a:latin typeface="Gill Sans MT" panose="020B0502020104020203" pitchFamily="34" charset="0"/>
              </a:endParaRPr>
            </a:p>
          </p:txBody>
        </p:sp>
        <p:pic>
          <p:nvPicPr>
            <p:cNvPr id="13" name="Picture 2" descr="Dollar sign and piles of coi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41" y="1351420"/>
              <a:ext cx="664089" cy="6640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3780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pic>
        <p:nvPicPr>
          <p:cNvPr id="5" name="Imagen 4" descr="PPT6.jpg"/>
          <p:cNvPicPr>
            <a:picLocks noChangeAspect="1"/>
          </p:cNvPicPr>
          <p:nvPr/>
        </p:nvPicPr>
        <p:blipFill rotWithShape="1">
          <a:blip r:embed="rId3">
            <a:extLst>
              <a:ext uri="{28A0092B-C50C-407E-A947-70E740481C1C}">
                <a14:useLocalDpi xmlns:a14="http://schemas.microsoft.com/office/drawing/2010/main" val="0"/>
              </a:ext>
            </a:extLst>
          </a:blip>
          <a:srcRect t="37743" b="16882"/>
          <a:stretch/>
        </p:blipFill>
        <p:spPr>
          <a:xfrm>
            <a:off x="0" y="2533339"/>
            <a:ext cx="9154526" cy="3207895"/>
          </a:xfrm>
          <a:prstGeom prst="rect">
            <a:avLst/>
          </a:prstGeom>
        </p:spPr>
      </p:pic>
    </p:spTree>
    <p:extLst>
      <p:ext uri="{BB962C8B-B14F-4D97-AF65-F5344CB8AC3E}">
        <p14:creationId xmlns:p14="http://schemas.microsoft.com/office/powerpoint/2010/main" val="3843496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inisterio de Relaciones Exteriores"/>
          <p:cNvPicPr/>
          <p:nvPr/>
        </p:nvPicPr>
        <p:blipFill>
          <a:blip r:embed="rId2">
            <a:extLst>
              <a:ext uri="{28A0092B-C50C-407E-A947-70E740481C1C}">
                <a14:useLocalDpi xmlns:a14="http://schemas.microsoft.com/office/drawing/2010/main" val="0"/>
              </a:ext>
            </a:extLst>
          </a:blip>
          <a:srcRect/>
          <a:stretch>
            <a:fillRect/>
          </a:stretch>
        </p:blipFill>
        <p:spPr bwMode="auto">
          <a:xfrm>
            <a:off x="4560417" y="3312895"/>
            <a:ext cx="2097089" cy="576580"/>
          </a:xfrm>
          <a:prstGeom prst="rect">
            <a:avLst/>
          </a:prstGeom>
          <a:noFill/>
          <a:ln>
            <a:noFill/>
          </a:ln>
        </p:spPr>
      </p:pic>
      <p:pic>
        <p:nvPicPr>
          <p:cNvPr id="3" name="Imagen 2" descr="https://www.edrhym.gob.sv/drhm/imagenes/logo_minec_footer.jpg"/>
          <p:cNvPicPr/>
          <p:nvPr/>
        </p:nvPicPr>
        <p:blipFill>
          <a:blip r:embed="rId3">
            <a:extLst>
              <a:ext uri="{28A0092B-C50C-407E-A947-70E740481C1C}">
                <a14:useLocalDpi xmlns:a14="http://schemas.microsoft.com/office/drawing/2010/main" val="0"/>
              </a:ext>
            </a:extLst>
          </a:blip>
          <a:srcRect/>
          <a:stretch>
            <a:fillRect/>
          </a:stretch>
        </p:blipFill>
        <p:spPr bwMode="auto">
          <a:xfrm>
            <a:off x="1338745" y="2122490"/>
            <a:ext cx="1341755" cy="671195"/>
          </a:xfrm>
          <a:prstGeom prst="rect">
            <a:avLst/>
          </a:prstGeom>
          <a:noFill/>
          <a:ln>
            <a:noFill/>
          </a:ln>
        </p:spPr>
      </p:pic>
      <p:pic>
        <p:nvPicPr>
          <p:cNvPr id="4" name="Imagen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8123" y="3933873"/>
            <a:ext cx="764540" cy="676275"/>
          </a:xfrm>
          <a:prstGeom prst="rect">
            <a:avLst/>
          </a:prstGeom>
          <a:noFill/>
        </p:spPr>
      </p:pic>
      <p:pic>
        <p:nvPicPr>
          <p:cNvPr id="5" name="Imagen 4" descr="Comisión Nacional de la Micro y Pequeña Empresa"/>
          <p:cNvPicPr/>
          <p:nvPr/>
        </p:nvPicPr>
        <p:blipFill>
          <a:blip r:embed="rId5">
            <a:extLst>
              <a:ext uri="{28A0092B-C50C-407E-A947-70E740481C1C}">
                <a14:useLocalDpi xmlns:a14="http://schemas.microsoft.com/office/drawing/2010/main" val="0"/>
              </a:ext>
            </a:extLst>
          </a:blip>
          <a:srcRect/>
          <a:stretch>
            <a:fillRect/>
          </a:stretch>
        </p:blipFill>
        <p:spPr bwMode="auto">
          <a:xfrm>
            <a:off x="7059771" y="1958221"/>
            <a:ext cx="1531620" cy="437515"/>
          </a:xfrm>
          <a:prstGeom prst="rect">
            <a:avLst/>
          </a:prstGeom>
          <a:noFill/>
          <a:ln>
            <a:noFill/>
          </a:ln>
        </p:spPr>
      </p:pic>
      <p:pic>
        <p:nvPicPr>
          <p:cNvPr id="6" name="Imagen 5" descr="http://www.redinnovagro.in/fotosNoticias/bandesal.jpg"/>
          <p:cNvPicPr/>
          <p:nvPr/>
        </p:nvPicPr>
        <p:blipFill>
          <a:blip r:embed="rId6">
            <a:extLst>
              <a:ext uri="{28A0092B-C50C-407E-A947-70E740481C1C}">
                <a14:useLocalDpi xmlns:a14="http://schemas.microsoft.com/office/drawing/2010/main" val="0"/>
              </a:ext>
            </a:extLst>
          </a:blip>
          <a:srcRect/>
          <a:stretch>
            <a:fillRect/>
          </a:stretch>
        </p:blipFill>
        <p:spPr bwMode="auto">
          <a:xfrm>
            <a:off x="2870291" y="1884229"/>
            <a:ext cx="925195" cy="693420"/>
          </a:xfrm>
          <a:prstGeom prst="rect">
            <a:avLst/>
          </a:prstGeom>
          <a:noFill/>
          <a:ln>
            <a:noFill/>
          </a:ln>
        </p:spPr>
      </p:pic>
      <p:pic>
        <p:nvPicPr>
          <p:cNvPr id="7" name="Imagen 6" descr="http://publica.gobiernoabierto.gob.sv/system/institutions/logos/000/000/062/original/ColorLogoDGME4.jpg?1380818659"/>
          <p:cNvPicPr/>
          <p:nvPr/>
        </p:nvPicPr>
        <p:blipFill>
          <a:blip r:embed="rId7">
            <a:extLst>
              <a:ext uri="{28A0092B-C50C-407E-A947-70E740481C1C}">
                <a14:useLocalDpi xmlns:a14="http://schemas.microsoft.com/office/drawing/2010/main" val="0"/>
              </a:ext>
            </a:extLst>
          </a:blip>
          <a:srcRect/>
          <a:stretch>
            <a:fillRect/>
          </a:stretch>
        </p:blipFill>
        <p:spPr bwMode="auto">
          <a:xfrm>
            <a:off x="261899" y="2955999"/>
            <a:ext cx="848995" cy="735330"/>
          </a:xfrm>
          <a:prstGeom prst="rect">
            <a:avLst/>
          </a:prstGeom>
          <a:noFill/>
          <a:ln>
            <a:noFill/>
          </a:ln>
        </p:spPr>
      </p:pic>
      <p:pic>
        <p:nvPicPr>
          <p:cNvPr id="8" name="Imagen 7"/>
          <p:cNvPicPr/>
          <p:nvPr/>
        </p:nvPicPr>
        <p:blipFill>
          <a:blip r:embed="rId8">
            <a:extLst>
              <a:ext uri="{28A0092B-C50C-407E-A947-70E740481C1C}">
                <a14:useLocalDpi xmlns:a14="http://schemas.microsoft.com/office/drawing/2010/main" val="0"/>
              </a:ext>
            </a:extLst>
          </a:blip>
          <a:srcRect/>
          <a:stretch>
            <a:fillRect/>
          </a:stretch>
        </p:blipFill>
        <p:spPr bwMode="auto">
          <a:xfrm>
            <a:off x="263718" y="1883065"/>
            <a:ext cx="1019810" cy="751840"/>
          </a:xfrm>
          <a:prstGeom prst="rect">
            <a:avLst/>
          </a:prstGeom>
          <a:noFill/>
          <a:ln>
            <a:noFill/>
          </a:ln>
        </p:spPr>
      </p:pic>
      <p:pic>
        <p:nvPicPr>
          <p:cNvPr id="9" name="Imagen 8"/>
          <p:cNvPicPr/>
          <p:nvPr/>
        </p:nvPicPr>
        <p:blipFill rotWithShape="1">
          <a:blip r:embed="rId9">
            <a:extLst>
              <a:ext uri="{28A0092B-C50C-407E-A947-70E740481C1C}">
                <a14:useLocalDpi xmlns:a14="http://schemas.microsoft.com/office/drawing/2010/main" val="0"/>
              </a:ext>
            </a:extLst>
          </a:blip>
          <a:srcRect l="20190" r="15155"/>
          <a:stretch/>
        </p:blipFill>
        <p:spPr bwMode="auto">
          <a:xfrm>
            <a:off x="4990954" y="4707075"/>
            <a:ext cx="1046945" cy="835073"/>
          </a:xfrm>
          <a:prstGeom prst="rect">
            <a:avLst/>
          </a:prstGeom>
          <a:noFill/>
          <a:ln>
            <a:noFill/>
          </a:ln>
        </p:spPr>
      </p:pic>
      <p:pic>
        <p:nvPicPr>
          <p:cNvPr id="10" name="Imagen 9" descr="MOP Gobierno"/>
          <p:cNvPicPr/>
          <p:nvPr/>
        </p:nvPicPr>
        <p:blipFill>
          <a:blip r:embed="rId10">
            <a:extLst>
              <a:ext uri="{28A0092B-C50C-407E-A947-70E740481C1C}">
                <a14:useLocalDpi xmlns:a14="http://schemas.microsoft.com/office/drawing/2010/main" val="0"/>
              </a:ext>
            </a:extLst>
          </a:blip>
          <a:srcRect/>
          <a:stretch>
            <a:fillRect/>
          </a:stretch>
        </p:blipFill>
        <p:spPr bwMode="auto">
          <a:xfrm>
            <a:off x="5786450" y="1732169"/>
            <a:ext cx="1057275" cy="627380"/>
          </a:xfrm>
          <a:prstGeom prst="rect">
            <a:avLst/>
          </a:prstGeom>
          <a:noFill/>
          <a:ln>
            <a:noFill/>
          </a:ln>
        </p:spPr>
      </p:pic>
      <p:pic>
        <p:nvPicPr>
          <p:cNvPr id="11" name="Imagen 10" descr="http://www.rree.gob.sv/cect/templates/cect2/images/CECT-02.png"/>
          <p:cNvPicPr/>
          <p:nvPr/>
        </p:nvPicPr>
        <p:blipFill>
          <a:blip r:embed="rId11">
            <a:extLst>
              <a:ext uri="{28A0092B-C50C-407E-A947-70E740481C1C}">
                <a14:useLocalDpi xmlns:a14="http://schemas.microsoft.com/office/drawing/2010/main" val="0"/>
              </a:ext>
            </a:extLst>
          </a:blip>
          <a:srcRect/>
          <a:stretch>
            <a:fillRect/>
          </a:stretch>
        </p:blipFill>
        <p:spPr bwMode="auto">
          <a:xfrm>
            <a:off x="3972339" y="1973366"/>
            <a:ext cx="1693532" cy="437360"/>
          </a:xfrm>
          <a:prstGeom prst="rect">
            <a:avLst/>
          </a:prstGeom>
          <a:noFill/>
          <a:ln>
            <a:noFill/>
          </a:ln>
        </p:spPr>
      </p:pic>
      <p:pic>
        <p:nvPicPr>
          <p:cNvPr id="12" name="Imagen 11" descr="MARN El Salvador">
            <a:hlinkClick r:id="rId12" tgtFrame="&quot;_blank&quot;"/>
          </p:cNvPr>
          <p:cNvPicPr/>
          <p:nvPr/>
        </p:nvPicPr>
        <p:blipFill rotWithShape="1">
          <a:blip r:embed="rId13">
            <a:extLst>
              <a:ext uri="{28A0092B-C50C-407E-A947-70E740481C1C}">
                <a14:useLocalDpi xmlns:a14="http://schemas.microsoft.com/office/drawing/2010/main" val="0"/>
              </a:ext>
            </a:extLst>
          </a:blip>
          <a:srcRect t="19695" b="24535"/>
          <a:stretch/>
        </p:blipFill>
        <p:spPr bwMode="auto">
          <a:xfrm>
            <a:off x="2815802" y="3409052"/>
            <a:ext cx="1694122" cy="847726"/>
          </a:xfrm>
          <a:prstGeom prst="rect">
            <a:avLst/>
          </a:prstGeom>
          <a:noFill/>
          <a:ln>
            <a:noFill/>
          </a:ln>
        </p:spPr>
      </p:pic>
      <p:pic>
        <p:nvPicPr>
          <p:cNvPr id="13" name="Imagen 12" descr="http://www.secretariatecnica.gob.sv/wp-content/uploads/2015/07/Banner-Fomilenio-II.png"/>
          <p:cNvPicPr/>
          <p:nvPr/>
        </p:nvPicPr>
        <p:blipFill>
          <a:blip r:embed="rId14">
            <a:extLst>
              <a:ext uri="{28A0092B-C50C-407E-A947-70E740481C1C}">
                <a14:useLocalDpi xmlns:a14="http://schemas.microsoft.com/office/drawing/2010/main" val="0"/>
              </a:ext>
            </a:extLst>
          </a:blip>
          <a:srcRect/>
          <a:stretch>
            <a:fillRect/>
          </a:stretch>
        </p:blipFill>
        <p:spPr bwMode="auto">
          <a:xfrm>
            <a:off x="1541866" y="3742550"/>
            <a:ext cx="1149985" cy="721995"/>
          </a:xfrm>
          <a:prstGeom prst="rect">
            <a:avLst/>
          </a:prstGeom>
          <a:noFill/>
          <a:ln>
            <a:noFill/>
          </a:ln>
        </p:spPr>
      </p:pic>
      <p:pic>
        <p:nvPicPr>
          <p:cNvPr id="14" name="Imagen 13" descr="http://finanzascarbono.org/wp-content/uploads/2012/04/logo-bid-nuevo200-e1434943858530.jpg"/>
          <p:cNvPicPr/>
          <p:nvPr/>
        </p:nvPicPr>
        <p:blipFill>
          <a:blip r:embed="rId15">
            <a:extLst>
              <a:ext uri="{28A0092B-C50C-407E-A947-70E740481C1C}">
                <a14:useLocalDpi xmlns:a14="http://schemas.microsoft.com/office/drawing/2010/main" val="0"/>
              </a:ext>
            </a:extLst>
          </a:blip>
          <a:srcRect/>
          <a:stretch>
            <a:fillRect/>
          </a:stretch>
        </p:blipFill>
        <p:spPr bwMode="auto">
          <a:xfrm>
            <a:off x="1384176" y="2955209"/>
            <a:ext cx="1032510" cy="619760"/>
          </a:xfrm>
          <a:prstGeom prst="rect">
            <a:avLst/>
          </a:prstGeom>
          <a:noFill/>
          <a:ln>
            <a:noFill/>
          </a:ln>
        </p:spPr>
      </p:pic>
      <p:pic>
        <p:nvPicPr>
          <p:cNvPr id="15" name="Imagen 14" descr="https://encrypted-tbn2.gstatic.com/images?q=tbn:ANd9GcTdzvtsBfwo6w_23uvkbXELVZQUrG6JIC_W--J8iL3NHLHC4JuAQx0WJh_n"/>
          <p:cNvPicPr/>
          <p:nvPr/>
        </p:nvPicPr>
        <p:blipFill>
          <a:blip r:embed="rId16">
            <a:extLst>
              <a:ext uri="{28A0092B-C50C-407E-A947-70E740481C1C}">
                <a14:useLocalDpi xmlns:a14="http://schemas.microsoft.com/office/drawing/2010/main" val="0"/>
              </a:ext>
            </a:extLst>
          </a:blip>
          <a:srcRect/>
          <a:stretch>
            <a:fillRect/>
          </a:stretch>
        </p:blipFill>
        <p:spPr bwMode="auto">
          <a:xfrm>
            <a:off x="194864" y="4163951"/>
            <a:ext cx="1266825" cy="487680"/>
          </a:xfrm>
          <a:prstGeom prst="rect">
            <a:avLst/>
          </a:prstGeom>
          <a:noFill/>
          <a:ln>
            <a:noFill/>
          </a:ln>
        </p:spPr>
      </p:pic>
      <p:pic>
        <p:nvPicPr>
          <p:cNvPr id="16" name="Imagen 15" descr="http://safefoodfairfood.files.wordpress.com/2012/05/giz.jp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20389" y="2832251"/>
            <a:ext cx="1451950" cy="537049"/>
          </a:xfrm>
          <a:prstGeom prst="rect">
            <a:avLst/>
          </a:prstGeom>
          <a:noFill/>
          <a:ln>
            <a:noFill/>
          </a:ln>
        </p:spPr>
      </p:pic>
      <p:pic>
        <p:nvPicPr>
          <p:cNvPr id="17" name="Imagen 16" descr="COeXPoRT"/>
          <p:cNvPicPr/>
          <p:nvPr/>
        </p:nvPicPr>
        <p:blipFill>
          <a:blip r:embed="rId18">
            <a:extLst>
              <a:ext uri="{28A0092B-C50C-407E-A947-70E740481C1C}">
                <a14:useLocalDpi xmlns:a14="http://schemas.microsoft.com/office/drawing/2010/main" val="0"/>
              </a:ext>
            </a:extLst>
          </a:blip>
          <a:srcRect/>
          <a:stretch>
            <a:fillRect/>
          </a:stretch>
        </p:blipFill>
        <p:spPr bwMode="auto">
          <a:xfrm>
            <a:off x="5665871" y="2657792"/>
            <a:ext cx="1017270" cy="783590"/>
          </a:xfrm>
          <a:prstGeom prst="rect">
            <a:avLst/>
          </a:prstGeom>
          <a:noFill/>
          <a:ln>
            <a:noFill/>
          </a:ln>
        </p:spPr>
      </p:pic>
      <p:pic>
        <p:nvPicPr>
          <p:cNvPr id="18" name="Imagen 17" descr="http://www.ejje.com/corporativo/images/stories/Newsletter/logocamarasal.gif"/>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52439" y="3977911"/>
            <a:ext cx="784860" cy="687705"/>
          </a:xfrm>
          <a:prstGeom prst="rect">
            <a:avLst/>
          </a:prstGeom>
          <a:noFill/>
          <a:ln>
            <a:noFill/>
          </a:ln>
        </p:spPr>
      </p:pic>
      <p:pic>
        <p:nvPicPr>
          <p:cNvPr id="19" name="Imagen 18" descr="http://www.industriaelsalvador.com/wp-content/uploads/2014/07/brand_asi.png"/>
          <p:cNvPicPr/>
          <p:nvPr/>
        </p:nvPicPr>
        <p:blipFill>
          <a:blip r:embed="rId20">
            <a:extLst>
              <a:ext uri="{28A0092B-C50C-407E-A947-70E740481C1C}">
                <a14:useLocalDpi xmlns:a14="http://schemas.microsoft.com/office/drawing/2010/main" val="0"/>
              </a:ext>
            </a:extLst>
          </a:blip>
          <a:srcRect/>
          <a:stretch>
            <a:fillRect/>
          </a:stretch>
        </p:blipFill>
        <p:spPr bwMode="auto">
          <a:xfrm>
            <a:off x="6791381" y="2545147"/>
            <a:ext cx="1443990" cy="571500"/>
          </a:xfrm>
          <a:prstGeom prst="rect">
            <a:avLst/>
          </a:prstGeom>
          <a:noFill/>
          <a:ln>
            <a:noFill/>
          </a:ln>
        </p:spPr>
      </p:pic>
      <p:pic>
        <p:nvPicPr>
          <p:cNvPr id="20" name="Imagen 19" descr="http://actos.com.sv/images/logo%20camtex.jpg"/>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60086" y="3814066"/>
            <a:ext cx="800100" cy="593725"/>
          </a:xfrm>
          <a:prstGeom prst="rect">
            <a:avLst/>
          </a:prstGeom>
          <a:noFill/>
          <a:ln>
            <a:noFill/>
          </a:ln>
        </p:spPr>
      </p:pic>
      <p:pic>
        <p:nvPicPr>
          <p:cNvPr id="21" name="Imagen 20" descr="http://www.casalco.org.sv/img/logo.jpg"/>
          <p:cNvPicPr/>
          <p:nvPr/>
        </p:nvPicPr>
        <p:blipFill>
          <a:blip r:embed="rId22">
            <a:extLst>
              <a:ext uri="{28A0092B-C50C-407E-A947-70E740481C1C}">
                <a14:useLocalDpi xmlns:a14="http://schemas.microsoft.com/office/drawing/2010/main" val="0"/>
              </a:ext>
            </a:extLst>
          </a:blip>
          <a:srcRect/>
          <a:stretch>
            <a:fillRect/>
          </a:stretch>
        </p:blipFill>
        <p:spPr bwMode="auto">
          <a:xfrm>
            <a:off x="3197354" y="4311824"/>
            <a:ext cx="1062990" cy="427990"/>
          </a:xfrm>
          <a:prstGeom prst="rect">
            <a:avLst/>
          </a:prstGeom>
          <a:noFill/>
          <a:ln>
            <a:noFill/>
          </a:ln>
        </p:spPr>
      </p:pic>
      <p:pic>
        <p:nvPicPr>
          <p:cNvPr id="22" name="Imagen 21" descr="http://www.amchamsal.com/templates/tpl_amcham/imgs/amcham-logo.jpg"/>
          <p:cNvPicPr/>
          <p:nvPr/>
        </p:nvPicPr>
        <p:blipFill>
          <a:blip r:embed="rId23">
            <a:extLst>
              <a:ext uri="{28A0092B-C50C-407E-A947-70E740481C1C}">
                <a14:useLocalDpi xmlns:a14="http://schemas.microsoft.com/office/drawing/2010/main" val="0"/>
              </a:ext>
            </a:extLst>
          </a:blip>
          <a:srcRect/>
          <a:stretch>
            <a:fillRect/>
          </a:stretch>
        </p:blipFill>
        <p:spPr bwMode="auto">
          <a:xfrm>
            <a:off x="7959447" y="3340755"/>
            <a:ext cx="942975" cy="399415"/>
          </a:xfrm>
          <a:prstGeom prst="rect">
            <a:avLst/>
          </a:prstGeom>
          <a:noFill/>
          <a:ln>
            <a:noFill/>
          </a:ln>
        </p:spPr>
      </p:pic>
      <p:pic>
        <p:nvPicPr>
          <p:cNvPr id="23" name="45 Imagen" descr="http://www.vicepresidencia.gob.sv/wp-content/uploads/2014/05/VicePresidenciaElSalvador.png"/>
          <p:cNvPicPr/>
          <p:nvPr/>
        </p:nvPicPr>
        <p:blipFill>
          <a:blip r:embed="rId24" r:link="rId25" cstate="screen">
            <a:extLst>
              <a:ext uri="{28A0092B-C50C-407E-A947-70E740481C1C}">
                <a14:useLocalDpi xmlns:a14="http://schemas.microsoft.com/office/drawing/2010/main"/>
              </a:ext>
            </a:extLst>
          </a:blip>
          <a:srcRect/>
          <a:stretch>
            <a:fillRect/>
          </a:stretch>
        </p:blipFill>
        <p:spPr bwMode="auto">
          <a:xfrm>
            <a:off x="3717493" y="2792500"/>
            <a:ext cx="1844675" cy="361950"/>
          </a:xfrm>
          <a:prstGeom prst="rect">
            <a:avLst/>
          </a:prstGeom>
          <a:noFill/>
          <a:ln>
            <a:noFill/>
          </a:ln>
        </p:spPr>
      </p:pic>
      <p:sp>
        <p:nvSpPr>
          <p:cNvPr id="24" name="Rectángulo 23"/>
          <p:cNvSpPr/>
          <p:nvPr/>
        </p:nvSpPr>
        <p:spPr>
          <a:xfrm>
            <a:off x="186838" y="998359"/>
            <a:ext cx="8810221" cy="830997"/>
          </a:xfrm>
          <a:prstGeom prst="rect">
            <a:avLst/>
          </a:prstGeom>
        </p:spPr>
        <p:txBody>
          <a:bodyPr wrap="square">
            <a:spAutoFit/>
          </a:bodyPr>
          <a:lstStyle/>
          <a:p>
            <a:pPr algn="ct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Se ha establecido y mantiene un </a:t>
            </a:r>
            <a:r>
              <a:rPr lang="es-SV" sz="1600" b="1" dirty="0" smtClean="0">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constante diálogo con las diferentes instituciones públicas y privadas</a:t>
            </a: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 </a:t>
            </a:r>
            <a:r>
              <a:rPr lang="es-SV" sz="1600" b="1" dirty="0" smtClean="0">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nacionales e internacionales</a:t>
            </a: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 que participan </a:t>
            </a:r>
            <a:r>
              <a:rPr lang="es-SV" sz="1600" dirty="0">
                <a:latin typeface="Gill Sans MT" panose="020B0502020104020203" pitchFamily="34" charset="0"/>
                <a:ea typeface="Arial Unicode MS" panose="020B0604020202020204" pitchFamily="34" charset="-128"/>
                <a:cs typeface="Arial Unicode MS" panose="020B0604020202020204" pitchFamily="34" charset="-128"/>
              </a:rPr>
              <a:t>en </a:t>
            </a: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promover </a:t>
            </a:r>
            <a:r>
              <a:rPr lang="es-SV" sz="1600" dirty="0">
                <a:latin typeface="Gill Sans MT" panose="020B0502020104020203" pitchFamily="34" charset="0"/>
                <a:ea typeface="Arial Unicode MS" panose="020B0604020202020204" pitchFamily="34" charset="-128"/>
                <a:cs typeface="Arial Unicode MS" panose="020B0604020202020204" pitchFamily="34" charset="-128"/>
              </a:rPr>
              <a:t>e incentivar el crecimiento y la dinamización de la economía </a:t>
            </a:r>
            <a:r>
              <a:rPr lang="es-SV" sz="1600" dirty="0" smtClean="0">
                <a:latin typeface="Gill Sans MT" panose="020B0502020104020203" pitchFamily="34" charset="0"/>
                <a:ea typeface="Arial Unicode MS" panose="020B0604020202020204" pitchFamily="34" charset="-128"/>
                <a:cs typeface="Arial Unicode MS" panose="020B0604020202020204" pitchFamily="34" charset="-128"/>
              </a:rPr>
              <a:t>nacional y regional. </a:t>
            </a:r>
            <a:endParaRPr lang="es-SV" sz="1600" dirty="0">
              <a:latin typeface="Gill Sans MT" panose="020B0502020104020203" pitchFamily="34" charset="0"/>
              <a:ea typeface="Arial Unicode MS" panose="020B0604020202020204" pitchFamily="34" charset="-128"/>
              <a:cs typeface="Arial Unicode MS" panose="020B0604020202020204" pitchFamily="34" charset="-128"/>
            </a:endParaRPr>
          </a:p>
        </p:txBody>
      </p:sp>
      <p:sp>
        <p:nvSpPr>
          <p:cNvPr id="25" name="Rectángulo 24"/>
          <p:cNvSpPr/>
          <p:nvPr/>
        </p:nvSpPr>
        <p:spPr>
          <a:xfrm>
            <a:off x="3463538" y="629421"/>
            <a:ext cx="2802351" cy="338554"/>
          </a:xfrm>
          <a:prstGeom prst="rect">
            <a:avLst/>
          </a:prstGeom>
        </p:spPr>
        <p:txBody>
          <a:bodyPr wrap="squar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pic>
        <p:nvPicPr>
          <p:cNvPr id="26" name="Imagen 25"/>
          <p:cNvPicPr>
            <a:picLocks noChangeAspect="1"/>
          </p:cNvPicPr>
          <p:nvPr/>
        </p:nvPicPr>
        <p:blipFill rotWithShape="1">
          <a:blip r:embed="rId26"/>
          <a:srcRect l="14333" t="21290" r="13633" b="29226"/>
          <a:stretch/>
        </p:blipFill>
        <p:spPr>
          <a:xfrm>
            <a:off x="255249" y="4818039"/>
            <a:ext cx="1286617" cy="662046"/>
          </a:xfrm>
          <a:prstGeom prst="rect">
            <a:avLst/>
          </a:prstGeom>
        </p:spPr>
      </p:pic>
      <p:pic>
        <p:nvPicPr>
          <p:cNvPr id="27" name="Imagen 26"/>
          <p:cNvPicPr>
            <a:picLocks noChangeAspect="1"/>
          </p:cNvPicPr>
          <p:nvPr/>
        </p:nvPicPr>
        <p:blipFill>
          <a:blip r:embed="rId27"/>
          <a:stretch>
            <a:fillRect/>
          </a:stretch>
        </p:blipFill>
        <p:spPr>
          <a:xfrm>
            <a:off x="7463109" y="5055582"/>
            <a:ext cx="1533951" cy="300121"/>
          </a:xfrm>
          <a:prstGeom prst="rect">
            <a:avLst/>
          </a:prstGeom>
        </p:spPr>
      </p:pic>
      <p:pic>
        <p:nvPicPr>
          <p:cNvPr id="28" name="Imagen 27"/>
          <p:cNvPicPr>
            <a:picLocks noChangeAspect="1"/>
          </p:cNvPicPr>
          <p:nvPr/>
        </p:nvPicPr>
        <p:blipFill rotWithShape="1">
          <a:blip r:embed="rId28"/>
          <a:srcRect t="23082" b="27610"/>
          <a:stretch/>
        </p:blipFill>
        <p:spPr>
          <a:xfrm>
            <a:off x="1831419" y="4665616"/>
            <a:ext cx="1095207" cy="540027"/>
          </a:xfrm>
          <a:prstGeom prst="rect">
            <a:avLst/>
          </a:prstGeom>
        </p:spPr>
      </p:pic>
      <p:pic>
        <p:nvPicPr>
          <p:cNvPr id="29" name="Imagen 28"/>
          <p:cNvPicPr>
            <a:picLocks noChangeAspect="1"/>
          </p:cNvPicPr>
          <p:nvPr/>
        </p:nvPicPr>
        <p:blipFill rotWithShape="1">
          <a:blip r:embed="rId29"/>
          <a:srcRect b="13261"/>
          <a:stretch/>
        </p:blipFill>
        <p:spPr>
          <a:xfrm>
            <a:off x="3288587" y="4922086"/>
            <a:ext cx="1046704" cy="453951"/>
          </a:xfrm>
          <a:prstGeom prst="rect">
            <a:avLst/>
          </a:prstGeom>
        </p:spPr>
      </p:pic>
      <p:pic>
        <p:nvPicPr>
          <p:cNvPr id="30" name="Imagen 29"/>
          <p:cNvPicPr>
            <a:picLocks noChangeAspect="1"/>
          </p:cNvPicPr>
          <p:nvPr/>
        </p:nvPicPr>
        <p:blipFill>
          <a:blip r:embed="rId30"/>
          <a:stretch>
            <a:fillRect/>
          </a:stretch>
        </p:blipFill>
        <p:spPr>
          <a:xfrm>
            <a:off x="5805491" y="3899032"/>
            <a:ext cx="662500" cy="798486"/>
          </a:xfrm>
          <a:prstGeom prst="rect">
            <a:avLst/>
          </a:prstGeom>
        </p:spPr>
      </p:pic>
      <p:pic>
        <p:nvPicPr>
          <p:cNvPr id="31" name="Picture 4" descr="Resultado de imagen para onudi"/>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565703" y="4697517"/>
            <a:ext cx="656356" cy="656356"/>
          </a:xfrm>
          <a:prstGeom prst="rect">
            <a:avLst/>
          </a:prstGeom>
          <a:solidFill>
            <a:schemeClr val="bg1"/>
          </a:solidFill>
          <a:extLst/>
        </p:spPr>
      </p:pic>
      <p:sp>
        <p:nvSpPr>
          <p:cNvPr id="32" name="Rectángulo 31"/>
          <p:cNvSpPr/>
          <p:nvPr/>
        </p:nvSpPr>
        <p:spPr>
          <a:xfrm>
            <a:off x="-986681" y="238521"/>
            <a:ext cx="10993209"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26229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607329" y="619356"/>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9" name="Rectángulo 8"/>
          <p:cNvSpPr/>
          <p:nvPr/>
        </p:nvSpPr>
        <p:spPr>
          <a:xfrm>
            <a:off x="2765016" y="1002248"/>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pic>
        <p:nvPicPr>
          <p:cNvPr id="11" name="Imagen 10"/>
          <p:cNvPicPr>
            <a:picLocks noChangeAspect="1"/>
          </p:cNvPicPr>
          <p:nvPr/>
        </p:nvPicPr>
        <p:blipFill>
          <a:blip r:embed="rId3"/>
          <a:stretch>
            <a:fillRect/>
          </a:stretch>
        </p:blipFill>
        <p:spPr>
          <a:xfrm>
            <a:off x="571977" y="4444039"/>
            <a:ext cx="1553674" cy="912054"/>
          </a:xfrm>
          <a:prstGeom prst="rect">
            <a:avLst/>
          </a:prstGeom>
          <a:ln>
            <a:noFill/>
          </a:ln>
          <a:effectLst>
            <a:softEdge rad="112500"/>
          </a:effectLst>
        </p:spPr>
      </p:pic>
      <p:grpSp>
        <p:nvGrpSpPr>
          <p:cNvPr id="13" name="Grupo 12"/>
          <p:cNvGrpSpPr/>
          <p:nvPr/>
        </p:nvGrpSpPr>
        <p:grpSpPr>
          <a:xfrm>
            <a:off x="362104" y="3099118"/>
            <a:ext cx="8482093" cy="923330"/>
            <a:chOff x="373351" y="3473868"/>
            <a:chExt cx="8305428" cy="923330"/>
          </a:xfrm>
        </p:grpSpPr>
        <p:sp>
          <p:nvSpPr>
            <p:cNvPr id="4" name="5 Rectángulo"/>
            <p:cNvSpPr/>
            <p:nvPr/>
          </p:nvSpPr>
          <p:spPr>
            <a:xfrm>
              <a:off x="2367260" y="3473868"/>
              <a:ext cx="6311519" cy="923330"/>
            </a:xfrm>
            <a:prstGeom prst="rect">
              <a:avLst/>
            </a:prstGeom>
          </p:spPr>
          <p:txBody>
            <a:bodyPr wrap="square">
              <a:spAutoFit/>
            </a:bodyPr>
            <a:lstStyle/>
            <a:p>
              <a:pPr lvl="0" algn="just"/>
              <a:r>
                <a:rPr lang="es-SV" dirty="0" smtClean="0">
                  <a:latin typeface="Gill Sans MT" panose="020B0502020104020203" pitchFamily="34" charset="0"/>
                </a:rPr>
                <a:t>Se </a:t>
              </a:r>
              <a:r>
                <a:rPr lang="es-SV" dirty="0">
                  <a:latin typeface="Gill Sans MT" panose="020B0502020104020203" pitchFamily="34" charset="0"/>
                </a:rPr>
                <a:t>presentó la cartera de proyectos de Asocios público Privados de PROESA a potenciales inversionistas, fondos de inversión y banca </a:t>
              </a:r>
              <a:r>
                <a:rPr lang="es-SV" dirty="0" smtClean="0">
                  <a:latin typeface="Gill Sans MT" panose="020B0502020104020203" pitchFamily="34" charset="0"/>
                </a:rPr>
                <a:t>multilateral.</a:t>
              </a:r>
              <a:endParaRPr lang="es-SV" dirty="0">
                <a:latin typeface="Gill Sans MT" panose="020B0502020104020203" pitchFamily="34" charset="0"/>
              </a:endParaRPr>
            </a:p>
          </p:txBody>
        </p:sp>
        <p:pic>
          <p:nvPicPr>
            <p:cNvPr id="12" name="Imagen 11"/>
            <p:cNvPicPr>
              <a:picLocks noChangeAspect="1"/>
            </p:cNvPicPr>
            <p:nvPr/>
          </p:nvPicPr>
          <p:blipFill rotWithShape="1">
            <a:blip r:embed="rId4"/>
            <a:srcRect t="9028" b="14997"/>
            <a:stretch/>
          </p:blipFill>
          <p:spPr>
            <a:xfrm>
              <a:off x="373351" y="3520859"/>
              <a:ext cx="1888273" cy="744277"/>
            </a:xfrm>
            <a:prstGeom prst="rect">
              <a:avLst/>
            </a:prstGeom>
          </p:spPr>
        </p:pic>
      </p:grpSp>
      <p:sp>
        <p:nvSpPr>
          <p:cNvPr id="14" name="5 Rectángulo"/>
          <p:cNvSpPr/>
          <p:nvPr/>
        </p:nvSpPr>
        <p:spPr>
          <a:xfrm>
            <a:off x="2415917" y="4180908"/>
            <a:ext cx="6445770" cy="1477328"/>
          </a:xfrm>
          <a:prstGeom prst="rect">
            <a:avLst/>
          </a:prstGeom>
        </p:spPr>
        <p:txBody>
          <a:bodyPr wrap="square">
            <a:spAutoFit/>
          </a:bodyPr>
          <a:lstStyle/>
          <a:p>
            <a:pPr lvl="0" algn="just"/>
            <a:r>
              <a:rPr lang="es-SV" dirty="0" smtClean="0">
                <a:latin typeface="Gill Sans MT" panose="020B0502020104020203" pitchFamily="34" charset="0"/>
              </a:rPr>
              <a:t>Está vigente el </a:t>
            </a:r>
            <a:r>
              <a:rPr lang="es-SV" b="1" dirty="0">
                <a:effectLst>
                  <a:outerShdw blurRad="38100" dist="38100" dir="2700000" algn="tl">
                    <a:srgbClr val="000000">
                      <a:alpha val="43137"/>
                    </a:srgbClr>
                  </a:outerShdw>
                </a:effectLst>
                <a:latin typeface="Gill Sans MT" panose="020B0502020104020203" pitchFamily="34" charset="0"/>
              </a:rPr>
              <a:t>Plan de Fortalecimiento de </a:t>
            </a:r>
            <a:r>
              <a:rPr lang="es-SV" b="1" dirty="0" smtClean="0">
                <a:effectLst>
                  <a:outerShdw blurRad="38100" dist="38100" dir="2700000" algn="tl">
                    <a:srgbClr val="000000">
                      <a:alpha val="43137"/>
                    </a:srgbClr>
                  </a:outerShdw>
                </a:effectLst>
                <a:latin typeface="Gill Sans MT" panose="020B0502020104020203" pitchFamily="34" charset="0"/>
              </a:rPr>
              <a:t>Capacidades</a:t>
            </a:r>
            <a:r>
              <a:rPr lang="es-SV" dirty="0" smtClean="0">
                <a:latin typeface="Gill Sans MT" panose="020B0502020104020203" pitchFamily="34" charset="0"/>
              </a:rPr>
              <a:t> con el apoyo de FOMILENIO II que consiste en la contratación de consultor externo internacional con experiencia en el modelo APP y la contratación del equipo técnico local para el desarrollo de los estudios para las ICE.</a:t>
            </a:r>
            <a:endParaRPr lang="es-SV" dirty="0">
              <a:latin typeface="Gill Sans MT" panose="020B0502020104020203" pitchFamily="34" charset="0"/>
            </a:endParaRPr>
          </a:p>
        </p:txBody>
      </p:sp>
      <p:grpSp>
        <p:nvGrpSpPr>
          <p:cNvPr id="19" name="Grupo 18"/>
          <p:cNvGrpSpPr/>
          <p:nvPr/>
        </p:nvGrpSpPr>
        <p:grpSpPr>
          <a:xfrm>
            <a:off x="363561" y="1619531"/>
            <a:ext cx="8513116" cy="1341694"/>
            <a:chOff x="363561" y="1619531"/>
            <a:chExt cx="8513116" cy="1341694"/>
          </a:xfrm>
        </p:grpSpPr>
        <p:sp>
          <p:nvSpPr>
            <p:cNvPr id="7" name="5 Rectángulo"/>
            <p:cNvSpPr/>
            <p:nvPr/>
          </p:nvSpPr>
          <p:spPr>
            <a:xfrm>
              <a:off x="1963713" y="1637786"/>
              <a:ext cx="6850504" cy="1323439"/>
            </a:xfrm>
            <a:prstGeom prst="rect">
              <a:avLst/>
            </a:prstGeom>
          </p:spPr>
          <p:txBody>
            <a:bodyPr wrap="square">
              <a:spAutoFit/>
            </a:bodyPr>
            <a:lstStyle/>
            <a:p>
              <a:pPr algn="just"/>
              <a:r>
                <a:rPr lang="es-SV" sz="1600" b="1" dirty="0" smtClean="0">
                  <a:latin typeface="Gill Sans MT" panose="020B0502020104020203" pitchFamily="34" charset="0"/>
                </a:rPr>
                <a:t>SALIERON DE CARTERA LOS PROYECTOS EN ESTUDIO:</a:t>
              </a:r>
            </a:p>
            <a:p>
              <a:pPr marL="342900" indent="-342900" algn="just">
                <a:buAutoNum type="arabicPeriod"/>
              </a:pPr>
              <a:r>
                <a:rPr lang="es-SV" sz="1600" dirty="0" smtClean="0">
                  <a:latin typeface="Gill Sans MT" panose="020B0502020104020203" pitchFamily="34" charset="0"/>
                </a:rPr>
                <a:t>Aeropuerto de Ilopango;</a:t>
              </a:r>
            </a:p>
            <a:p>
              <a:pPr marL="342900" indent="-342900" algn="just">
                <a:buAutoNum type="arabicPeriod"/>
              </a:pPr>
              <a:r>
                <a:rPr lang="es-SV" sz="1600" dirty="0" smtClean="0">
                  <a:latin typeface="Gill Sans MT" panose="020B0502020104020203" pitchFamily="34" charset="0"/>
                </a:rPr>
                <a:t>Suministro </a:t>
              </a:r>
              <a:r>
                <a:rPr lang="es-SV" sz="1600" dirty="0">
                  <a:latin typeface="Gill Sans MT" panose="020B0502020104020203" pitchFamily="34" charset="0"/>
                </a:rPr>
                <a:t>de licencias de conducir, tarjetas de circulación y placas de vehículos automotores, administración del registro público de vehículos y servicios </a:t>
              </a:r>
              <a:r>
                <a:rPr lang="es-SV" sz="1600" dirty="0" smtClean="0">
                  <a:latin typeface="Gill Sans MT" panose="020B0502020104020203" pitchFamily="34" charset="0"/>
                </a:rPr>
                <a:t>asociados.</a:t>
              </a:r>
              <a:endParaRPr lang="es-SV" sz="1600" dirty="0">
                <a:latin typeface="Gill Sans MT" panose="020B0502020104020203" pitchFamily="34" charset="0"/>
              </a:endParaRPr>
            </a:p>
          </p:txBody>
        </p:sp>
        <p:pic>
          <p:nvPicPr>
            <p:cNvPr id="15" name="Imagen 14"/>
            <p:cNvPicPr>
              <a:picLocks noChangeAspect="1"/>
            </p:cNvPicPr>
            <p:nvPr/>
          </p:nvPicPr>
          <p:blipFill>
            <a:blip r:embed="rId5"/>
            <a:stretch>
              <a:fillRect/>
            </a:stretch>
          </p:blipFill>
          <p:spPr>
            <a:xfrm>
              <a:off x="952273" y="1917954"/>
              <a:ext cx="763101" cy="763101"/>
            </a:xfrm>
            <a:prstGeom prst="rect">
              <a:avLst/>
            </a:prstGeom>
          </p:spPr>
        </p:pic>
        <p:sp>
          <p:nvSpPr>
            <p:cNvPr id="16" name="Rectángulo 15"/>
            <p:cNvSpPr/>
            <p:nvPr/>
          </p:nvSpPr>
          <p:spPr>
            <a:xfrm>
              <a:off x="363561" y="1619531"/>
              <a:ext cx="8513116" cy="1341694"/>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grpSp>
      <p:sp>
        <p:nvSpPr>
          <p:cNvPr id="17" name="Rectángulo 16"/>
          <p:cNvSpPr/>
          <p:nvPr/>
        </p:nvSpPr>
        <p:spPr>
          <a:xfrm>
            <a:off x="366061" y="3091061"/>
            <a:ext cx="8513116" cy="931387"/>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sp>
        <p:nvSpPr>
          <p:cNvPr id="18" name="Rectángulo 17"/>
          <p:cNvSpPr/>
          <p:nvPr/>
        </p:nvSpPr>
        <p:spPr>
          <a:xfrm>
            <a:off x="383551" y="4157856"/>
            <a:ext cx="8513116" cy="1500380"/>
          </a:xfrm>
          <a:prstGeom prst="rect">
            <a:avLst/>
          </a:prstGeom>
          <a:noFill/>
          <a:ln w="31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spTree>
    <p:extLst>
      <p:ext uri="{BB962C8B-B14F-4D97-AF65-F5344CB8AC3E}">
        <p14:creationId xmlns:p14="http://schemas.microsoft.com/office/powerpoint/2010/main" val="1753559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607329" y="413112"/>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3" name="Rectángulo 2"/>
          <p:cNvSpPr/>
          <p:nvPr/>
        </p:nvSpPr>
        <p:spPr>
          <a:xfrm>
            <a:off x="2765016" y="796004"/>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
        <p:nvSpPr>
          <p:cNvPr id="4" name="AutoShape 2" descr="Resultado de imagen para fomilenio"/>
          <p:cNvSpPr>
            <a:spLocks noChangeAspect="1" noChangeArrowheads="1"/>
          </p:cNvSpPr>
          <p:nvPr/>
        </p:nvSpPr>
        <p:spPr bwMode="auto">
          <a:xfrm>
            <a:off x="155575" y="-3507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graphicFrame>
        <p:nvGraphicFramePr>
          <p:cNvPr id="5" name="Diagrama 4"/>
          <p:cNvGraphicFramePr/>
          <p:nvPr>
            <p:extLst>
              <p:ext uri="{D42A27DB-BD31-4B8C-83A1-F6EECF244321}">
                <p14:modId xmlns:p14="http://schemas.microsoft.com/office/powerpoint/2010/main" val="3979542766"/>
              </p:ext>
            </p:extLst>
          </p:nvPr>
        </p:nvGraphicFramePr>
        <p:xfrm>
          <a:off x="618636" y="1116994"/>
          <a:ext cx="8200964" cy="447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5457680" y="4617830"/>
            <a:ext cx="2989385" cy="707886"/>
          </a:xfrm>
          <a:prstGeom prst="rect">
            <a:avLst/>
          </a:prstGeom>
        </p:spPr>
        <p:txBody>
          <a:bodyPr wrap="square">
            <a:spAutoFit/>
          </a:bodyPr>
          <a:lstStyle/>
          <a:p>
            <a:pPr marL="228600" algn="r"/>
            <a:r>
              <a:rPr lang="es-SV" sz="2000" b="1" dirty="0" smtClean="0">
                <a:effectLst>
                  <a:outerShdw blurRad="38100" dist="38100" dir="2700000" algn="tl">
                    <a:srgbClr val="000000">
                      <a:alpha val="43137"/>
                    </a:srgbClr>
                  </a:outerShdw>
                </a:effectLst>
                <a:latin typeface="Gill Sans MT" panose="020B0502020104020203" pitchFamily="34" charset="0"/>
                <a:ea typeface="MS Mincho" panose="02020609040205080304" pitchFamily="49" charset="-128"/>
                <a:cs typeface="Times New Roman" panose="02020603050405020304" pitchFamily="18" charset="0"/>
              </a:rPr>
              <a:t>CICLO DE PROYECTO APP</a:t>
            </a:r>
            <a:endParaRPr lang="es-SV" sz="2000" b="1" dirty="0">
              <a:effectLst>
                <a:outerShdw blurRad="38100" dist="38100" dir="2700000" algn="tl">
                  <a:srgbClr val="000000">
                    <a:alpha val="43137"/>
                  </a:srgbClr>
                </a:outerShdw>
              </a:effectLst>
              <a:latin typeface="Gill Sans MT" panose="020B05020201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92466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37" y="265831"/>
            <a:ext cx="8154650" cy="1772832"/>
          </a:xfrm>
          <a:prstGeom prst="rect">
            <a:avLst/>
          </a:prstGeom>
        </p:spPr>
      </p:pic>
      <p:sp>
        <p:nvSpPr>
          <p:cNvPr id="6" name="5 Rectángulo"/>
          <p:cNvSpPr/>
          <p:nvPr/>
        </p:nvSpPr>
        <p:spPr>
          <a:xfrm>
            <a:off x="-215334" y="2034524"/>
            <a:ext cx="9224423" cy="3785652"/>
          </a:xfrm>
          <a:prstGeom prst="rect">
            <a:avLst/>
          </a:prstGeom>
          <a:noFill/>
        </p:spPr>
        <p:txBody>
          <a:bodyPr wrap="square">
            <a:spAutoFit/>
          </a:bodyPr>
          <a:lstStyle/>
          <a:p>
            <a:pPr marL="4000500" lvl="8" indent="-342900" algn="just">
              <a:buFont typeface="Wingdings" panose="05000000000000000000" pitchFamily="2" charset="2"/>
              <a:buChar char="§"/>
            </a:pPr>
            <a:r>
              <a:rPr lang="es-SV" sz="1600" dirty="0" smtClean="0">
                <a:latin typeface="Gill Sans MT" panose="020B0502020104020203" pitchFamily="34" charset="0"/>
              </a:rPr>
              <a:t>Parque  </a:t>
            </a:r>
            <a:r>
              <a:rPr lang="es-SV" sz="1600" dirty="0">
                <a:latin typeface="Gill Sans MT" panose="020B0502020104020203" pitchFamily="34" charset="0"/>
              </a:rPr>
              <a:t>Científico Tecnológico de Ciencias Exactas e Ingeniería en Zacatecoluca;</a:t>
            </a:r>
          </a:p>
          <a:p>
            <a:pPr marL="2628900" lvl="5" indent="-342900" algn="just">
              <a:buFont typeface="Wingdings" panose="05000000000000000000" pitchFamily="2" charset="2"/>
              <a:buChar char="§"/>
            </a:pPr>
            <a:r>
              <a:rPr lang="es-SV" sz="1600" dirty="0">
                <a:latin typeface="Gill Sans MT" panose="020B0502020104020203" pitchFamily="34" charset="0"/>
              </a:rPr>
              <a:t>Nuevo Centro de Gobierno en Antiguo Cuscatlán, La Libertad;</a:t>
            </a:r>
          </a:p>
          <a:p>
            <a:pPr marL="2628900" lvl="5" indent="-342900" algn="just">
              <a:buFont typeface="Wingdings" panose="05000000000000000000" pitchFamily="2" charset="2"/>
              <a:buChar char="§"/>
            </a:pPr>
            <a:r>
              <a:rPr lang="es-SV" sz="1600" dirty="0" smtClean="0">
                <a:latin typeface="Gill Sans MT" panose="020B0502020104020203" pitchFamily="34" charset="0"/>
              </a:rPr>
              <a:t>Iluminación</a:t>
            </a:r>
            <a:r>
              <a:rPr lang="es-SV" sz="1600" dirty="0">
                <a:latin typeface="Gill Sans MT" panose="020B0502020104020203" pitchFamily="34" charset="0"/>
              </a:rPr>
              <a:t>, video vigilancia y foto multa de carretera desde desvío de Lourdes Colón hacia el Aeropuerto Internacional y del desvío de Zacatecoluca hasta la entrada a Zacatecoluca);</a:t>
            </a:r>
          </a:p>
          <a:p>
            <a:pPr marL="2628900" lvl="5" indent="-342900" algn="just">
              <a:buFont typeface="Wingdings" panose="05000000000000000000" pitchFamily="2" charset="2"/>
              <a:buChar char="§"/>
            </a:pPr>
            <a:r>
              <a:rPr lang="es-SV" sz="1600" dirty="0">
                <a:latin typeface="Gill Sans MT" panose="020B0502020104020203" pitchFamily="34" charset="0"/>
              </a:rPr>
              <a:t>Terminal de Carga Aérea del Aeropuerto Internacional de El Salvador;</a:t>
            </a:r>
          </a:p>
          <a:p>
            <a:pPr marL="2628900" lvl="5" indent="-342900" algn="just">
              <a:buFont typeface="Wingdings" panose="05000000000000000000" pitchFamily="2" charset="2"/>
              <a:buChar char="§"/>
            </a:pPr>
            <a:r>
              <a:rPr lang="es-SV" sz="1600" dirty="0">
                <a:latin typeface="Gill Sans MT" panose="020B0502020104020203" pitchFamily="34" charset="0"/>
              </a:rPr>
              <a:t>Parqueos en Ministerio de </a:t>
            </a:r>
            <a:r>
              <a:rPr lang="es-SV" sz="1600" dirty="0" smtClean="0">
                <a:latin typeface="Gill Sans MT" panose="020B0502020104020203" pitchFamily="34" charset="0"/>
              </a:rPr>
              <a:t>Gobernación en el Centro de Gobierno;</a:t>
            </a:r>
            <a:endParaRPr lang="es-SV" sz="1600" dirty="0">
              <a:latin typeface="Gill Sans MT" panose="020B0502020104020203" pitchFamily="34" charset="0"/>
            </a:endParaRPr>
          </a:p>
          <a:p>
            <a:pPr marL="2628900" lvl="5" indent="-342900" algn="just">
              <a:buFont typeface="Wingdings" panose="05000000000000000000" pitchFamily="2" charset="2"/>
              <a:buChar char="§"/>
            </a:pPr>
            <a:r>
              <a:rPr lang="es-SV" sz="1600" dirty="0">
                <a:latin typeface="Gill Sans MT" panose="020B0502020104020203" pitchFamily="34" charset="0"/>
              </a:rPr>
              <a:t>Zona Logística Económica en Aeropuerto Internacional de El Salvador;</a:t>
            </a:r>
          </a:p>
          <a:p>
            <a:pPr marL="2628900" lvl="5" indent="-342900" algn="just">
              <a:buFont typeface="Wingdings" panose="05000000000000000000" pitchFamily="2" charset="2"/>
              <a:buChar char="§"/>
            </a:pPr>
            <a:r>
              <a:rPr lang="es-SV" sz="1600" dirty="0" smtClean="0">
                <a:latin typeface="Gill Sans MT" panose="020B0502020104020203" pitchFamily="34" charset="0"/>
              </a:rPr>
              <a:t>Libramiento </a:t>
            </a:r>
            <a:r>
              <a:rPr lang="es-SV" sz="1600" dirty="0">
                <a:latin typeface="Gill Sans MT" panose="020B0502020104020203" pitchFamily="34" charset="0"/>
              </a:rPr>
              <a:t>perimetral de San Salvador Tramo </a:t>
            </a:r>
            <a:r>
              <a:rPr lang="es-SV" sz="1600" dirty="0" smtClean="0">
                <a:latin typeface="Gill Sans MT" panose="020B0502020104020203" pitchFamily="34" charset="0"/>
              </a:rPr>
              <a:t>Sur;</a:t>
            </a:r>
          </a:p>
          <a:p>
            <a:pPr marL="2628900" lvl="5" indent="-342900" algn="just">
              <a:buFont typeface="Wingdings" panose="05000000000000000000" pitchFamily="2" charset="2"/>
              <a:buChar char="§"/>
            </a:pPr>
            <a:r>
              <a:rPr lang="es-SV" sz="1600" dirty="0" smtClean="0">
                <a:latin typeface="Gill Sans MT" panose="020B0502020104020203" pitchFamily="34" charset="0"/>
              </a:rPr>
              <a:t>Corredor elevado Soyapango – </a:t>
            </a:r>
            <a:r>
              <a:rPr lang="es-SV" sz="1600" dirty="0" err="1" smtClean="0">
                <a:latin typeface="Gill Sans MT" panose="020B0502020104020203" pitchFamily="34" charset="0"/>
              </a:rPr>
              <a:t>Blvd</a:t>
            </a:r>
            <a:r>
              <a:rPr lang="es-SV" sz="1600" dirty="0" smtClean="0">
                <a:latin typeface="Gill Sans MT" panose="020B0502020104020203" pitchFamily="34" charset="0"/>
              </a:rPr>
              <a:t>. Monseñor Romero;</a:t>
            </a:r>
          </a:p>
          <a:p>
            <a:pPr marL="800100" lvl="1" indent="-342900" algn="just">
              <a:buFont typeface="Wingdings" panose="05000000000000000000" pitchFamily="2" charset="2"/>
              <a:buChar char="§"/>
            </a:pPr>
            <a:r>
              <a:rPr lang="es-SV" sz="1600" dirty="0">
                <a:latin typeface="Gill Sans MT" panose="020B0502020104020203" pitchFamily="34" charset="0"/>
              </a:rPr>
              <a:t>Corredor Norte Metropolitano;</a:t>
            </a:r>
          </a:p>
          <a:p>
            <a:pPr marL="800100" lvl="1" indent="-342900" algn="just">
              <a:buFont typeface="Wingdings" panose="05000000000000000000" pitchFamily="2" charset="2"/>
              <a:buChar char="§"/>
            </a:pPr>
            <a:r>
              <a:rPr lang="es-SV" sz="1600" dirty="0" smtClean="0">
                <a:latin typeface="Gill Sans MT" panose="020B0502020104020203" pitchFamily="34" charset="0"/>
              </a:rPr>
              <a:t>Segunda </a:t>
            </a:r>
            <a:r>
              <a:rPr lang="es-SV" sz="1600" dirty="0">
                <a:latin typeface="Gill Sans MT" panose="020B0502020104020203" pitchFamily="34" charset="0"/>
              </a:rPr>
              <a:t>etapa del </a:t>
            </a:r>
            <a:r>
              <a:rPr lang="es-SV" sz="1600" dirty="0" smtClean="0">
                <a:latin typeface="Gill Sans MT" panose="020B0502020104020203" pitchFamily="34" charset="0"/>
              </a:rPr>
              <a:t>SITRAMSS;</a:t>
            </a:r>
          </a:p>
          <a:p>
            <a:pPr marL="800100" lvl="1" indent="-342900" algn="just">
              <a:buFont typeface="Wingdings" panose="05000000000000000000" pitchFamily="2" charset="2"/>
              <a:buChar char="§"/>
            </a:pPr>
            <a:r>
              <a:rPr lang="es-SV" sz="1600" dirty="0" smtClean="0">
                <a:latin typeface="Gill Sans MT" panose="020B0502020104020203" pitchFamily="34" charset="0"/>
              </a:rPr>
              <a:t>Parqueos </a:t>
            </a:r>
            <a:r>
              <a:rPr lang="es-SV" sz="1600" dirty="0">
                <a:latin typeface="Gill Sans MT" panose="020B0502020104020203" pitchFamily="34" charset="0"/>
              </a:rPr>
              <a:t>en calles propiedad del </a:t>
            </a:r>
            <a:r>
              <a:rPr lang="es-SV" sz="1600" dirty="0" smtClean="0">
                <a:latin typeface="Gill Sans MT" panose="020B0502020104020203" pitchFamily="34" charset="0"/>
              </a:rPr>
              <a:t>Ministerio de Obras Públicas;</a:t>
            </a:r>
          </a:p>
          <a:p>
            <a:pPr marL="800100" lvl="1" indent="-342900" algn="just">
              <a:buFont typeface="Wingdings" panose="05000000000000000000" pitchFamily="2" charset="2"/>
              <a:buChar char="§"/>
            </a:pPr>
            <a:r>
              <a:rPr lang="es-SV" sz="1600" dirty="0" smtClean="0">
                <a:latin typeface="Gill Sans MT" panose="020B0502020104020203" pitchFamily="34" charset="0"/>
              </a:rPr>
              <a:t>Corredor Pacífico (CA02) entre la </a:t>
            </a:r>
            <a:r>
              <a:rPr lang="es-SV" sz="1600" dirty="0" err="1" smtClean="0">
                <a:latin typeface="Gill Sans MT" panose="020B0502020104020203" pitchFamily="34" charset="0"/>
              </a:rPr>
              <a:t>Hachadura</a:t>
            </a:r>
            <a:r>
              <a:rPr lang="es-SV" sz="1600" dirty="0" smtClean="0">
                <a:latin typeface="Gill Sans MT" panose="020B0502020104020203" pitchFamily="34" charset="0"/>
              </a:rPr>
              <a:t> y la carretera CA12 (Km. 5) </a:t>
            </a:r>
            <a:endParaRPr lang="es-SV" sz="1600" dirty="0">
              <a:latin typeface="Gill Sans MT" panose="020B0502020104020203" pitchFamily="34" charset="0"/>
            </a:endParaRPr>
          </a:p>
        </p:txBody>
      </p:sp>
      <p:cxnSp>
        <p:nvCxnSpPr>
          <p:cNvPr id="8" name="Conector recto 7"/>
          <p:cNvCxnSpPr/>
          <p:nvPr/>
        </p:nvCxnSpPr>
        <p:spPr>
          <a:xfrm>
            <a:off x="644577" y="419725"/>
            <a:ext cx="0" cy="5246557"/>
          </a:xfrm>
          <a:prstGeom prst="line">
            <a:avLst/>
          </a:prstGeom>
          <a:ln w="3175">
            <a:solidFill>
              <a:schemeClr val="bg1">
                <a:lumMod val="9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a:off x="2505856" y="422225"/>
            <a:ext cx="0" cy="5246557"/>
          </a:xfrm>
          <a:prstGeom prst="line">
            <a:avLst/>
          </a:prstGeom>
          <a:ln w="3175">
            <a:solidFill>
              <a:schemeClr val="bg1">
                <a:lumMod val="9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a:off x="3872459" y="419725"/>
            <a:ext cx="0" cy="5246557"/>
          </a:xfrm>
          <a:prstGeom prst="line">
            <a:avLst/>
          </a:prstGeom>
          <a:ln w="3175">
            <a:solidFill>
              <a:schemeClr val="bg1">
                <a:lumMod val="95000"/>
              </a:schemeClr>
            </a:solidFill>
            <a:prstDash val="dash"/>
          </a:ln>
        </p:spPr>
        <p:style>
          <a:lnRef idx="2">
            <a:schemeClr val="accent1"/>
          </a:lnRef>
          <a:fillRef idx="0">
            <a:schemeClr val="accent1"/>
          </a:fillRef>
          <a:effectRef idx="1">
            <a:schemeClr val="accent1"/>
          </a:effectRef>
          <a:fontRef idx="minor">
            <a:schemeClr val="tx1"/>
          </a:fontRef>
        </p:style>
      </p:cxnSp>
      <p:sp>
        <p:nvSpPr>
          <p:cNvPr id="11" name="Rectángulo 10"/>
          <p:cNvSpPr/>
          <p:nvPr/>
        </p:nvSpPr>
        <p:spPr>
          <a:xfrm>
            <a:off x="-34974" y="24109"/>
            <a:ext cx="4572000" cy="707886"/>
          </a:xfrm>
          <a:prstGeom prst="rect">
            <a:avLst/>
          </a:prstGeom>
        </p:spPr>
        <p:txBody>
          <a:bodyPr>
            <a:spAutoFit/>
          </a:bodyPr>
          <a:lstStyle/>
          <a:p>
            <a:pPr algn="ctr"/>
            <a:r>
              <a:rPr lang="es-SV" sz="2000" b="1" dirty="0" smtClean="0">
                <a:latin typeface="Gill Sans MT" panose="020B0502020104020203" pitchFamily="34" charset="0"/>
              </a:rPr>
              <a:t>Estado Actual de los 12 proyectos de acuerdo al ciclo</a:t>
            </a:r>
            <a:endParaRPr lang="es-SV" sz="2000" b="1" dirty="0"/>
          </a:p>
        </p:txBody>
      </p:sp>
    </p:spTree>
    <p:extLst>
      <p:ext uri="{BB962C8B-B14F-4D97-AF65-F5344CB8AC3E}">
        <p14:creationId xmlns:p14="http://schemas.microsoft.com/office/powerpoint/2010/main" val="2288393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pic>
        <p:nvPicPr>
          <p:cNvPr id="4" name="Imagen 3" descr="10-11.jpg"/>
          <p:cNvPicPr>
            <a:picLocks noChangeAspect="1"/>
          </p:cNvPicPr>
          <p:nvPr/>
        </p:nvPicPr>
        <p:blipFill rotWithShape="1">
          <a:blip r:embed="rId3">
            <a:extLst>
              <a:ext uri="{28A0092B-C50C-407E-A947-70E740481C1C}">
                <a14:useLocalDpi xmlns:a14="http://schemas.microsoft.com/office/drawing/2010/main" val="0"/>
              </a:ext>
            </a:extLst>
          </a:blip>
          <a:srcRect t="40308" b="16945"/>
          <a:stretch/>
        </p:blipFill>
        <p:spPr>
          <a:xfrm>
            <a:off x="-1" y="2728210"/>
            <a:ext cx="9127117" cy="3013023"/>
          </a:xfrm>
          <a:prstGeom prst="rect">
            <a:avLst/>
          </a:prstGeom>
        </p:spPr>
      </p:pic>
    </p:spTree>
    <p:extLst>
      <p:ext uri="{BB962C8B-B14F-4D97-AF65-F5344CB8AC3E}">
        <p14:creationId xmlns:p14="http://schemas.microsoft.com/office/powerpoint/2010/main" val="2934472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3"/>
          <p:cNvGraphicFramePr/>
          <p:nvPr>
            <p:extLst>
              <p:ext uri="{D42A27DB-BD31-4B8C-83A1-F6EECF244321}">
                <p14:modId xmlns:p14="http://schemas.microsoft.com/office/powerpoint/2010/main" val="4007618230"/>
              </p:ext>
            </p:extLst>
          </p:nvPr>
        </p:nvGraphicFramePr>
        <p:xfrm>
          <a:off x="240535" y="2077911"/>
          <a:ext cx="8678613" cy="1669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rotWithShape="1">
          <a:blip r:embed="rId7"/>
          <a:srcRect b="80075"/>
          <a:stretch/>
        </p:blipFill>
        <p:spPr>
          <a:xfrm>
            <a:off x="1143" y="-110111"/>
            <a:ext cx="9142857" cy="1159422"/>
          </a:xfrm>
          <a:prstGeom prst="rect">
            <a:avLst/>
          </a:prstGeom>
        </p:spPr>
      </p:pic>
      <p:sp>
        <p:nvSpPr>
          <p:cNvPr id="2" name="Rectángulo 1"/>
          <p:cNvSpPr/>
          <p:nvPr/>
        </p:nvSpPr>
        <p:spPr>
          <a:xfrm>
            <a:off x="-607329" y="477465"/>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9" name="Rectángulo 8"/>
          <p:cNvSpPr/>
          <p:nvPr/>
        </p:nvSpPr>
        <p:spPr>
          <a:xfrm>
            <a:off x="2765016" y="844591"/>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
        <p:nvSpPr>
          <p:cNvPr id="11" name="Rectángulo 10"/>
          <p:cNvSpPr/>
          <p:nvPr/>
        </p:nvSpPr>
        <p:spPr>
          <a:xfrm>
            <a:off x="359764" y="1473591"/>
            <a:ext cx="8454451" cy="584775"/>
          </a:xfrm>
          <a:prstGeom prst="rect">
            <a:avLst/>
          </a:prstGeom>
        </p:spPr>
        <p:txBody>
          <a:bodyPr wrap="square">
            <a:spAutoFit/>
          </a:bodyPr>
          <a:lstStyle/>
          <a:p>
            <a:pPr lvl="0" algn="just"/>
            <a:r>
              <a:rPr lang="es-SV" sz="1600" dirty="0" smtClean="0">
                <a:latin typeface="Gill Sans MT" panose="020B0502020104020203" pitchFamily="34" charset="0"/>
                <a:cs typeface="Calibri" panose="020F0502020204030204" pitchFamily="34" charset="0"/>
              </a:rPr>
              <a:t>Se cuenta con </a:t>
            </a:r>
            <a:r>
              <a:rPr lang="es-SV" sz="1600" b="1" dirty="0" smtClean="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la Estrategia Marca País El </a:t>
            </a:r>
            <a:r>
              <a:rPr lang="es-SV" sz="1600" b="1" dirty="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Salvador "De adentro hacia afuera" </a:t>
            </a:r>
            <a:r>
              <a:rPr lang="es-SV" sz="1600" dirty="0">
                <a:latin typeface="Gill Sans MT" panose="020B0502020104020203" pitchFamily="34" charset="0"/>
                <a:cs typeface="Calibri" panose="020F0502020204030204" pitchFamily="34" charset="0"/>
              </a:rPr>
              <a:t>que tiene como objetivo dar a conocer y posicionar al país en 3 etapas: </a:t>
            </a:r>
            <a:endParaRPr lang="es-SV" sz="1600" dirty="0" smtClean="0">
              <a:latin typeface="Gill Sans MT" panose="020B0502020104020203" pitchFamily="34" charset="0"/>
              <a:cs typeface="Calibri" panose="020F0502020204030204" pitchFamily="34" charset="0"/>
            </a:endParaRPr>
          </a:p>
        </p:txBody>
      </p:sp>
      <p:sp>
        <p:nvSpPr>
          <p:cNvPr id="16" name="Rectángulo 15"/>
          <p:cNvSpPr/>
          <p:nvPr/>
        </p:nvSpPr>
        <p:spPr>
          <a:xfrm>
            <a:off x="240534" y="3904959"/>
            <a:ext cx="8678613" cy="1815882"/>
          </a:xfrm>
          <a:prstGeom prst="rect">
            <a:avLst/>
          </a:prstGeom>
        </p:spPr>
        <p:txBody>
          <a:bodyPr wrap="square">
            <a:spAutoFit/>
          </a:bodyPr>
          <a:lstStyle/>
          <a:p>
            <a:pPr marL="285750" lvl="0" indent="-285750" algn="just">
              <a:buFont typeface="Wingdings" panose="05000000000000000000" pitchFamily="2" charset="2"/>
              <a:buChar char="ü"/>
            </a:pPr>
            <a:r>
              <a:rPr lang="es-SV" sz="1600" dirty="0" smtClean="0">
                <a:latin typeface="Gill Sans MT" panose="020B0502020104020203" pitchFamily="34" charset="0"/>
                <a:cs typeface="Calibri" panose="020F0502020204030204" pitchFamily="34" charset="0"/>
              </a:rPr>
              <a:t>Se </a:t>
            </a:r>
            <a:r>
              <a:rPr lang="es-SV" sz="1600" dirty="0">
                <a:latin typeface="Gill Sans MT" panose="020B0502020104020203" pitchFamily="34" charset="0"/>
                <a:cs typeface="Calibri" panose="020F0502020204030204" pitchFamily="34" charset="0"/>
              </a:rPr>
              <a:t>han realizado </a:t>
            </a:r>
            <a:r>
              <a:rPr lang="es-SV" sz="1600" b="1" dirty="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más </a:t>
            </a:r>
            <a:r>
              <a:rPr lang="es-SV" sz="1600" b="1" dirty="0" smtClean="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de 100 </a:t>
            </a:r>
            <a:r>
              <a:rPr lang="es-SV" sz="1600" b="1" dirty="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actividades de sensibilización</a:t>
            </a:r>
            <a:r>
              <a:rPr lang="es-SV" sz="1600" dirty="0">
                <a:latin typeface="Gill Sans MT" panose="020B0502020104020203" pitchFamily="34" charset="0"/>
                <a:cs typeface="Calibri" panose="020F0502020204030204" pitchFamily="34" charset="0"/>
              </a:rPr>
              <a:t> de la Estrategia </a:t>
            </a:r>
            <a:r>
              <a:rPr lang="es-SV" sz="1600" dirty="0" smtClean="0">
                <a:latin typeface="Gill Sans MT" panose="020B0502020104020203" pitchFamily="34" charset="0"/>
                <a:cs typeface="Calibri" panose="020F0502020204030204" pitchFamily="34" charset="0"/>
              </a:rPr>
              <a:t>y </a:t>
            </a:r>
            <a:r>
              <a:rPr lang="es-SV" sz="1600" dirty="0">
                <a:latin typeface="Gill Sans MT" panose="020B0502020104020203" pitchFamily="34" charset="0"/>
                <a:cs typeface="Calibri" panose="020F0502020204030204" pitchFamily="34" charset="0"/>
              </a:rPr>
              <a:t>se ha participado en </a:t>
            </a:r>
            <a:r>
              <a:rPr lang="es-SV" sz="1600" b="1" dirty="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5 ferias internacionales  </a:t>
            </a:r>
            <a:r>
              <a:rPr lang="es-SV" sz="1600" dirty="0">
                <a:latin typeface="Gill Sans MT" panose="020B0502020104020203" pitchFamily="34" charset="0"/>
                <a:cs typeface="Calibri" panose="020F0502020204030204" pitchFamily="34" charset="0"/>
              </a:rPr>
              <a:t>llegando a aproximadamente 230,000 personas a nivel nacional e internacional;</a:t>
            </a:r>
          </a:p>
          <a:p>
            <a:pPr marL="285750" lvl="0" indent="-285750" algn="just">
              <a:buFont typeface="Wingdings" panose="05000000000000000000" pitchFamily="2" charset="2"/>
              <a:buChar char="ü"/>
            </a:pPr>
            <a:r>
              <a:rPr lang="es-SV" sz="1600" b="1" dirty="0" smtClean="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11 </a:t>
            </a:r>
            <a:r>
              <a:rPr lang="es-SV" sz="1600" b="1" dirty="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instituciones públicas</a:t>
            </a:r>
            <a:r>
              <a:rPr lang="es-SV" sz="1600" dirty="0">
                <a:latin typeface="Gill Sans MT" panose="020B0502020104020203" pitchFamily="34" charset="0"/>
                <a:cs typeface="Calibri" panose="020F0502020204030204" pitchFamily="34" charset="0"/>
              </a:rPr>
              <a:t> en El Salvador  </a:t>
            </a:r>
            <a:r>
              <a:rPr lang="es-SV" sz="1600" dirty="0" smtClean="0">
                <a:latin typeface="Gill Sans MT" panose="020B0502020104020203" pitchFamily="34" charset="0"/>
                <a:cs typeface="Calibri" panose="020F0502020204030204" pitchFamily="34" charset="0"/>
              </a:rPr>
              <a:t>ya adoptaron y utilizan </a:t>
            </a:r>
            <a:r>
              <a:rPr lang="es-SV" sz="1600" dirty="0">
                <a:latin typeface="Gill Sans MT" panose="020B0502020104020203" pitchFamily="34" charset="0"/>
                <a:cs typeface="Calibri" panose="020F0502020204030204" pitchFamily="34" charset="0"/>
              </a:rPr>
              <a:t>la Marca País;</a:t>
            </a:r>
          </a:p>
          <a:p>
            <a:pPr marL="285750" lvl="0" indent="-285750" algn="just">
              <a:buFont typeface="Wingdings" panose="05000000000000000000" pitchFamily="2" charset="2"/>
              <a:buChar char="ü"/>
            </a:pPr>
            <a:r>
              <a:rPr lang="es-SV" sz="1600" dirty="0" smtClean="0">
                <a:latin typeface="Gill Sans MT" panose="020B0502020104020203" pitchFamily="34" charset="0"/>
                <a:cs typeface="Calibri" panose="020F0502020204030204" pitchFamily="34" charset="0"/>
              </a:rPr>
              <a:t>Se </a:t>
            </a:r>
            <a:r>
              <a:rPr lang="es-SV" sz="1600" dirty="0">
                <a:latin typeface="Gill Sans MT" panose="020B0502020104020203" pitchFamily="34" charset="0"/>
                <a:cs typeface="Calibri" panose="020F0502020204030204" pitchFamily="34" charset="0"/>
              </a:rPr>
              <a:t>ha dado inicio al desarrollo de la normativa del </a:t>
            </a:r>
            <a:r>
              <a:rPr lang="es-SV" sz="1600" b="1" dirty="0">
                <a:effectLst>
                  <a:outerShdw blurRad="38100" dist="38100" dir="2700000" algn="tl">
                    <a:srgbClr val="000000">
                      <a:alpha val="43137"/>
                    </a:srgbClr>
                  </a:outerShdw>
                </a:effectLst>
                <a:latin typeface="Gill Sans MT" panose="020B0502020104020203" pitchFamily="34" charset="0"/>
                <a:cs typeface="Calibri" panose="020F0502020204030204" pitchFamily="34" charset="0"/>
              </a:rPr>
              <a:t>Programa de licenciamientos de la Marca País El Salvador,</a:t>
            </a:r>
            <a:r>
              <a:rPr lang="es-SV" sz="1600" dirty="0">
                <a:latin typeface="Gill Sans MT" panose="020B0502020104020203" pitchFamily="34" charset="0"/>
                <a:cs typeface="Calibri" panose="020F0502020204030204" pitchFamily="34" charset="0"/>
              </a:rPr>
              <a:t> </a:t>
            </a:r>
            <a:r>
              <a:rPr lang="es-SV" sz="1600" dirty="0" smtClean="0">
                <a:latin typeface="Gill Sans MT" panose="020B0502020104020203" pitchFamily="34" charset="0"/>
                <a:cs typeface="Calibri" panose="020F0502020204030204" pitchFamily="34" charset="0"/>
              </a:rPr>
              <a:t>en </a:t>
            </a:r>
            <a:r>
              <a:rPr lang="es-SV" sz="1600" dirty="0">
                <a:latin typeface="Gill Sans MT" panose="020B0502020104020203" pitchFamily="34" charset="0"/>
                <a:cs typeface="Calibri" panose="020F0502020204030204" pitchFamily="34" charset="0"/>
              </a:rPr>
              <a:t>la que se han recibido alrededor de 40 expresiones de interés de participar de parte de empresas salvadoreñas exportadoras y no exportadoras;</a:t>
            </a:r>
          </a:p>
        </p:txBody>
      </p:sp>
    </p:spTree>
    <p:extLst>
      <p:ext uri="{BB962C8B-B14F-4D97-AF65-F5344CB8AC3E}">
        <p14:creationId xmlns:p14="http://schemas.microsoft.com/office/powerpoint/2010/main" val="475520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668" y="1598993"/>
            <a:ext cx="5312664" cy="2627376"/>
          </a:xfrm>
          <a:prstGeom prst="rect">
            <a:avLst/>
          </a:prstGeom>
        </p:spPr>
      </p:pic>
      <p:grpSp>
        <p:nvGrpSpPr>
          <p:cNvPr id="2" name="Grupo 1"/>
          <p:cNvGrpSpPr/>
          <p:nvPr/>
        </p:nvGrpSpPr>
        <p:grpSpPr>
          <a:xfrm>
            <a:off x="355338" y="1149291"/>
            <a:ext cx="8249018" cy="683006"/>
            <a:chOff x="656008" y="1869101"/>
            <a:chExt cx="7942560" cy="683006"/>
          </a:xfrm>
        </p:grpSpPr>
        <p:sp>
          <p:nvSpPr>
            <p:cNvPr id="3" name="Rectángulo 2"/>
            <p:cNvSpPr/>
            <p:nvPr/>
          </p:nvSpPr>
          <p:spPr>
            <a:xfrm>
              <a:off x="1283368" y="1905776"/>
              <a:ext cx="7315200" cy="646331"/>
            </a:xfrm>
            <a:prstGeom prst="rect">
              <a:avLst/>
            </a:prstGeom>
          </p:spPr>
          <p:txBody>
            <a:bodyPr wrap="square">
              <a:spAutoFit/>
            </a:bodyPr>
            <a:lstStyle/>
            <a:p>
              <a:pPr lvl="0" algn="just"/>
              <a:r>
                <a:rPr lang="es-ES" dirty="0" smtClean="0">
                  <a:latin typeface="Calibri" panose="020F0502020204030204" pitchFamily="34" charset="0"/>
                  <a:cs typeface="Calibri" panose="020F0502020204030204" pitchFamily="34" charset="0"/>
                </a:rPr>
                <a:t>El 28 de marzo 2017 se </a:t>
              </a:r>
              <a:r>
                <a:rPr lang="es-SV" dirty="0">
                  <a:latin typeface="Calibri" panose="020F0502020204030204" pitchFamily="34" charset="0"/>
                  <a:cs typeface="Calibri" panose="020F0502020204030204" pitchFamily="34" charset="0"/>
                </a:rPr>
                <a:t>realizó el </a:t>
              </a:r>
              <a:r>
                <a:rPr lang="es-SV"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lanzamiento de Marca País "El Salvador, Grande como su </a:t>
              </a:r>
              <a:r>
                <a:rPr lang="es-SV"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Gente“:</a:t>
              </a:r>
              <a:endParaRPr lang="es-SV" b="1" dirty="0">
                <a:effectLst>
                  <a:outerShdw blurRad="38100" dist="38100" dir="2700000" algn="tl">
                    <a:srgbClr val="000000">
                      <a:alpha val="43137"/>
                    </a:srgbClr>
                  </a:outerShdw>
                </a:effectLst>
              </a:endParaRPr>
            </a:p>
          </p:txBody>
        </p:sp>
        <p:pic>
          <p:nvPicPr>
            <p:cNvPr id="4" name="Picture 10" descr="Thumb up filled ges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08" y="1869101"/>
              <a:ext cx="537394" cy="62373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4"/>
          <a:srcRect b="80075"/>
          <a:stretch/>
        </p:blipFill>
        <p:spPr>
          <a:xfrm>
            <a:off x="1143" y="-110111"/>
            <a:ext cx="9142857" cy="1159422"/>
          </a:xfrm>
          <a:prstGeom prst="rect">
            <a:avLst/>
          </a:prstGeom>
        </p:spPr>
      </p:pic>
      <p:grpSp>
        <p:nvGrpSpPr>
          <p:cNvPr id="13" name="Grupo 12"/>
          <p:cNvGrpSpPr/>
          <p:nvPr/>
        </p:nvGrpSpPr>
        <p:grpSpPr>
          <a:xfrm>
            <a:off x="269208" y="3826976"/>
            <a:ext cx="8554720" cy="1922067"/>
            <a:chOff x="269208" y="3572146"/>
            <a:chExt cx="8554720" cy="1922067"/>
          </a:xfrm>
        </p:grpSpPr>
        <p:pic>
          <p:nvPicPr>
            <p:cNvPr id="10" name="Imagen 9" descr="C:\Users\slemus\AppData\Local\Microsoft\Windows\INetCache\Content.Outlook\CLQGVL3M\_DSC019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4008" y="3602548"/>
              <a:ext cx="2865120" cy="1836296"/>
            </a:xfrm>
            <a:prstGeom prst="rect">
              <a:avLst/>
            </a:prstGeom>
            <a:ln>
              <a:noFill/>
            </a:ln>
            <a:effectLst>
              <a:softEdge rad="112500"/>
            </a:effectLst>
          </p:spPr>
        </p:pic>
        <p:pic>
          <p:nvPicPr>
            <p:cNvPr id="11" name="Imagen 10" descr="C:\Users\slemus\AppData\Local\Microsoft\Windows\INetCache\Content.Outlook\CLQGVL3M\_DSC9499 (2).JPG"/>
            <p:cNvPicPr/>
            <p:nvPr/>
          </p:nvPicPr>
          <p:blipFill>
            <a:blip r:embed="rId6">
              <a:extLst>
                <a:ext uri="{28A0092B-C50C-407E-A947-70E740481C1C}">
                  <a14:useLocalDpi xmlns:a14="http://schemas.microsoft.com/office/drawing/2010/main" val="0"/>
                </a:ext>
              </a:extLst>
            </a:blip>
            <a:srcRect/>
            <a:stretch>
              <a:fillRect/>
            </a:stretch>
          </p:blipFill>
          <p:spPr bwMode="auto">
            <a:xfrm>
              <a:off x="269208" y="3602548"/>
              <a:ext cx="2844800" cy="1891665"/>
            </a:xfrm>
            <a:prstGeom prst="rect">
              <a:avLst/>
            </a:prstGeom>
            <a:ln>
              <a:noFill/>
            </a:ln>
            <a:effectLst>
              <a:softEdge rad="112500"/>
            </a:effectLst>
          </p:spPr>
        </p:pic>
        <p:pic>
          <p:nvPicPr>
            <p:cNvPr id="12" name="Imagen 11"/>
            <p:cNvPicPr>
              <a:picLocks noChangeAspect="1"/>
            </p:cNvPicPr>
            <p:nvPr/>
          </p:nvPicPr>
          <p:blipFill>
            <a:blip r:embed="rId7">
              <a:lum contrast="-20000"/>
            </a:blip>
            <a:stretch>
              <a:fillRect/>
            </a:stretch>
          </p:blipFill>
          <p:spPr>
            <a:xfrm>
              <a:off x="5873321" y="3572146"/>
              <a:ext cx="2950607" cy="1834109"/>
            </a:xfrm>
            <a:prstGeom prst="rect">
              <a:avLst/>
            </a:prstGeom>
            <a:ln>
              <a:noFill/>
            </a:ln>
            <a:effectLst>
              <a:softEdge rad="112500"/>
            </a:effectLst>
          </p:spPr>
        </p:pic>
      </p:grpSp>
      <p:sp>
        <p:nvSpPr>
          <p:cNvPr id="14" name="Rectángulo 13"/>
          <p:cNvSpPr/>
          <p:nvPr/>
        </p:nvSpPr>
        <p:spPr>
          <a:xfrm>
            <a:off x="-607329" y="237625"/>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15" name="Rectángulo 14"/>
          <p:cNvSpPr/>
          <p:nvPr/>
        </p:nvSpPr>
        <p:spPr>
          <a:xfrm>
            <a:off x="2765016" y="604751"/>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Tree>
    <p:extLst>
      <p:ext uri="{BB962C8B-B14F-4D97-AF65-F5344CB8AC3E}">
        <p14:creationId xmlns:p14="http://schemas.microsoft.com/office/powerpoint/2010/main" val="2585796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pic>
        <p:nvPicPr>
          <p:cNvPr id="5" name="Imagen 4" descr="PPT8.jpg"/>
          <p:cNvPicPr>
            <a:picLocks noChangeAspect="1"/>
          </p:cNvPicPr>
          <p:nvPr/>
        </p:nvPicPr>
        <p:blipFill rotWithShape="1">
          <a:blip r:embed="rId3">
            <a:extLst>
              <a:ext uri="{28A0092B-C50C-407E-A947-70E740481C1C}">
                <a14:useLocalDpi xmlns:a14="http://schemas.microsoft.com/office/drawing/2010/main" val="0"/>
              </a:ext>
            </a:extLst>
          </a:blip>
          <a:srcRect t="39484" b="17636"/>
          <a:stretch/>
        </p:blipFill>
        <p:spPr>
          <a:xfrm>
            <a:off x="0" y="2653258"/>
            <a:ext cx="9144000" cy="3028014"/>
          </a:xfrm>
          <a:prstGeom prst="rect">
            <a:avLst/>
          </a:prstGeom>
        </p:spPr>
      </p:pic>
    </p:spTree>
    <p:extLst>
      <p:ext uri="{BB962C8B-B14F-4D97-AF65-F5344CB8AC3E}">
        <p14:creationId xmlns:p14="http://schemas.microsoft.com/office/powerpoint/2010/main" val="30484255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2489986" y="674662"/>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
        <p:nvSpPr>
          <p:cNvPr id="3" name="Rectángulo 2"/>
          <p:cNvSpPr/>
          <p:nvPr/>
        </p:nvSpPr>
        <p:spPr>
          <a:xfrm>
            <a:off x="-190400" y="375307"/>
            <a:ext cx="7376058" cy="400110"/>
          </a:xfrm>
          <a:prstGeom prst="rect">
            <a:avLst/>
          </a:prstGeom>
        </p:spPr>
        <p:txBody>
          <a:bodyPr wrap="none">
            <a:spAutoFit/>
          </a:bodyPr>
          <a:lstStyle/>
          <a:p>
            <a:pPr marL="228600">
              <a:spcAft>
                <a:spcPts val="0"/>
              </a:spcAft>
            </a:pPr>
            <a:r>
              <a:rPr lang="es-ES" sz="2000" b="1" dirty="0" smtClean="0">
                <a:latin typeface="Gill Sans MT" panose="020B0502020104020203" pitchFamily="34" charset="0"/>
                <a:ea typeface="MS Mincho" panose="02020609040205080304" pitchFamily="49" charset="-128"/>
                <a:cs typeface="Times New Roman" panose="02020603050405020304" pitchFamily="18" charset="0"/>
              </a:rPr>
              <a:t>DERECHO DE ACCESO A LA INFORMACIÓN PÚBLICA</a:t>
            </a:r>
            <a:endParaRPr lang="es-SV" dirty="0">
              <a:effectLst/>
              <a:latin typeface="Gill Sans MT" panose="020B0502020104020203" pitchFamily="34" charset="0"/>
              <a:ea typeface="MS Mincho" panose="02020609040205080304" pitchFamily="49" charset="-128"/>
              <a:cs typeface="Times New Roman" panose="02020603050405020304" pitchFamily="18" charset="0"/>
            </a:endParaRPr>
          </a:p>
        </p:txBody>
      </p:sp>
      <p:sp>
        <p:nvSpPr>
          <p:cNvPr id="5" name="Rectángulo 4"/>
          <p:cNvSpPr/>
          <p:nvPr/>
        </p:nvSpPr>
        <p:spPr>
          <a:xfrm>
            <a:off x="277531" y="1385660"/>
            <a:ext cx="3766993" cy="338554"/>
          </a:xfrm>
          <a:prstGeom prst="rect">
            <a:avLst/>
          </a:prstGeom>
        </p:spPr>
        <p:txBody>
          <a:bodyPr wrap="none">
            <a:spAutoFit/>
          </a:bodyPr>
          <a:lstStyle/>
          <a:p>
            <a:r>
              <a:rPr lang="es-ES" sz="1600" b="1" dirty="0">
                <a:latin typeface="Gill Sans MT" panose="020B0502020104020203" pitchFamily="34" charset="0"/>
                <a:ea typeface="MS Mincho"/>
                <a:cs typeface="Times New Roman" panose="02020603050405020304" pitchFamily="18" charset="0"/>
              </a:rPr>
              <a:t>Solicitudes de información </a:t>
            </a:r>
            <a:r>
              <a:rPr lang="es-ES" sz="1600" b="1" dirty="0" smtClean="0">
                <a:latin typeface="Gill Sans MT" panose="020B0502020104020203" pitchFamily="34" charset="0"/>
                <a:ea typeface="MS Mincho"/>
                <a:cs typeface="Times New Roman" panose="02020603050405020304" pitchFamily="18" charset="0"/>
              </a:rPr>
              <a:t>atendidas:</a:t>
            </a:r>
            <a:endParaRPr lang="es-SV" sz="1600" dirty="0">
              <a:latin typeface="Gill Sans MT" panose="020B0502020104020203"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3383533485"/>
              </p:ext>
            </p:extLst>
          </p:nvPr>
        </p:nvGraphicFramePr>
        <p:xfrm>
          <a:off x="1097825" y="1698928"/>
          <a:ext cx="6977026" cy="3635072"/>
        </p:xfrm>
        <a:graphic>
          <a:graphicData uri="http://schemas.openxmlformats.org/drawingml/2006/table">
            <a:tbl>
              <a:tblPr firstRow="1" firstCol="1" bandRow="1">
                <a:tableStyleId>{69012ECD-51FC-41F1-AA8D-1B2483CD663E}</a:tableStyleId>
              </a:tblPr>
              <a:tblGrid>
                <a:gridCol w="4627721"/>
                <a:gridCol w="2349305"/>
              </a:tblGrid>
              <a:tr h="213857">
                <a:tc>
                  <a:txBody>
                    <a:bodyPr/>
                    <a:lstStyle/>
                    <a:p>
                      <a:pPr algn="ctr">
                        <a:spcAft>
                          <a:spcPts val="0"/>
                        </a:spcAft>
                      </a:pPr>
                      <a:r>
                        <a:rPr lang="es-ES" sz="1400" dirty="0">
                          <a:effectLst/>
                          <a:latin typeface="Gill Sans MT" panose="020B0502020104020203" pitchFamily="34" charset="0"/>
                        </a:rPr>
                        <a:t>Detalle</a:t>
                      </a:r>
                      <a:endParaRPr lang="es-SV" sz="160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dirty="0">
                          <a:effectLst/>
                          <a:latin typeface="Gill Sans MT" panose="020B0502020104020203" pitchFamily="34" charset="0"/>
                        </a:rPr>
                        <a:t>Cantidad</a:t>
                      </a:r>
                      <a:endParaRPr lang="es-SV" sz="160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7714">
                <a:tc>
                  <a:txBody>
                    <a:bodyPr/>
                    <a:lstStyle/>
                    <a:p>
                      <a:pPr algn="just">
                        <a:spcAft>
                          <a:spcPts val="0"/>
                        </a:spcAft>
                      </a:pPr>
                      <a:r>
                        <a:rPr lang="es-ES" sz="1400" b="0" dirty="0">
                          <a:effectLst/>
                          <a:latin typeface="Gill Sans MT" panose="020B0502020104020203" pitchFamily="34" charset="0"/>
                        </a:rPr>
                        <a:t>Consultas ciudadanas recibidas</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dirty="0">
                          <a:effectLst/>
                          <a:latin typeface="Gill Sans MT" panose="020B0502020104020203" pitchFamily="34" charset="0"/>
                        </a:rPr>
                        <a:t>39</a:t>
                      </a:r>
                      <a:endParaRPr lang="es-SV" sz="1600" dirty="0">
                        <a:effectLst/>
                        <a:latin typeface="Gill Sans MT" panose="020B0502020104020203" pitchFamily="34" charset="0"/>
                      </a:endParaRPr>
                    </a:p>
                    <a:p>
                      <a:pPr algn="ctr">
                        <a:spcAft>
                          <a:spcPts val="0"/>
                        </a:spcAft>
                      </a:pPr>
                      <a:r>
                        <a:rPr lang="es-ES" sz="1400" dirty="0">
                          <a:effectLst/>
                          <a:latin typeface="Gill Sans MT" panose="020B0502020104020203" pitchFamily="34" charset="0"/>
                        </a:rPr>
                        <a:t>(17 mujeres/22 hombres)</a:t>
                      </a:r>
                      <a:endParaRPr lang="es-SV" sz="160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7714">
                <a:tc>
                  <a:txBody>
                    <a:bodyPr/>
                    <a:lstStyle/>
                    <a:p>
                      <a:pPr algn="just">
                        <a:spcAft>
                          <a:spcPts val="0"/>
                        </a:spcAft>
                      </a:pPr>
                      <a:r>
                        <a:rPr lang="es-ES" sz="1400" b="0" dirty="0">
                          <a:effectLst/>
                          <a:latin typeface="Gill Sans MT" panose="020B0502020104020203" pitchFamily="34" charset="0"/>
                        </a:rPr>
                        <a:t>Solicitudes de información recibidas</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23</a:t>
                      </a:r>
                      <a:endParaRPr lang="es-SV" sz="1600">
                        <a:effectLst/>
                        <a:latin typeface="Gill Sans MT" panose="020B0502020104020203" pitchFamily="34" charset="0"/>
                      </a:endParaRPr>
                    </a:p>
                    <a:p>
                      <a:pPr algn="ctr">
                        <a:spcAft>
                          <a:spcPts val="0"/>
                        </a:spcAft>
                      </a:pPr>
                      <a:r>
                        <a:rPr lang="es-ES" sz="1400">
                          <a:effectLst/>
                          <a:latin typeface="Gill Sans MT" panose="020B0502020104020203" pitchFamily="34" charset="0"/>
                        </a:rPr>
                        <a:t>(8 mujeres/15 hombres)</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857">
                <a:tc>
                  <a:txBody>
                    <a:bodyPr/>
                    <a:lstStyle/>
                    <a:p>
                      <a:pPr algn="just">
                        <a:spcAft>
                          <a:spcPts val="0"/>
                        </a:spcAft>
                      </a:pPr>
                      <a:r>
                        <a:rPr lang="es-ES" sz="1400" b="0" dirty="0">
                          <a:effectLst/>
                          <a:latin typeface="Gill Sans MT" panose="020B0502020104020203" pitchFamily="34" charset="0"/>
                        </a:rPr>
                        <a:t>Requerimientos recibidos</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124</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7714">
                <a:tc>
                  <a:txBody>
                    <a:bodyPr/>
                    <a:lstStyle/>
                    <a:p>
                      <a:pPr algn="just">
                        <a:spcAft>
                          <a:spcPts val="0"/>
                        </a:spcAft>
                      </a:pPr>
                      <a:r>
                        <a:rPr lang="es-ES" sz="1400" b="0" dirty="0">
                          <a:effectLst/>
                          <a:latin typeface="Gill Sans MT" panose="020B0502020104020203" pitchFamily="34" charset="0"/>
                        </a:rPr>
                        <a:t>Requerimientos respondidos como información pública oficiosa</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0</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7714">
                <a:tc>
                  <a:txBody>
                    <a:bodyPr/>
                    <a:lstStyle/>
                    <a:p>
                      <a:pPr algn="just">
                        <a:spcAft>
                          <a:spcPts val="0"/>
                        </a:spcAft>
                      </a:pPr>
                      <a:r>
                        <a:rPr lang="es-ES" sz="1400" b="0" dirty="0">
                          <a:effectLst/>
                          <a:latin typeface="Gill Sans MT" panose="020B0502020104020203" pitchFamily="34" charset="0"/>
                        </a:rPr>
                        <a:t>Requerimientos respondidos como información pública</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114</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7714">
                <a:tc>
                  <a:txBody>
                    <a:bodyPr/>
                    <a:lstStyle/>
                    <a:p>
                      <a:pPr algn="just">
                        <a:spcAft>
                          <a:spcPts val="0"/>
                        </a:spcAft>
                      </a:pPr>
                      <a:r>
                        <a:rPr lang="es-ES" sz="1400" b="0" dirty="0">
                          <a:effectLst/>
                          <a:latin typeface="Gill Sans MT" panose="020B0502020104020203" pitchFamily="34" charset="0"/>
                        </a:rPr>
                        <a:t>Requerimientos respondidos como información inexistente</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4</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7714">
                <a:tc>
                  <a:txBody>
                    <a:bodyPr/>
                    <a:lstStyle/>
                    <a:p>
                      <a:pPr algn="just">
                        <a:spcAft>
                          <a:spcPts val="0"/>
                        </a:spcAft>
                      </a:pPr>
                      <a:r>
                        <a:rPr lang="es-ES" sz="1400" b="0" dirty="0">
                          <a:effectLst/>
                          <a:latin typeface="Gill Sans MT" panose="020B0502020104020203" pitchFamily="34" charset="0"/>
                        </a:rPr>
                        <a:t>Requerimientos re direccionados (por no ser competencia de PROESA)</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4</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857">
                <a:tc>
                  <a:txBody>
                    <a:bodyPr/>
                    <a:lstStyle/>
                    <a:p>
                      <a:pPr algn="just">
                        <a:spcAft>
                          <a:spcPts val="0"/>
                        </a:spcAft>
                      </a:pPr>
                      <a:r>
                        <a:rPr lang="es-ES" sz="1400" b="0" dirty="0">
                          <a:effectLst/>
                          <a:latin typeface="Gill Sans MT" panose="020B0502020104020203" pitchFamily="34" charset="0"/>
                        </a:rPr>
                        <a:t>Requerimientos declarados inadmisibles</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0</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857">
                <a:tc>
                  <a:txBody>
                    <a:bodyPr/>
                    <a:lstStyle/>
                    <a:p>
                      <a:pPr algn="just">
                        <a:spcAft>
                          <a:spcPts val="0"/>
                        </a:spcAft>
                      </a:pPr>
                      <a:r>
                        <a:rPr lang="es-ES" sz="1400" b="0" dirty="0">
                          <a:effectLst/>
                          <a:latin typeface="Gill Sans MT" panose="020B0502020104020203" pitchFamily="34" charset="0"/>
                        </a:rPr>
                        <a:t>Apelaciones interpuestas</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a:effectLst/>
                          <a:latin typeface="Gill Sans MT" panose="020B0502020104020203" pitchFamily="34" charset="0"/>
                        </a:rPr>
                        <a:t>2</a:t>
                      </a:r>
                      <a:endParaRPr lang="es-SV" sz="160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54">
                <a:tc>
                  <a:txBody>
                    <a:bodyPr/>
                    <a:lstStyle/>
                    <a:p>
                      <a:pPr algn="just">
                        <a:spcAft>
                          <a:spcPts val="0"/>
                        </a:spcAft>
                      </a:pPr>
                      <a:r>
                        <a:rPr lang="es-ES" sz="1400" b="0" dirty="0">
                          <a:effectLst/>
                          <a:latin typeface="Gill Sans MT" panose="020B0502020104020203" pitchFamily="34" charset="0"/>
                        </a:rPr>
                        <a:t>Quejas o denuncias recibidas</a:t>
                      </a:r>
                      <a:endParaRPr lang="es-SV" sz="1600" b="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400" dirty="0">
                          <a:effectLst/>
                          <a:latin typeface="Gill Sans MT" panose="020B0502020104020203" pitchFamily="34" charset="0"/>
                        </a:rPr>
                        <a:t>0</a:t>
                      </a:r>
                      <a:endParaRPr lang="es-SV" sz="1600" dirty="0">
                        <a:effectLst/>
                        <a:latin typeface="Gill Sans MT" panose="020B0502020104020203"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17570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b="80075"/>
          <a:stretch/>
        </p:blipFill>
        <p:spPr>
          <a:xfrm>
            <a:off x="1143" y="-110111"/>
            <a:ext cx="9142857" cy="1159422"/>
          </a:xfrm>
          <a:prstGeom prst="rect">
            <a:avLst/>
          </a:prstGeom>
        </p:spPr>
      </p:pic>
      <p:sp>
        <p:nvSpPr>
          <p:cNvPr id="3" name="Rectángulo 2"/>
          <p:cNvSpPr/>
          <p:nvPr/>
        </p:nvSpPr>
        <p:spPr>
          <a:xfrm>
            <a:off x="2014890" y="622359"/>
            <a:ext cx="3867534" cy="461665"/>
          </a:xfrm>
          <a:prstGeom prst="rect">
            <a:avLst/>
          </a:prstGeom>
        </p:spPr>
        <p:txBody>
          <a:bodyPr wrap="none">
            <a:spAutoFit/>
          </a:bodyPr>
          <a:lstStyle/>
          <a:p>
            <a:pPr marL="228600" algn="ctr">
              <a:spcAft>
                <a:spcPts val="0"/>
              </a:spcAft>
            </a:pPr>
            <a:r>
              <a:rPr lang="es-ES" sz="2400" b="1" dirty="0" smtClean="0">
                <a:latin typeface="Gill Sans MT" panose="020B0502020104020203" pitchFamily="34" charset="0"/>
                <a:ea typeface="MS Mincho" panose="02020609040205080304" pitchFamily="49" charset="-128"/>
                <a:cs typeface="Times New Roman" panose="02020603050405020304" pitchFamily="18" charset="0"/>
              </a:rPr>
              <a:t>UNIDAD DE GÉNERO</a:t>
            </a:r>
            <a:endParaRPr lang="es-SV" sz="2400" dirty="0">
              <a:effectLst/>
              <a:latin typeface="Gill Sans MT" panose="020B0502020104020203" pitchFamily="34" charset="0"/>
              <a:ea typeface="MS Mincho" panose="02020609040205080304" pitchFamily="49" charset="-128"/>
              <a:cs typeface="Times New Roman" panose="02020603050405020304" pitchFamily="18" charset="0"/>
            </a:endParaRPr>
          </a:p>
        </p:txBody>
      </p:sp>
      <p:sp>
        <p:nvSpPr>
          <p:cNvPr id="4" name="Rectángulo 3"/>
          <p:cNvSpPr/>
          <p:nvPr/>
        </p:nvSpPr>
        <p:spPr>
          <a:xfrm>
            <a:off x="2843846" y="986482"/>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
        <p:nvSpPr>
          <p:cNvPr id="6" name="5 Rectángulo"/>
          <p:cNvSpPr/>
          <p:nvPr/>
        </p:nvSpPr>
        <p:spPr>
          <a:xfrm>
            <a:off x="253218" y="1486256"/>
            <a:ext cx="8651631" cy="3693319"/>
          </a:xfrm>
          <a:prstGeom prst="rect">
            <a:avLst/>
          </a:prstGeom>
          <a:solidFill>
            <a:schemeClr val="bg1"/>
          </a:solidFill>
        </p:spPr>
        <p:txBody>
          <a:bodyPr wrap="square">
            <a:spAutoFit/>
          </a:bodyPr>
          <a:lstStyle/>
          <a:p>
            <a:pPr marL="342900" indent="-342900" algn="just">
              <a:buFont typeface="Wingdings" panose="05000000000000000000" pitchFamily="2" charset="2"/>
              <a:buChar char="§"/>
            </a:pPr>
            <a:r>
              <a:rPr lang="es-SV" dirty="0" smtClean="0">
                <a:latin typeface="Gill Sans MT" panose="020B0502020104020203" pitchFamily="34" charset="0"/>
              </a:rPr>
              <a:t>Se </a:t>
            </a:r>
            <a:r>
              <a:rPr lang="es-SV" dirty="0">
                <a:latin typeface="Gill Sans MT" panose="020B0502020104020203" pitchFamily="34" charset="0"/>
              </a:rPr>
              <a:t>diseñó y elaboró el </a:t>
            </a:r>
            <a:r>
              <a:rPr lang="es-SV" b="1" i="1" dirty="0">
                <a:effectLst>
                  <a:outerShdw blurRad="38100" dist="38100" dir="2700000" algn="tl">
                    <a:srgbClr val="000000">
                      <a:alpha val="43137"/>
                    </a:srgbClr>
                  </a:outerShdw>
                </a:effectLst>
                <a:latin typeface="Gill Sans MT" panose="020B0502020104020203" pitchFamily="34" charset="0"/>
              </a:rPr>
              <a:t>“Protocolo de actuación a víctimas de Acoso Sexual, Acoso laboral y Discriminación mediante la Divulgación de Mecanismos y Procedimientos de Denuncia de PROESA</a:t>
            </a:r>
            <a:r>
              <a:rPr lang="es-SV" b="1" i="1" dirty="0" smtClean="0">
                <a:effectLst>
                  <a:outerShdw blurRad="38100" dist="38100" dir="2700000" algn="tl">
                    <a:srgbClr val="000000">
                      <a:alpha val="43137"/>
                    </a:srgbClr>
                  </a:outerShdw>
                </a:effectLst>
                <a:latin typeface="Gill Sans MT" panose="020B0502020104020203" pitchFamily="34" charset="0"/>
              </a:rPr>
              <a:t>”</a:t>
            </a:r>
            <a:r>
              <a:rPr lang="es-SV" dirty="0" smtClean="0">
                <a:latin typeface="Gill Sans MT" panose="020B0502020104020203" pitchFamily="34" charset="0"/>
              </a:rPr>
              <a:t>;</a:t>
            </a:r>
          </a:p>
          <a:p>
            <a:pPr marL="285750" indent="-285750" algn="just">
              <a:buFont typeface="Wingdings" panose="05000000000000000000" pitchFamily="2" charset="2"/>
              <a:buChar char="§"/>
            </a:pPr>
            <a:endParaRPr lang="es-SV" dirty="0" smtClean="0">
              <a:latin typeface="Gill Sans MT" panose="020B0502020104020203" pitchFamily="34" charset="0"/>
            </a:endParaRPr>
          </a:p>
          <a:p>
            <a:pPr marL="342900" indent="-342900" algn="just">
              <a:buFont typeface="Wingdings" panose="05000000000000000000" pitchFamily="2" charset="2"/>
              <a:buChar char="§"/>
            </a:pPr>
            <a:r>
              <a:rPr lang="es-SV" dirty="0">
                <a:latin typeface="Gill Sans MT" panose="020B0502020104020203" pitchFamily="34" charset="0"/>
              </a:rPr>
              <a:t>Se diseñó y elaboró la </a:t>
            </a:r>
            <a:r>
              <a:rPr lang="es-SV" b="1" i="1" dirty="0">
                <a:effectLst>
                  <a:outerShdw blurRad="38100" dist="38100" dir="2700000" algn="tl">
                    <a:srgbClr val="000000">
                      <a:alpha val="43137"/>
                    </a:srgbClr>
                  </a:outerShdw>
                </a:effectLst>
                <a:latin typeface="Gill Sans MT" panose="020B0502020104020203" pitchFamily="34" charset="0"/>
              </a:rPr>
              <a:t>“Guía fácil de la educación para la igualdad inclusiva</a:t>
            </a:r>
            <a:r>
              <a:rPr lang="es-SV" b="1" i="1" dirty="0" smtClean="0">
                <a:effectLst>
                  <a:outerShdw blurRad="38100" dist="38100" dir="2700000" algn="tl">
                    <a:srgbClr val="000000">
                      <a:alpha val="43137"/>
                    </a:srgbClr>
                  </a:outerShdw>
                </a:effectLst>
                <a:latin typeface="Gill Sans MT" panose="020B0502020104020203" pitchFamily="34" charset="0"/>
              </a:rPr>
              <a:t>”;</a:t>
            </a:r>
          </a:p>
          <a:p>
            <a:pPr marL="285750" indent="-285750" algn="just">
              <a:buFont typeface="Wingdings" panose="05000000000000000000" pitchFamily="2" charset="2"/>
              <a:buChar char="§"/>
            </a:pPr>
            <a:endParaRPr lang="es-SV" b="1" i="1" dirty="0">
              <a:effectLst>
                <a:outerShdw blurRad="38100" dist="38100" dir="2700000" algn="tl">
                  <a:srgbClr val="000000">
                    <a:alpha val="43137"/>
                  </a:srgbClr>
                </a:outerShdw>
              </a:effectLst>
              <a:latin typeface="Gill Sans MT" panose="020B0502020104020203" pitchFamily="34" charset="0"/>
            </a:endParaRPr>
          </a:p>
          <a:p>
            <a:pPr marL="342900" indent="-342900" algn="just">
              <a:buFont typeface="Wingdings" panose="05000000000000000000" pitchFamily="2" charset="2"/>
              <a:buChar char="§"/>
            </a:pPr>
            <a:r>
              <a:rPr lang="es-SV" dirty="0" smtClean="0">
                <a:latin typeface="Gill Sans MT" panose="020B0502020104020203" pitchFamily="34" charset="0"/>
              </a:rPr>
              <a:t>Se impulsaron </a:t>
            </a:r>
            <a:r>
              <a:rPr lang="es-SV" b="1" dirty="0" smtClean="0">
                <a:effectLst>
                  <a:outerShdw blurRad="38100" dist="38100" dir="2700000" algn="tl">
                    <a:srgbClr val="000000">
                      <a:alpha val="43137"/>
                    </a:srgbClr>
                  </a:outerShdw>
                </a:effectLst>
                <a:latin typeface="Gill Sans MT" panose="020B0502020104020203" pitchFamily="34" charset="0"/>
              </a:rPr>
              <a:t>2 campañas de sensibilización </a:t>
            </a:r>
            <a:r>
              <a:rPr lang="es-SV" dirty="0" smtClean="0">
                <a:latin typeface="Gill Sans MT" panose="020B0502020104020203" pitchFamily="34" charset="0"/>
              </a:rPr>
              <a:t>al talento humano para inducir el enfoque de </a:t>
            </a:r>
            <a:r>
              <a:rPr lang="es-SV" dirty="0">
                <a:latin typeface="Gill Sans MT" panose="020B0502020104020203" pitchFamily="34" charset="0"/>
              </a:rPr>
              <a:t>género y </a:t>
            </a:r>
            <a:r>
              <a:rPr lang="es-SV" b="1" dirty="0">
                <a:effectLst>
                  <a:outerShdw blurRad="38100" dist="38100" dir="2700000" algn="tl">
                    <a:srgbClr val="000000">
                      <a:alpha val="43137"/>
                    </a:srgbClr>
                  </a:outerShdw>
                </a:effectLst>
                <a:latin typeface="Gill Sans MT" panose="020B0502020104020203" pitchFamily="34" charset="0"/>
              </a:rPr>
              <a:t>4 campañas de educación</a:t>
            </a:r>
            <a:r>
              <a:rPr lang="es-SV" dirty="0">
                <a:latin typeface="Gill Sans MT" panose="020B0502020104020203" pitchFamily="34" charset="0"/>
              </a:rPr>
              <a:t> para la igualdad, equidad y no </a:t>
            </a:r>
            <a:r>
              <a:rPr lang="es-SV" dirty="0" smtClean="0">
                <a:latin typeface="Gill Sans MT" panose="020B0502020104020203" pitchFamily="34" charset="0"/>
              </a:rPr>
              <a:t>discriminación;</a:t>
            </a:r>
          </a:p>
          <a:p>
            <a:pPr marL="285750" indent="-285750" algn="just">
              <a:buFont typeface="Wingdings" panose="05000000000000000000" pitchFamily="2" charset="2"/>
              <a:buChar char="§"/>
            </a:pPr>
            <a:endParaRPr lang="es-SV" dirty="0" smtClean="0">
              <a:latin typeface="Gill Sans MT" panose="020B0502020104020203" pitchFamily="34" charset="0"/>
            </a:endParaRPr>
          </a:p>
          <a:p>
            <a:pPr marL="342900" indent="-342900" algn="just">
              <a:buFont typeface="Wingdings" panose="05000000000000000000" pitchFamily="2" charset="2"/>
              <a:buChar char="§"/>
            </a:pPr>
            <a:r>
              <a:rPr lang="es-SV" dirty="0" smtClean="0">
                <a:latin typeface="Gill Sans MT" panose="020B0502020104020203" pitchFamily="34" charset="0"/>
              </a:rPr>
              <a:t>Se </a:t>
            </a:r>
            <a:r>
              <a:rPr lang="es-SV" dirty="0">
                <a:latin typeface="Gill Sans MT" panose="020B0502020104020203" pitchFamily="34" charset="0"/>
              </a:rPr>
              <a:t>realizaron 2 talleres sobre el ABC de </a:t>
            </a:r>
            <a:r>
              <a:rPr lang="es-SV" dirty="0" smtClean="0">
                <a:latin typeface="Gill Sans MT" panose="020B0502020104020203" pitchFamily="34" charset="0"/>
              </a:rPr>
              <a:t>género</a:t>
            </a:r>
            <a:r>
              <a:rPr lang="es-SV" b="1" dirty="0" smtClean="0">
                <a:effectLst>
                  <a:outerShdw blurRad="38100" dist="38100" dir="2700000" algn="tl">
                    <a:srgbClr val="000000">
                      <a:alpha val="43137"/>
                    </a:srgbClr>
                  </a:outerShdw>
                </a:effectLst>
                <a:latin typeface="Gill Sans MT" panose="020B0502020104020203" pitchFamily="34" charset="0"/>
              </a:rPr>
              <a:t>;</a:t>
            </a:r>
          </a:p>
          <a:p>
            <a:pPr marL="285750" indent="-285750" algn="just">
              <a:buFont typeface="Wingdings" panose="05000000000000000000" pitchFamily="2" charset="2"/>
              <a:buChar char="§"/>
            </a:pPr>
            <a:endParaRPr lang="es-SV" b="1" dirty="0" smtClean="0">
              <a:effectLst>
                <a:outerShdw blurRad="38100" dist="38100" dir="2700000" algn="tl">
                  <a:srgbClr val="000000">
                    <a:alpha val="43137"/>
                  </a:srgbClr>
                </a:outerShdw>
              </a:effectLst>
              <a:latin typeface="Gill Sans MT" panose="020B0502020104020203" pitchFamily="34" charset="0"/>
            </a:endParaRPr>
          </a:p>
          <a:p>
            <a:pPr marL="342900" indent="-342900" algn="just">
              <a:buFont typeface="Wingdings" panose="05000000000000000000" pitchFamily="2" charset="2"/>
              <a:buChar char="§"/>
            </a:pPr>
            <a:r>
              <a:rPr lang="es-SV" dirty="0" smtClean="0">
                <a:latin typeface="Gill Sans MT" panose="020B0502020104020203" pitchFamily="34" charset="0"/>
              </a:rPr>
              <a:t>Se trabaja constantemente</a:t>
            </a:r>
            <a:r>
              <a:rPr lang="es-SV" dirty="0" smtClean="0">
                <a:solidFill>
                  <a:srgbClr val="FF0000"/>
                </a:solidFill>
                <a:latin typeface="Gill Sans MT" panose="020B0502020104020203" pitchFamily="34" charset="0"/>
              </a:rPr>
              <a:t>*</a:t>
            </a:r>
            <a:r>
              <a:rPr lang="es-SV" dirty="0" smtClean="0">
                <a:latin typeface="Gill Sans MT" panose="020B0502020104020203" pitchFamily="34" charset="0"/>
              </a:rPr>
              <a:t> con:</a:t>
            </a:r>
          </a:p>
        </p:txBody>
      </p:sp>
      <p:grpSp>
        <p:nvGrpSpPr>
          <p:cNvPr id="15" name="Grupo 14"/>
          <p:cNvGrpSpPr/>
          <p:nvPr/>
        </p:nvGrpSpPr>
        <p:grpSpPr>
          <a:xfrm>
            <a:off x="4051495" y="4656404"/>
            <a:ext cx="3601331" cy="861639"/>
            <a:chOff x="4804274" y="4529796"/>
            <a:chExt cx="3972968" cy="1086723"/>
          </a:xfrm>
        </p:grpSpPr>
        <p:pic>
          <p:nvPicPr>
            <p:cNvPr id="12" name="Imagen 11"/>
            <p:cNvPicPr>
              <a:picLocks noChangeAspect="1"/>
            </p:cNvPicPr>
            <p:nvPr/>
          </p:nvPicPr>
          <p:blipFill rotWithShape="1">
            <a:blip r:embed="rId4"/>
            <a:srcRect b="12930"/>
            <a:stretch/>
          </p:blipFill>
          <p:spPr>
            <a:xfrm>
              <a:off x="7588569" y="4529796"/>
              <a:ext cx="1188673" cy="1086723"/>
            </a:xfrm>
            <a:prstGeom prst="rect">
              <a:avLst/>
            </a:prstGeom>
          </p:spPr>
        </p:pic>
        <p:pic>
          <p:nvPicPr>
            <p:cNvPr id="13" name="Imagen 12"/>
            <p:cNvPicPr>
              <a:picLocks noChangeAspect="1"/>
            </p:cNvPicPr>
            <p:nvPr/>
          </p:nvPicPr>
          <p:blipFill>
            <a:blip r:embed="rId5"/>
            <a:stretch>
              <a:fillRect/>
            </a:stretch>
          </p:blipFill>
          <p:spPr>
            <a:xfrm>
              <a:off x="6184720" y="4632370"/>
              <a:ext cx="1282001" cy="984147"/>
            </a:xfrm>
            <a:prstGeom prst="rect">
              <a:avLst/>
            </a:prstGeom>
          </p:spPr>
        </p:pic>
        <p:pic>
          <p:nvPicPr>
            <p:cNvPr id="14" name="Imagen 13"/>
            <p:cNvPicPr>
              <a:picLocks noChangeAspect="1"/>
            </p:cNvPicPr>
            <p:nvPr/>
          </p:nvPicPr>
          <p:blipFill rotWithShape="1">
            <a:blip r:embed="rId6"/>
            <a:srcRect t="18000"/>
            <a:stretch/>
          </p:blipFill>
          <p:spPr>
            <a:xfrm>
              <a:off x="4804274" y="4529796"/>
              <a:ext cx="1303836" cy="1069145"/>
            </a:xfrm>
            <a:prstGeom prst="rect">
              <a:avLst/>
            </a:prstGeom>
          </p:spPr>
        </p:pic>
      </p:grpSp>
    </p:spTree>
    <p:extLst>
      <p:ext uri="{BB962C8B-B14F-4D97-AF65-F5344CB8AC3E}">
        <p14:creationId xmlns:p14="http://schemas.microsoft.com/office/powerpoint/2010/main" val="2761046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b="80075"/>
          <a:stretch/>
        </p:blipFill>
        <p:spPr>
          <a:xfrm>
            <a:off x="1143" y="-110111"/>
            <a:ext cx="9142857" cy="1159422"/>
          </a:xfrm>
          <a:prstGeom prst="rect">
            <a:avLst/>
          </a:prstGeom>
        </p:spPr>
      </p:pic>
      <p:sp>
        <p:nvSpPr>
          <p:cNvPr id="2" name="Rectángulo 1"/>
          <p:cNvSpPr/>
          <p:nvPr/>
        </p:nvSpPr>
        <p:spPr>
          <a:xfrm>
            <a:off x="1023753" y="454388"/>
            <a:ext cx="5272341" cy="400110"/>
          </a:xfrm>
          <a:prstGeom prst="rect">
            <a:avLst/>
          </a:prstGeom>
        </p:spPr>
        <p:txBody>
          <a:bodyPr wrap="none">
            <a:spAutoFit/>
          </a:bodyPr>
          <a:lstStyle/>
          <a:p>
            <a:pPr marL="228600" algn="ctr">
              <a:spcAft>
                <a:spcPts val="0"/>
              </a:spcAft>
            </a:pPr>
            <a:r>
              <a:rPr lang="es-ES" sz="2000" b="1" dirty="0" smtClean="0">
                <a:latin typeface="Gill Sans MT" panose="020B0502020104020203" pitchFamily="34" charset="0"/>
                <a:ea typeface="MS Mincho" panose="02020609040205080304" pitchFamily="49" charset="-128"/>
                <a:cs typeface="Times New Roman" panose="02020603050405020304" pitchFamily="18" charset="0"/>
              </a:rPr>
              <a:t>CONTRATACIONES Y </a:t>
            </a:r>
            <a:r>
              <a:rPr lang="es-ES" b="1" dirty="0">
                <a:latin typeface="Gill Sans MT" panose="020B0502020104020203" pitchFamily="34" charset="0"/>
                <a:ea typeface="MS Mincho" panose="02020609040205080304" pitchFamily="49" charset="-128"/>
                <a:cs typeface="Times New Roman" panose="02020603050405020304" pitchFamily="18" charset="0"/>
              </a:rPr>
              <a:t> </a:t>
            </a:r>
            <a:r>
              <a:rPr lang="es-ES" b="1" dirty="0" smtClean="0">
                <a:latin typeface="Gill Sans MT" panose="020B0502020104020203" pitchFamily="34" charset="0"/>
                <a:ea typeface="MS Mincho" panose="02020609040205080304" pitchFamily="49" charset="-128"/>
                <a:cs typeface="Times New Roman" panose="02020603050405020304" pitchFamily="18" charset="0"/>
              </a:rPr>
              <a:t>ADQUISICIONES</a:t>
            </a:r>
            <a:endParaRPr lang="es-SV" dirty="0">
              <a:effectLst/>
              <a:latin typeface="Gill Sans MT" panose="020B0502020104020203" pitchFamily="34" charset="0"/>
              <a:ea typeface="MS Mincho" panose="02020609040205080304" pitchFamily="49" charset="-128"/>
              <a:cs typeface="Times New Roman" panose="02020603050405020304" pitchFamily="18" charset="0"/>
            </a:endParaRPr>
          </a:p>
        </p:txBody>
      </p:sp>
      <p:sp>
        <p:nvSpPr>
          <p:cNvPr id="3" name="Rectángulo 2"/>
          <p:cNvSpPr/>
          <p:nvPr/>
        </p:nvSpPr>
        <p:spPr>
          <a:xfrm>
            <a:off x="2444976" y="786258"/>
            <a:ext cx="2421047" cy="338554"/>
          </a:xfrm>
          <a:prstGeom prst="rect">
            <a:avLst/>
          </a:prstGeom>
        </p:spPr>
        <p:txBody>
          <a:bodyPr wrap="none">
            <a:spAutoFit/>
          </a:bodyPr>
          <a:lstStyle/>
          <a:p>
            <a:r>
              <a:rPr lang="es-SV" sz="1600" b="1" dirty="0" smtClean="0">
                <a:solidFill>
                  <a:schemeClr val="accent1">
                    <a:lumMod val="75000"/>
                  </a:schemeClr>
                </a:solidFill>
                <a:latin typeface="Gill Sans MT" panose="020B0502020104020203" pitchFamily="34" charset="0"/>
              </a:rPr>
              <a:t>Junio 2016 </a:t>
            </a:r>
            <a:r>
              <a:rPr lang="es-SV" sz="1600" b="1" dirty="0">
                <a:solidFill>
                  <a:schemeClr val="accent1">
                    <a:lumMod val="75000"/>
                  </a:schemeClr>
                </a:solidFill>
                <a:latin typeface="Gill Sans MT" panose="020B0502020104020203" pitchFamily="34" charset="0"/>
              </a:rPr>
              <a:t>a </a:t>
            </a:r>
            <a:r>
              <a:rPr lang="es-SV" sz="1600" b="1" dirty="0" smtClean="0">
                <a:solidFill>
                  <a:schemeClr val="accent1">
                    <a:lumMod val="75000"/>
                  </a:schemeClr>
                </a:solidFill>
                <a:latin typeface="Gill Sans MT" panose="020B0502020104020203" pitchFamily="34" charset="0"/>
              </a:rPr>
              <a:t>Mayo 2017</a:t>
            </a:r>
            <a:endParaRPr lang="es-SV" sz="1600" b="1" dirty="0">
              <a:solidFill>
                <a:schemeClr val="accent1">
                  <a:lumMod val="75000"/>
                </a:schemeClr>
              </a:solidFill>
              <a:latin typeface="Gill Sans MT" panose="020B0502020104020203" pitchFamily="34" charset="0"/>
            </a:endParaRPr>
          </a:p>
        </p:txBody>
      </p:sp>
      <p:sp>
        <p:nvSpPr>
          <p:cNvPr id="4" name="Rectángulo 3"/>
          <p:cNvSpPr/>
          <p:nvPr/>
        </p:nvSpPr>
        <p:spPr>
          <a:xfrm>
            <a:off x="501488" y="5343240"/>
            <a:ext cx="970137" cy="261610"/>
          </a:xfrm>
          <a:prstGeom prst="rect">
            <a:avLst/>
          </a:prstGeom>
        </p:spPr>
        <p:txBody>
          <a:bodyPr wrap="none">
            <a:spAutoFit/>
          </a:bodyPr>
          <a:lstStyle/>
          <a:p>
            <a:pPr algn="just">
              <a:spcAft>
                <a:spcPts val="0"/>
              </a:spcAft>
            </a:pPr>
            <a:r>
              <a:rPr lang="es-ES" sz="1100" dirty="0">
                <a:latin typeface="Gill Sans MT" panose="020B0502020104020203" pitchFamily="34" charset="0"/>
                <a:ea typeface="MS Mincho"/>
                <a:cs typeface="Times New Roman" panose="02020603050405020304" pitchFamily="18" charset="0"/>
              </a:rPr>
              <a:t>Fuente: UACI</a:t>
            </a:r>
            <a:endParaRPr lang="es-SV" dirty="0">
              <a:effectLst/>
              <a:latin typeface="Gill Sans MT" panose="020B0502020104020203" pitchFamily="34" charset="0"/>
              <a:ea typeface="MS Mincho"/>
              <a:cs typeface="Times New Roman" panose="02020603050405020304" pitchFamily="18" charset="0"/>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1828443076"/>
              </p:ext>
            </p:extLst>
          </p:nvPr>
        </p:nvGraphicFramePr>
        <p:xfrm>
          <a:off x="140680" y="1246259"/>
          <a:ext cx="8882138" cy="4108478"/>
        </p:xfrm>
        <a:graphic>
          <a:graphicData uri="http://schemas.openxmlformats.org/presentationml/2006/ole">
            <mc:AlternateContent xmlns:mc="http://schemas.openxmlformats.org/markup-compatibility/2006">
              <mc:Choice xmlns:v="urn:schemas-microsoft-com:vml" Requires="v">
                <p:oleObj spid="_x0000_s9257" name="Hoja de cálculo" r:id="rId5" imgW="5743433" imgH="2723961" progId="Excel.Sheet.12">
                  <p:embed/>
                </p:oleObj>
              </mc:Choice>
              <mc:Fallback>
                <p:oleObj name="Hoja de cálculo" r:id="rId5" imgW="5743433" imgH="2723961" progId="Excel.Sheet.12">
                  <p:embed/>
                  <p:pic>
                    <p:nvPicPr>
                      <p:cNvPr id="0"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80" y="1246259"/>
                        <a:ext cx="8882138" cy="4108478"/>
                      </a:xfrm>
                      <a:prstGeom prst="rect">
                        <a:avLst/>
                      </a:prstGeom>
                      <a:noFill/>
                    </p:spPr>
                  </p:pic>
                </p:oleObj>
              </mc:Fallback>
            </mc:AlternateContent>
          </a:graphicData>
        </a:graphic>
      </p:graphicFrame>
      <p:sp>
        <p:nvSpPr>
          <p:cNvPr id="9" name="Elipse 8"/>
          <p:cNvSpPr/>
          <p:nvPr/>
        </p:nvSpPr>
        <p:spPr>
          <a:xfrm>
            <a:off x="140680" y="4923692"/>
            <a:ext cx="9003320" cy="41954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492882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43" y="-110111"/>
            <a:ext cx="9142857" cy="5819048"/>
          </a:xfrm>
          <a:prstGeom prst="rect">
            <a:avLst/>
          </a:prstGeom>
        </p:spPr>
      </p:pic>
    </p:spTree>
    <p:extLst>
      <p:ext uri="{BB962C8B-B14F-4D97-AF65-F5344CB8AC3E}">
        <p14:creationId xmlns:p14="http://schemas.microsoft.com/office/powerpoint/2010/main" val="1151734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1599817" y="573948"/>
            <a:ext cx="3722494" cy="400110"/>
          </a:xfrm>
          <a:prstGeom prst="rect">
            <a:avLst/>
          </a:prstGeom>
        </p:spPr>
        <p:txBody>
          <a:bodyPr wrap="none">
            <a:spAutoFit/>
          </a:bodyPr>
          <a:lstStyle/>
          <a:p>
            <a:pPr marL="228600" algn="ctr">
              <a:spcAft>
                <a:spcPts val="0"/>
              </a:spcAft>
            </a:pPr>
            <a:r>
              <a:rPr lang="es-ES" sz="2000" b="1" dirty="0" smtClean="0">
                <a:latin typeface="Gill Sans MT" panose="020B0502020104020203" pitchFamily="34" charset="0"/>
                <a:ea typeface="MS Mincho" panose="02020609040205080304" pitchFamily="49" charset="-128"/>
                <a:cs typeface="Times New Roman" panose="02020603050405020304" pitchFamily="18" charset="0"/>
              </a:rPr>
              <a:t>EJECUCION FINANCIERA</a:t>
            </a:r>
            <a:endParaRPr lang="es-SV" dirty="0">
              <a:effectLst/>
              <a:latin typeface="Gill Sans MT" panose="020B0502020104020203" pitchFamily="34" charset="0"/>
              <a:ea typeface="MS Mincho" panose="02020609040205080304" pitchFamily="49" charset="-128"/>
              <a:cs typeface="Times New Roman" panose="02020603050405020304" pitchFamily="18" charset="0"/>
            </a:endParaRPr>
          </a:p>
        </p:txBody>
      </p:sp>
      <p:sp>
        <p:nvSpPr>
          <p:cNvPr id="3" name="Rectángulo 2"/>
          <p:cNvSpPr/>
          <p:nvPr/>
        </p:nvSpPr>
        <p:spPr>
          <a:xfrm>
            <a:off x="619705" y="1668086"/>
            <a:ext cx="7747955" cy="338554"/>
          </a:xfrm>
          <a:prstGeom prst="rect">
            <a:avLst/>
          </a:prstGeom>
        </p:spPr>
        <p:txBody>
          <a:bodyPr wrap="none">
            <a:spAutoFit/>
          </a:bodyPr>
          <a:lstStyle/>
          <a:p>
            <a:pPr algn="ctr"/>
            <a:r>
              <a:rPr lang="es-SV" sz="1600" b="1" dirty="0">
                <a:latin typeface="Gill Sans MT" panose="020B0502020104020203" pitchFamily="34" charset="0"/>
              </a:rPr>
              <a:t>Ejecución de PROESA por fuente de financiamiento </a:t>
            </a:r>
            <a:r>
              <a:rPr lang="es-SV" sz="1600" b="1" dirty="0" smtClean="0">
                <a:latin typeface="Gill Sans MT" panose="020B0502020104020203" pitchFamily="34" charset="0"/>
              </a:rPr>
              <a:t>de Junio 2016 </a:t>
            </a:r>
            <a:r>
              <a:rPr lang="es-SV" sz="1600" b="1" dirty="0">
                <a:latin typeface="Gill Sans MT" panose="020B0502020104020203" pitchFamily="34" charset="0"/>
              </a:rPr>
              <a:t>a </a:t>
            </a:r>
            <a:r>
              <a:rPr lang="es-SV" sz="1600" b="1" dirty="0" smtClean="0">
                <a:latin typeface="Gill Sans MT" panose="020B0502020104020203" pitchFamily="34" charset="0"/>
              </a:rPr>
              <a:t>Mayo 2017</a:t>
            </a:r>
            <a:endParaRPr lang="es-SV" sz="1600" b="1" dirty="0">
              <a:latin typeface="Gill Sans MT" panose="020B0502020104020203" pitchFamily="34" charset="0"/>
            </a:endParaRPr>
          </a:p>
        </p:txBody>
      </p:sp>
      <p:sp>
        <p:nvSpPr>
          <p:cNvPr id="4" name="Rectángulo 3"/>
          <p:cNvSpPr/>
          <p:nvPr/>
        </p:nvSpPr>
        <p:spPr>
          <a:xfrm>
            <a:off x="387048" y="4567912"/>
            <a:ext cx="906017" cy="369332"/>
          </a:xfrm>
          <a:prstGeom prst="rect">
            <a:avLst/>
          </a:prstGeom>
        </p:spPr>
        <p:txBody>
          <a:bodyPr wrap="none">
            <a:spAutoFit/>
          </a:bodyPr>
          <a:lstStyle/>
          <a:p>
            <a:pPr>
              <a:spcAft>
                <a:spcPts val="0"/>
              </a:spcAft>
            </a:pPr>
            <a:r>
              <a:rPr lang="es-SV" dirty="0">
                <a:latin typeface="Gill Sans MT" panose="020B0502020104020203" pitchFamily="34" charset="0"/>
                <a:ea typeface="MS Mincho"/>
                <a:cs typeface="Times New Roman" panose="02020603050405020304" pitchFamily="18" charset="0"/>
              </a:rPr>
              <a:t> </a:t>
            </a:r>
            <a:r>
              <a:rPr lang="es-SV" sz="1100" dirty="0">
                <a:latin typeface="Gill Sans MT" panose="020B0502020104020203" pitchFamily="34" charset="0"/>
                <a:ea typeface="MS Mincho"/>
                <a:cs typeface="Cambria" panose="02040503050406030204" pitchFamily="18" charset="0"/>
              </a:rPr>
              <a:t>Fuente: UFI</a:t>
            </a:r>
            <a:endParaRPr lang="es-SV" dirty="0">
              <a:effectLst/>
              <a:latin typeface="Gill Sans MT" panose="020B0502020104020203" pitchFamily="34" charset="0"/>
              <a:ea typeface="MS Mincho"/>
              <a:cs typeface="Times New Roman" panose="02020603050405020304" pitchFamily="18" charset="0"/>
            </a:endParaRPr>
          </a:p>
        </p:txBody>
      </p:sp>
      <p:sp>
        <p:nvSpPr>
          <p:cNvPr id="5" name="Rectángulo 4"/>
          <p:cNvSpPr/>
          <p:nvPr/>
        </p:nvSpPr>
        <p:spPr>
          <a:xfrm>
            <a:off x="2444976" y="855270"/>
            <a:ext cx="2421047" cy="338554"/>
          </a:xfrm>
          <a:prstGeom prst="rect">
            <a:avLst/>
          </a:prstGeom>
        </p:spPr>
        <p:txBody>
          <a:bodyPr wrap="none">
            <a:spAutoFit/>
          </a:bodyPr>
          <a:lstStyle/>
          <a:p>
            <a:r>
              <a:rPr lang="es-SV" sz="1600" b="1" dirty="0" smtClean="0">
                <a:solidFill>
                  <a:schemeClr val="accent1">
                    <a:lumMod val="75000"/>
                  </a:schemeClr>
                </a:solidFill>
                <a:latin typeface="Gill Sans MT" panose="020B0502020104020203" pitchFamily="34" charset="0"/>
              </a:rPr>
              <a:t>Junio 2016 </a:t>
            </a:r>
            <a:r>
              <a:rPr lang="es-SV" sz="1600" b="1" dirty="0">
                <a:solidFill>
                  <a:schemeClr val="accent1">
                    <a:lumMod val="75000"/>
                  </a:schemeClr>
                </a:solidFill>
                <a:latin typeface="Gill Sans MT" panose="020B0502020104020203" pitchFamily="34" charset="0"/>
              </a:rPr>
              <a:t>a </a:t>
            </a:r>
            <a:r>
              <a:rPr lang="es-SV" sz="1600" b="1" dirty="0" smtClean="0">
                <a:solidFill>
                  <a:schemeClr val="accent1">
                    <a:lumMod val="75000"/>
                  </a:schemeClr>
                </a:solidFill>
                <a:latin typeface="Gill Sans MT" panose="020B0502020104020203" pitchFamily="34" charset="0"/>
              </a:rPr>
              <a:t>Mayo 2017</a:t>
            </a:r>
            <a:endParaRPr lang="es-SV" sz="1600" b="1" dirty="0">
              <a:solidFill>
                <a:schemeClr val="accent1">
                  <a:lumMod val="75000"/>
                </a:schemeClr>
              </a:solidFill>
              <a:latin typeface="Gill Sans MT" panose="020B0502020104020203"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933401905"/>
              </p:ext>
            </p:extLst>
          </p:nvPr>
        </p:nvGraphicFramePr>
        <p:xfrm>
          <a:off x="514871" y="2162068"/>
          <a:ext cx="8115400" cy="2492764"/>
        </p:xfrm>
        <a:graphic>
          <a:graphicData uri="http://schemas.openxmlformats.org/drawingml/2006/table">
            <a:tbl>
              <a:tblPr firstRow="1" firstCol="1" bandRow="1">
                <a:tableStyleId>{5C22544A-7EE6-4342-B048-85BDC9FD1C3A}</a:tableStyleId>
              </a:tblPr>
              <a:tblGrid>
                <a:gridCol w="1317463"/>
                <a:gridCol w="1258524"/>
                <a:gridCol w="1229055"/>
                <a:gridCol w="988097"/>
                <a:gridCol w="1228188"/>
                <a:gridCol w="1105976"/>
                <a:gridCol w="988097"/>
              </a:tblGrid>
              <a:tr h="249276">
                <a:tc>
                  <a:txBody>
                    <a:bodyPr/>
                    <a:lstStyle/>
                    <a:p>
                      <a:pPr algn="r">
                        <a:spcAft>
                          <a:spcPts val="0"/>
                        </a:spcAft>
                      </a:pPr>
                      <a:r>
                        <a:rPr lang="es-SV" sz="1200" dirty="0">
                          <a:effectLst>
                            <a:outerShdw blurRad="38100" dist="38100" dir="2700000" algn="tl">
                              <a:srgbClr val="000000">
                                <a:alpha val="43137"/>
                              </a:srgbClr>
                            </a:outerShdw>
                          </a:effectLst>
                          <a:latin typeface="Gill Sans MT" panose="020B0502020104020203" pitchFamily="34" charset="0"/>
                        </a:rPr>
                        <a:t> </a:t>
                      </a:r>
                      <a:endParaRPr lang="es-SV" sz="2000" dirty="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gridSpan="3">
                  <a:txBody>
                    <a:bodyPr/>
                    <a:lstStyle/>
                    <a:p>
                      <a:pPr algn="ctr">
                        <a:spcAft>
                          <a:spcPts val="0"/>
                        </a:spcAft>
                      </a:pPr>
                      <a:r>
                        <a:rPr lang="es-SV" sz="1200">
                          <a:effectLst>
                            <a:outerShdw blurRad="38100" dist="38100" dir="2700000" algn="tl">
                              <a:srgbClr val="000000">
                                <a:alpha val="43137"/>
                              </a:srgbClr>
                            </a:outerShdw>
                          </a:effectLst>
                          <a:latin typeface="Gill Sans MT" panose="020B0502020104020203" pitchFamily="34" charset="0"/>
                        </a:rPr>
                        <a:t>Junio 2016 – Dic 2016</a:t>
                      </a:r>
                      <a:endParaRPr lang="es-SV" sz="200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hMerge="1">
                  <a:txBody>
                    <a:bodyPr/>
                    <a:lstStyle/>
                    <a:p>
                      <a:endParaRPr lang="es-SV"/>
                    </a:p>
                  </a:txBody>
                  <a:tcPr/>
                </a:tc>
                <a:tc hMerge="1">
                  <a:txBody>
                    <a:bodyPr/>
                    <a:lstStyle/>
                    <a:p>
                      <a:endParaRPr lang="es-SV"/>
                    </a:p>
                  </a:txBody>
                  <a:tcPr/>
                </a:tc>
                <a:tc gridSpan="3">
                  <a:txBody>
                    <a:bodyPr/>
                    <a:lstStyle/>
                    <a:p>
                      <a:pPr algn="ctr">
                        <a:spcAft>
                          <a:spcPts val="0"/>
                        </a:spcAft>
                      </a:pPr>
                      <a:r>
                        <a:rPr lang="es-SV" sz="1200" dirty="0">
                          <a:effectLst>
                            <a:outerShdw blurRad="38100" dist="38100" dir="2700000" algn="tl">
                              <a:srgbClr val="000000">
                                <a:alpha val="43137"/>
                              </a:srgbClr>
                            </a:outerShdw>
                          </a:effectLst>
                          <a:latin typeface="Gill Sans MT" panose="020B0502020104020203" pitchFamily="34" charset="0"/>
                        </a:rPr>
                        <a:t>Enero 2017 – Mayo 2017</a:t>
                      </a:r>
                      <a:endParaRPr lang="es-SV" sz="2000" dirty="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hMerge="1">
                  <a:txBody>
                    <a:bodyPr/>
                    <a:lstStyle/>
                    <a:p>
                      <a:endParaRPr lang="es-SV"/>
                    </a:p>
                  </a:txBody>
                  <a:tcPr/>
                </a:tc>
                <a:tc hMerge="1">
                  <a:txBody>
                    <a:bodyPr/>
                    <a:lstStyle/>
                    <a:p>
                      <a:endParaRPr lang="es-SV"/>
                    </a:p>
                  </a:txBody>
                  <a:tcPr/>
                </a:tc>
              </a:tr>
              <a:tr h="498553">
                <a:tc>
                  <a:txBody>
                    <a:bodyPr/>
                    <a:lstStyle/>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Fuente de financiamiento</a:t>
                      </a:r>
                      <a:endParaRPr lang="es-SV" sz="2000" b="1">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Programado</a:t>
                      </a:r>
                      <a:endParaRPr lang="es-SV" sz="2000" b="1">
                        <a:effectLst>
                          <a:outerShdw blurRad="38100" dist="38100" dir="2700000" algn="tl">
                            <a:srgbClr val="000000">
                              <a:alpha val="43137"/>
                            </a:srgbClr>
                          </a:outerShdw>
                        </a:effectLst>
                        <a:latin typeface="Gill Sans MT" panose="020B0502020104020203" pitchFamily="34" charset="0"/>
                      </a:endParaRPr>
                    </a:p>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USD$</a:t>
                      </a:r>
                      <a:endParaRPr lang="es-SV" sz="2000" b="1">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Ejecutado</a:t>
                      </a:r>
                      <a:endParaRPr lang="es-SV" sz="2000" b="1">
                        <a:effectLst>
                          <a:outerShdw blurRad="38100" dist="38100" dir="2700000" algn="tl">
                            <a:srgbClr val="000000">
                              <a:alpha val="43137"/>
                            </a:srgbClr>
                          </a:outerShdw>
                        </a:effectLst>
                        <a:latin typeface="Gill Sans MT" panose="020B0502020104020203" pitchFamily="34" charset="0"/>
                      </a:endParaRPr>
                    </a:p>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USD$</a:t>
                      </a:r>
                      <a:endParaRPr lang="es-SV" sz="2000" b="1">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a:t>
                      </a:r>
                      <a:endParaRPr lang="es-SV" sz="2000" b="1">
                        <a:effectLst>
                          <a:outerShdw blurRad="38100" dist="38100" dir="2700000" algn="tl">
                            <a:srgbClr val="000000">
                              <a:alpha val="43137"/>
                            </a:srgbClr>
                          </a:outerShdw>
                        </a:effectLst>
                        <a:latin typeface="Gill Sans MT" panose="020B0502020104020203" pitchFamily="34" charset="0"/>
                      </a:endParaRPr>
                    </a:p>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Ejecución</a:t>
                      </a:r>
                      <a:endParaRPr lang="es-SV" sz="2000" b="1">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Programado</a:t>
                      </a:r>
                      <a:endParaRPr lang="es-SV" sz="2000" b="1">
                        <a:effectLst>
                          <a:outerShdw blurRad="38100" dist="38100" dir="2700000" algn="tl">
                            <a:srgbClr val="000000">
                              <a:alpha val="43137"/>
                            </a:srgbClr>
                          </a:outerShdw>
                        </a:effectLst>
                        <a:latin typeface="Gill Sans MT" panose="020B0502020104020203" pitchFamily="34" charset="0"/>
                      </a:endParaRPr>
                    </a:p>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USD$</a:t>
                      </a:r>
                      <a:endParaRPr lang="es-SV" sz="2000" b="1">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Ejecutado</a:t>
                      </a:r>
                      <a:endParaRPr lang="es-SV" sz="2000" b="1">
                        <a:effectLst>
                          <a:outerShdw blurRad="38100" dist="38100" dir="2700000" algn="tl">
                            <a:srgbClr val="000000">
                              <a:alpha val="43137"/>
                            </a:srgbClr>
                          </a:outerShdw>
                        </a:effectLst>
                        <a:latin typeface="Gill Sans MT" panose="020B0502020104020203" pitchFamily="34" charset="0"/>
                      </a:endParaRPr>
                    </a:p>
                    <a:p>
                      <a:pPr algn="ctr">
                        <a:spcAft>
                          <a:spcPts val="0"/>
                        </a:spcAft>
                      </a:pPr>
                      <a:r>
                        <a:rPr lang="es-SV" sz="1200" b="1">
                          <a:effectLst>
                            <a:outerShdw blurRad="38100" dist="38100" dir="2700000" algn="tl">
                              <a:srgbClr val="000000">
                                <a:alpha val="43137"/>
                              </a:srgbClr>
                            </a:outerShdw>
                          </a:effectLst>
                          <a:latin typeface="Gill Sans MT" panose="020B0502020104020203" pitchFamily="34" charset="0"/>
                        </a:rPr>
                        <a:t>USD$</a:t>
                      </a:r>
                      <a:endParaRPr lang="es-SV" sz="2000" b="1">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r>
                        <a:rPr lang="es-SV" sz="1200" b="1" dirty="0">
                          <a:effectLst>
                            <a:outerShdw blurRad="38100" dist="38100" dir="2700000" algn="tl">
                              <a:srgbClr val="000000">
                                <a:alpha val="43137"/>
                              </a:srgbClr>
                            </a:outerShdw>
                          </a:effectLst>
                          <a:latin typeface="Gill Sans MT" panose="020B0502020104020203" pitchFamily="34" charset="0"/>
                        </a:rPr>
                        <a:t>%</a:t>
                      </a:r>
                      <a:endParaRPr lang="es-SV" sz="2000" b="1" dirty="0">
                        <a:effectLst>
                          <a:outerShdw blurRad="38100" dist="38100" dir="2700000" algn="tl">
                            <a:srgbClr val="000000">
                              <a:alpha val="43137"/>
                            </a:srgbClr>
                          </a:outerShdw>
                        </a:effectLst>
                        <a:latin typeface="Gill Sans MT" panose="020B0502020104020203" pitchFamily="34" charset="0"/>
                      </a:endParaRPr>
                    </a:p>
                    <a:p>
                      <a:pPr algn="ctr">
                        <a:spcAft>
                          <a:spcPts val="0"/>
                        </a:spcAft>
                      </a:pPr>
                      <a:r>
                        <a:rPr lang="es-SV" sz="1200" b="1" dirty="0">
                          <a:effectLst>
                            <a:outerShdw blurRad="38100" dist="38100" dir="2700000" algn="tl">
                              <a:srgbClr val="000000">
                                <a:alpha val="43137"/>
                              </a:srgbClr>
                            </a:outerShdw>
                          </a:effectLst>
                          <a:latin typeface="Gill Sans MT" panose="020B0502020104020203" pitchFamily="34" charset="0"/>
                        </a:rPr>
                        <a:t>Ejecución</a:t>
                      </a:r>
                      <a:endParaRPr lang="es-SV" sz="2000" b="1" dirty="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r>
              <a:tr h="498553">
                <a:tc>
                  <a:txBody>
                    <a:bodyPr/>
                    <a:lstStyle/>
                    <a:p>
                      <a:pPr algn="r">
                        <a:spcAft>
                          <a:spcPts val="0"/>
                        </a:spcAft>
                      </a:pPr>
                      <a:r>
                        <a:rPr lang="es-SV" sz="1200" dirty="0">
                          <a:effectLst>
                            <a:outerShdw blurRad="38100" dist="38100" dir="2700000" algn="tl">
                              <a:srgbClr val="000000">
                                <a:alpha val="43137"/>
                              </a:srgbClr>
                            </a:outerShdw>
                          </a:effectLst>
                          <a:latin typeface="Gill Sans MT" panose="020B0502020104020203" pitchFamily="34" charset="0"/>
                        </a:rPr>
                        <a:t>Presupuesto GOES</a:t>
                      </a:r>
                      <a:endParaRPr lang="es-SV" sz="2000" dirty="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 </a:t>
                      </a:r>
                      <a:r>
                        <a:rPr lang="es-ES" sz="1200" dirty="0">
                          <a:effectLst/>
                          <a:latin typeface="Gill Sans MT" panose="020B0502020104020203" pitchFamily="34" charset="0"/>
                        </a:rPr>
                        <a:t>3150,990.00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a:t>
                      </a:r>
                      <a:r>
                        <a:rPr lang="es-ES" sz="1200" dirty="0">
                          <a:effectLst/>
                          <a:latin typeface="Gill Sans MT" panose="020B0502020104020203" pitchFamily="34" charset="0"/>
                        </a:rPr>
                        <a:t>1,618,801.95</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27</a:t>
                      </a:r>
                      <a:r>
                        <a:rPr lang="es-ES" sz="1200" dirty="0">
                          <a:effectLst/>
                          <a:latin typeface="Gill Sans MT" panose="020B0502020104020203" pitchFamily="34" charset="0"/>
                        </a:rPr>
                        <a:t>%</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 </a:t>
                      </a:r>
                      <a:r>
                        <a:rPr lang="es-SV" sz="1200" dirty="0">
                          <a:effectLst/>
                          <a:latin typeface="Gill Sans MT" panose="020B0502020104020203" pitchFamily="34" charset="0"/>
                        </a:rPr>
                        <a:t>3,150,990.00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 </a:t>
                      </a:r>
                      <a:r>
                        <a:rPr lang="es-SV" sz="1200" dirty="0">
                          <a:effectLst/>
                          <a:latin typeface="Gill Sans MT" panose="020B0502020104020203" pitchFamily="34" charset="0"/>
                        </a:rPr>
                        <a:t>932,073.17</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30</a:t>
                      </a:r>
                      <a:r>
                        <a:rPr lang="es-SV" sz="1200" dirty="0">
                          <a:effectLst/>
                          <a:latin typeface="Gill Sans MT" panose="020B0502020104020203" pitchFamily="34" charset="0"/>
                        </a:rPr>
                        <a:t>%</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r>
              <a:tr h="747829">
                <a:tc>
                  <a:txBody>
                    <a:bodyPr/>
                    <a:lstStyle/>
                    <a:p>
                      <a:pPr algn="r">
                        <a:spcAft>
                          <a:spcPts val="0"/>
                        </a:spcAft>
                      </a:pPr>
                      <a:r>
                        <a:rPr lang="es-SV" sz="1200" dirty="0">
                          <a:effectLst>
                            <a:outerShdw blurRad="38100" dist="38100" dir="2700000" algn="tl">
                              <a:srgbClr val="000000">
                                <a:alpha val="43137"/>
                              </a:srgbClr>
                            </a:outerShdw>
                          </a:effectLst>
                          <a:latin typeface="Gill Sans MT" panose="020B0502020104020203" pitchFamily="34" charset="0"/>
                        </a:rPr>
                        <a:t>Contrato de préstamo BID 2583/OC-ES</a:t>
                      </a:r>
                      <a:endParaRPr lang="es-SV" sz="2000" dirty="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a:t>
                      </a:r>
                      <a:r>
                        <a:rPr lang="es-ES" sz="1200" dirty="0">
                          <a:effectLst/>
                          <a:latin typeface="Gill Sans MT" panose="020B0502020104020203" pitchFamily="34" charset="0"/>
                        </a:rPr>
                        <a:t>2,842,245.00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a:t>
                      </a:r>
                      <a:r>
                        <a:rPr lang="es-ES" sz="1200" dirty="0">
                          <a:effectLst/>
                          <a:latin typeface="Gill Sans MT" panose="020B0502020104020203" pitchFamily="34" charset="0"/>
                        </a:rPr>
                        <a:t>1,057803.18</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18</a:t>
                      </a:r>
                      <a:r>
                        <a:rPr lang="es-ES" sz="1200" dirty="0">
                          <a:effectLst/>
                          <a:latin typeface="Gill Sans MT" panose="020B0502020104020203" pitchFamily="34" charset="0"/>
                        </a:rPr>
                        <a:t>%</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 </a:t>
                      </a:r>
                      <a:r>
                        <a:rPr lang="es-SV" sz="1200" dirty="0">
                          <a:effectLst/>
                          <a:latin typeface="Gill Sans MT" panose="020B0502020104020203" pitchFamily="34" charset="0"/>
                        </a:rPr>
                        <a:t>3,151,820.00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 </a:t>
                      </a:r>
                      <a:r>
                        <a:rPr lang="es-SV" sz="1200" dirty="0">
                          <a:effectLst/>
                          <a:latin typeface="Gill Sans MT" panose="020B0502020104020203" pitchFamily="34" charset="0"/>
                        </a:rPr>
                        <a:t>671,217.25</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21.30</a:t>
                      </a:r>
                      <a:r>
                        <a:rPr lang="es-SV" sz="1200" dirty="0">
                          <a:effectLst/>
                          <a:latin typeface="Gill Sans MT" panose="020B0502020104020203" pitchFamily="34" charset="0"/>
                        </a:rPr>
                        <a:t>%</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r>
              <a:tr h="498553">
                <a:tc>
                  <a:txBody>
                    <a:bodyPr/>
                    <a:lstStyle/>
                    <a:p>
                      <a:pPr algn="r">
                        <a:spcAft>
                          <a:spcPts val="0"/>
                        </a:spcAft>
                      </a:pPr>
                      <a:endParaRPr lang="es-SV" sz="1200" dirty="0" smtClean="0">
                        <a:effectLst>
                          <a:outerShdw blurRad="38100" dist="38100" dir="2700000" algn="tl">
                            <a:srgbClr val="000000">
                              <a:alpha val="43137"/>
                            </a:srgbClr>
                          </a:outerShdw>
                        </a:effectLst>
                        <a:latin typeface="Gill Sans MT" panose="020B0502020104020203" pitchFamily="34" charset="0"/>
                      </a:endParaRPr>
                    </a:p>
                    <a:p>
                      <a:pPr algn="r">
                        <a:spcAft>
                          <a:spcPts val="0"/>
                        </a:spcAft>
                      </a:pPr>
                      <a:r>
                        <a:rPr lang="es-SV" sz="1200" dirty="0" smtClean="0">
                          <a:effectLst>
                            <a:outerShdw blurRad="38100" dist="38100" dir="2700000" algn="tl">
                              <a:srgbClr val="000000">
                                <a:alpha val="43137"/>
                              </a:srgbClr>
                            </a:outerShdw>
                          </a:effectLst>
                          <a:latin typeface="Gill Sans MT" panose="020B0502020104020203" pitchFamily="34" charset="0"/>
                        </a:rPr>
                        <a:t>TOTAL</a:t>
                      </a:r>
                      <a:endParaRPr lang="es-SV" sz="2000" dirty="0">
                        <a:effectLst>
                          <a:outerShdw blurRad="38100" dist="38100" dir="2700000" algn="tl">
                            <a:srgbClr val="000000">
                              <a:alpha val="43137"/>
                            </a:srgbClr>
                          </a:outerShdw>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a:t>
                      </a:r>
                      <a:r>
                        <a:rPr lang="es-ES" sz="1200" dirty="0">
                          <a:effectLst/>
                          <a:latin typeface="Gill Sans MT" panose="020B0502020104020203" pitchFamily="34" charset="0"/>
                        </a:rPr>
                        <a:t>5,993,235.00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a:t>
                      </a:r>
                      <a:r>
                        <a:rPr lang="es-ES" sz="1200" dirty="0">
                          <a:effectLst/>
                          <a:latin typeface="Gill Sans MT" panose="020B0502020104020203" pitchFamily="34" charset="0"/>
                        </a:rPr>
                        <a:t>2,676,605.13</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ES" sz="1200" dirty="0" smtClean="0">
                        <a:effectLst/>
                        <a:latin typeface="Gill Sans MT" panose="020B0502020104020203" pitchFamily="34" charset="0"/>
                      </a:endParaRPr>
                    </a:p>
                    <a:p>
                      <a:pPr algn="ctr">
                        <a:spcAft>
                          <a:spcPts val="0"/>
                        </a:spcAft>
                      </a:pPr>
                      <a:r>
                        <a:rPr lang="es-ES" sz="1200" dirty="0" smtClean="0">
                          <a:effectLst/>
                          <a:latin typeface="Gill Sans MT" panose="020B0502020104020203" pitchFamily="34" charset="0"/>
                        </a:rPr>
                        <a:t>45</a:t>
                      </a:r>
                      <a:r>
                        <a:rPr lang="es-ES" sz="1200" dirty="0">
                          <a:effectLst/>
                          <a:latin typeface="Gill Sans MT" panose="020B0502020104020203" pitchFamily="34" charset="0"/>
                        </a:rPr>
                        <a:t>%</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 </a:t>
                      </a:r>
                      <a:r>
                        <a:rPr lang="es-SV" sz="1200" dirty="0">
                          <a:effectLst/>
                          <a:latin typeface="Gill Sans MT" panose="020B0502020104020203" pitchFamily="34" charset="0"/>
                        </a:rPr>
                        <a:t>6,302,810.00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 </a:t>
                      </a:r>
                      <a:r>
                        <a:rPr lang="es-SV" sz="1200" dirty="0">
                          <a:effectLst/>
                          <a:latin typeface="Gill Sans MT" panose="020B0502020104020203" pitchFamily="34" charset="0"/>
                        </a:rPr>
                        <a:t>1,603,290.40</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c>
                  <a:txBody>
                    <a:bodyPr/>
                    <a:lstStyle/>
                    <a:p>
                      <a:pPr algn="ctr">
                        <a:spcAft>
                          <a:spcPts val="0"/>
                        </a:spcAft>
                      </a:pPr>
                      <a:endParaRPr lang="es-SV" sz="1200" dirty="0" smtClean="0">
                        <a:effectLst/>
                        <a:latin typeface="Gill Sans MT" panose="020B0502020104020203" pitchFamily="34" charset="0"/>
                      </a:endParaRPr>
                    </a:p>
                    <a:p>
                      <a:pPr algn="ctr">
                        <a:spcAft>
                          <a:spcPts val="0"/>
                        </a:spcAft>
                      </a:pPr>
                      <a:r>
                        <a:rPr lang="es-SV" sz="1200" dirty="0" smtClean="0">
                          <a:effectLst/>
                          <a:latin typeface="Gill Sans MT" panose="020B0502020104020203" pitchFamily="34" charset="0"/>
                        </a:rPr>
                        <a:t>51.30</a:t>
                      </a:r>
                      <a:r>
                        <a:rPr lang="es-SV" sz="1200" dirty="0">
                          <a:effectLst/>
                          <a:latin typeface="Gill Sans MT" panose="020B0502020104020203" pitchFamily="34" charset="0"/>
                        </a:rPr>
                        <a:t>%</a:t>
                      </a:r>
                      <a:endParaRPr lang="es-SV" sz="2000" dirty="0">
                        <a:effectLst/>
                        <a:latin typeface="Gill Sans MT" panose="020B0502020104020203" pitchFamily="34" charset="0"/>
                        <a:ea typeface="MS Mincho"/>
                        <a:cs typeface="Times New Roman" panose="02020603050405020304" pitchFamily="18" charset="0"/>
                      </a:endParaRPr>
                    </a:p>
                  </a:txBody>
                  <a:tcPr marL="68580" marR="68580" marT="0" marB="0"/>
                </a:tc>
              </a:tr>
            </a:tbl>
          </a:graphicData>
        </a:graphic>
      </p:graphicFrame>
      <p:sp>
        <p:nvSpPr>
          <p:cNvPr id="9" name="Elipse 8"/>
          <p:cNvSpPr/>
          <p:nvPr/>
        </p:nvSpPr>
        <p:spPr>
          <a:xfrm>
            <a:off x="140680" y="4192173"/>
            <a:ext cx="9003320" cy="41954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671098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840279538"/>
              </p:ext>
            </p:extLst>
          </p:nvPr>
        </p:nvGraphicFramePr>
        <p:xfrm>
          <a:off x="434585" y="121578"/>
          <a:ext cx="8375525" cy="4982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b="80075"/>
          <a:stretch/>
        </p:blipFill>
        <p:spPr>
          <a:xfrm>
            <a:off x="1143" y="-110111"/>
            <a:ext cx="9142857" cy="1159422"/>
          </a:xfrm>
          <a:prstGeom prst="rect">
            <a:avLst/>
          </a:prstGeom>
        </p:spPr>
      </p:pic>
      <p:sp>
        <p:nvSpPr>
          <p:cNvPr id="2" name="Rectángulo 1"/>
          <p:cNvSpPr/>
          <p:nvPr/>
        </p:nvSpPr>
        <p:spPr>
          <a:xfrm>
            <a:off x="0" y="455001"/>
            <a:ext cx="7055518" cy="707886"/>
          </a:xfrm>
          <a:prstGeom prst="rect">
            <a:avLst/>
          </a:prstGeom>
        </p:spPr>
        <p:txBody>
          <a:bodyPr wrap="square">
            <a:spAutoFit/>
          </a:bodyPr>
          <a:lstStyle/>
          <a:p>
            <a:pPr marL="228600" algn="ctr"/>
            <a:r>
              <a:rPr lang="es-SV" sz="2000" b="1" dirty="0" smtClean="0">
                <a:latin typeface="Gill Sans MT" panose="020B0502020104020203" pitchFamily="34" charset="0"/>
                <a:ea typeface="MS Mincho" panose="02020609040205080304" pitchFamily="49" charset="-128"/>
                <a:cs typeface="Times New Roman" panose="02020603050405020304" pitchFamily="18" charset="0"/>
              </a:rPr>
              <a:t>PROYECCIONES PARA EL CUARTO AÑO DE GOBIERNO</a:t>
            </a:r>
            <a:endParaRPr lang="es-SV" sz="2000" b="1" dirty="0">
              <a:latin typeface="Gill Sans MT" panose="020B05020201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46331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611375" y="501933"/>
            <a:ext cx="5972306" cy="707886"/>
          </a:xfrm>
          <a:prstGeom prst="rect">
            <a:avLst/>
          </a:prstGeom>
        </p:spPr>
        <p:txBody>
          <a:bodyPr wrap="square">
            <a:spAutoFit/>
          </a:bodyPr>
          <a:lstStyle/>
          <a:p>
            <a:pPr marL="228600" algn="ctr"/>
            <a:r>
              <a:rPr lang="es-SV" sz="2000" b="1" dirty="0" smtClean="0">
                <a:latin typeface="Gill Sans MT" panose="020B0502020104020203" pitchFamily="34" charset="0"/>
                <a:ea typeface="MS Mincho" panose="02020609040205080304" pitchFamily="49" charset="-128"/>
                <a:cs typeface="Times New Roman" panose="02020603050405020304" pitchFamily="18" charset="0"/>
              </a:rPr>
              <a:t>PROYECCIONES PARA EL CUARTO AÑO DE GOBIERNO</a:t>
            </a:r>
            <a:endParaRPr lang="es-SV" sz="2000" b="1" dirty="0">
              <a:latin typeface="Gill Sans MT" panose="020B0502020104020203" pitchFamily="34" charset="0"/>
              <a:ea typeface="MS Mincho" panose="02020609040205080304" pitchFamily="49" charset="-128"/>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568865945"/>
              </p:ext>
            </p:extLst>
          </p:nvPr>
        </p:nvGraphicFramePr>
        <p:xfrm>
          <a:off x="363603" y="1209819"/>
          <a:ext cx="8417935" cy="4071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36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b="80075"/>
          <a:stretch/>
        </p:blipFill>
        <p:spPr>
          <a:xfrm>
            <a:off x="1143" y="-110111"/>
            <a:ext cx="9142857" cy="1159422"/>
          </a:xfrm>
          <a:prstGeom prst="rect">
            <a:avLst/>
          </a:prstGeom>
        </p:spPr>
      </p:pic>
      <p:sp>
        <p:nvSpPr>
          <p:cNvPr id="2" name="Rectángulo 1"/>
          <p:cNvSpPr/>
          <p:nvPr/>
        </p:nvSpPr>
        <p:spPr>
          <a:xfrm>
            <a:off x="982581" y="525872"/>
            <a:ext cx="5921669" cy="707886"/>
          </a:xfrm>
          <a:prstGeom prst="rect">
            <a:avLst/>
          </a:prstGeom>
        </p:spPr>
        <p:txBody>
          <a:bodyPr wrap="square">
            <a:spAutoFit/>
          </a:bodyPr>
          <a:lstStyle/>
          <a:p>
            <a:pPr marL="228600" algn="ctr"/>
            <a:r>
              <a:rPr lang="es-SV" sz="2000" b="1" dirty="0">
                <a:latin typeface="Gill Sans MT" panose="020B0502020104020203" pitchFamily="34" charset="0"/>
                <a:ea typeface="MS Mincho" panose="02020609040205080304" pitchFamily="49" charset="-128"/>
                <a:cs typeface="Times New Roman" panose="02020603050405020304" pitchFamily="18" charset="0"/>
              </a:rPr>
              <a:t>PROYECCIONES PARA EL </a:t>
            </a:r>
            <a:r>
              <a:rPr lang="es-SV" sz="2000" b="1" dirty="0" smtClean="0">
                <a:latin typeface="Gill Sans MT" panose="020B0502020104020203" pitchFamily="34" charset="0"/>
                <a:ea typeface="MS Mincho" panose="02020609040205080304" pitchFamily="49" charset="-128"/>
                <a:cs typeface="Times New Roman" panose="02020603050405020304" pitchFamily="18" charset="0"/>
              </a:rPr>
              <a:t>CUARTO AÑO </a:t>
            </a:r>
            <a:r>
              <a:rPr lang="es-SV" sz="2000" b="1" dirty="0">
                <a:latin typeface="Gill Sans MT" panose="020B0502020104020203" pitchFamily="34" charset="0"/>
                <a:ea typeface="MS Mincho" panose="02020609040205080304" pitchFamily="49" charset="-128"/>
                <a:cs typeface="Times New Roman" panose="02020603050405020304" pitchFamily="18" charset="0"/>
              </a:rPr>
              <a:t>DE GOBIERNO</a:t>
            </a:r>
          </a:p>
        </p:txBody>
      </p:sp>
      <p:grpSp>
        <p:nvGrpSpPr>
          <p:cNvPr id="6" name="Grupo 5"/>
          <p:cNvGrpSpPr/>
          <p:nvPr/>
        </p:nvGrpSpPr>
        <p:grpSpPr>
          <a:xfrm>
            <a:off x="178357" y="1645210"/>
            <a:ext cx="8752115" cy="648542"/>
            <a:chOff x="0" y="33792"/>
            <a:chExt cx="8752115" cy="648542"/>
          </a:xfrm>
        </p:grpSpPr>
        <p:sp>
          <p:nvSpPr>
            <p:cNvPr id="7" name="Rectángulo redondeado 6"/>
            <p:cNvSpPr/>
            <p:nvPr/>
          </p:nvSpPr>
          <p:spPr>
            <a:xfrm>
              <a:off x="0" y="33792"/>
              <a:ext cx="8752115" cy="64854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ángulo 7"/>
            <p:cNvSpPr/>
            <p:nvPr/>
          </p:nvSpPr>
          <p:spPr>
            <a:xfrm>
              <a:off x="31659" y="65451"/>
              <a:ext cx="8688797" cy="58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SV" sz="2000" b="1" kern="1200" dirty="0" smtClean="0">
                  <a:effectLst>
                    <a:outerShdw blurRad="38100" dist="38100" dir="2700000" algn="tl">
                      <a:srgbClr val="000000">
                        <a:alpha val="43137"/>
                      </a:srgbClr>
                    </a:outerShdw>
                  </a:effectLst>
                  <a:latin typeface="Gill Sans MT" panose="020B0502020104020203" pitchFamily="34" charset="0"/>
                </a:rPr>
                <a:t>ASOCIOS PÚBLICO - PRIVADOS</a:t>
              </a:r>
              <a:endParaRPr lang="es-SV" sz="2000" b="1" i="1" kern="1200" dirty="0">
                <a:effectLst>
                  <a:outerShdw blurRad="38100" dist="38100" dir="2700000" algn="tl">
                    <a:srgbClr val="000000">
                      <a:alpha val="43137"/>
                    </a:srgbClr>
                  </a:outerShdw>
                </a:effectLst>
                <a:latin typeface="Gill Sans MT" panose="020B0502020104020203" pitchFamily="34" charset="0"/>
              </a:endParaRPr>
            </a:p>
          </p:txBody>
        </p:sp>
      </p:grpSp>
      <p:grpSp>
        <p:nvGrpSpPr>
          <p:cNvPr id="10" name="Grupo 9"/>
          <p:cNvGrpSpPr/>
          <p:nvPr/>
        </p:nvGrpSpPr>
        <p:grpSpPr>
          <a:xfrm>
            <a:off x="363603" y="2293752"/>
            <a:ext cx="8417935" cy="2737523"/>
            <a:chOff x="0" y="991251"/>
            <a:chExt cx="8417935" cy="2737523"/>
          </a:xfrm>
        </p:grpSpPr>
        <p:sp>
          <p:nvSpPr>
            <p:cNvPr id="11" name="Rectángulo 10"/>
            <p:cNvSpPr/>
            <p:nvPr/>
          </p:nvSpPr>
          <p:spPr>
            <a:xfrm>
              <a:off x="0" y="991251"/>
              <a:ext cx="8417935" cy="27375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0" y="991251"/>
              <a:ext cx="8417935" cy="27375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7269"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s-SV" dirty="0" smtClean="0">
                  <a:latin typeface="Gill Sans MT" panose="020B0502020104020203" pitchFamily="34" charset="0"/>
                </a:rPr>
                <a:t>Se </a:t>
              </a:r>
              <a:r>
                <a:rPr lang="es-SV" dirty="0">
                  <a:latin typeface="Gill Sans MT" panose="020B0502020104020203" pitchFamily="34" charset="0"/>
                </a:rPr>
                <a:t>dará seguimiento a la ejecución los estudios previos de los siguientes proyectos: a) Nuevo Centro de Gobierno y b) Iluminación y video vigilancia.</a:t>
              </a:r>
            </a:p>
            <a:p>
              <a:pPr marL="171450" lvl="1" indent="-171450" algn="just" defTabSz="800100">
                <a:lnSpc>
                  <a:spcPct val="90000"/>
                </a:lnSpc>
                <a:spcBef>
                  <a:spcPct val="0"/>
                </a:spcBef>
                <a:spcAft>
                  <a:spcPct val="20000"/>
                </a:spcAft>
                <a:buChar char="••"/>
              </a:pPr>
              <a:r>
                <a:rPr lang="es-SV" dirty="0" smtClean="0">
                  <a:latin typeface="Gill Sans MT" panose="020B0502020104020203" pitchFamily="34" charset="0"/>
                </a:rPr>
                <a:t>Se  </a:t>
              </a:r>
              <a:r>
                <a:rPr lang="es-SV" dirty="0">
                  <a:latin typeface="Gill Sans MT" panose="020B0502020104020203" pitchFamily="34" charset="0"/>
                </a:rPr>
                <a:t>desarrollarán estudios de ingeniería básica, demanda o mercado y disponibilidad y disposición de pago de los siguientes proyectos: a) Corredor Pacífico entre La </a:t>
              </a:r>
              <a:r>
                <a:rPr lang="es-SV" dirty="0" err="1">
                  <a:latin typeface="Gill Sans MT" panose="020B0502020104020203" pitchFamily="34" charset="0"/>
                </a:rPr>
                <a:t>Hachadura</a:t>
              </a:r>
              <a:r>
                <a:rPr lang="es-SV" dirty="0">
                  <a:latin typeface="Gill Sans MT" panose="020B0502020104020203" pitchFamily="34" charset="0"/>
                </a:rPr>
                <a:t> - Kilo 5 y b) Parqueos en terrenos del Ministerio de Gobernación</a:t>
              </a:r>
            </a:p>
            <a:p>
              <a:pPr marL="171450" lvl="1" indent="-171450" algn="just" defTabSz="800100">
                <a:lnSpc>
                  <a:spcPct val="90000"/>
                </a:lnSpc>
                <a:spcBef>
                  <a:spcPct val="0"/>
                </a:spcBef>
                <a:spcAft>
                  <a:spcPct val="20000"/>
                </a:spcAft>
                <a:buChar char="••"/>
              </a:pPr>
              <a:r>
                <a:rPr lang="es-SV" dirty="0" smtClean="0">
                  <a:latin typeface="Gill Sans MT" panose="020B0502020104020203" pitchFamily="34" charset="0"/>
                </a:rPr>
                <a:t>Se </a:t>
              </a:r>
              <a:r>
                <a:rPr lang="es-SV" dirty="0">
                  <a:latin typeface="Gill Sans MT" panose="020B0502020104020203" pitchFamily="34" charset="0"/>
                </a:rPr>
                <a:t>estima que en el segundo semestre de 2017 se promuevan a concurso público 2 proyectos de Asocio Público Privado (APP): Terminal de carga del AIESMOARG e Iluminación, video vigilancia y foto multa de carreteras.</a:t>
              </a:r>
            </a:p>
            <a:p>
              <a:pPr marL="171450" lvl="1" indent="-171450" algn="just" defTabSz="800100">
                <a:lnSpc>
                  <a:spcPct val="90000"/>
                </a:lnSpc>
                <a:spcBef>
                  <a:spcPct val="0"/>
                </a:spcBef>
                <a:spcAft>
                  <a:spcPct val="20000"/>
                </a:spcAft>
                <a:buChar char="••"/>
              </a:pPr>
              <a:r>
                <a:rPr lang="es-SV" dirty="0" smtClean="0">
                  <a:latin typeface="Gill Sans MT" panose="020B0502020104020203" pitchFamily="34" charset="0"/>
                </a:rPr>
                <a:t>Se </a:t>
              </a:r>
              <a:r>
                <a:rPr lang="es-SV" dirty="0">
                  <a:latin typeface="Gill Sans MT" panose="020B0502020104020203" pitchFamily="34" charset="0"/>
                </a:rPr>
                <a:t>estima que en el año 2018 se liciten 3 proyectos de APP: Parque Científico, Nuevo Centro de Gobierno y Edificio de Parqueo en el actual Centro de Gobierno salen a licitación en el año  2018.</a:t>
              </a:r>
            </a:p>
            <a:p>
              <a:pPr marL="171450" lvl="1" indent="-171450" algn="l" defTabSz="800100">
                <a:lnSpc>
                  <a:spcPct val="90000"/>
                </a:lnSpc>
                <a:spcBef>
                  <a:spcPct val="0"/>
                </a:spcBef>
                <a:spcAft>
                  <a:spcPct val="20000"/>
                </a:spcAft>
                <a:buChar char="••"/>
              </a:pPr>
              <a:endParaRPr lang="es-SV" sz="1800" b="0" i="0" kern="1200" dirty="0" smtClean="0">
                <a:effectLst/>
                <a:latin typeface="Gill Sans MT" panose="020B0502020104020203" pitchFamily="34" charset="0"/>
              </a:endParaRPr>
            </a:p>
          </p:txBody>
        </p:sp>
      </p:grpSp>
    </p:spTree>
    <p:extLst>
      <p:ext uri="{BB962C8B-B14F-4D97-AF65-F5344CB8AC3E}">
        <p14:creationId xmlns:p14="http://schemas.microsoft.com/office/powerpoint/2010/main" val="1273796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sp>
        <p:nvSpPr>
          <p:cNvPr id="3" name="Rectángulo 2"/>
          <p:cNvSpPr/>
          <p:nvPr/>
        </p:nvSpPr>
        <p:spPr>
          <a:xfrm>
            <a:off x="382717" y="469600"/>
            <a:ext cx="6932484" cy="707886"/>
          </a:xfrm>
          <a:prstGeom prst="rect">
            <a:avLst/>
          </a:prstGeom>
        </p:spPr>
        <p:txBody>
          <a:bodyPr wrap="square">
            <a:spAutoFit/>
          </a:bodyPr>
          <a:lstStyle/>
          <a:p>
            <a:pPr marL="228600" algn="ctr"/>
            <a:r>
              <a:rPr lang="es-SV" sz="2000" b="1" dirty="0" smtClean="0">
                <a:latin typeface="Gill Sans MT" panose="020B0502020104020203" pitchFamily="34" charset="0"/>
                <a:ea typeface="MS Mincho" panose="02020609040205080304" pitchFamily="49" charset="-128"/>
                <a:cs typeface="Times New Roman" panose="02020603050405020304" pitchFamily="18" charset="0"/>
              </a:rPr>
              <a:t>PROYECCIONES PARA EL CUARTO AÑO DE GOBIERNO</a:t>
            </a:r>
            <a:endParaRPr lang="es-SV" sz="2000" b="1" dirty="0">
              <a:latin typeface="Gill Sans MT" panose="020B0502020104020203" pitchFamily="34" charset="0"/>
              <a:ea typeface="MS Mincho" panose="02020609040205080304" pitchFamily="49" charset="-128"/>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1049567077"/>
              </p:ext>
            </p:extLst>
          </p:nvPr>
        </p:nvGraphicFramePr>
        <p:xfrm>
          <a:off x="382717" y="1369494"/>
          <a:ext cx="8103557" cy="4106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548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pic>
        <p:nvPicPr>
          <p:cNvPr id="4" name="Imagen 3" descr="PPT9.jpg"/>
          <p:cNvPicPr>
            <a:picLocks noChangeAspect="1"/>
          </p:cNvPicPr>
          <p:nvPr/>
        </p:nvPicPr>
        <p:blipFill rotWithShape="1">
          <a:blip r:embed="rId3">
            <a:extLst>
              <a:ext uri="{28A0092B-C50C-407E-A947-70E740481C1C}">
                <a14:useLocalDpi xmlns:a14="http://schemas.microsoft.com/office/drawing/2010/main" val="0"/>
              </a:ext>
            </a:extLst>
          </a:blip>
          <a:srcRect t="43092" b="34195"/>
          <a:stretch/>
        </p:blipFill>
        <p:spPr>
          <a:xfrm>
            <a:off x="1143" y="5254052"/>
            <a:ext cx="9144000" cy="1603948"/>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25517" t="-774" r="23448"/>
          <a:stretch/>
        </p:blipFill>
        <p:spPr>
          <a:xfrm>
            <a:off x="2055201" y="1114138"/>
            <a:ext cx="5110098" cy="3786232"/>
          </a:xfrm>
          <a:prstGeom prst="rect">
            <a:avLst/>
          </a:prstGeom>
        </p:spPr>
      </p:pic>
    </p:spTree>
    <p:extLst>
      <p:ext uri="{BB962C8B-B14F-4D97-AF65-F5344CB8AC3E}">
        <p14:creationId xmlns:p14="http://schemas.microsoft.com/office/powerpoint/2010/main" val="1689908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119778" y="3701847"/>
            <a:ext cx="3652730" cy="2884057"/>
          </a:xfrm>
          <a:prstGeom prst="rect">
            <a:avLst/>
          </a:prstGeom>
          <a:solidFill>
            <a:srgbClr val="00A8E1"/>
          </a:solid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Gill Sans MT" panose="020B0502020104020203" pitchFamily="34" charset="0"/>
            </a:endParaRPr>
          </a:p>
        </p:txBody>
      </p:sp>
      <p:sp>
        <p:nvSpPr>
          <p:cNvPr id="22" name="Rectángulo 21"/>
          <p:cNvSpPr/>
          <p:nvPr/>
        </p:nvSpPr>
        <p:spPr>
          <a:xfrm>
            <a:off x="119778" y="782662"/>
            <a:ext cx="3663582" cy="2884057"/>
          </a:xfrm>
          <a:prstGeom prst="rect">
            <a:avLst/>
          </a:prstGeom>
          <a:solidFill>
            <a:srgbClr val="FF8300"/>
          </a:solidFill>
          <a:ln>
            <a:solidFill>
              <a:srgbClr val="FF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7" name="Rectángulo 26"/>
          <p:cNvSpPr/>
          <p:nvPr/>
        </p:nvSpPr>
        <p:spPr>
          <a:xfrm>
            <a:off x="3783359" y="782662"/>
            <a:ext cx="5157441" cy="2884057"/>
          </a:xfrm>
          <a:prstGeom prst="rect">
            <a:avLst/>
          </a:prstGeom>
          <a:noFill/>
          <a:ln>
            <a:solidFill>
              <a:srgbClr val="FF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8" name="Rectángulo 27"/>
          <p:cNvSpPr/>
          <p:nvPr/>
        </p:nvSpPr>
        <p:spPr>
          <a:xfrm>
            <a:off x="3783358" y="3701847"/>
            <a:ext cx="5157441" cy="2884057"/>
          </a:xfrm>
          <a:prstGeom prst="rect">
            <a:avLst/>
          </a:prstGeom>
          <a:no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5" name="Título 1"/>
          <p:cNvSpPr txBox="1">
            <a:spLocks/>
          </p:cNvSpPr>
          <p:nvPr/>
        </p:nvSpPr>
        <p:spPr>
          <a:xfrm>
            <a:off x="130630" y="23383"/>
            <a:ext cx="8826670" cy="7330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SV" sz="3200" b="1" spc="-150" dirty="0">
                <a:solidFill>
                  <a:schemeClr val="tx2"/>
                </a:solidFill>
                <a:latin typeface="Gill Sans MT" panose="020B0502020104020203" pitchFamily="34" charset="0"/>
              </a:rPr>
              <a:t>Saldos y </a:t>
            </a:r>
            <a:r>
              <a:rPr lang="es-SV" sz="3200" b="1" spc="-150" dirty="0" smtClean="0">
                <a:solidFill>
                  <a:schemeClr val="tx2"/>
                </a:solidFill>
                <a:latin typeface="Gill Sans MT" panose="020B0502020104020203" pitchFamily="34" charset="0"/>
              </a:rPr>
              <a:t>flujos netos </a:t>
            </a:r>
            <a:r>
              <a:rPr lang="es-SV" sz="3200" b="1" spc="-150" dirty="0">
                <a:solidFill>
                  <a:schemeClr val="tx2"/>
                </a:solidFill>
                <a:latin typeface="Gill Sans MT" panose="020B0502020104020203" pitchFamily="34" charset="0"/>
              </a:rPr>
              <a:t>de IED de El </a:t>
            </a:r>
            <a:r>
              <a:rPr lang="es-SV" sz="3200" b="1" spc="-150" dirty="0" smtClean="0">
                <a:solidFill>
                  <a:schemeClr val="tx2"/>
                </a:solidFill>
                <a:latin typeface="Gill Sans MT" panose="020B0502020104020203" pitchFamily="34" charset="0"/>
              </a:rPr>
              <a:t>Salvador</a:t>
            </a:r>
            <a:endParaRPr lang="es-SV" sz="3200" b="1" spc="-150" dirty="0">
              <a:solidFill>
                <a:schemeClr val="tx2"/>
              </a:solidFill>
              <a:latin typeface="Gill Sans MT" panose="020B0502020104020203" pitchFamily="34" charset="0"/>
            </a:endParaRPr>
          </a:p>
        </p:txBody>
      </p:sp>
      <p:sp>
        <p:nvSpPr>
          <p:cNvPr id="16" name="CuadroTexto 15"/>
          <p:cNvSpPr txBox="1"/>
          <p:nvPr/>
        </p:nvSpPr>
        <p:spPr>
          <a:xfrm>
            <a:off x="29496" y="6569876"/>
            <a:ext cx="7652622" cy="261610"/>
          </a:xfrm>
          <a:prstGeom prst="rect">
            <a:avLst/>
          </a:prstGeom>
          <a:noFill/>
        </p:spPr>
        <p:txBody>
          <a:bodyPr wrap="square" rtlCol="0">
            <a:spAutoFit/>
          </a:bodyPr>
          <a:lstStyle/>
          <a:p>
            <a:r>
              <a:rPr lang="es-SV" sz="1100" dirty="0">
                <a:latin typeface="Gill Sans MT" panose="020B0502020104020203" pitchFamily="34" charset="0"/>
              </a:rPr>
              <a:t>Fuente: </a:t>
            </a:r>
            <a:r>
              <a:rPr lang="es-SV" sz="1100" dirty="0" smtClean="0">
                <a:latin typeface="Gill Sans MT" panose="020B0502020104020203" pitchFamily="34" charset="0"/>
              </a:rPr>
              <a:t>PROESA con cifras de Banco </a:t>
            </a:r>
            <a:r>
              <a:rPr lang="es-SV" sz="1100" dirty="0">
                <a:latin typeface="Gill Sans MT" panose="020B0502020104020203" pitchFamily="34" charset="0"/>
              </a:rPr>
              <a:t>Central de Reserva de El Salvador</a:t>
            </a:r>
            <a:r>
              <a:rPr lang="es-SV" sz="1100" dirty="0" smtClean="0">
                <a:latin typeface="Gill Sans MT" panose="020B0502020104020203" pitchFamily="34" charset="0"/>
              </a:rPr>
              <a:t>.</a:t>
            </a:r>
            <a:endParaRPr lang="en-US" sz="1100" i="1" dirty="0">
              <a:latin typeface="Gill Sans MT" panose="020B0502020104020203" pitchFamily="34" charset="0"/>
            </a:endParaRPr>
          </a:p>
        </p:txBody>
      </p:sp>
      <p:graphicFrame>
        <p:nvGraphicFramePr>
          <p:cNvPr id="17" name="1 Gráfico"/>
          <p:cNvGraphicFramePr>
            <a:graphicFrameLocks/>
          </p:cNvGraphicFramePr>
          <p:nvPr>
            <p:extLst/>
          </p:nvPr>
        </p:nvGraphicFramePr>
        <p:xfrm>
          <a:off x="3873083" y="1341010"/>
          <a:ext cx="5007518" cy="22834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1 Gráfico"/>
          <p:cNvGraphicFramePr>
            <a:graphicFrameLocks/>
          </p:cNvGraphicFramePr>
          <p:nvPr>
            <p:extLst/>
          </p:nvPr>
        </p:nvGraphicFramePr>
        <p:xfrm>
          <a:off x="3800637" y="4041057"/>
          <a:ext cx="5079963" cy="2528819"/>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9"/>
          <p:cNvSpPr txBox="1"/>
          <p:nvPr/>
        </p:nvSpPr>
        <p:spPr>
          <a:xfrm>
            <a:off x="119778" y="2026975"/>
            <a:ext cx="3624600" cy="1415772"/>
          </a:xfrm>
          <a:prstGeom prst="rect">
            <a:avLst/>
          </a:prstGeom>
          <a:noFill/>
        </p:spPr>
        <p:txBody>
          <a:bodyPr wrap="square" rtlCol="0">
            <a:spAutoFit/>
          </a:bodyPr>
          <a:lstStyle/>
          <a:p>
            <a:pPr algn="just"/>
            <a:r>
              <a:rPr lang="es-SV" sz="1600" dirty="0" smtClean="0">
                <a:solidFill>
                  <a:schemeClr val="bg1"/>
                </a:solidFill>
                <a:latin typeface="Gill Sans MT" panose="020B0502020104020203" pitchFamily="34" charset="0"/>
              </a:rPr>
              <a:t>La inversión extranjera directa (IED) acumulada alcanzó un monto de </a:t>
            </a:r>
            <a:r>
              <a:rPr lang="es-SV" b="1" dirty="0" smtClean="0">
                <a:solidFill>
                  <a:srgbClr val="830038"/>
                </a:solidFill>
                <a:latin typeface="Gill Sans MT" panose="020B0502020104020203" pitchFamily="34" charset="0"/>
              </a:rPr>
              <a:t>USD 9,197.3 millones</a:t>
            </a:r>
            <a:r>
              <a:rPr lang="es-SV" sz="1600" dirty="0" smtClean="0">
                <a:solidFill>
                  <a:schemeClr val="bg1"/>
                </a:solidFill>
                <a:latin typeface="Gill Sans MT" panose="020B0502020104020203" pitchFamily="34" charset="0"/>
              </a:rPr>
              <a:t> en 2016, lo cual representa un </a:t>
            </a:r>
            <a:r>
              <a:rPr lang="es-SV" b="1" dirty="0" smtClean="0">
                <a:solidFill>
                  <a:srgbClr val="830038"/>
                </a:solidFill>
                <a:latin typeface="Gill Sans MT" panose="020B0502020104020203" pitchFamily="34" charset="0"/>
              </a:rPr>
              <a:t>34.3%</a:t>
            </a:r>
            <a:r>
              <a:rPr lang="es-SV" sz="1600" dirty="0" smtClean="0">
                <a:solidFill>
                  <a:schemeClr val="bg1"/>
                </a:solidFill>
                <a:latin typeface="Gill Sans MT" panose="020B0502020104020203" pitchFamily="34" charset="0"/>
              </a:rPr>
              <a:t> del producto interno bruto a precios corrientes.</a:t>
            </a:r>
            <a:endParaRPr lang="es-SV" sz="1600" dirty="0">
              <a:solidFill>
                <a:schemeClr val="bg1"/>
              </a:solidFill>
              <a:latin typeface="Gill Sans MT" panose="020B0502020104020203" pitchFamily="34" charset="0"/>
            </a:endParaRPr>
          </a:p>
        </p:txBody>
      </p:sp>
      <p:sp>
        <p:nvSpPr>
          <p:cNvPr id="30" name="TextBox 9"/>
          <p:cNvSpPr txBox="1"/>
          <p:nvPr/>
        </p:nvSpPr>
        <p:spPr>
          <a:xfrm>
            <a:off x="684625" y="1015489"/>
            <a:ext cx="2494905" cy="769441"/>
          </a:xfrm>
          <a:prstGeom prst="rect">
            <a:avLst/>
          </a:prstGeom>
          <a:noFill/>
        </p:spPr>
        <p:txBody>
          <a:bodyPr wrap="square" rtlCol="0">
            <a:spAutoFit/>
          </a:bodyPr>
          <a:lstStyle/>
          <a:p>
            <a:pPr algn="ctr"/>
            <a:r>
              <a:rPr lang="es-SV" sz="2800" b="1" dirty="0" smtClean="0">
                <a:solidFill>
                  <a:schemeClr val="bg1"/>
                </a:solidFill>
                <a:latin typeface="Gill Sans MT" panose="020B0502020104020203" pitchFamily="34" charset="0"/>
              </a:rPr>
              <a:t>USD $9,197.3 </a:t>
            </a:r>
            <a:r>
              <a:rPr lang="es-SV" sz="1600" b="1" dirty="0" smtClean="0">
                <a:solidFill>
                  <a:schemeClr val="bg1"/>
                </a:solidFill>
                <a:latin typeface="Gill Sans MT" panose="020B0502020104020203" pitchFamily="34" charset="0"/>
              </a:rPr>
              <a:t>millones</a:t>
            </a:r>
            <a:endParaRPr lang="es-SV" sz="1400" dirty="0">
              <a:solidFill>
                <a:schemeClr val="bg1"/>
              </a:solidFill>
              <a:latin typeface="Gill Sans MT" panose="020B0502020104020203" pitchFamily="34" charset="0"/>
            </a:endParaRPr>
          </a:p>
        </p:txBody>
      </p:sp>
      <p:sp>
        <p:nvSpPr>
          <p:cNvPr id="33" name="TextBox 9"/>
          <p:cNvSpPr txBox="1"/>
          <p:nvPr/>
        </p:nvSpPr>
        <p:spPr>
          <a:xfrm>
            <a:off x="709542" y="3925819"/>
            <a:ext cx="2494905" cy="769441"/>
          </a:xfrm>
          <a:prstGeom prst="rect">
            <a:avLst/>
          </a:prstGeom>
          <a:noFill/>
        </p:spPr>
        <p:txBody>
          <a:bodyPr wrap="square" rtlCol="0">
            <a:spAutoFit/>
          </a:bodyPr>
          <a:lstStyle/>
          <a:p>
            <a:pPr algn="ctr"/>
            <a:r>
              <a:rPr lang="es-SV" sz="2800" b="1" dirty="0">
                <a:solidFill>
                  <a:schemeClr val="bg1"/>
                </a:solidFill>
                <a:latin typeface="Gill Sans MT" panose="020B0502020104020203" pitchFamily="34" charset="0"/>
              </a:rPr>
              <a:t>USD $ 373.5 </a:t>
            </a:r>
            <a:r>
              <a:rPr lang="es-SV" sz="2800" b="1" dirty="0" smtClean="0">
                <a:solidFill>
                  <a:schemeClr val="bg1"/>
                </a:solidFill>
                <a:latin typeface="Gill Sans MT" panose="020B0502020104020203" pitchFamily="34" charset="0"/>
              </a:rPr>
              <a:t> </a:t>
            </a:r>
            <a:r>
              <a:rPr lang="es-SV" sz="1600" b="1" dirty="0" smtClean="0">
                <a:solidFill>
                  <a:schemeClr val="bg1"/>
                </a:solidFill>
                <a:latin typeface="Gill Sans MT" panose="020B0502020104020203" pitchFamily="34" charset="0"/>
              </a:rPr>
              <a:t>millones</a:t>
            </a:r>
            <a:endParaRPr lang="es-SV" sz="1400" dirty="0">
              <a:solidFill>
                <a:schemeClr val="bg1"/>
              </a:solidFill>
              <a:latin typeface="Gill Sans MT" panose="020B0502020104020203" pitchFamily="34" charset="0"/>
            </a:endParaRPr>
          </a:p>
        </p:txBody>
      </p:sp>
      <p:sp>
        <p:nvSpPr>
          <p:cNvPr id="34" name="TextBox 9"/>
          <p:cNvSpPr txBox="1"/>
          <p:nvPr/>
        </p:nvSpPr>
        <p:spPr>
          <a:xfrm>
            <a:off x="59579" y="4892897"/>
            <a:ext cx="3624600" cy="1384995"/>
          </a:xfrm>
          <a:prstGeom prst="rect">
            <a:avLst/>
          </a:prstGeom>
          <a:noFill/>
        </p:spPr>
        <p:txBody>
          <a:bodyPr wrap="square" rtlCol="0">
            <a:spAutoFit/>
          </a:bodyPr>
          <a:lstStyle/>
          <a:p>
            <a:pPr algn="just"/>
            <a:r>
              <a:rPr lang="es-SV" sz="1600" dirty="0">
                <a:solidFill>
                  <a:schemeClr val="bg1"/>
                </a:solidFill>
                <a:latin typeface="Gill Sans MT" panose="020B0502020104020203" pitchFamily="34" charset="0"/>
              </a:rPr>
              <a:t>E.S. recibió </a:t>
            </a:r>
            <a:r>
              <a:rPr lang="es-SV" b="1" dirty="0">
                <a:solidFill>
                  <a:srgbClr val="830038"/>
                </a:solidFill>
                <a:latin typeface="Gill Sans MT" panose="020B0502020104020203" pitchFamily="34" charset="0"/>
              </a:rPr>
              <a:t>USD </a:t>
            </a:r>
            <a:r>
              <a:rPr lang="es-SV" b="1" dirty="0" smtClean="0">
                <a:solidFill>
                  <a:srgbClr val="830038"/>
                </a:solidFill>
                <a:latin typeface="Gill Sans MT" panose="020B0502020104020203" pitchFamily="34" charset="0"/>
              </a:rPr>
              <a:t>373.5 </a:t>
            </a:r>
            <a:r>
              <a:rPr lang="es-SV" b="1" dirty="0">
                <a:solidFill>
                  <a:srgbClr val="830038"/>
                </a:solidFill>
                <a:latin typeface="Gill Sans MT" panose="020B0502020104020203" pitchFamily="34" charset="0"/>
              </a:rPr>
              <a:t>millones</a:t>
            </a:r>
            <a:r>
              <a:rPr lang="es-SV" sz="1600" dirty="0">
                <a:solidFill>
                  <a:srgbClr val="830038"/>
                </a:solidFill>
                <a:latin typeface="Gill Sans MT" panose="020B0502020104020203" pitchFamily="34" charset="0"/>
              </a:rPr>
              <a:t> </a:t>
            </a:r>
            <a:r>
              <a:rPr lang="es-SV" sz="1600" dirty="0">
                <a:solidFill>
                  <a:schemeClr val="bg1"/>
                </a:solidFill>
                <a:latin typeface="Gill Sans MT" panose="020B0502020104020203" pitchFamily="34" charset="0"/>
              </a:rPr>
              <a:t>en </a:t>
            </a:r>
            <a:r>
              <a:rPr lang="es-SV" sz="1600" dirty="0" smtClean="0">
                <a:solidFill>
                  <a:schemeClr val="bg1"/>
                </a:solidFill>
                <a:latin typeface="Gill Sans MT" panose="020B0502020104020203" pitchFamily="34" charset="0"/>
              </a:rPr>
              <a:t>IED neta </a:t>
            </a:r>
            <a:r>
              <a:rPr lang="es-SV" sz="1600" dirty="0">
                <a:solidFill>
                  <a:schemeClr val="bg1"/>
                </a:solidFill>
                <a:latin typeface="Gill Sans MT" panose="020B0502020104020203" pitchFamily="34" charset="0"/>
              </a:rPr>
              <a:t>durante </a:t>
            </a:r>
            <a:r>
              <a:rPr lang="es-SV" sz="1600" dirty="0" smtClean="0">
                <a:solidFill>
                  <a:schemeClr val="bg1"/>
                </a:solidFill>
                <a:latin typeface="Gill Sans MT" panose="020B0502020104020203" pitchFamily="34" charset="0"/>
              </a:rPr>
              <a:t>2016, </a:t>
            </a:r>
            <a:r>
              <a:rPr lang="es-SV" sz="1600" dirty="0">
                <a:solidFill>
                  <a:schemeClr val="bg1"/>
                </a:solidFill>
                <a:latin typeface="Gill Sans MT" panose="020B0502020104020203" pitchFamily="34" charset="0"/>
              </a:rPr>
              <a:t>lo cual representó </a:t>
            </a:r>
            <a:r>
              <a:rPr lang="es-SV" sz="1600" dirty="0" smtClean="0">
                <a:solidFill>
                  <a:schemeClr val="bg1"/>
                </a:solidFill>
                <a:latin typeface="Gill Sans MT" panose="020B0502020104020203" pitchFamily="34" charset="0"/>
              </a:rPr>
              <a:t>una caída </a:t>
            </a:r>
            <a:r>
              <a:rPr lang="es-SV" sz="1600" dirty="0">
                <a:solidFill>
                  <a:schemeClr val="bg1"/>
                </a:solidFill>
                <a:latin typeface="Gill Sans MT" panose="020B0502020104020203" pitchFamily="34" charset="0"/>
              </a:rPr>
              <a:t>del </a:t>
            </a:r>
            <a:r>
              <a:rPr lang="es-SV" b="1" dirty="0">
                <a:solidFill>
                  <a:srgbClr val="830038"/>
                </a:solidFill>
                <a:latin typeface="Gill Sans MT" panose="020B0502020104020203" pitchFamily="34" charset="0"/>
              </a:rPr>
              <a:t>-6.3</a:t>
            </a:r>
            <a:r>
              <a:rPr lang="es-SV" b="1" dirty="0" smtClean="0">
                <a:solidFill>
                  <a:srgbClr val="830038"/>
                </a:solidFill>
                <a:latin typeface="Gill Sans MT" panose="020B0502020104020203" pitchFamily="34" charset="0"/>
              </a:rPr>
              <a:t>% </a:t>
            </a:r>
            <a:r>
              <a:rPr lang="es-SV" sz="1600" dirty="0">
                <a:solidFill>
                  <a:schemeClr val="bg1"/>
                </a:solidFill>
                <a:latin typeface="Gill Sans MT" panose="020B0502020104020203" pitchFamily="34" charset="0"/>
              </a:rPr>
              <a:t>con respecto a los USD </a:t>
            </a:r>
            <a:r>
              <a:rPr lang="es-SV" sz="1600" dirty="0" smtClean="0">
                <a:solidFill>
                  <a:schemeClr val="bg1"/>
                </a:solidFill>
                <a:latin typeface="Gill Sans MT" panose="020B0502020104020203" pitchFamily="34" charset="0"/>
              </a:rPr>
              <a:t>398.8 </a:t>
            </a:r>
            <a:r>
              <a:rPr lang="es-SV" sz="1600" dirty="0">
                <a:solidFill>
                  <a:schemeClr val="bg1"/>
                </a:solidFill>
                <a:latin typeface="Gill Sans MT" panose="020B0502020104020203" pitchFamily="34" charset="0"/>
              </a:rPr>
              <a:t>millones recibidos en </a:t>
            </a:r>
            <a:r>
              <a:rPr lang="es-SV" sz="1600" dirty="0" smtClean="0">
                <a:solidFill>
                  <a:schemeClr val="bg1"/>
                </a:solidFill>
                <a:latin typeface="Gill Sans MT" panose="020B0502020104020203" pitchFamily="34" charset="0"/>
              </a:rPr>
              <a:t>2015.</a:t>
            </a:r>
            <a:endParaRPr lang="es-SV" sz="1600" dirty="0">
              <a:solidFill>
                <a:schemeClr val="bg1"/>
              </a:solidFill>
              <a:latin typeface="Gill Sans MT" panose="020B0502020104020203" pitchFamily="34" charset="0"/>
            </a:endParaRPr>
          </a:p>
        </p:txBody>
      </p:sp>
      <p:sp>
        <p:nvSpPr>
          <p:cNvPr id="35" name="TextBox 6"/>
          <p:cNvSpPr txBox="1"/>
          <p:nvPr/>
        </p:nvSpPr>
        <p:spPr>
          <a:xfrm>
            <a:off x="4194209" y="791517"/>
            <a:ext cx="4365266" cy="523220"/>
          </a:xfrm>
          <a:prstGeom prst="rect">
            <a:avLst/>
          </a:prstGeom>
          <a:noFill/>
        </p:spPr>
        <p:txBody>
          <a:bodyPr wrap="square" rtlCol="0">
            <a:spAutoFit/>
          </a:bodyPr>
          <a:lstStyle/>
          <a:p>
            <a:pPr algn="ctr"/>
            <a:r>
              <a:rPr lang="es-SV" sz="1400" b="1" dirty="0" smtClean="0">
                <a:solidFill>
                  <a:srgbClr val="FB6E09"/>
                </a:solidFill>
                <a:latin typeface="Gill Sans MT" panose="020B0502020104020203" pitchFamily="34" charset="0"/>
              </a:rPr>
              <a:t>Evolución del saldo de IED de ES, 2011-2016</a:t>
            </a:r>
          </a:p>
          <a:p>
            <a:pPr algn="ctr"/>
            <a:r>
              <a:rPr lang="es-SV" sz="1400" i="1" dirty="0" smtClean="0">
                <a:solidFill>
                  <a:srgbClr val="FB6E09"/>
                </a:solidFill>
                <a:latin typeface="Gill Sans MT" panose="020B0502020104020203" pitchFamily="34" charset="0"/>
              </a:rPr>
              <a:t>(En millones de USD)</a:t>
            </a:r>
            <a:endParaRPr lang="es-SV" sz="1400" i="1" dirty="0">
              <a:solidFill>
                <a:srgbClr val="FB6E09"/>
              </a:solidFill>
              <a:latin typeface="Gill Sans MT" panose="020B0502020104020203" pitchFamily="34" charset="0"/>
            </a:endParaRPr>
          </a:p>
        </p:txBody>
      </p:sp>
      <p:sp>
        <p:nvSpPr>
          <p:cNvPr id="36" name="TextBox 4"/>
          <p:cNvSpPr txBox="1"/>
          <p:nvPr/>
        </p:nvSpPr>
        <p:spPr>
          <a:xfrm>
            <a:off x="4037178" y="3761883"/>
            <a:ext cx="4606879" cy="738664"/>
          </a:xfrm>
          <a:prstGeom prst="rect">
            <a:avLst/>
          </a:prstGeom>
          <a:noFill/>
        </p:spPr>
        <p:txBody>
          <a:bodyPr wrap="square" rtlCol="0">
            <a:spAutoFit/>
          </a:bodyPr>
          <a:lstStyle/>
          <a:p>
            <a:pPr algn="ctr"/>
            <a:r>
              <a:rPr lang="es-SV" sz="1400" b="1" dirty="0" smtClean="0">
                <a:solidFill>
                  <a:srgbClr val="00A8E1"/>
                </a:solidFill>
                <a:latin typeface="Gill Sans MT" panose="020B0502020104020203" pitchFamily="34" charset="0"/>
              </a:rPr>
              <a:t>Flujos anuales netos de IED recibidos por ES, 2011-2016</a:t>
            </a:r>
          </a:p>
          <a:p>
            <a:pPr algn="ctr"/>
            <a:r>
              <a:rPr lang="es-SV" sz="1400" i="1" dirty="0" smtClean="0">
                <a:solidFill>
                  <a:srgbClr val="00A8E1"/>
                </a:solidFill>
                <a:latin typeface="Gill Sans MT" panose="020B0502020104020203" pitchFamily="34" charset="0"/>
              </a:rPr>
              <a:t>(En millones de USD)</a:t>
            </a:r>
            <a:endParaRPr lang="es-SV" sz="1400" i="1" dirty="0">
              <a:solidFill>
                <a:srgbClr val="00A8E1"/>
              </a:solidFill>
              <a:latin typeface="Gill Sans MT" panose="020B0502020104020203" pitchFamily="34" charset="0"/>
            </a:endParaRPr>
          </a:p>
        </p:txBody>
      </p:sp>
    </p:spTree>
    <p:extLst>
      <p:ext uri="{BB962C8B-B14F-4D97-AF65-F5344CB8AC3E}">
        <p14:creationId xmlns:p14="http://schemas.microsoft.com/office/powerpoint/2010/main" val="1140905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0326" t="27117" r="37986" b="9778"/>
          <a:stretch/>
        </p:blipFill>
        <p:spPr>
          <a:xfrm>
            <a:off x="825558" y="756390"/>
            <a:ext cx="7164200" cy="4917532"/>
          </a:xfrm>
          <a:prstGeom prst="rect">
            <a:avLst/>
          </a:prstGeom>
          <a:noFill/>
        </p:spPr>
      </p:pic>
      <p:pic>
        <p:nvPicPr>
          <p:cNvPr id="4" name="Imagen 3"/>
          <p:cNvPicPr>
            <a:picLocks noChangeAspect="1"/>
          </p:cNvPicPr>
          <p:nvPr/>
        </p:nvPicPr>
        <p:blipFill rotWithShape="1">
          <a:blip r:embed="rId3"/>
          <a:srcRect b="80075"/>
          <a:stretch/>
        </p:blipFill>
        <p:spPr>
          <a:xfrm>
            <a:off x="1143" y="-110111"/>
            <a:ext cx="9142857" cy="1159422"/>
          </a:xfrm>
          <a:prstGeom prst="rect">
            <a:avLst/>
          </a:prstGeom>
        </p:spPr>
      </p:pic>
      <p:sp>
        <p:nvSpPr>
          <p:cNvPr id="2" name="Título 1"/>
          <p:cNvSpPr txBox="1">
            <a:spLocks/>
          </p:cNvSpPr>
          <p:nvPr/>
        </p:nvSpPr>
        <p:spPr>
          <a:xfrm>
            <a:off x="-328684" y="156793"/>
            <a:ext cx="7696049" cy="625614"/>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SV" sz="3200" b="1" spc="-150" dirty="0">
                <a:solidFill>
                  <a:schemeClr val="tx2"/>
                </a:solidFill>
                <a:latin typeface="Gill Sans MT" panose="020B0502020104020203" pitchFamily="34" charset="0"/>
              </a:rPr>
              <a:t>F</a:t>
            </a:r>
            <a:r>
              <a:rPr lang="es-SV" sz="3200" b="1" spc="-150" dirty="0" smtClean="0">
                <a:solidFill>
                  <a:schemeClr val="tx2"/>
                </a:solidFill>
                <a:latin typeface="Gill Sans MT" panose="020B0502020104020203" pitchFamily="34" charset="0"/>
              </a:rPr>
              <a:t>lujos brutos </a:t>
            </a:r>
            <a:r>
              <a:rPr lang="es-SV" sz="3200" b="1" spc="-150" dirty="0">
                <a:solidFill>
                  <a:schemeClr val="tx2"/>
                </a:solidFill>
                <a:latin typeface="Gill Sans MT" panose="020B0502020104020203" pitchFamily="34" charset="0"/>
              </a:rPr>
              <a:t>de IED de El </a:t>
            </a:r>
            <a:r>
              <a:rPr lang="es-SV" sz="3200" b="1" spc="-150" dirty="0" smtClean="0">
                <a:solidFill>
                  <a:schemeClr val="tx2"/>
                </a:solidFill>
                <a:latin typeface="Gill Sans MT" panose="020B0502020104020203" pitchFamily="34" charset="0"/>
              </a:rPr>
              <a:t>Salvador</a:t>
            </a:r>
            <a:endParaRPr lang="es-SV" sz="3200" b="1" spc="-15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3345170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60610" y="23383"/>
            <a:ext cx="8826670" cy="733006"/>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SV" sz="3600" b="1" spc="-150" dirty="0">
                <a:solidFill>
                  <a:schemeClr val="tx2"/>
                </a:solidFill>
                <a:latin typeface="Gill Sans MT" panose="020B0502020104020203" pitchFamily="34" charset="0"/>
              </a:rPr>
              <a:t>Saldo de IED de ES por sector receptor y país de </a:t>
            </a:r>
            <a:r>
              <a:rPr lang="es-SV" sz="3600" b="1" spc="-150" dirty="0" smtClean="0">
                <a:solidFill>
                  <a:schemeClr val="tx2"/>
                </a:solidFill>
                <a:latin typeface="Gill Sans MT" panose="020B0502020104020203" pitchFamily="34" charset="0"/>
              </a:rPr>
              <a:t>origen</a:t>
            </a:r>
            <a:endParaRPr lang="es-SV" sz="3600" b="1" spc="-150" dirty="0">
              <a:solidFill>
                <a:schemeClr val="tx2"/>
              </a:solidFill>
              <a:latin typeface="Gill Sans MT" panose="020B0502020104020203" pitchFamily="34" charset="0"/>
            </a:endParaRPr>
          </a:p>
        </p:txBody>
      </p:sp>
      <p:sp>
        <p:nvSpPr>
          <p:cNvPr id="3" name="TextBox 4"/>
          <p:cNvSpPr txBox="1"/>
          <p:nvPr/>
        </p:nvSpPr>
        <p:spPr>
          <a:xfrm>
            <a:off x="11934" y="702805"/>
            <a:ext cx="4574814" cy="707886"/>
          </a:xfrm>
          <a:prstGeom prst="rect">
            <a:avLst/>
          </a:prstGeom>
          <a:noFill/>
        </p:spPr>
        <p:txBody>
          <a:bodyPr wrap="square" rtlCol="0">
            <a:spAutoFit/>
          </a:bodyPr>
          <a:lstStyle/>
          <a:p>
            <a:pPr algn="ctr"/>
            <a:r>
              <a:rPr lang="es-SV" sz="1400" b="1" dirty="0" smtClean="0">
                <a:solidFill>
                  <a:srgbClr val="FB6E09"/>
                </a:solidFill>
                <a:latin typeface="Gill Sans MT" panose="020B0502020104020203" pitchFamily="34" charset="0"/>
              </a:rPr>
              <a:t>Distribución sectorial del saldo de IED recibido por ES, 2016</a:t>
            </a:r>
          </a:p>
          <a:p>
            <a:pPr algn="ctr"/>
            <a:r>
              <a:rPr lang="es-SV" sz="1200" i="1" dirty="0" smtClean="0">
                <a:solidFill>
                  <a:srgbClr val="FB6E09"/>
                </a:solidFill>
                <a:latin typeface="Gill Sans MT" panose="020B0502020104020203" pitchFamily="34" charset="0"/>
              </a:rPr>
              <a:t>(En porcentaje de participación sobre saldo de IED)</a:t>
            </a:r>
            <a:endParaRPr lang="es-SV" sz="1200" i="1" dirty="0">
              <a:solidFill>
                <a:srgbClr val="FB6E09"/>
              </a:solidFill>
              <a:latin typeface="Gill Sans MT" panose="020B0502020104020203" pitchFamily="34" charset="0"/>
            </a:endParaRPr>
          </a:p>
        </p:txBody>
      </p:sp>
      <p:graphicFrame>
        <p:nvGraphicFramePr>
          <p:cNvPr id="4" name="1 Gráfico"/>
          <p:cNvGraphicFramePr>
            <a:graphicFrameLocks/>
          </p:cNvGraphicFramePr>
          <p:nvPr>
            <p:extLst>
              <p:ext uri="{D42A27DB-BD31-4B8C-83A1-F6EECF244321}">
                <p14:modId xmlns:p14="http://schemas.microsoft.com/office/powerpoint/2010/main" val="1834430488"/>
              </p:ext>
            </p:extLst>
          </p:nvPr>
        </p:nvGraphicFramePr>
        <p:xfrm>
          <a:off x="0" y="1299133"/>
          <a:ext cx="4754880" cy="330831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6"/>
          <p:cNvSpPr txBox="1"/>
          <p:nvPr/>
        </p:nvSpPr>
        <p:spPr>
          <a:xfrm>
            <a:off x="4738983" y="691823"/>
            <a:ext cx="4357316" cy="492443"/>
          </a:xfrm>
          <a:prstGeom prst="rect">
            <a:avLst/>
          </a:prstGeom>
          <a:noFill/>
        </p:spPr>
        <p:txBody>
          <a:bodyPr wrap="square" rtlCol="0">
            <a:spAutoFit/>
          </a:bodyPr>
          <a:lstStyle/>
          <a:p>
            <a:pPr algn="ctr"/>
            <a:r>
              <a:rPr lang="es-SV" sz="1400" b="1" dirty="0" smtClean="0">
                <a:solidFill>
                  <a:srgbClr val="00A8E1"/>
                </a:solidFill>
                <a:latin typeface="Gill Sans MT" panose="020B0502020104020203" pitchFamily="34" charset="0"/>
              </a:rPr>
              <a:t>Principales países con IED acumulada en ES, 2016</a:t>
            </a:r>
          </a:p>
          <a:p>
            <a:pPr algn="ctr"/>
            <a:r>
              <a:rPr lang="es-SV" sz="1200" i="1" dirty="0" smtClean="0">
                <a:solidFill>
                  <a:srgbClr val="00A8E1"/>
                </a:solidFill>
                <a:latin typeface="Gill Sans MT" panose="020B0502020104020203" pitchFamily="34" charset="0"/>
              </a:rPr>
              <a:t>(En porcentaje de participación sobre saldo de IED)</a:t>
            </a:r>
            <a:endParaRPr lang="es-SV" sz="1200" i="1" dirty="0">
              <a:solidFill>
                <a:srgbClr val="00A8E1"/>
              </a:solidFill>
              <a:latin typeface="Gill Sans MT" panose="020B0502020104020203" pitchFamily="34" charset="0"/>
            </a:endParaRPr>
          </a:p>
        </p:txBody>
      </p:sp>
      <p:graphicFrame>
        <p:nvGraphicFramePr>
          <p:cNvPr id="6" name="1 Gráfico"/>
          <p:cNvGraphicFramePr>
            <a:graphicFrameLocks/>
          </p:cNvGraphicFramePr>
          <p:nvPr>
            <p:extLst>
              <p:ext uri="{D42A27DB-BD31-4B8C-83A1-F6EECF244321}">
                <p14:modId xmlns:p14="http://schemas.microsoft.com/office/powerpoint/2010/main" val="2111132428"/>
              </p:ext>
            </p:extLst>
          </p:nvPr>
        </p:nvGraphicFramePr>
        <p:xfrm>
          <a:off x="4689986" y="1188274"/>
          <a:ext cx="4399770" cy="3530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7"/>
          <p:cNvSpPr txBox="1"/>
          <p:nvPr/>
        </p:nvSpPr>
        <p:spPr>
          <a:xfrm>
            <a:off x="47973" y="4483481"/>
            <a:ext cx="4545318" cy="1231106"/>
          </a:xfrm>
          <a:prstGeom prst="rect">
            <a:avLst/>
          </a:prstGeom>
          <a:noFill/>
        </p:spPr>
        <p:txBody>
          <a:bodyPr wrap="square" rtlCol="0">
            <a:spAutoFit/>
          </a:bodyPr>
          <a:lstStyle/>
          <a:p>
            <a:pPr algn="just"/>
            <a:r>
              <a:rPr lang="es-SV" sz="1200" dirty="0" smtClean="0">
                <a:solidFill>
                  <a:schemeClr val="tx2"/>
                </a:solidFill>
                <a:latin typeface="Gill Sans MT" panose="020B0502020104020203" pitchFamily="34" charset="0"/>
              </a:rPr>
              <a:t>El sector de </a:t>
            </a:r>
            <a:r>
              <a:rPr lang="es-SV" sz="1400" b="1" dirty="0" smtClean="0">
                <a:solidFill>
                  <a:srgbClr val="830038"/>
                </a:solidFill>
                <a:latin typeface="Gill Sans MT" panose="020B0502020104020203" pitchFamily="34" charset="0"/>
              </a:rPr>
              <a:t>acti</a:t>
            </a:r>
            <a:r>
              <a:rPr lang="es-SV" sz="1400" b="1" dirty="0">
                <a:solidFill>
                  <a:srgbClr val="830038"/>
                </a:solidFill>
                <a:latin typeface="Gill Sans MT" panose="020B0502020104020203" pitchFamily="34" charset="0"/>
              </a:rPr>
              <a:t>vidade</a:t>
            </a:r>
            <a:r>
              <a:rPr lang="es-SV" sz="1400" b="1" dirty="0" smtClean="0">
                <a:solidFill>
                  <a:srgbClr val="830038"/>
                </a:solidFill>
                <a:latin typeface="Gill Sans MT" panose="020B0502020104020203" pitchFamily="34" charset="0"/>
              </a:rPr>
              <a:t>s financieras y de seguros </a:t>
            </a:r>
            <a:r>
              <a:rPr lang="es-SV" sz="1200" dirty="0" smtClean="0">
                <a:solidFill>
                  <a:schemeClr val="tx2"/>
                </a:solidFill>
                <a:latin typeface="Gill Sans MT" panose="020B0502020104020203" pitchFamily="34" charset="0"/>
              </a:rPr>
              <a:t>es el mayor receptor de IED, y atrae el </a:t>
            </a:r>
            <a:r>
              <a:rPr lang="es-SV" sz="1400" b="1" dirty="0">
                <a:solidFill>
                  <a:srgbClr val="830038"/>
                </a:solidFill>
                <a:latin typeface="Gill Sans MT" panose="020B0502020104020203" pitchFamily="34" charset="0"/>
              </a:rPr>
              <a:t>34%</a:t>
            </a:r>
            <a:r>
              <a:rPr lang="es-SV" sz="1200" dirty="0" smtClean="0">
                <a:solidFill>
                  <a:schemeClr val="tx2"/>
                </a:solidFill>
                <a:latin typeface="Gill Sans MT" panose="020B0502020104020203" pitchFamily="34" charset="0"/>
              </a:rPr>
              <a:t> (USD </a:t>
            </a:r>
            <a:r>
              <a:rPr lang="es-SV" sz="1200" dirty="0">
                <a:solidFill>
                  <a:schemeClr val="tx2"/>
                </a:solidFill>
                <a:latin typeface="Gill Sans MT" panose="020B0502020104020203" pitchFamily="34" charset="0"/>
              </a:rPr>
              <a:t>3,144.59 </a:t>
            </a:r>
            <a:r>
              <a:rPr lang="es-SV" sz="1200" dirty="0" smtClean="0">
                <a:solidFill>
                  <a:schemeClr val="tx2"/>
                </a:solidFill>
                <a:latin typeface="Gill Sans MT" panose="020B0502020104020203" pitchFamily="34" charset="0"/>
              </a:rPr>
              <a:t>millones) del total acumulado hasta la fecha.</a:t>
            </a:r>
          </a:p>
          <a:p>
            <a:pPr marL="285750" indent="-285750" algn="just">
              <a:buFont typeface="Arial" panose="020B0604020202020204" pitchFamily="34" charset="0"/>
              <a:buChar char="•"/>
            </a:pPr>
            <a:endParaRPr lang="es-SV" sz="800" dirty="0" smtClean="0">
              <a:solidFill>
                <a:schemeClr val="tx2"/>
              </a:solidFill>
              <a:latin typeface="Gill Sans MT" panose="020B0502020104020203" pitchFamily="34" charset="0"/>
            </a:endParaRPr>
          </a:p>
          <a:p>
            <a:pPr algn="just"/>
            <a:r>
              <a:rPr lang="es-SV" sz="1200" dirty="0" smtClean="0">
                <a:solidFill>
                  <a:schemeClr val="tx2"/>
                </a:solidFill>
                <a:latin typeface="Gill Sans MT" panose="020B0502020104020203" pitchFamily="34" charset="0"/>
              </a:rPr>
              <a:t>A este sector le sigue el de industrias manufactureras con </a:t>
            </a:r>
            <a:r>
              <a:rPr lang="es-SV" sz="1400" b="1" dirty="0">
                <a:solidFill>
                  <a:srgbClr val="830038"/>
                </a:solidFill>
                <a:latin typeface="Gill Sans MT" panose="020B0502020104020203" pitchFamily="34" charset="0"/>
              </a:rPr>
              <a:t>28% </a:t>
            </a:r>
            <a:r>
              <a:rPr lang="es-SV" sz="1200" dirty="0" smtClean="0">
                <a:solidFill>
                  <a:schemeClr val="tx2"/>
                </a:solidFill>
                <a:latin typeface="Gill Sans MT" panose="020B0502020104020203" pitchFamily="34" charset="0"/>
              </a:rPr>
              <a:t>de participación, el cual atrajo USD 2,585.39 millones en inversión.</a:t>
            </a:r>
            <a:endParaRPr lang="es-SV" sz="1200" dirty="0">
              <a:solidFill>
                <a:schemeClr val="tx2"/>
              </a:solidFill>
              <a:latin typeface="Gill Sans MT" panose="020B0502020104020203" pitchFamily="34" charset="0"/>
            </a:endParaRPr>
          </a:p>
        </p:txBody>
      </p:sp>
      <p:sp>
        <p:nvSpPr>
          <p:cNvPr id="8" name="TextBox 8"/>
          <p:cNvSpPr txBox="1"/>
          <p:nvPr/>
        </p:nvSpPr>
        <p:spPr>
          <a:xfrm>
            <a:off x="4683443" y="4378551"/>
            <a:ext cx="4406313" cy="1415772"/>
          </a:xfrm>
          <a:prstGeom prst="rect">
            <a:avLst/>
          </a:prstGeom>
          <a:noFill/>
        </p:spPr>
        <p:txBody>
          <a:bodyPr wrap="square" rtlCol="0">
            <a:spAutoFit/>
          </a:bodyPr>
          <a:lstStyle/>
          <a:p>
            <a:pPr algn="just"/>
            <a:r>
              <a:rPr lang="es-SV" sz="1400" b="1" dirty="0" smtClean="0">
                <a:solidFill>
                  <a:srgbClr val="830038"/>
                </a:solidFill>
                <a:latin typeface="Gill Sans MT" panose="020B0502020104020203" pitchFamily="34" charset="0"/>
              </a:rPr>
              <a:t>Estados Unidos</a:t>
            </a:r>
            <a:r>
              <a:rPr lang="es-SV" sz="1200" dirty="0" smtClean="0">
                <a:solidFill>
                  <a:schemeClr val="tx2"/>
                </a:solidFill>
                <a:latin typeface="Gill Sans MT" panose="020B0502020104020203" pitchFamily="34" charset="0"/>
              </a:rPr>
              <a:t>, Panamá y España son los tres países con mayor IED acumulada en El Salvador al cierre del 2016. </a:t>
            </a:r>
            <a:r>
              <a:rPr lang="es-SV" sz="1200" dirty="0">
                <a:solidFill>
                  <a:schemeClr val="tx2"/>
                </a:solidFill>
                <a:latin typeface="Gill Sans MT" panose="020B0502020104020203" pitchFamily="34" charset="0"/>
              </a:rPr>
              <a:t>E</a:t>
            </a:r>
            <a:r>
              <a:rPr lang="es-SV" sz="1200" dirty="0" smtClean="0">
                <a:solidFill>
                  <a:schemeClr val="tx2"/>
                </a:solidFill>
                <a:latin typeface="Gill Sans MT" panose="020B0502020104020203" pitchFamily="34" charset="0"/>
              </a:rPr>
              <a:t>stos países cuenta con un saldo de IED de </a:t>
            </a:r>
            <a:r>
              <a:rPr lang="es-SV" sz="1400" b="1" dirty="0" smtClean="0">
                <a:solidFill>
                  <a:srgbClr val="830038"/>
                </a:solidFill>
                <a:latin typeface="Gill Sans MT" panose="020B0502020104020203" pitchFamily="34" charset="0"/>
              </a:rPr>
              <a:t>USD 2,517.48 millones</a:t>
            </a:r>
            <a:r>
              <a:rPr lang="es-SV" sz="1200" dirty="0" smtClean="0">
                <a:solidFill>
                  <a:schemeClr val="tx2"/>
                </a:solidFill>
                <a:latin typeface="Gill Sans MT" panose="020B0502020104020203" pitchFamily="34" charset="0"/>
              </a:rPr>
              <a:t>, USD 2,354.24 millones y USD </a:t>
            </a:r>
            <a:r>
              <a:rPr lang="es-SV" sz="1200" dirty="0">
                <a:solidFill>
                  <a:schemeClr val="tx2"/>
                </a:solidFill>
                <a:latin typeface="Gill Sans MT" panose="020B0502020104020203" pitchFamily="34" charset="0"/>
              </a:rPr>
              <a:t>896.32 millones</a:t>
            </a:r>
            <a:r>
              <a:rPr lang="es-SV" sz="1200" dirty="0" smtClean="0">
                <a:solidFill>
                  <a:schemeClr val="tx2"/>
                </a:solidFill>
                <a:latin typeface="Gill Sans MT" panose="020B0502020104020203" pitchFamily="34" charset="0"/>
              </a:rPr>
              <a:t>, respectivamente.</a:t>
            </a:r>
          </a:p>
          <a:p>
            <a:pPr marL="285750" indent="-285750" algn="just">
              <a:buFont typeface="Arial" panose="020B0604020202020204" pitchFamily="34" charset="0"/>
              <a:buChar char="•"/>
            </a:pPr>
            <a:endParaRPr lang="es-SV" sz="800" dirty="0" smtClean="0">
              <a:solidFill>
                <a:schemeClr val="tx2"/>
              </a:solidFill>
              <a:latin typeface="Gill Sans MT" panose="020B0502020104020203" pitchFamily="34" charset="0"/>
            </a:endParaRPr>
          </a:p>
          <a:p>
            <a:pPr algn="just"/>
            <a:r>
              <a:rPr lang="es-SV" sz="1200" dirty="0" smtClean="0">
                <a:solidFill>
                  <a:schemeClr val="tx2"/>
                </a:solidFill>
                <a:latin typeface="Gill Sans MT" panose="020B0502020104020203" pitchFamily="34" charset="0"/>
              </a:rPr>
              <a:t>En conjunto, estos tres países representan el </a:t>
            </a:r>
            <a:r>
              <a:rPr lang="es-SV" sz="1400" b="1" dirty="0" smtClean="0">
                <a:solidFill>
                  <a:srgbClr val="830038"/>
                </a:solidFill>
                <a:latin typeface="Gill Sans MT" panose="020B0502020104020203" pitchFamily="34" charset="0"/>
              </a:rPr>
              <a:t>63%</a:t>
            </a:r>
            <a:r>
              <a:rPr lang="es-SV" sz="1200" dirty="0" smtClean="0">
                <a:solidFill>
                  <a:schemeClr val="tx2"/>
                </a:solidFill>
                <a:latin typeface="Gill Sans MT" panose="020B0502020104020203" pitchFamily="34" charset="0"/>
              </a:rPr>
              <a:t> de toda la IED recibida por ES.</a:t>
            </a:r>
            <a:endParaRPr lang="es-SV" sz="1200" dirty="0">
              <a:solidFill>
                <a:schemeClr val="tx2"/>
              </a:solidFill>
              <a:latin typeface="Gill Sans MT" panose="020B0502020104020203" pitchFamily="34" charset="0"/>
            </a:endParaRPr>
          </a:p>
        </p:txBody>
      </p:sp>
      <p:sp>
        <p:nvSpPr>
          <p:cNvPr id="9" name="CuadroTexto 8"/>
          <p:cNvSpPr txBox="1"/>
          <p:nvPr/>
        </p:nvSpPr>
        <p:spPr>
          <a:xfrm>
            <a:off x="29496" y="5710957"/>
            <a:ext cx="7652622" cy="261610"/>
          </a:xfrm>
          <a:prstGeom prst="rect">
            <a:avLst/>
          </a:prstGeom>
          <a:noFill/>
        </p:spPr>
        <p:txBody>
          <a:bodyPr wrap="square" rtlCol="0">
            <a:spAutoFit/>
          </a:bodyPr>
          <a:lstStyle/>
          <a:p>
            <a:r>
              <a:rPr lang="es-SV" sz="1050" dirty="0"/>
              <a:t>Fuente: </a:t>
            </a:r>
            <a:r>
              <a:rPr lang="es-SV" sz="1050" dirty="0" smtClean="0"/>
              <a:t>PROESA con cifras de Banco </a:t>
            </a:r>
            <a:r>
              <a:rPr lang="es-SV" sz="1050" dirty="0"/>
              <a:t>Central de Reserva de El Salvador</a:t>
            </a:r>
            <a:r>
              <a:rPr lang="es-SV" sz="1050" dirty="0" smtClean="0"/>
              <a:t>.</a:t>
            </a:r>
            <a:endParaRPr lang="en-US" sz="1050" i="1" dirty="0"/>
          </a:p>
        </p:txBody>
      </p:sp>
      <p:sp>
        <p:nvSpPr>
          <p:cNvPr id="10" name="Rectángulo 9"/>
          <p:cNvSpPr/>
          <p:nvPr/>
        </p:nvSpPr>
        <p:spPr>
          <a:xfrm>
            <a:off x="41430" y="681440"/>
            <a:ext cx="4545318" cy="5033147"/>
          </a:xfrm>
          <a:prstGeom prst="rect">
            <a:avLst/>
          </a:prstGeom>
          <a:noFill/>
          <a:ln w="3175">
            <a:solidFill>
              <a:srgbClr val="FF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1" name="Rectángulo 10"/>
          <p:cNvSpPr/>
          <p:nvPr/>
        </p:nvSpPr>
        <p:spPr>
          <a:xfrm>
            <a:off x="4689986" y="681440"/>
            <a:ext cx="4406313" cy="5033147"/>
          </a:xfrm>
          <a:prstGeom prst="rect">
            <a:avLst/>
          </a:prstGeom>
          <a:noFill/>
          <a:ln w="3175">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2119258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n 59"/>
          <p:cNvPicPr>
            <a:picLocks noChangeAspect="1"/>
          </p:cNvPicPr>
          <p:nvPr/>
        </p:nvPicPr>
        <p:blipFill rotWithShape="1">
          <a:blip r:embed="rId3"/>
          <a:srcRect b="80075"/>
          <a:stretch/>
        </p:blipFill>
        <p:spPr>
          <a:xfrm>
            <a:off x="1246028" y="-201125"/>
            <a:ext cx="8147819" cy="1033239"/>
          </a:xfrm>
          <a:prstGeom prst="rect">
            <a:avLst/>
          </a:prstGeom>
        </p:spPr>
      </p:pic>
      <p:sp>
        <p:nvSpPr>
          <p:cNvPr id="43" name="6 Rectángulo"/>
          <p:cNvSpPr/>
          <p:nvPr/>
        </p:nvSpPr>
        <p:spPr>
          <a:xfrm>
            <a:off x="7174125" y="5135434"/>
            <a:ext cx="1870487"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s-SV" b="1" dirty="0" smtClean="0">
                <a:effectLst>
                  <a:outerShdw blurRad="38100" dist="38100" dir="2700000" algn="tl">
                    <a:srgbClr val="000000">
                      <a:alpha val="43137"/>
                    </a:srgbClr>
                  </a:outerShdw>
                </a:effectLst>
                <a:latin typeface="Gill Sans MT" panose="020B0502020104020203" pitchFamily="34" charset="0"/>
              </a:rPr>
              <a:t>2,853</a:t>
            </a:r>
            <a:r>
              <a:rPr lang="es-SV" dirty="0" smtClean="0">
                <a:latin typeface="Gill Sans MT" panose="020B0502020104020203" pitchFamily="34" charset="0"/>
              </a:rPr>
              <a:t> </a:t>
            </a:r>
            <a:r>
              <a:rPr lang="es-SV" b="1" dirty="0" smtClean="0">
                <a:effectLst>
                  <a:outerShdw blurRad="38100" dist="38100" dir="2700000" algn="tl">
                    <a:srgbClr val="000000">
                      <a:alpha val="43137"/>
                    </a:srgbClr>
                  </a:outerShdw>
                </a:effectLst>
                <a:latin typeface="Gill Sans MT" panose="020B0502020104020203" pitchFamily="34" charset="0"/>
              </a:rPr>
              <a:t>compromisos de generación de nuevos empleos</a:t>
            </a:r>
            <a:endParaRPr lang="es-SV" b="1" dirty="0">
              <a:effectLst>
                <a:outerShdw blurRad="38100" dist="38100" dir="2700000" algn="tl">
                  <a:srgbClr val="000000">
                    <a:alpha val="43137"/>
                  </a:srgbClr>
                </a:outerShdw>
              </a:effectLst>
              <a:latin typeface="Gill Sans MT" panose="020B0502020104020203" pitchFamily="34" charset="0"/>
            </a:endParaRPr>
          </a:p>
        </p:txBody>
      </p:sp>
      <p:grpSp>
        <p:nvGrpSpPr>
          <p:cNvPr id="3" name="Grupo 2"/>
          <p:cNvGrpSpPr/>
          <p:nvPr/>
        </p:nvGrpSpPr>
        <p:grpSpPr>
          <a:xfrm>
            <a:off x="291127" y="1127978"/>
            <a:ext cx="8443920" cy="2147106"/>
            <a:chOff x="291127" y="1559143"/>
            <a:chExt cx="8443920" cy="2147106"/>
          </a:xfrm>
        </p:grpSpPr>
        <p:grpSp>
          <p:nvGrpSpPr>
            <p:cNvPr id="4" name="Grupo 3"/>
            <p:cNvGrpSpPr/>
            <p:nvPr/>
          </p:nvGrpSpPr>
          <p:grpSpPr>
            <a:xfrm>
              <a:off x="291127" y="2189585"/>
              <a:ext cx="5003853" cy="1516664"/>
              <a:chOff x="274502" y="1690817"/>
              <a:chExt cx="5003853" cy="1516664"/>
            </a:xfrm>
          </p:grpSpPr>
          <p:grpSp>
            <p:nvGrpSpPr>
              <p:cNvPr id="13" name="Grupo 12"/>
              <p:cNvGrpSpPr/>
              <p:nvPr/>
            </p:nvGrpSpPr>
            <p:grpSpPr>
              <a:xfrm>
                <a:off x="2538587" y="1761157"/>
                <a:ext cx="1322226" cy="1446324"/>
                <a:chOff x="5880302" y="2635862"/>
                <a:chExt cx="1322226" cy="1446324"/>
              </a:xfrm>
            </p:grpSpPr>
            <p:pic>
              <p:nvPicPr>
                <p:cNvPr id="23" name="Picture 1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24871" y="3142635"/>
                  <a:ext cx="1021732" cy="939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4" name="12 CuadroTexto"/>
                <p:cNvSpPr txBox="1"/>
                <p:nvPr/>
              </p:nvSpPr>
              <p:spPr>
                <a:xfrm>
                  <a:off x="5880302" y="2635862"/>
                  <a:ext cx="1322226" cy="461665"/>
                </a:xfrm>
                <a:prstGeom prst="rect">
                  <a:avLst/>
                </a:prstGeom>
                <a:noFill/>
              </p:spPr>
              <p:txBody>
                <a:bodyPr wrap="square" rtlCol="0">
                  <a:spAutoFit/>
                </a:bodyPr>
                <a:lstStyle/>
                <a:p>
                  <a:pPr algn="ctr"/>
                  <a:r>
                    <a:rPr lang="es-SV" sz="1200" b="1" dirty="0" smtClean="0">
                      <a:latin typeface="Gill Sans MT" panose="020B0502020104020203" pitchFamily="34" charset="0"/>
                    </a:rPr>
                    <a:t>Manufactura Liviana</a:t>
                  </a:r>
                  <a:endParaRPr lang="es-SV" sz="1200" b="1" dirty="0">
                    <a:latin typeface="Gill Sans MT" panose="020B0502020104020203" pitchFamily="34" charset="0"/>
                  </a:endParaRPr>
                </a:p>
              </p:txBody>
            </p:sp>
          </p:grpSp>
          <p:sp>
            <p:nvSpPr>
              <p:cNvPr id="22" name="5 CuadroTexto"/>
              <p:cNvSpPr txBox="1"/>
              <p:nvPr/>
            </p:nvSpPr>
            <p:spPr>
              <a:xfrm>
                <a:off x="3393819" y="1838333"/>
                <a:ext cx="1884536" cy="276999"/>
              </a:xfrm>
              <a:prstGeom prst="rect">
                <a:avLst/>
              </a:prstGeom>
              <a:noFill/>
            </p:spPr>
            <p:txBody>
              <a:bodyPr wrap="square" rtlCol="0">
                <a:spAutoFit/>
              </a:bodyPr>
              <a:lstStyle/>
              <a:p>
                <a:pPr algn="ctr"/>
                <a:r>
                  <a:rPr lang="es-SV" sz="1200" b="1" dirty="0" smtClean="0">
                    <a:latin typeface="Gill Sans MT" panose="020B0502020104020203" pitchFamily="34" charset="0"/>
                  </a:rPr>
                  <a:t>Energía</a:t>
                </a:r>
                <a:endParaRPr lang="es-SV" sz="1200" b="1" dirty="0">
                  <a:latin typeface="Gill Sans MT" panose="020B0502020104020203" pitchFamily="34" charset="0"/>
                </a:endParaRPr>
              </a:p>
            </p:txBody>
          </p:sp>
          <p:grpSp>
            <p:nvGrpSpPr>
              <p:cNvPr id="15" name="Grupo 14"/>
              <p:cNvGrpSpPr/>
              <p:nvPr/>
            </p:nvGrpSpPr>
            <p:grpSpPr>
              <a:xfrm>
                <a:off x="274502" y="1690817"/>
                <a:ext cx="1431188" cy="1516664"/>
                <a:chOff x="274502" y="1690817"/>
                <a:chExt cx="1431188" cy="1516664"/>
              </a:xfrm>
            </p:grpSpPr>
            <p:pic>
              <p:nvPicPr>
                <p:cNvPr id="19" name="Picture 3" descr="C:\Users\srodriguez\Desktop\call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602" y="2335614"/>
                  <a:ext cx="886907" cy="871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0" name="8 CuadroTexto"/>
                <p:cNvSpPr txBox="1"/>
                <p:nvPr/>
              </p:nvSpPr>
              <p:spPr>
                <a:xfrm>
                  <a:off x="274502" y="1690817"/>
                  <a:ext cx="1431188" cy="600164"/>
                </a:xfrm>
                <a:prstGeom prst="rect">
                  <a:avLst/>
                </a:prstGeom>
                <a:noFill/>
              </p:spPr>
              <p:txBody>
                <a:bodyPr wrap="square" rtlCol="0">
                  <a:spAutoFit/>
                </a:bodyPr>
                <a:lstStyle/>
                <a:p>
                  <a:pPr algn="ctr"/>
                  <a:r>
                    <a:rPr lang="es-SV" sz="1100" b="1" dirty="0" smtClean="0">
                      <a:latin typeface="Gill Sans MT" panose="020B0502020104020203" pitchFamily="34" charset="0"/>
                    </a:rPr>
                    <a:t>Servicios Empresariales</a:t>
                  </a:r>
                </a:p>
                <a:p>
                  <a:pPr algn="ctr"/>
                  <a:r>
                    <a:rPr lang="es-SV" sz="1100" b="1" dirty="0" smtClean="0">
                      <a:latin typeface="Gill Sans MT" panose="020B0502020104020203" pitchFamily="34" charset="0"/>
                    </a:rPr>
                    <a:t>a Distancia</a:t>
                  </a:r>
                  <a:endParaRPr lang="es-SV" sz="1100" b="1" dirty="0">
                    <a:latin typeface="Gill Sans MT" panose="020B0502020104020203" pitchFamily="34" charset="0"/>
                  </a:endParaRPr>
                </a:p>
              </p:txBody>
            </p:sp>
          </p:grpSp>
          <p:pic>
            <p:nvPicPr>
              <p:cNvPr id="18" name="Picture 1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8597" y="2241853"/>
                <a:ext cx="1111174" cy="96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grpSp>
        <p:grpSp>
          <p:nvGrpSpPr>
            <p:cNvPr id="5" name="Grupo 4"/>
            <p:cNvGrpSpPr/>
            <p:nvPr/>
          </p:nvGrpSpPr>
          <p:grpSpPr>
            <a:xfrm>
              <a:off x="480438" y="1559143"/>
              <a:ext cx="8254609" cy="987364"/>
              <a:chOff x="480438" y="1559143"/>
              <a:chExt cx="8254609" cy="987364"/>
            </a:xfrm>
          </p:grpSpPr>
          <p:sp>
            <p:nvSpPr>
              <p:cNvPr id="6" name="Dodecágono 5"/>
              <p:cNvSpPr/>
              <p:nvPr/>
            </p:nvSpPr>
            <p:spPr>
              <a:xfrm>
                <a:off x="7339286" y="1559143"/>
                <a:ext cx="1395761" cy="987364"/>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SV" sz="2000" b="1" dirty="0">
                    <a:effectLst>
                      <a:outerShdw blurRad="38100" dist="38100" dir="2700000" algn="tl">
                        <a:srgbClr val="000000">
                          <a:alpha val="43137"/>
                        </a:srgbClr>
                      </a:outerShdw>
                    </a:effectLst>
                    <a:latin typeface="Gill Sans MT" panose="020B0502020104020203" pitchFamily="34" charset="0"/>
                  </a:rPr>
                  <a:t>2</a:t>
                </a:r>
                <a:r>
                  <a:rPr lang="es-SV" sz="2000" b="1" dirty="0" smtClean="0">
                    <a:effectLst>
                      <a:outerShdw blurRad="38100" dist="38100" dir="2700000" algn="tl">
                        <a:srgbClr val="000000">
                          <a:alpha val="43137"/>
                        </a:srgbClr>
                      </a:outerShdw>
                    </a:effectLst>
                    <a:latin typeface="Gill Sans MT" panose="020B0502020104020203" pitchFamily="34" charset="0"/>
                  </a:rPr>
                  <a:t>3</a:t>
                </a:r>
              </a:p>
              <a:p>
                <a:pPr algn="ctr"/>
                <a:r>
                  <a:rPr lang="es-SV" sz="1400" b="1" dirty="0" smtClean="0">
                    <a:effectLst>
                      <a:outerShdw blurRad="38100" dist="38100" dir="2700000" algn="tl">
                        <a:srgbClr val="000000">
                          <a:alpha val="43137"/>
                        </a:srgbClr>
                      </a:outerShdw>
                    </a:effectLst>
                    <a:latin typeface="Gill Sans MT" panose="020B0502020104020203" pitchFamily="34" charset="0"/>
                  </a:rPr>
                  <a:t>NUEVAS</a:t>
                </a:r>
                <a:endParaRPr lang="es-SV" sz="1100" b="1" dirty="0">
                  <a:effectLst>
                    <a:outerShdw blurRad="38100" dist="38100" dir="2700000" algn="tl">
                      <a:srgbClr val="000000">
                        <a:alpha val="43137"/>
                      </a:srgbClr>
                    </a:outerShdw>
                  </a:effectLst>
                  <a:latin typeface="Gill Sans MT" panose="020B0502020104020203" pitchFamily="34" charset="0"/>
                </a:endParaRPr>
              </a:p>
            </p:txBody>
          </p:sp>
          <p:grpSp>
            <p:nvGrpSpPr>
              <p:cNvPr id="7" name="Grupo 6"/>
              <p:cNvGrpSpPr/>
              <p:nvPr/>
            </p:nvGrpSpPr>
            <p:grpSpPr>
              <a:xfrm>
                <a:off x="480438" y="1645774"/>
                <a:ext cx="6751635" cy="631398"/>
                <a:chOff x="480438" y="1645774"/>
                <a:chExt cx="6751635" cy="631398"/>
              </a:xfrm>
            </p:grpSpPr>
            <p:sp>
              <p:nvSpPr>
                <p:cNvPr id="8" name="Flecha derecha 7"/>
                <p:cNvSpPr/>
                <p:nvPr/>
              </p:nvSpPr>
              <p:spPr>
                <a:xfrm>
                  <a:off x="480438" y="1645774"/>
                  <a:ext cx="6751635" cy="631398"/>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SV">
                    <a:latin typeface="Gill Sans MT" panose="020B0502020104020203" pitchFamily="34" charset="0"/>
                  </a:endParaRPr>
                </a:p>
              </p:txBody>
            </p:sp>
            <p:sp>
              <p:nvSpPr>
                <p:cNvPr id="9" name="Rectángulo 8"/>
                <p:cNvSpPr/>
                <p:nvPr/>
              </p:nvSpPr>
              <p:spPr>
                <a:xfrm>
                  <a:off x="695944" y="1734976"/>
                  <a:ext cx="524503"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12</a:t>
                  </a:r>
                  <a:endParaRPr lang="es-SV" sz="2400" b="1" dirty="0">
                    <a:effectLst>
                      <a:outerShdw blurRad="38100" dist="38100" dir="2700000" algn="tl">
                        <a:srgbClr val="000000">
                          <a:alpha val="43137"/>
                        </a:srgbClr>
                      </a:outerShdw>
                    </a:effectLst>
                    <a:latin typeface="Gill Sans MT" panose="020B0502020104020203" pitchFamily="34" charset="0"/>
                  </a:endParaRPr>
                </a:p>
              </p:txBody>
            </p:sp>
            <p:sp>
              <p:nvSpPr>
                <p:cNvPr id="10" name="Rectángulo 9"/>
                <p:cNvSpPr/>
                <p:nvPr/>
              </p:nvSpPr>
              <p:spPr>
                <a:xfrm>
                  <a:off x="1882966" y="1754536"/>
                  <a:ext cx="354585"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5</a:t>
                  </a:r>
                  <a:endParaRPr lang="es-SV" sz="2400" b="1" dirty="0">
                    <a:effectLst>
                      <a:outerShdw blurRad="38100" dist="38100" dir="2700000" algn="tl">
                        <a:srgbClr val="000000">
                          <a:alpha val="43137"/>
                        </a:srgbClr>
                      </a:outerShdw>
                    </a:effectLst>
                    <a:latin typeface="Gill Sans MT" panose="020B0502020104020203" pitchFamily="34" charset="0"/>
                  </a:endParaRPr>
                </a:p>
              </p:txBody>
            </p:sp>
            <p:sp>
              <p:nvSpPr>
                <p:cNvPr id="11" name="Rectángulo 10"/>
                <p:cNvSpPr/>
                <p:nvPr/>
              </p:nvSpPr>
              <p:spPr>
                <a:xfrm>
                  <a:off x="4110266" y="1737751"/>
                  <a:ext cx="354585"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a:t>
                  </a:r>
                  <a:endParaRPr lang="es-SV" sz="2400" b="1" dirty="0">
                    <a:effectLst>
                      <a:outerShdw blurRad="38100" dist="38100" dir="2700000" algn="tl">
                        <a:srgbClr val="000000">
                          <a:alpha val="43137"/>
                        </a:srgbClr>
                      </a:outerShdw>
                    </a:effectLst>
                    <a:latin typeface="Gill Sans MT" panose="020B0502020104020203" pitchFamily="34" charset="0"/>
                  </a:endParaRPr>
                </a:p>
              </p:txBody>
            </p:sp>
            <p:sp>
              <p:nvSpPr>
                <p:cNvPr id="12" name="Rectángulo 11"/>
                <p:cNvSpPr/>
                <p:nvPr/>
              </p:nvSpPr>
              <p:spPr>
                <a:xfrm>
                  <a:off x="5280992" y="1730640"/>
                  <a:ext cx="354585"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a:t>
                  </a:r>
                  <a:endParaRPr lang="es-SV" sz="2400" b="1" dirty="0">
                    <a:effectLst>
                      <a:outerShdw blurRad="38100" dist="38100" dir="2700000" algn="tl">
                        <a:srgbClr val="000000">
                          <a:alpha val="43137"/>
                        </a:srgbClr>
                      </a:outerShdw>
                    </a:effectLst>
                    <a:latin typeface="Gill Sans MT" panose="020B0502020104020203" pitchFamily="34" charset="0"/>
                  </a:endParaRPr>
                </a:p>
              </p:txBody>
            </p:sp>
          </p:grpSp>
        </p:grpSp>
      </p:grpSp>
      <p:grpSp>
        <p:nvGrpSpPr>
          <p:cNvPr id="25" name="Grupo 24"/>
          <p:cNvGrpSpPr/>
          <p:nvPr/>
        </p:nvGrpSpPr>
        <p:grpSpPr>
          <a:xfrm>
            <a:off x="337660" y="3380447"/>
            <a:ext cx="8484762" cy="2313062"/>
            <a:chOff x="491442" y="3863354"/>
            <a:chExt cx="8484762" cy="2313062"/>
          </a:xfrm>
        </p:grpSpPr>
        <p:sp>
          <p:nvSpPr>
            <p:cNvPr id="41" name="9 CuadroTexto"/>
            <p:cNvSpPr txBox="1"/>
            <p:nvPr/>
          </p:nvSpPr>
          <p:spPr>
            <a:xfrm>
              <a:off x="491442" y="4558197"/>
              <a:ext cx="1660351" cy="600164"/>
            </a:xfrm>
            <a:prstGeom prst="rect">
              <a:avLst/>
            </a:prstGeom>
            <a:noFill/>
          </p:spPr>
          <p:txBody>
            <a:bodyPr wrap="square" rtlCol="0">
              <a:spAutoFit/>
            </a:bodyPr>
            <a:lstStyle/>
            <a:p>
              <a:pPr algn="ctr"/>
              <a:r>
                <a:rPr lang="es-SV" sz="1100" b="1" dirty="0" smtClean="0">
                  <a:latin typeface="Gill Sans MT" panose="020B0502020104020203" pitchFamily="34" charset="0"/>
                </a:rPr>
                <a:t>Servicios Empresariales a Distancia</a:t>
              </a:r>
              <a:endParaRPr lang="es-SV" sz="1100" b="1" dirty="0">
                <a:latin typeface="Gill Sans MT" panose="020B0502020104020203" pitchFamily="34" charset="0"/>
              </a:endParaRPr>
            </a:p>
          </p:txBody>
        </p:sp>
        <p:sp>
          <p:nvSpPr>
            <p:cNvPr id="39" name="11 CuadroTexto"/>
            <p:cNvSpPr txBox="1"/>
            <p:nvPr/>
          </p:nvSpPr>
          <p:spPr>
            <a:xfrm>
              <a:off x="3122801" y="4650827"/>
              <a:ext cx="1504383" cy="430887"/>
            </a:xfrm>
            <a:prstGeom prst="rect">
              <a:avLst/>
            </a:prstGeom>
            <a:noFill/>
          </p:spPr>
          <p:txBody>
            <a:bodyPr wrap="square" rtlCol="0">
              <a:spAutoFit/>
            </a:bodyPr>
            <a:lstStyle/>
            <a:p>
              <a:pPr algn="ctr"/>
              <a:r>
                <a:rPr lang="es-SV" sz="1100" b="1" dirty="0" smtClean="0">
                  <a:latin typeface="Gill Sans MT" panose="020B0502020104020203" pitchFamily="34" charset="0"/>
                </a:rPr>
                <a:t>Manufactura Liviana</a:t>
              </a:r>
              <a:endParaRPr lang="es-SV" sz="1100" b="1" dirty="0">
                <a:latin typeface="Gill Sans MT" panose="020B0502020104020203" pitchFamily="34" charset="0"/>
              </a:endParaRPr>
            </a:p>
          </p:txBody>
        </p:sp>
        <p:grpSp>
          <p:nvGrpSpPr>
            <p:cNvPr id="28" name="Grupo 27"/>
            <p:cNvGrpSpPr/>
            <p:nvPr/>
          </p:nvGrpSpPr>
          <p:grpSpPr>
            <a:xfrm>
              <a:off x="1738422" y="4566189"/>
              <a:ext cx="1632067" cy="1610227"/>
              <a:chOff x="1721797" y="4034189"/>
              <a:chExt cx="1632067" cy="1610227"/>
            </a:xfrm>
          </p:grpSpPr>
          <p:pic>
            <p:nvPicPr>
              <p:cNvPr id="36" name="Picture 14" descr="C:\Users\srodriguez\Desktop\yar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10321" y="4575592"/>
                <a:ext cx="1114096" cy="1068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37" name="3 CuadroTexto"/>
              <p:cNvSpPr txBox="1"/>
              <p:nvPr/>
            </p:nvSpPr>
            <p:spPr>
              <a:xfrm>
                <a:off x="1721797" y="4034189"/>
                <a:ext cx="1632067" cy="600164"/>
              </a:xfrm>
              <a:prstGeom prst="rect">
                <a:avLst/>
              </a:prstGeom>
              <a:noFill/>
            </p:spPr>
            <p:txBody>
              <a:bodyPr wrap="square" rtlCol="0">
                <a:spAutoFit/>
              </a:bodyPr>
              <a:lstStyle/>
              <a:p>
                <a:pPr algn="ctr"/>
                <a:r>
                  <a:rPr lang="es-SV" sz="1100" b="1" dirty="0" smtClean="0">
                    <a:latin typeface="Gill Sans MT" panose="020B0502020104020203" pitchFamily="34" charset="0"/>
                  </a:rPr>
                  <a:t>Textiles Especializados y Confección</a:t>
                </a:r>
                <a:endParaRPr lang="es-SV" sz="1100" b="1" dirty="0">
                  <a:latin typeface="Gill Sans MT" panose="020B0502020104020203" pitchFamily="34" charset="0"/>
                </a:endParaRPr>
              </a:p>
            </p:txBody>
          </p:sp>
        </p:grpSp>
        <p:sp>
          <p:nvSpPr>
            <p:cNvPr id="29" name="Dodecágono 28"/>
            <p:cNvSpPr/>
            <p:nvPr/>
          </p:nvSpPr>
          <p:spPr>
            <a:xfrm>
              <a:off x="7667723" y="3863354"/>
              <a:ext cx="1308481" cy="993828"/>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18</a:t>
              </a:r>
            </a:p>
          </p:txBody>
        </p:sp>
        <p:sp>
          <p:nvSpPr>
            <p:cNvPr id="30" name="Flecha derecha 29"/>
            <p:cNvSpPr/>
            <p:nvPr/>
          </p:nvSpPr>
          <p:spPr>
            <a:xfrm>
              <a:off x="616213" y="4075845"/>
              <a:ext cx="6964753" cy="6313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latin typeface="Gill Sans MT" panose="020B0502020104020203" pitchFamily="34" charset="0"/>
              </a:endParaRPr>
            </a:p>
          </p:txBody>
        </p:sp>
        <p:pic>
          <p:nvPicPr>
            <p:cNvPr id="31" name="Picture 17" descr="C:\Users\srodriguez\Desktop\yat.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86792" y="5045866"/>
              <a:ext cx="1211679" cy="1081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32" name="10 CuadroTexto"/>
            <p:cNvSpPr txBox="1"/>
            <p:nvPr/>
          </p:nvSpPr>
          <p:spPr>
            <a:xfrm>
              <a:off x="4284638" y="4699617"/>
              <a:ext cx="1886558" cy="261610"/>
            </a:xfrm>
            <a:prstGeom prst="rect">
              <a:avLst/>
            </a:prstGeom>
            <a:noFill/>
          </p:spPr>
          <p:txBody>
            <a:bodyPr wrap="square" rtlCol="0">
              <a:spAutoFit/>
            </a:bodyPr>
            <a:lstStyle/>
            <a:p>
              <a:pPr algn="ctr"/>
              <a:r>
                <a:rPr lang="es-SV" sz="1100" b="1" dirty="0" smtClean="0">
                  <a:latin typeface="Gill Sans MT" panose="020B0502020104020203" pitchFamily="34" charset="0"/>
                </a:rPr>
                <a:t>Turismo</a:t>
              </a:r>
              <a:endParaRPr lang="es-SV" sz="1100" b="1" dirty="0">
                <a:latin typeface="Gill Sans MT" panose="020B0502020104020203" pitchFamily="34" charset="0"/>
              </a:endParaRPr>
            </a:p>
          </p:txBody>
        </p:sp>
        <p:sp>
          <p:nvSpPr>
            <p:cNvPr id="33" name="Rectángulo 32"/>
            <p:cNvSpPr/>
            <p:nvPr/>
          </p:nvSpPr>
          <p:spPr>
            <a:xfrm>
              <a:off x="1008608" y="4165057"/>
              <a:ext cx="524503"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12</a:t>
              </a:r>
              <a:endParaRPr lang="es-SV" sz="2400" b="1" dirty="0">
                <a:effectLst>
                  <a:outerShdw blurRad="38100" dist="38100" dir="2700000" algn="tl">
                    <a:srgbClr val="000000">
                      <a:alpha val="43137"/>
                    </a:srgbClr>
                  </a:outerShdw>
                </a:effectLst>
                <a:latin typeface="Gill Sans MT" panose="020B0502020104020203" pitchFamily="34" charset="0"/>
              </a:endParaRPr>
            </a:p>
          </p:txBody>
        </p:sp>
        <p:sp>
          <p:nvSpPr>
            <p:cNvPr id="34" name="Rectángulo 33"/>
            <p:cNvSpPr/>
            <p:nvPr/>
          </p:nvSpPr>
          <p:spPr>
            <a:xfrm>
              <a:off x="2376226" y="4167829"/>
              <a:ext cx="354584" cy="461665"/>
            </a:xfrm>
            <a:prstGeom prst="rect">
              <a:avLst/>
            </a:prstGeom>
          </p:spPr>
          <p:txBody>
            <a:bodyPr wrap="none">
              <a:spAutoFit/>
            </a:bodyPr>
            <a:lstStyle/>
            <a:p>
              <a:pPr algn="ctr"/>
              <a:r>
                <a:rPr lang="es-SV" sz="2400" b="1" dirty="0">
                  <a:effectLst>
                    <a:outerShdw blurRad="38100" dist="38100" dir="2700000" algn="tl">
                      <a:srgbClr val="000000">
                        <a:alpha val="43137"/>
                      </a:srgbClr>
                    </a:outerShdw>
                  </a:effectLst>
                  <a:latin typeface="Gill Sans MT" panose="020B0502020104020203" pitchFamily="34" charset="0"/>
                </a:rPr>
                <a:t>3</a:t>
              </a:r>
            </a:p>
          </p:txBody>
        </p:sp>
        <p:sp>
          <p:nvSpPr>
            <p:cNvPr id="35" name="Rectángulo 34"/>
            <p:cNvSpPr/>
            <p:nvPr/>
          </p:nvSpPr>
          <p:spPr>
            <a:xfrm>
              <a:off x="3686121" y="4167832"/>
              <a:ext cx="354584"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a:t>
              </a:r>
              <a:endParaRPr lang="es-SV" sz="2400" b="1" dirty="0">
                <a:effectLst>
                  <a:outerShdw blurRad="38100" dist="38100" dir="2700000" algn="tl">
                    <a:srgbClr val="000000">
                      <a:alpha val="43137"/>
                    </a:srgbClr>
                  </a:outerShdw>
                </a:effectLst>
                <a:latin typeface="Gill Sans MT" panose="020B0502020104020203" pitchFamily="34" charset="0"/>
              </a:endParaRPr>
            </a:p>
          </p:txBody>
        </p:sp>
      </p:grpSp>
      <p:grpSp>
        <p:nvGrpSpPr>
          <p:cNvPr id="45" name="Grupo 44"/>
          <p:cNvGrpSpPr/>
          <p:nvPr/>
        </p:nvGrpSpPr>
        <p:grpSpPr>
          <a:xfrm>
            <a:off x="-607329" y="226887"/>
            <a:ext cx="8775511" cy="971517"/>
            <a:chOff x="-607329" y="421757"/>
            <a:chExt cx="8775511" cy="971517"/>
          </a:xfrm>
        </p:grpSpPr>
        <p:sp>
          <p:nvSpPr>
            <p:cNvPr id="46" name="Rectángulo 45"/>
            <p:cNvSpPr/>
            <p:nvPr/>
          </p:nvSpPr>
          <p:spPr>
            <a:xfrm>
              <a:off x="-607329" y="421757"/>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47" name="Rectángulo 46"/>
            <p:cNvSpPr/>
            <p:nvPr/>
          </p:nvSpPr>
          <p:spPr>
            <a:xfrm>
              <a:off x="2717270" y="1054720"/>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sp>
          <p:nvSpPr>
            <p:cNvPr id="48" name="Rectángulo 47"/>
            <p:cNvSpPr/>
            <p:nvPr/>
          </p:nvSpPr>
          <p:spPr>
            <a:xfrm>
              <a:off x="2160442" y="762649"/>
              <a:ext cx="4572000" cy="369332"/>
            </a:xfrm>
            <a:prstGeom prst="rect">
              <a:avLst/>
            </a:prstGeom>
          </p:spPr>
          <p:txBody>
            <a:bodyPr>
              <a:spAutoFit/>
            </a:bodyPr>
            <a:lstStyle/>
            <a:p>
              <a:pPr defTabSz="685800">
                <a:defRPr/>
              </a:pPr>
              <a:r>
                <a:rPr lang="es-SV" dirty="0" smtClean="0">
                  <a:solidFill>
                    <a:schemeClr val="tx1">
                      <a:lumMod val="50000"/>
                      <a:lumOff val="50000"/>
                    </a:schemeClr>
                  </a:solidFill>
                  <a:latin typeface="Gill Sans MT" panose="020B0502020104020203" pitchFamily="34" charset="0"/>
                </a:rPr>
                <a:t>DE LA LABOR DE PROESA</a:t>
              </a:r>
              <a:endParaRPr lang="es-SV" dirty="0">
                <a:solidFill>
                  <a:schemeClr val="tx1">
                    <a:lumMod val="50000"/>
                    <a:lumOff val="50000"/>
                  </a:schemeClr>
                </a:solidFill>
                <a:latin typeface="Gill Sans MT" panose="020B0502020104020203" pitchFamily="34" charset="0"/>
              </a:endParaRPr>
            </a:p>
          </p:txBody>
        </p:sp>
      </p:grpSp>
      <p:grpSp>
        <p:nvGrpSpPr>
          <p:cNvPr id="52" name="Grupo 51"/>
          <p:cNvGrpSpPr/>
          <p:nvPr/>
        </p:nvGrpSpPr>
        <p:grpSpPr>
          <a:xfrm>
            <a:off x="6084584" y="5926296"/>
            <a:ext cx="1068926" cy="519474"/>
            <a:chOff x="6009634" y="5911306"/>
            <a:chExt cx="1068926" cy="519474"/>
          </a:xfrm>
        </p:grpSpPr>
        <p:pic>
          <p:nvPicPr>
            <p:cNvPr id="49" name="Imagen 48"/>
            <p:cNvPicPr>
              <a:picLocks noChangeAspect="1"/>
            </p:cNvPicPr>
            <p:nvPr/>
          </p:nvPicPr>
          <p:blipFill>
            <a:blip r:embed="rId9"/>
            <a:stretch>
              <a:fillRect/>
            </a:stretch>
          </p:blipFill>
          <p:spPr>
            <a:xfrm>
              <a:off x="6009634" y="5911307"/>
              <a:ext cx="519473" cy="519473"/>
            </a:xfrm>
            <a:prstGeom prst="rect">
              <a:avLst/>
            </a:prstGeom>
          </p:spPr>
        </p:pic>
        <p:pic>
          <p:nvPicPr>
            <p:cNvPr id="50" name="Imagen 49"/>
            <p:cNvPicPr>
              <a:picLocks noChangeAspect="1"/>
            </p:cNvPicPr>
            <p:nvPr/>
          </p:nvPicPr>
          <p:blipFill>
            <a:blip r:embed="rId9"/>
            <a:stretch>
              <a:fillRect/>
            </a:stretch>
          </p:blipFill>
          <p:spPr>
            <a:xfrm>
              <a:off x="6559087" y="5911306"/>
              <a:ext cx="519473" cy="519473"/>
            </a:xfrm>
            <a:prstGeom prst="rect">
              <a:avLst/>
            </a:prstGeom>
          </p:spPr>
        </p:pic>
      </p:grpSp>
      <p:sp>
        <p:nvSpPr>
          <p:cNvPr id="53" name="Rectángulo 52"/>
          <p:cNvSpPr/>
          <p:nvPr/>
        </p:nvSpPr>
        <p:spPr>
          <a:xfrm>
            <a:off x="6037839" y="5866336"/>
            <a:ext cx="1106306" cy="639396"/>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a:p>
        </p:txBody>
      </p:sp>
      <p:sp>
        <p:nvSpPr>
          <p:cNvPr id="51" name="Rectángulo 50"/>
          <p:cNvSpPr/>
          <p:nvPr/>
        </p:nvSpPr>
        <p:spPr>
          <a:xfrm>
            <a:off x="4914772" y="3658881"/>
            <a:ext cx="354584"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a:t>
            </a:r>
            <a:endParaRPr lang="es-SV" sz="2400" b="1" dirty="0">
              <a:effectLst>
                <a:outerShdw blurRad="38100" dist="38100" dir="2700000" algn="tl">
                  <a:srgbClr val="000000">
                    <a:alpha val="43137"/>
                  </a:srgbClr>
                </a:outerShdw>
              </a:effectLst>
              <a:latin typeface="Gill Sans MT" panose="020B0502020104020203" pitchFamily="34" charset="0"/>
            </a:endParaRPr>
          </a:p>
        </p:txBody>
      </p:sp>
      <p:pic>
        <p:nvPicPr>
          <p:cNvPr id="54" name="Picture 1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68722" y="4586766"/>
            <a:ext cx="1173963" cy="1079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55" name="Picture 3" descr="C:\Users\srodriguez\Desktop\call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548" y="4638078"/>
            <a:ext cx="1082846" cy="1064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56" name="10 CuadroTexto"/>
          <p:cNvSpPr txBox="1"/>
          <p:nvPr/>
        </p:nvSpPr>
        <p:spPr>
          <a:xfrm>
            <a:off x="7235066" y="3983046"/>
            <a:ext cx="1886558" cy="261610"/>
          </a:xfrm>
          <a:prstGeom prst="rect">
            <a:avLst/>
          </a:prstGeom>
          <a:noFill/>
        </p:spPr>
        <p:txBody>
          <a:bodyPr wrap="square" rtlCol="0">
            <a:spAutoFit/>
          </a:bodyPr>
          <a:lstStyle/>
          <a:p>
            <a:pPr algn="ctr"/>
            <a:r>
              <a:rPr lang="es-SV" sz="1100" b="1" dirty="0" smtClean="0">
                <a:solidFill>
                  <a:schemeClr val="bg1">
                    <a:lumMod val="95000"/>
                  </a:schemeClr>
                </a:solidFill>
                <a:latin typeface="Gill Sans MT" panose="020B0502020104020203" pitchFamily="34" charset="0"/>
              </a:rPr>
              <a:t>EXPANSIONES</a:t>
            </a:r>
            <a:endParaRPr lang="es-SV" sz="1100" b="1" dirty="0">
              <a:solidFill>
                <a:schemeClr val="bg1">
                  <a:lumMod val="95000"/>
                </a:schemeClr>
              </a:solidFill>
              <a:latin typeface="Gill Sans MT" panose="020B0502020104020203" pitchFamily="34" charset="0"/>
            </a:endParaRPr>
          </a:p>
        </p:txBody>
      </p:sp>
      <p:pic>
        <p:nvPicPr>
          <p:cNvPr id="57" name="Picture 15" descr="G"/>
          <p:cNvPicPr>
            <a:picLocks noChangeAspect="1" noChangeArrowheads="1"/>
          </p:cNvPicPr>
          <p:nvPr/>
        </p:nvPicPr>
        <p:blipFill>
          <a:blip r:embed="rId10" cstate="print"/>
          <a:srcRect/>
          <a:stretch>
            <a:fillRect/>
          </a:stretch>
        </p:blipFill>
        <p:spPr bwMode="auto">
          <a:xfrm>
            <a:off x="5717694" y="4478320"/>
            <a:ext cx="1451401" cy="1245474"/>
          </a:xfrm>
          <a:prstGeom prst="rect">
            <a:avLst/>
          </a:prstGeom>
          <a:ln>
            <a:noFill/>
          </a:ln>
          <a:effectLst>
            <a:softEdge rad="112500"/>
          </a:effectLst>
        </p:spPr>
      </p:pic>
      <p:sp>
        <p:nvSpPr>
          <p:cNvPr id="58" name="10 CuadroTexto"/>
          <p:cNvSpPr txBox="1"/>
          <p:nvPr/>
        </p:nvSpPr>
        <p:spPr>
          <a:xfrm>
            <a:off x="5710704" y="4114984"/>
            <a:ext cx="1411017" cy="430887"/>
          </a:xfrm>
          <a:prstGeom prst="rect">
            <a:avLst/>
          </a:prstGeom>
          <a:noFill/>
        </p:spPr>
        <p:txBody>
          <a:bodyPr wrap="square" rtlCol="0">
            <a:spAutoFit/>
          </a:bodyPr>
          <a:lstStyle/>
          <a:p>
            <a:pPr algn="ctr"/>
            <a:r>
              <a:rPr lang="es-SV" sz="1100" b="1" dirty="0" smtClean="0">
                <a:latin typeface="Gill Sans MT" panose="020B0502020104020203" pitchFamily="34" charset="0"/>
              </a:rPr>
              <a:t>Operador Logístico</a:t>
            </a:r>
            <a:endParaRPr lang="es-SV" sz="1100" b="1" dirty="0">
              <a:latin typeface="Gill Sans MT" panose="020B0502020104020203" pitchFamily="34" charset="0"/>
            </a:endParaRPr>
          </a:p>
        </p:txBody>
      </p:sp>
      <p:sp>
        <p:nvSpPr>
          <p:cNvPr id="59" name="Rectángulo 58"/>
          <p:cNvSpPr/>
          <p:nvPr/>
        </p:nvSpPr>
        <p:spPr>
          <a:xfrm>
            <a:off x="6297205" y="3696674"/>
            <a:ext cx="354584" cy="461665"/>
          </a:xfrm>
          <a:prstGeom prst="rect">
            <a:avLst/>
          </a:prstGeom>
        </p:spPr>
        <p:txBody>
          <a:bodyPr wrap="none">
            <a:spAutoFit/>
          </a:bodyPr>
          <a:lstStyle/>
          <a:p>
            <a:pPr algn="ctr"/>
            <a:r>
              <a:rPr lang="es-SV" sz="2400" b="1" dirty="0" smtClean="0">
                <a:effectLst>
                  <a:outerShdw blurRad="38100" dist="38100" dir="2700000" algn="tl">
                    <a:srgbClr val="000000">
                      <a:alpha val="43137"/>
                    </a:srgbClr>
                  </a:outerShdw>
                </a:effectLst>
                <a:latin typeface="Gill Sans MT" panose="020B0502020104020203" pitchFamily="34" charset="0"/>
              </a:rPr>
              <a:t>1</a:t>
            </a:r>
            <a:endParaRPr lang="es-SV" sz="2400" b="1" dirty="0">
              <a:effectLst>
                <a:outerShdw blurRad="38100" dist="38100" dir="2700000" algn="tl">
                  <a:srgbClr val="000000">
                    <a:alpha val="43137"/>
                  </a:srgbClr>
                </a:outerShdw>
              </a:effectLst>
              <a:latin typeface="Gill Sans MT" panose="020B0502020104020203" pitchFamily="34" charset="0"/>
            </a:endParaRPr>
          </a:p>
        </p:txBody>
      </p:sp>
      <p:sp>
        <p:nvSpPr>
          <p:cNvPr id="42" name="Rectángulo 41"/>
          <p:cNvSpPr/>
          <p:nvPr/>
        </p:nvSpPr>
        <p:spPr>
          <a:xfrm>
            <a:off x="337660" y="5866336"/>
            <a:ext cx="4412564" cy="900314"/>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SV"/>
          </a:p>
        </p:txBody>
      </p:sp>
      <p:pic>
        <p:nvPicPr>
          <p:cNvPr id="61" name="Picture 17" descr="C:\Users\srodriguez\Desktop\yat.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70081" y="2362113"/>
            <a:ext cx="1022815" cy="912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62" name="10 CuadroTexto"/>
          <p:cNvSpPr txBox="1"/>
          <p:nvPr/>
        </p:nvSpPr>
        <p:spPr>
          <a:xfrm>
            <a:off x="1570081" y="1761140"/>
            <a:ext cx="1022816" cy="600164"/>
          </a:xfrm>
          <a:prstGeom prst="rect">
            <a:avLst/>
          </a:prstGeom>
          <a:noFill/>
        </p:spPr>
        <p:txBody>
          <a:bodyPr wrap="square" rtlCol="0">
            <a:spAutoFit/>
          </a:bodyPr>
          <a:lstStyle/>
          <a:p>
            <a:pPr algn="ctr"/>
            <a:r>
              <a:rPr lang="es-SV" sz="1100" b="1" dirty="0" smtClean="0">
                <a:latin typeface="Gill Sans MT" panose="020B0502020104020203" pitchFamily="34" charset="0"/>
              </a:rPr>
              <a:t>Turismo y Turismo Médico</a:t>
            </a:r>
            <a:endParaRPr lang="es-SV" sz="1100" b="1" dirty="0">
              <a:latin typeface="Gill Sans MT" panose="020B0502020104020203" pitchFamily="34" charset="0"/>
            </a:endParaRPr>
          </a:p>
        </p:txBody>
      </p:sp>
      <p:sp>
        <p:nvSpPr>
          <p:cNvPr id="63" name="Rectángulo 62"/>
          <p:cNvSpPr/>
          <p:nvPr/>
        </p:nvSpPr>
        <p:spPr>
          <a:xfrm>
            <a:off x="3055860" y="1287163"/>
            <a:ext cx="354584" cy="461665"/>
          </a:xfrm>
          <a:prstGeom prst="rect">
            <a:avLst/>
          </a:prstGeom>
        </p:spPr>
        <p:txBody>
          <a:bodyPr wrap="none">
            <a:spAutoFit/>
          </a:bodyPr>
          <a:lstStyle/>
          <a:p>
            <a:pPr algn="ctr"/>
            <a:r>
              <a:rPr lang="es-SV" sz="2400" b="1" dirty="0">
                <a:effectLst>
                  <a:outerShdw blurRad="38100" dist="38100" dir="2700000" algn="tl">
                    <a:srgbClr val="000000">
                      <a:alpha val="43137"/>
                    </a:srgbClr>
                  </a:outerShdw>
                </a:effectLst>
                <a:latin typeface="Gill Sans MT" panose="020B0502020104020203" pitchFamily="34" charset="0"/>
              </a:rPr>
              <a:t>2</a:t>
            </a:r>
          </a:p>
        </p:txBody>
      </p:sp>
      <p:pic>
        <p:nvPicPr>
          <p:cNvPr id="64" name="Picture 14" descr="C:\Users\srodriguez\Desktop\yar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28490" y="2300555"/>
            <a:ext cx="1015807" cy="974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65" name="3 CuadroTexto"/>
          <p:cNvSpPr txBox="1"/>
          <p:nvPr/>
        </p:nvSpPr>
        <p:spPr>
          <a:xfrm>
            <a:off x="4693579" y="1731614"/>
            <a:ext cx="1632067" cy="600164"/>
          </a:xfrm>
          <a:prstGeom prst="rect">
            <a:avLst/>
          </a:prstGeom>
          <a:noFill/>
        </p:spPr>
        <p:txBody>
          <a:bodyPr wrap="square" rtlCol="0">
            <a:spAutoFit/>
          </a:bodyPr>
          <a:lstStyle/>
          <a:p>
            <a:pPr algn="ctr"/>
            <a:r>
              <a:rPr lang="es-SV" sz="1100" b="1" dirty="0" smtClean="0">
                <a:latin typeface="Gill Sans MT" panose="020B0502020104020203" pitchFamily="34" charset="0"/>
              </a:rPr>
              <a:t>Textiles Especializados y Confección</a:t>
            </a:r>
            <a:endParaRPr lang="es-SV" sz="1100" b="1" dirty="0">
              <a:latin typeface="Gill Sans MT" panose="020B0502020104020203" pitchFamily="34" charset="0"/>
            </a:endParaRPr>
          </a:p>
        </p:txBody>
      </p:sp>
      <p:sp>
        <p:nvSpPr>
          <p:cNvPr id="66" name="3 CuadroTexto"/>
          <p:cNvSpPr txBox="1"/>
          <p:nvPr/>
        </p:nvSpPr>
        <p:spPr>
          <a:xfrm>
            <a:off x="6160477" y="2484009"/>
            <a:ext cx="1178809" cy="6001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SV" sz="1100" b="1" dirty="0" smtClean="0">
                <a:latin typeface="Gill Sans MT" panose="020B0502020104020203" pitchFamily="34" charset="0"/>
              </a:rPr>
              <a:t>Infraestructura</a:t>
            </a:r>
          </a:p>
          <a:p>
            <a:pPr algn="ctr"/>
            <a:r>
              <a:rPr lang="es-SV" sz="1100" b="1" dirty="0">
                <a:latin typeface="Gill Sans MT" panose="020B0502020104020203" pitchFamily="34" charset="0"/>
              </a:rPr>
              <a:t>y</a:t>
            </a:r>
            <a:r>
              <a:rPr lang="es-SV" sz="1100" b="1" dirty="0" smtClean="0">
                <a:latin typeface="Gill Sans MT" panose="020B0502020104020203" pitchFamily="34" charset="0"/>
              </a:rPr>
              <a:t> </a:t>
            </a:r>
          </a:p>
          <a:p>
            <a:pPr algn="ctr"/>
            <a:r>
              <a:rPr lang="es-SV" sz="1100" b="1" dirty="0" smtClean="0">
                <a:latin typeface="Gill Sans MT" panose="020B0502020104020203" pitchFamily="34" charset="0"/>
              </a:rPr>
              <a:t>Educación</a:t>
            </a:r>
            <a:endParaRPr lang="es-SV" sz="1100" b="1" dirty="0">
              <a:latin typeface="Gill Sans MT" panose="020B0502020104020203" pitchFamily="34" charset="0"/>
            </a:endParaRPr>
          </a:p>
        </p:txBody>
      </p:sp>
      <p:sp>
        <p:nvSpPr>
          <p:cNvPr id="67" name="Rectángulo 66"/>
          <p:cNvSpPr/>
          <p:nvPr/>
        </p:nvSpPr>
        <p:spPr>
          <a:xfrm>
            <a:off x="6502406" y="1287163"/>
            <a:ext cx="354584" cy="461665"/>
          </a:xfrm>
          <a:prstGeom prst="rect">
            <a:avLst/>
          </a:prstGeom>
        </p:spPr>
        <p:txBody>
          <a:bodyPr wrap="none">
            <a:spAutoFit/>
          </a:bodyPr>
          <a:lstStyle/>
          <a:p>
            <a:pPr algn="ctr"/>
            <a:r>
              <a:rPr lang="es-SV" sz="2400" b="1" dirty="0">
                <a:effectLst>
                  <a:outerShdw blurRad="38100" dist="38100" dir="2700000" algn="tl">
                    <a:srgbClr val="000000">
                      <a:alpha val="43137"/>
                    </a:srgbClr>
                  </a:outerShdw>
                </a:effectLst>
                <a:latin typeface="Gill Sans MT" panose="020B0502020104020203" pitchFamily="34" charset="0"/>
              </a:rPr>
              <a:t>2</a:t>
            </a:r>
          </a:p>
        </p:txBody>
      </p:sp>
    </p:spTree>
    <p:extLst>
      <p:ext uri="{BB962C8B-B14F-4D97-AF65-F5344CB8AC3E}">
        <p14:creationId xmlns:p14="http://schemas.microsoft.com/office/powerpoint/2010/main" val="237825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0075"/>
          <a:stretch/>
        </p:blipFill>
        <p:spPr>
          <a:xfrm>
            <a:off x="1143" y="-110111"/>
            <a:ext cx="9142857" cy="1159422"/>
          </a:xfrm>
          <a:prstGeom prst="rect">
            <a:avLst/>
          </a:prstGeom>
        </p:spPr>
      </p:pic>
      <p:sp>
        <p:nvSpPr>
          <p:cNvPr id="3" name="Rectángulo 2"/>
          <p:cNvSpPr/>
          <p:nvPr/>
        </p:nvSpPr>
        <p:spPr>
          <a:xfrm>
            <a:off x="-607329" y="637885"/>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grpSp>
        <p:nvGrpSpPr>
          <p:cNvPr id="4" name="Grupo 3"/>
          <p:cNvGrpSpPr/>
          <p:nvPr/>
        </p:nvGrpSpPr>
        <p:grpSpPr>
          <a:xfrm>
            <a:off x="1946816" y="1529106"/>
            <a:ext cx="6504404" cy="560894"/>
            <a:chOff x="1077002" y="1368503"/>
            <a:chExt cx="6504404" cy="560894"/>
          </a:xfrm>
        </p:grpSpPr>
        <p:sp>
          <p:nvSpPr>
            <p:cNvPr id="5" name="5 Rectángulo"/>
            <p:cNvSpPr/>
            <p:nvPr/>
          </p:nvSpPr>
          <p:spPr>
            <a:xfrm>
              <a:off x="1773420" y="1440621"/>
              <a:ext cx="5807986" cy="369332"/>
            </a:xfrm>
            <a:prstGeom prst="rect">
              <a:avLst/>
            </a:prstGeom>
          </p:spPr>
          <p:txBody>
            <a:bodyPr wrap="square">
              <a:spAutoFit/>
            </a:bodyPr>
            <a:lstStyle/>
            <a:p>
              <a:r>
                <a:rPr lang="es-SV" b="1" dirty="0" smtClean="0">
                  <a:solidFill>
                    <a:schemeClr val="tx2">
                      <a:lumMod val="40000"/>
                      <a:lumOff val="60000"/>
                    </a:schemeClr>
                  </a:solidFill>
                  <a:effectLst>
                    <a:outerShdw blurRad="38100" dist="38100" dir="2700000" algn="tl">
                      <a:srgbClr val="000000">
                        <a:alpha val="43137"/>
                      </a:srgbClr>
                    </a:outerShdw>
                  </a:effectLst>
                  <a:latin typeface="Gill Sans MT" panose="020B0502020104020203" pitchFamily="34" charset="0"/>
                </a:rPr>
                <a:t>US$150,120,634.00</a:t>
              </a:r>
              <a:r>
                <a:rPr lang="es-SV" dirty="0" smtClean="0">
                  <a:solidFill>
                    <a:schemeClr val="accent1">
                      <a:lumMod val="40000"/>
                      <a:lumOff val="60000"/>
                    </a:schemeClr>
                  </a:solidFill>
                  <a:latin typeface="Gill Sans MT" panose="020B0502020104020203" pitchFamily="34" charset="0"/>
                </a:rPr>
                <a:t>  </a:t>
              </a:r>
              <a:r>
                <a:rPr lang="es-SV" dirty="0">
                  <a:latin typeface="Gill Sans MT" panose="020B0502020104020203" pitchFamily="34" charset="0"/>
                </a:rPr>
                <a:t>en </a:t>
              </a:r>
              <a:r>
                <a:rPr lang="es-SV" b="1" u="sng" dirty="0">
                  <a:effectLst>
                    <a:outerShdw blurRad="38100" dist="38100" dir="2700000" algn="tl">
                      <a:srgbClr val="000000">
                        <a:alpha val="43137"/>
                      </a:srgbClr>
                    </a:outerShdw>
                  </a:effectLst>
                  <a:latin typeface="Gill Sans MT" panose="020B0502020104020203" pitchFamily="34" charset="0"/>
                </a:rPr>
                <a:t>compromisos de inversión </a:t>
              </a:r>
            </a:p>
          </p:txBody>
        </p:sp>
        <p:pic>
          <p:nvPicPr>
            <p:cNvPr id="6" name="Picture 2" descr="Dollar sign and piles of co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002" y="1368503"/>
              <a:ext cx="560894" cy="5608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ángulo 6"/>
          <p:cNvSpPr/>
          <p:nvPr/>
        </p:nvSpPr>
        <p:spPr>
          <a:xfrm>
            <a:off x="2765016" y="970716"/>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432036052"/>
              </p:ext>
            </p:extLst>
          </p:nvPr>
        </p:nvGraphicFramePr>
        <p:xfrm>
          <a:off x="5982948" y="2446371"/>
          <a:ext cx="2844800" cy="2270760"/>
        </p:xfrm>
        <a:graphic>
          <a:graphicData uri="http://schemas.openxmlformats.org/drawingml/2006/table">
            <a:tbl>
              <a:tblPr firstRow="1" firstCol="1" bandRow="1"/>
              <a:tblGrid>
                <a:gridCol w="1625600"/>
                <a:gridCol w="1219200"/>
              </a:tblGrid>
              <a:tr h="571500">
                <a:tc>
                  <a:txBody>
                    <a:bodyPr/>
                    <a:lstStyle/>
                    <a:p>
                      <a:pPr algn="ctr">
                        <a:spcAft>
                          <a:spcPts val="0"/>
                        </a:spcAft>
                      </a:pPr>
                      <a:r>
                        <a:rPr lang="es-SV" sz="12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Sector</a:t>
                      </a:r>
                      <a:endParaRPr lang="es-SV" sz="12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SV" sz="1200" b="1">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 de Compromisos de Inversión</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Textil</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0.36%</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Turismo- Turismo Médico</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24.37%</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Manufactura Liviana</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5.66%</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Educación</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0.03%</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Infraestructura</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0.92%</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SED-BPO-CC</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3.71%</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Energía</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64.94%</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spcAft>
                          <a:spcPts val="0"/>
                        </a:spcAft>
                      </a:pPr>
                      <a:r>
                        <a:rPr lang="es-SV" sz="1200" b="1">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Total</a:t>
                      </a:r>
                      <a:endParaRPr lang="es-SV" sz="120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SV" sz="12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100.00%</a:t>
                      </a:r>
                      <a:endParaRPr lang="es-SV" sz="12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2" name="2 Gráfico"/>
          <p:cNvGraphicFramePr>
            <a:graphicFrameLocks/>
          </p:cNvGraphicFramePr>
          <p:nvPr>
            <p:extLst>
              <p:ext uri="{D42A27DB-BD31-4B8C-83A1-F6EECF244321}">
                <p14:modId xmlns:p14="http://schemas.microsoft.com/office/powerpoint/2010/main" val="278726648"/>
              </p:ext>
            </p:extLst>
          </p:nvPr>
        </p:nvGraphicFramePr>
        <p:xfrm>
          <a:off x="164892" y="2262510"/>
          <a:ext cx="5696264" cy="29840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8322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b="80075"/>
          <a:stretch/>
        </p:blipFill>
        <p:spPr>
          <a:xfrm>
            <a:off x="1143" y="-110111"/>
            <a:ext cx="9142857" cy="1159422"/>
          </a:xfrm>
          <a:prstGeom prst="rect">
            <a:avLst/>
          </a:prstGeom>
        </p:spPr>
      </p:pic>
      <p:sp>
        <p:nvSpPr>
          <p:cNvPr id="3" name="Rectángulo 2"/>
          <p:cNvSpPr/>
          <p:nvPr/>
        </p:nvSpPr>
        <p:spPr>
          <a:xfrm>
            <a:off x="-607329" y="320991"/>
            <a:ext cx="8775511" cy="461665"/>
          </a:xfrm>
          <a:prstGeom prst="rect">
            <a:avLst/>
          </a:prstGeom>
        </p:spPr>
        <p:txBody>
          <a:bodyPr wrap="square">
            <a:spAutoFit/>
          </a:bodyPr>
          <a:lstStyle/>
          <a:p>
            <a:pPr marL="228600" algn="ctr"/>
            <a:r>
              <a:rPr lang="es-SV" sz="2400" b="1" dirty="0">
                <a:latin typeface="Gill Sans MT" panose="020B0502020104020203" pitchFamily="34" charset="0"/>
                <a:ea typeface="MS Mincho" panose="02020609040205080304" pitchFamily="49" charset="-128"/>
                <a:cs typeface="Times New Roman" panose="02020603050405020304" pitchFamily="18" charset="0"/>
              </a:rPr>
              <a:t>RESULTADOS DEL </a:t>
            </a:r>
            <a:r>
              <a:rPr lang="es-SV" sz="2400" b="1" dirty="0" smtClean="0">
                <a:latin typeface="Gill Sans MT" panose="020B0502020104020203" pitchFamily="34" charset="0"/>
                <a:ea typeface="MS Mincho" panose="02020609040205080304" pitchFamily="49" charset="-128"/>
                <a:cs typeface="Times New Roman" panose="02020603050405020304" pitchFamily="18" charset="0"/>
              </a:rPr>
              <a:t>PERÍODO </a:t>
            </a:r>
            <a:endParaRPr lang="es-SV" sz="2400" b="1" dirty="0">
              <a:latin typeface="Gill Sans MT" panose="020B0502020104020203" pitchFamily="34" charset="0"/>
              <a:ea typeface="MS Mincho" panose="02020609040205080304" pitchFamily="49" charset="-128"/>
              <a:cs typeface="Times New Roman" panose="02020603050405020304" pitchFamily="18" charset="0"/>
            </a:endParaRPr>
          </a:p>
        </p:txBody>
      </p:sp>
      <p:sp>
        <p:nvSpPr>
          <p:cNvPr id="4" name="Rectángulo 3"/>
          <p:cNvSpPr/>
          <p:nvPr/>
        </p:nvSpPr>
        <p:spPr>
          <a:xfrm>
            <a:off x="2765016" y="654374"/>
            <a:ext cx="2421047" cy="338554"/>
          </a:xfrm>
          <a:prstGeom prst="rect">
            <a:avLst/>
          </a:prstGeom>
        </p:spPr>
        <p:txBody>
          <a:bodyPr wrap="none">
            <a:spAutoFit/>
          </a:bodyPr>
          <a:lstStyle/>
          <a:p>
            <a:r>
              <a:rPr lang="es-SV" sz="1600" b="1" dirty="0" smtClean="0">
                <a:solidFill>
                  <a:srgbClr val="0070C0"/>
                </a:solidFill>
                <a:latin typeface="Gill Sans MT" panose="020B0502020104020203" pitchFamily="34" charset="0"/>
              </a:rPr>
              <a:t>Junio 2016 </a:t>
            </a:r>
            <a:r>
              <a:rPr lang="es-SV" sz="1600" b="1" dirty="0">
                <a:solidFill>
                  <a:srgbClr val="0070C0"/>
                </a:solidFill>
                <a:latin typeface="Gill Sans MT" panose="020B0502020104020203" pitchFamily="34" charset="0"/>
              </a:rPr>
              <a:t>a </a:t>
            </a:r>
            <a:r>
              <a:rPr lang="es-SV" sz="1600" b="1" dirty="0" smtClean="0">
                <a:solidFill>
                  <a:srgbClr val="0070C0"/>
                </a:solidFill>
                <a:latin typeface="Gill Sans MT" panose="020B0502020104020203" pitchFamily="34" charset="0"/>
              </a:rPr>
              <a:t>Mayo 2017</a:t>
            </a:r>
            <a:endParaRPr lang="es-SV" sz="1600" b="1" dirty="0">
              <a:solidFill>
                <a:srgbClr val="0070C0"/>
              </a:solidFill>
              <a:latin typeface="Gill Sans MT" panose="020B0502020104020203" pitchFamily="34" charset="0"/>
            </a:endParaRPr>
          </a:p>
        </p:txBody>
      </p:sp>
      <p:grpSp>
        <p:nvGrpSpPr>
          <p:cNvPr id="5" name="Grupo 4"/>
          <p:cNvGrpSpPr/>
          <p:nvPr/>
        </p:nvGrpSpPr>
        <p:grpSpPr>
          <a:xfrm>
            <a:off x="452258" y="1291026"/>
            <a:ext cx="8110819" cy="849899"/>
            <a:chOff x="4640237" y="4893345"/>
            <a:chExt cx="8110819" cy="849899"/>
          </a:xfrm>
        </p:grpSpPr>
        <p:sp>
          <p:nvSpPr>
            <p:cNvPr id="6" name="5 Rectángulo"/>
            <p:cNvSpPr/>
            <p:nvPr/>
          </p:nvSpPr>
          <p:spPr>
            <a:xfrm>
              <a:off x="5457358" y="4893345"/>
              <a:ext cx="7293698" cy="830997"/>
            </a:xfrm>
            <a:prstGeom prst="rect">
              <a:avLst/>
            </a:prstGeom>
          </p:spPr>
          <p:txBody>
            <a:bodyPr wrap="square">
              <a:spAutoFit/>
            </a:bodyPr>
            <a:lstStyle/>
            <a:p>
              <a:pPr algn="just"/>
              <a:r>
                <a:rPr lang="es-ES" sz="1600" dirty="0" smtClean="0">
                  <a:latin typeface="Gill Sans MT" panose="020B0502020104020203" pitchFamily="34" charset="0"/>
                </a:rPr>
                <a:t>Se participó en </a:t>
              </a:r>
              <a:r>
                <a:rPr lang="es-ES" sz="1600" b="1" dirty="0" smtClean="0">
                  <a:effectLst>
                    <a:outerShdw blurRad="38100" dist="38100" dir="2700000" algn="tl">
                      <a:srgbClr val="000000">
                        <a:alpha val="43137"/>
                      </a:srgbClr>
                    </a:outerShdw>
                  </a:effectLst>
                  <a:latin typeface="Gill Sans MT" panose="020B0502020104020203" pitchFamily="34" charset="0"/>
                </a:rPr>
                <a:t>11 ferias, misiones y campañas de promoción </a:t>
              </a:r>
              <a:r>
                <a:rPr lang="es-ES" sz="1600" dirty="0" smtClean="0">
                  <a:latin typeface="Gill Sans MT" panose="020B0502020104020203" pitchFamily="34" charset="0"/>
                </a:rPr>
                <a:t>en países seleccionados con el objetivo de dar a conocer las ventajas de El Salvador como destino para la inversión:</a:t>
              </a:r>
              <a:endParaRPr lang="es-SV" sz="1600" dirty="0">
                <a:latin typeface="Gill Sans MT" panose="020B0502020104020203" pitchFamily="34" charset="0"/>
              </a:endParaRPr>
            </a:p>
          </p:txBody>
        </p:sp>
        <p:pic>
          <p:nvPicPr>
            <p:cNvPr id="7" name="Picture 4" descr="https://encrypted-tbn1.gstatic.com/images?q=tbn:ANd9GcSW1MNFWu1pqPEW3Z_P4L79Re6ZBdzZ42YR8U2mQtm7J5akBs8w"/>
            <p:cNvPicPr>
              <a:picLocks noChangeAspect="1" noChangeArrowheads="1"/>
            </p:cNvPicPr>
            <p:nvPr/>
          </p:nvPicPr>
          <p:blipFill rotWithShape="1">
            <a:blip r:embed="rId4">
              <a:extLst>
                <a:ext uri="{28A0092B-C50C-407E-A947-70E740481C1C}">
                  <a14:useLocalDpi xmlns:a14="http://schemas.microsoft.com/office/drawing/2010/main" val="0"/>
                </a:ext>
              </a:extLst>
            </a:blip>
            <a:srcRect l="19657" t="14253" r="16301" b="18243"/>
            <a:stretch/>
          </p:blipFill>
          <p:spPr bwMode="auto">
            <a:xfrm>
              <a:off x="4640237" y="4950659"/>
              <a:ext cx="751942" cy="79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o 7"/>
          <p:cNvGrpSpPr/>
          <p:nvPr/>
        </p:nvGrpSpPr>
        <p:grpSpPr>
          <a:xfrm>
            <a:off x="483262" y="2984974"/>
            <a:ext cx="8326486" cy="792585"/>
            <a:chOff x="466637" y="3263509"/>
            <a:chExt cx="8326486" cy="792585"/>
          </a:xfrm>
        </p:grpSpPr>
        <p:sp>
          <p:nvSpPr>
            <p:cNvPr id="9" name="5 Rectángulo"/>
            <p:cNvSpPr/>
            <p:nvPr/>
          </p:nvSpPr>
          <p:spPr>
            <a:xfrm>
              <a:off x="1269378" y="3339850"/>
              <a:ext cx="7523745" cy="584775"/>
            </a:xfrm>
            <a:prstGeom prst="rect">
              <a:avLst/>
            </a:prstGeom>
            <a:solidFill>
              <a:schemeClr val="bg1"/>
            </a:solidFill>
          </p:spPr>
          <p:txBody>
            <a:bodyPr wrap="square">
              <a:spAutoFit/>
            </a:bodyPr>
            <a:lstStyle/>
            <a:p>
              <a:pPr algn="just"/>
              <a:r>
                <a:rPr lang="es-SV" sz="1600" dirty="0" smtClean="0">
                  <a:latin typeface="Gill Sans MT" panose="020B0502020104020203" pitchFamily="34" charset="0"/>
                </a:rPr>
                <a:t>Se realizaron </a:t>
              </a:r>
              <a:r>
                <a:rPr lang="es-SV" sz="1600" b="1" dirty="0" smtClean="0">
                  <a:effectLst>
                    <a:outerShdw blurRad="38100" dist="38100" dir="2700000" algn="tl">
                      <a:srgbClr val="000000">
                        <a:alpha val="43137"/>
                      </a:srgbClr>
                    </a:outerShdw>
                  </a:effectLst>
                  <a:latin typeface="Gill Sans MT" panose="020B0502020104020203" pitchFamily="34" charset="0"/>
                </a:rPr>
                <a:t>Foros de Oportunidades de Inversión en El Salvador </a:t>
              </a:r>
              <a:r>
                <a:rPr lang="es-SV" sz="1600" dirty="0" smtClean="0">
                  <a:latin typeface="Gill Sans MT" panose="020B0502020104020203" pitchFamily="34" charset="0"/>
                </a:rPr>
                <a:t>en Atlanta, Georgia y San Francisco, California, EEUU.</a:t>
              </a:r>
            </a:p>
          </p:txBody>
        </p:sp>
        <p:pic>
          <p:nvPicPr>
            <p:cNvPr id="10" name="Picture 4" descr="https://encrypted-tbn1.gstatic.com/images?q=tbn:ANd9GcSW1MNFWu1pqPEW3Z_P4L79Re6ZBdzZ42YR8U2mQtm7J5akBs8w"/>
            <p:cNvPicPr>
              <a:picLocks noChangeAspect="1" noChangeArrowheads="1"/>
            </p:cNvPicPr>
            <p:nvPr/>
          </p:nvPicPr>
          <p:blipFill rotWithShape="1">
            <a:blip r:embed="rId4">
              <a:extLst>
                <a:ext uri="{28A0092B-C50C-407E-A947-70E740481C1C}">
                  <a14:useLocalDpi xmlns:a14="http://schemas.microsoft.com/office/drawing/2010/main" val="0"/>
                </a:ext>
              </a:extLst>
            </a:blip>
            <a:srcRect l="19657" t="14253" r="16301" b="18243"/>
            <a:stretch/>
          </p:blipFill>
          <p:spPr bwMode="auto">
            <a:xfrm>
              <a:off x="466637" y="3263509"/>
              <a:ext cx="751942" cy="79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o 10"/>
          <p:cNvGrpSpPr/>
          <p:nvPr/>
        </p:nvGrpSpPr>
        <p:grpSpPr>
          <a:xfrm>
            <a:off x="2079324" y="2204740"/>
            <a:ext cx="4966505" cy="544826"/>
            <a:chOff x="2320866" y="2572675"/>
            <a:chExt cx="4966505" cy="544826"/>
          </a:xfrm>
        </p:grpSpPr>
        <p:grpSp>
          <p:nvGrpSpPr>
            <p:cNvPr id="12" name="Grupo 11"/>
            <p:cNvGrpSpPr/>
            <p:nvPr/>
          </p:nvGrpSpPr>
          <p:grpSpPr>
            <a:xfrm>
              <a:off x="2320866" y="2581737"/>
              <a:ext cx="4106742" cy="535764"/>
              <a:chOff x="1496290" y="2733160"/>
              <a:chExt cx="4464922" cy="613143"/>
            </a:xfrm>
          </p:grpSpPr>
          <p:sp>
            <p:nvSpPr>
              <p:cNvPr id="14" name="Elipse 13"/>
              <p:cNvSpPr/>
              <p:nvPr/>
            </p:nvSpPr>
            <p:spPr>
              <a:xfrm>
                <a:off x="1496290" y="2743051"/>
                <a:ext cx="804561" cy="600477"/>
              </a:xfrm>
              <a:prstGeom prst="ellipse">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sp>
            <p:nvSpPr>
              <p:cNvPr id="15" name="Elipse 14"/>
              <p:cNvSpPr/>
              <p:nvPr/>
            </p:nvSpPr>
            <p:spPr>
              <a:xfrm>
                <a:off x="2435089" y="2743051"/>
                <a:ext cx="804561" cy="600477"/>
              </a:xfrm>
              <a:prstGeom prst="ellipse">
                <a:avLst/>
              </a:prstGeom>
              <a:blipFill>
                <a:blip r:embed="rId6"/>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sp>
            <p:nvSpPr>
              <p:cNvPr id="16" name="Elipse 15"/>
              <p:cNvSpPr/>
              <p:nvPr/>
            </p:nvSpPr>
            <p:spPr>
              <a:xfrm>
                <a:off x="3325088" y="2743051"/>
                <a:ext cx="804561" cy="600477"/>
              </a:xfrm>
              <a:prstGeom prst="ellipse">
                <a:avLst/>
              </a:prstGeom>
              <a:blipFill dpi="0" rotWithShape="1">
                <a:blip r:embed="rId7">
                  <a:alphaModFix amt="91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sp>
            <p:nvSpPr>
              <p:cNvPr id="17" name="Elipse 16"/>
              <p:cNvSpPr/>
              <p:nvPr/>
            </p:nvSpPr>
            <p:spPr>
              <a:xfrm>
                <a:off x="4231266" y="2733160"/>
                <a:ext cx="804561" cy="600477"/>
              </a:xfrm>
              <a:prstGeom prst="ellipse">
                <a:avLst/>
              </a:prstGeom>
              <a:blipFill dpi="0" rotWithShape="1">
                <a:blip r:embed="rId8">
                  <a:alphaModFix amt="91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sp>
            <p:nvSpPr>
              <p:cNvPr id="18" name="Elipse 17"/>
              <p:cNvSpPr/>
              <p:nvPr/>
            </p:nvSpPr>
            <p:spPr>
              <a:xfrm>
                <a:off x="5156651" y="2745826"/>
                <a:ext cx="804561" cy="600477"/>
              </a:xfrm>
              <a:prstGeom prst="ellipse">
                <a:avLst/>
              </a:prstGeom>
              <a:blipFill dpi="0" rotWithShape="1">
                <a:blip r:embed="rId9">
                  <a:alphaModFix amt="91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grpSp>
        <p:sp>
          <p:nvSpPr>
            <p:cNvPr id="13" name="Elipse 12"/>
            <p:cNvSpPr/>
            <p:nvPr/>
          </p:nvSpPr>
          <p:spPr>
            <a:xfrm>
              <a:off x="6547353" y="2572675"/>
              <a:ext cx="740018" cy="524696"/>
            </a:xfrm>
            <a:prstGeom prst="ellipse">
              <a:avLst/>
            </a:prstGeom>
            <a:blipFill dpi="0" rotWithShape="1">
              <a:blip r:embed="rId10">
                <a:alphaModFix amt="91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grpSp>
      <p:grpSp>
        <p:nvGrpSpPr>
          <p:cNvPr id="19" name="Grupo 18"/>
          <p:cNvGrpSpPr/>
          <p:nvPr/>
        </p:nvGrpSpPr>
        <p:grpSpPr>
          <a:xfrm>
            <a:off x="634926" y="3992441"/>
            <a:ext cx="8174822" cy="830997"/>
            <a:chOff x="668176" y="4659638"/>
            <a:chExt cx="7894901" cy="830997"/>
          </a:xfrm>
        </p:grpSpPr>
        <p:sp>
          <p:nvSpPr>
            <p:cNvPr id="20" name="5 Rectángulo"/>
            <p:cNvSpPr/>
            <p:nvPr/>
          </p:nvSpPr>
          <p:spPr>
            <a:xfrm>
              <a:off x="1269379" y="4659638"/>
              <a:ext cx="7293698" cy="830997"/>
            </a:xfrm>
            <a:prstGeom prst="rect">
              <a:avLst/>
            </a:prstGeom>
          </p:spPr>
          <p:txBody>
            <a:bodyPr wrap="square">
              <a:spAutoFit/>
            </a:bodyPr>
            <a:lstStyle/>
            <a:p>
              <a:pPr algn="just"/>
              <a:r>
                <a:rPr lang="es-ES" sz="1600" dirty="0">
                  <a:latin typeface="Gill Sans MT" panose="020B0502020104020203" pitchFamily="34" charset="0"/>
                </a:rPr>
                <a:t>A través de la participación en eventos nacionales e internacionales, </a:t>
              </a:r>
              <a:r>
                <a:rPr lang="es-ES" sz="1600" b="1" dirty="0">
                  <a:effectLst>
                    <a:outerShdw blurRad="38100" dist="38100" dir="2700000" algn="tl">
                      <a:srgbClr val="000000">
                        <a:alpha val="43137"/>
                      </a:srgbClr>
                    </a:outerShdw>
                  </a:effectLst>
                  <a:latin typeface="Gill Sans MT" panose="020B0502020104020203" pitchFamily="34" charset="0"/>
                </a:rPr>
                <a:t>se generó un total de </a:t>
              </a:r>
              <a:r>
                <a:rPr lang="es-ES" sz="1600" b="1" dirty="0" smtClean="0">
                  <a:effectLst>
                    <a:outerShdw blurRad="38100" dist="38100" dir="2700000" algn="tl">
                      <a:srgbClr val="000000">
                        <a:alpha val="43137"/>
                      </a:srgbClr>
                    </a:outerShdw>
                  </a:effectLst>
                  <a:latin typeface="Gill Sans MT" panose="020B0502020104020203" pitchFamily="34" charset="0"/>
                </a:rPr>
                <a:t>885 </a:t>
              </a:r>
              <a:r>
                <a:rPr lang="es-ES" sz="1600" b="1" dirty="0">
                  <a:effectLst>
                    <a:outerShdw blurRad="38100" dist="38100" dir="2700000" algn="tl">
                      <a:srgbClr val="000000">
                        <a:alpha val="43137"/>
                      </a:srgbClr>
                    </a:outerShdw>
                  </a:effectLst>
                  <a:latin typeface="Gill Sans MT" panose="020B0502020104020203" pitchFamily="34" charset="0"/>
                </a:rPr>
                <a:t>contactos</a:t>
              </a:r>
              <a:r>
                <a:rPr lang="es-ES" sz="1600" dirty="0">
                  <a:latin typeface="Gill Sans MT" panose="020B0502020104020203" pitchFamily="34" charset="0"/>
                </a:rPr>
                <a:t>, de los cuales </a:t>
              </a:r>
              <a:r>
                <a:rPr lang="es-ES" sz="1600" b="1" dirty="0" smtClean="0">
                  <a:effectLst>
                    <a:outerShdw blurRad="38100" dist="38100" dir="2700000" algn="tl">
                      <a:srgbClr val="000000">
                        <a:alpha val="43137"/>
                      </a:srgbClr>
                    </a:outerShdw>
                  </a:effectLst>
                  <a:latin typeface="Gill Sans MT" panose="020B0502020104020203" pitchFamily="34" charset="0"/>
                </a:rPr>
                <a:t>151 </a:t>
              </a:r>
              <a:r>
                <a:rPr lang="es-ES" sz="1600" b="1" dirty="0">
                  <a:effectLst>
                    <a:outerShdw blurRad="38100" dist="38100" dir="2700000" algn="tl">
                      <a:srgbClr val="000000">
                        <a:alpha val="43137"/>
                      </a:srgbClr>
                    </a:outerShdw>
                  </a:effectLst>
                  <a:latin typeface="Gill Sans MT" panose="020B0502020104020203" pitchFamily="34" charset="0"/>
                </a:rPr>
                <a:t>se convirtieron en contactos con potencial de inversión (leads)</a:t>
              </a:r>
              <a:r>
                <a:rPr lang="es-ES" sz="1600" dirty="0">
                  <a:latin typeface="Gill Sans MT" panose="020B0502020104020203" pitchFamily="34" charset="0"/>
                </a:rPr>
                <a:t>. </a:t>
              </a:r>
              <a:endParaRPr lang="es-SV" sz="1600" dirty="0">
                <a:latin typeface="Gill Sans MT" panose="020B0502020104020203" pitchFamily="34" charset="0"/>
              </a:endParaRPr>
            </a:p>
          </p:txBody>
        </p:sp>
        <p:pic>
          <p:nvPicPr>
            <p:cNvPr id="21" name="Picture 10" descr="Thumb up filled ges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8176" y="4767878"/>
              <a:ext cx="481395" cy="5661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o 21"/>
          <p:cNvGrpSpPr/>
          <p:nvPr/>
        </p:nvGrpSpPr>
        <p:grpSpPr>
          <a:xfrm>
            <a:off x="637701" y="5017849"/>
            <a:ext cx="8172047" cy="688825"/>
            <a:chOff x="668176" y="4767878"/>
            <a:chExt cx="7894901" cy="688825"/>
          </a:xfrm>
        </p:grpSpPr>
        <p:sp>
          <p:nvSpPr>
            <p:cNvPr id="23" name="5 Rectángulo"/>
            <p:cNvSpPr/>
            <p:nvPr/>
          </p:nvSpPr>
          <p:spPr>
            <a:xfrm>
              <a:off x="1269379" y="4871928"/>
              <a:ext cx="7293698" cy="584775"/>
            </a:xfrm>
            <a:prstGeom prst="rect">
              <a:avLst/>
            </a:prstGeom>
          </p:spPr>
          <p:txBody>
            <a:bodyPr wrap="square">
              <a:spAutoFit/>
            </a:bodyPr>
            <a:lstStyle/>
            <a:p>
              <a:pPr algn="just"/>
              <a:r>
                <a:rPr lang="es-ES" sz="1600" dirty="0">
                  <a:latin typeface="Gill Sans MT" panose="020B0502020104020203" pitchFamily="34" charset="0"/>
                </a:rPr>
                <a:t>Se </a:t>
              </a:r>
              <a:r>
                <a:rPr lang="es-ES" sz="1600" dirty="0" smtClean="0">
                  <a:latin typeface="Gill Sans MT" panose="020B0502020104020203" pitchFamily="34" charset="0"/>
                </a:rPr>
                <a:t>coordinaron y realizaron </a:t>
              </a:r>
              <a:r>
                <a:rPr lang="es-ES" sz="1600" b="1" dirty="0" smtClean="0">
                  <a:effectLst>
                    <a:outerShdw blurRad="38100" dist="38100" dir="2700000" algn="tl">
                      <a:srgbClr val="000000">
                        <a:alpha val="43137"/>
                      </a:srgbClr>
                    </a:outerShdw>
                  </a:effectLst>
                  <a:latin typeface="Gill Sans MT" panose="020B0502020104020203" pitchFamily="34" charset="0"/>
                </a:rPr>
                <a:t>74 </a:t>
              </a:r>
              <a:r>
                <a:rPr lang="es-ES" sz="1600" b="1" dirty="0">
                  <a:effectLst>
                    <a:outerShdw blurRad="38100" dist="38100" dir="2700000" algn="tl">
                      <a:srgbClr val="000000">
                        <a:alpha val="43137"/>
                      </a:srgbClr>
                    </a:outerShdw>
                  </a:effectLst>
                  <a:latin typeface="Gill Sans MT" panose="020B0502020104020203" pitchFamily="34" charset="0"/>
                </a:rPr>
                <a:t>visitas de campo con potenciales </a:t>
              </a:r>
              <a:r>
                <a:rPr lang="es-ES" sz="1600" b="1" dirty="0" smtClean="0">
                  <a:effectLst>
                    <a:outerShdw blurRad="38100" dist="38100" dir="2700000" algn="tl">
                      <a:srgbClr val="000000">
                        <a:alpha val="43137"/>
                      </a:srgbClr>
                    </a:outerShdw>
                  </a:effectLst>
                  <a:latin typeface="Gill Sans MT" panose="020B0502020104020203" pitchFamily="34" charset="0"/>
                </a:rPr>
                <a:t>inversionistas (</a:t>
              </a:r>
              <a:r>
                <a:rPr lang="es-ES" sz="1600" b="1" dirty="0" err="1" smtClean="0">
                  <a:effectLst>
                    <a:outerShdw blurRad="38100" dist="38100" dir="2700000" algn="tl">
                      <a:srgbClr val="000000">
                        <a:alpha val="43137"/>
                      </a:srgbClr>
                    </a:outerShdw>
                  </a:effectLst>
                  <a:latin typeface="Gill Sans MT" panose="020B0502020104020203" pitchFamily="34" charset="0"/>
                </a:rPr>
                <a:t>Site</a:t>
              </a:r>
              <a:r>
                <a:rPr lang="es-ES" sz="1600" b="1" dirty="0" smtClean="0">
                  <a:effectLst>
                    <a:outerShdw blurRad="38100" dist="38100" dir="2700000" algn="tl">
                      <a:srgbClr val="000000">
                        <a:alpha val="43137"/>
                      </a:srgbClr>
                    </a:outerShdw>
                  </a:effectLst>
                  <a:latin typeface="Gill Sans MT" panose="020B0502020104020203" pitchFamily="34" charset="0"/>
                </a:rPr>
                <a:t> </a:t>
              </a:r>
              <a:r>
                <a:rPr lang="es-ES" sz="1600" b="1" dirty="0" err="1" smtClean="0">
                  <a:effectLst>
                    <a:outerShdw blurRad="38100" dist="38100" dir="2700000" algn="tl">
                      <a:srgbClr val="000000">
                        <a:alpha val="43137"/>
                      </a:srgbClr>
                    </a:outerShdw>
                  </a:effectLst>
                  <a:latin typeface="Gill Sans MT" panose="020B0502020104020203" pitchFamily="34" charset="0"/>
                </a:rPr>
                <a:t>visits</a:t>
              </a:r>
              <a:r>
                <a:rPr lang="es-ES" sz="1600" b="1" dirty="0" smtClean="0">
                  <a:effectLst>
                    <a:outerShdw blurRad="38100" dist="38100" dir="2700000" algn="tl">
                      <a:srgbClr val="000000">
                        <a:alpha val="43137"/>
                      </a:srgbClr>
                    </a:outerShdw>
                  </a:effectLst>
                  <a:latin typeface="Gill Sans MT" panose="020B0502020104020203" pitchFamily="34" charset="0"/>
                </a:rPr>
                <a:t>)</a:t>
              </a:r>
              <a:endParaRPr lang="es-SV" sz="1600" b="1" dirty="0">
                <a:effectLst>
                  <a:outerShdw blurRad="38100" dist="38100" dir="2700000" algn="tl">
                    <a:srgbClr val="000000">
                      <a:alpha val="43137"/>
                    </a:srgbClr>
                  </a:outerShdw>
                </a:effectLst>
                <a:latin typeface="Gill Sans MT" panose="020B0502020104020203" pitchFamily="34" charset="0"/>
              </a:endParaRPr>
            </a:p>
          </p:txBody>
        </p:sp>
        <p:pic>
          <p:nvPicPr>
            <p:cNvPr id="24" name="Picture 10" descr="Thumb up filled ges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8176" y="4767878"/>
              <a:ext cx="481395" cy="56617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Elipse 24"/>
          <p:cNvSpPr/>
          <p:nvPr/>
        </p:nvSpPr>
        <p:spPr>
          <a:xfrm>
            <a:off x="7115756" y="2178765"/>
            <a:ext cx="740018" cy="524696"/>
          </a:xfrm>
          <a:prstGeom prst="ellipse">
            <a:avLst/>
          </a:prstGeom>
          <a:blipFill dpi="0" rotWithShape="1">
            <a:blip r:embed="rId12">
              <a:alphaModFix amt="91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SV" sz="1600">
              <a:latin typeface="Gill Sans MT" panose="020B0502020104020203" pitchFamily="34" charset="0"/>
            </a:endParaRPr>
          </a:p>
        </p:txBody>
      </p:sp>
    </p:spTree>
    <p:extLst>
      <p:ext uri="{BB962C8B-B14F-4D97-AF65-F5344CB8AC3E}">
        <p14:creationId xmlns:p14="http://schemas.microsoft.com/office/powerpoint/2010/main" val="3171870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2670</TotalTime>
  <Words>3235</Words>
  <Application>Microsoft Office PowerPoint</Application>
  <PresentationFormat>Presentación en pantalla (4:3)</PresentationFormat>
  <Paragraphs>395</Paragraphs>
  <Slides>35</Slides>
  <Notes>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35</vt:i4>
      </vt:variant>
    </vt:vector>
  </HeadingPairs>
  <TitlesOfParts>
    <vt:vector size="37" baseType="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PROESA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Hector Cartagena</dc:creator>
  <cp:lastModifiedBy>Karlen Moreno</cp:lastModifiedBy>
  <cp:revision>324</cp:revision>
  <dcterms:created xsi:type="dcterms:W3CDTF">2016-09-08T22:23:23Z</dcterms:created>
  <dcterms:modified xsi:type="dcterms:W3CDTF">2017-09-18T01:35:00Z</dcterms:modified>
</cp:coreProperties>
</file>