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325" r:id="rId2"/>
    <p:sldId id="356" r:id="rId3"/>
    <p:sldId id="361" r:id="rId4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6" autoAdjust="0"/>
    <p:restoredTop sz="91741" autoAdjust="0"/>
  </p:normalViewPr>
  <p:slideViewPr>
    <p:cSldViewPr snapToGrid="0" snapToObjects="1">
      <p:cViewPr varScale="1">
        <p:scale>
          <a:sx n="81" d="100"/>
          <a:sy n="81" d="100"/>
        </p:scale>
        <p:origin x="134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PRO-FS1\UAE$\GPDI%202017\Rendici&#243;n%20de%20cuentas\Detalle%20de%20montos%20de%20compromisos%20de%20inversi&#243;n%202016%20-%202017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r"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r>
              <a:rPr lang="es-SV"/>
              <a:t>Porcentaje de compromisos </a:t>
            </a:r>
          </a:p>
          <a:p>
            <a:pPr algn="r">
              <a:defRPr/>
            </a:pPr>
            <a:r>
              <a:rPr lang="es-SV"/>
              <a:t>de inversión por sector</a:t>
            </a:r>
          </a:p>
        </c:rich>
      </c:tx>
      <c:layout>
        <c:manualLayout>
          <c:xMode val="edge"/>
          <c:yMode val="edge"/>
          <c:x val="0.56488463315604742"/>
          <c:y val="4.44108286498168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Gill Sans MT" panose="020B0502020104020203" pitchFamily="34" charset="0"/>
              <a:ea typeface="+mn-ea"/>
              <a:cs typeface="+mn-cs"/>
            </a:defRPr>
          </a:pPr>
          <a:endParaRPr lang="es-SV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0202020202020204E-2"/>
          <c:y val="0.1111111111111111"/>
          <c:w val="0.6881872410576777"/>
          <c:h val="0.85069444444444442"/>
        </c:manualLayout>
      </c:layout>
      <c:pie3DChart>
        <c:varyColors val="1"/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1.6332961317327286E-2"/>
                  <c:y val="-1.7115518244821794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1530434684909267"/>
                  <c:y val="0.17203147269463248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4185440455619552E-2"/>
                  <c:y val="-9.0602749367945892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1562018781142563E-2"/>
                  <c:y val="-4.0828556155845686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9.1670723160056939E-3"/>
                  <c:y val="3.7592884902345712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4.6363007094825021E-2"/>
                  <c:y val="0.1173767516966514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14259914824696499"/>
                  <c:y val="-0.2123017825896763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s-SV"/>
              </a:p>
            </c:txPr>
            <c:dLblPos val="bestFit"/>
            <c:showLegendKey val="1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'Hoja1 (3)'!$A$4:$A$10</c:f>
              <c:strCache>
                <c:ptCount val="7"/>
                <c:pt idx="0">
                  <c:v>Textil</c:v>
                </c:pt>
                <c:pt idx="1">
                  <c:v>Turismo- Turismo Médico</c:v>
                </c:pt>
                <c:pt idx="2">
                  <c:v>Manufactura Liviana</c:v>
                </c:pt>
                <c:pt idx="3">
                  <c:v>Educación</c:v>
                </c:pt>
                <c:pt idx="4">
                  <c:v>Infraestructura</c:v>
                </c:pt>
                <c:pt idx="5">
                  <c:v>SED-BPO-CC</c:v>
                </c:pt>
                <c:pt idx="6">
                  <c:v>Energía</c:v>
                </c:pt>
              </c:strCache>
            </c:strRef>
          </c:cat>
          <c:val>
            <c:numRef>
              <c:f>'Hoja1 (3)'!$C$4:$C$10</c:f>
              <c:numCache>
                <c:formatCode>0.00%</c:formatCode>
                <c:ptCount val="7"/>
                <c:pt idx="0">
                  <c:v>3.6243647923163468E-3</c:v>
                </c:pt>
                <c:pt idx="1">
                  <c:v>0.2437385322832743</c:v>
                </c:pt>
                <c:pt idx="2">
                  <c:v>5.6630699879942917E-2</c:v>
                </c:pt>
                <c:pt idx="3">
                  <c:v>3.0203039935969555E-4</c:v>
                </c:pt>
                <c:pt idx="4">
                  <c:v>9.2496809803906763E-3</c:v>
                </c:pt>
                <c:pt idx="5">
                  <c:v>3.7089333041370617E-2</c:v>
                </c:pt>
                <c:pt idx="6">
                  <c:v>0.64936535862334543</c:v>
                </c:pt>
              </c:numCache>
            </c:numRef>
          </c:val>
        </c:ser>
        <c:ser>
          <c:idx val="0"/>
          <c:order val="0"/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s-SV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'Hoja1 (3)'!$A$4:$A$10</c:f>
              <c:strCache>
                <c:ptCount val="7"/>
                <c:pt idx="0">
                  <c:v>Textil</c:v>
                </c:pt>
                <c:pt idx="1">
                  <c:v>Turismo- Turismo Médico</c:v>
                </c:pt>
                <c:pt idx="2">
                  <c:v>Manufactura Liviana</c:v>
                </c:pt>
                <c:pt idx="3">
                  <c:v>Educación</c:v>
                </c:pt>
                <c:pt idx="4">
                  <c:v>Infraestructura</c:v>
                </c:pt>
                <c:pt idx="5">
                  <c:v>SED-BPO-CC</c:v>
                </c:pt>
                <c:pt idx="6">
                  <c:v>Energía</c:v>
                </c:pt>
              </c:strCache>
            </c:strRef>
          </c:cat>
          <c:val>
            <c:numRef>
              <c:f>'Hoja1 (3)'!$B$4:$B$10</c:f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>
          <a:latin typeface="Gill Sans MT" panose="020B0502020104020203" pitchFamily="34" charset="0"/>
        </a:defRPr>
      </a:pPr>
      <a:endParaRPr lang="es-S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B1D68-5108-46C7-91A2-64532E5CC461}" type="datetimeFigureOut">
              <a:rPr lang="es-SV" smtClean="0"/>
              <a:t>18/9/2017</a:t>
            </a:fld>
            <a:endParaRPr lang="es-SV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FF3E3B-196B-414B-9CB7-E7871C5AD1E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879193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F3E3B-196B-414B-9CB7-E7871C5AD1EA}" type="slidenum">
              <a:rPr lang="es-SV" smtClean="0"/>
              <a:t>3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25510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8BCF-948C-7543-BC5D-9BD826FA7F5C}" type="datetimeFigureOut">
              <a:rPr lang="es-ES" smtClean="0"/>
              <a:t>18/09/2017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B6E92-EB88-F84F-B123-7912BB271E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5803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8BCF-948C-7543-BC5D-9BD826FA7F5C}" type="datetimeFigureOut">
              <a:rPr lang="es-ES" smtClean="0"/>
              <a:t>18/09/2017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B6E92-EB88-F84F-B123-7912BB271E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3345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8BCF-948C-7543-BC5D-9BD826FA7F5C}" type="datetimeFigureOut">
              <a:rPr lang="es-ES" smtClean="0"/>
              <a:t>18/09/2017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B6E92-EB88-F84F-B123-7912BB271E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3994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8BCF-948C-7543-BC5D-9BD826FA7F5C}" type="datetimeFigureOut">
              <a:rPr lang="es-ES" smtClean="0"/>
              <a:t>18/09/2017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B6E92-EB88-F84F-B123-7912BB271E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5672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8BCF-948C-7543-BC5D-9BD826FA7F5C}" type="datetimeFigureOut">
              <a:rPr lang="es-ES" smtClean="0"/>
              <a:t>18/09/2017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B6E92-EB88-F84F-B123-7912BB271E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9599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8BCF-948C-7543-BC5D-9BD826FA7F5C}" type="datetimeFigureOut">
              <a:rPr lang="es-ES" smtClean="0"/>
              <a:t>18/09/2017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B6E92-EB88-F84F-B123-7912BB271E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9823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8BCF-948C-7543-BC5D-9BD826FA7F5C}" type="datetimeFigureOut">
              <a:rPr lang="es-ES" smtClean="0"/>
              <a:t>18/09/2017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B6E92-EB88-F84F-B123-7912BB271E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6174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8BCF-948C-7543-BC5D-9BD826FA7F5C}" type="datetimeFigureOut">
              <a:rPr lang="es-ES" smtClean="0"/>
              <a:t>18/09/2017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B6E92-EB88-F84F-B123-7912BB271E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4621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8BCF-948C-7543-BC5D-9BD826FA7F5C}" type="datetimeFigureOut">
              <a:rPr lang="es-ES" smtClean="0"/>
              <a:t>18/09/2017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B6E92-EB88-F84F-B123-7912BB271E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8691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8BCF-948C-7543-BC5D-9BD826FA7F5C}" type="datetimeFigureOut">
              <a:rPr lang="es-ES" smtClean="0"/>
              <a:t>18/09/2017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B6E92-EB88-F84F-B123-7912BB271E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0398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8BCF-948C-7543-BC5D-9BD826FA7F5C}" type="datetimeFigureOut">
              <a:rPr lang="es-ES" smtClean="0"/>
              <a:t>18/09/2017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B6E92-EB88-F84F-B123-7912BB271E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7555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D8BCF-948C-7543-BC5D-9BD826FA7F5C}" type="datetimeFigureOut">
              <a:rPr lang="es-ES" smtClean="0"/>
              <a:t>18/09/2017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B6E92-EB88-F84F-B123-7912BB271E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389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jpe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-607329" y="637885"/>
            <a:ext cx="87755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/>
            <a:r>
              <a:rPr lang="es-SV" sz="2400" b="1" dirty="0" smtClean="0">
                <a:latin typeface="Gill Sans MT" panose="020B05020201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             ESTADISTICOS </a:t>
            </a:r>
            <a:r>
              <a:rPr lang="es-SV" sz="2400" b="1" dirty="0" smtClean="0">
                <a:latin typeface="Gill Sans MT" panose="020B05020201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DE JUNIO 2016 A MAYO 2017</a:t>
            </a:r>
            <a:endParaRPr lang="es-SV" sz="2400" b="1" dirty="0">
              <a:latin typeface="Gill Sans MT" panose="020B0502020104020203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1946816" y="1529106"/>
            <a:ext cx="6504404" cy="560894"/>
            <a:chOff x="1077002" y="1368503"/>
            <a:chExt cx="6504404" cy="560894"/>
          </a:xfrm>
        </p:grpSpPr>
        <p:sp>
          <p:nvSpPr>
            <p:cNvPr id="5" name="5 Rectángulo"/>
            <p:cNvSpPr/>
            <p:nvPr/>
          </p:nvSpPr>
          <p:spPr>
            <a:xfrm>
              <a:off x="1773420" y="1440621"/>
              <a:ext cx="580798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SV" b="1" dirty="0" smtClean="0">
                  <a:solidFill>
                    <a:schemeClr val="tx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" panose="020B0502020104020203" pitchFamily="34" charset="0"/>
                </a:rPr>
                <a:t>US$150,120,634.00</a:t>
              </a:r>
              <a:r>
                <a:rPr lang="es-SV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Gill Sans MT" panose="020B0502020104020203" pitchFamily="34" charset="0"/>
                </a:rPr>
                <a:t>  </a:t>
              </a:r>
              <a:r>
                <a:rPr lang="es-SV" dirty="0">
                  <a:latin typeface="Gill Sans MT" panose="020B0502020104020203" pitchFamily="34" charset="0"/>
                </a:rPr>
                <a:t>en </a:t>
              </a:r>
              <a:r>
                <a:rPr lang="es-SV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" panose="020B0502020104020203" pitchFamily="34" charset="0"/>
                </a:rPr>
                <a:t>compromisos de inversión </a:t>
              </a:r>
            </a:p>
          </p:txBody>
        </p:sp>
        <p:pic>
          <p:nvPicPr>
            <p:cNvPr id="6" name="Picture 2" descr="Dollar sign and piles of coins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7002" y="1368503"/>
              <a:ext cx="560894" cy="5608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036052"/>
              </p:ext>
            </p:extLst>
          </p:nvPr>
        </p:nvGraphicFramePr>
        <p:xfrm>
          <a:off x="5982948" y="2446371"/>
          <a:ext cx="2844800" cy="2270760"/>
        </p:xfrm>
        <a:graphic>
          <a:graphicData uri="http://schemas.openxmlformats.org/drawingml/2006/table">
            <a:tbl>
              <a:tblPr firstRow="1" firstCol="1" bandRow="1"/>
              <a:tblGrid>
                <a:gridCol w="1625600"/>
                <a:gridCol w="1219200"/>
              </a:tblGrid>
              <a:tr h="571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b="1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Sector</a:t>
                      </a:r>
                      <a:endParaRPr lang="es-SV" sz="12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b="1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de Compromisos de Inversión</a:t>
                      </a:r>
                      <a:endParaRPr lang="es-SV" sz="120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SV" sz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Textil</a:t>
                      </a:r>
                      <a:endParaRPr lang="es-SV" sz="120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SV" sz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0.36%</a:t>
                      </a:r>
                      <a:endParaRPr lang="es-SV" sz="120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SV" sz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Turismo- Turismo Médico</a:t>
                      </a:r>
                      <a:endParaRPr lang="es-SV" sz="120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SV" sz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24.37%</a:t>
                      </a:r>
                      <a:endParaRPr lang="es-SV" sz="120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SV" sz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Manufactura Liviana</a:t>
                      </a:r>
                      <a:endParaRPr lang="es-SV" sz="120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SV" sz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5.66%</a:t>
                      </a:r>
                      <a:endParaRPr lang="es-SV" sz="120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SV" sz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Educación</a:t>
                      </a:r>
                      <a:endParaRPr lang="es-SV" sz="120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SV" sz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0.03%</a:t>
                      </a:r>
                      <a:endParaRPr lang="es-SV" sz="120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SV" sz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Infraestructura</a:t>
                      </a:r>
                      <a:endParaRPr lang="es-SV" sz="120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SV" sz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0.92%</a:t>
                      </a:r>
                      <a:endParaRPr lang="es-SV" sz="120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SV" sz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SED-BPO-CC</a:t>
                      </a:r>
                      <a:endParaRPr lang="es-SV" sz="120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SV" sz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3.71%</a:t>
                      </a:r>
                      <a:endParaRPr lang="es-SV" sz="120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SV" sz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Energía</a:t>
                      </a:r>
                      <a:endParaRPr lang="es-SV" sz="120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SV" sz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64.94%</a:t>
                      </a:r>
                      <a:endParaRPr lang="es-SV" sz="120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SV" sz="1200" b="1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SV" sz="120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SV" sz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100.00%</a:t>
                      </a:r>
                      <a:endParaRPr lang="es-SV" sz="12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726648"/>
              </p:ext>
            </p:extLst>
          </p:nvPr>
        </p:nvGraphicFramePr>
        <p:xfrm>
          <a:off x="164892" y="2262510"/>
          <a:ext cx="5696264" cy="2984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7832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51885" y="379034"/>
            <a:ext cx="8260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3600" b="1" dirty="0" smtClean="0">
                <a:solidFill>
                  <a:schemeClr val="tx2"/>
                </a:solidFill>
                <a:latin typeface="Gill Sans MT" panose="020B0502020104020203" pitchFamily="34" charset="0"/>
              </a:rPr>
              <a:t>El Salvador exporta</a:t>
            </a:r>
            <a:endParaRPr lang="es-SV" sz="3600" b="1" dirty="0">
              <a:solidFill>
                <a:schemeClr val="tx2"/>
              </a:solidFill>
              <a:latin typeface="Gill Sans MT" panose="020B0502020104020203" pitchFamily="34" charset="0"/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1" y="1025228"/>
            <a:ext cx="9156524" cy="3337580"/>
            <a:chOff x="1" y="1639828"/>
            <a:chExt cx="9156524" cy="3337580"/>
          </a:xfrm>
        </p:grpSpPr>
        <p:grpSp>
          <p:nvGrpSpPr>
            <p:cNvPr id="14" name="Grupo 13"/>
            <p:cNvGrpSpPr/>
            <p:nvPr/>
          </p:nvGrpSpPr>
          <p:grpSpPr>
            <a:xfrm>
              <a:off x="1379325" y="2515986"/>
              <a:ext cx="7772400" cy="747192"/>
              <a:chOff x="1379325" y="2500996"/>
              <a:chExt cx="7772400" cy="747192"/>
            </a:xfrm>
          </p:grpSpPr>
          <p:sp>
            <p:nvSpPr>
              <p:cNvPr id="4" name="8 Rectángulo"/>
              <p:cNvSpPr/>
              <p:nvPr/>
            </p:nvSpPr>
            <p:spPr>
              <a:xfrm>
                <a:off x="1379325" y="2500996"/>
                <a:ext cx="7772400" cy="747192"/>
              </a:xfrm>
              <a:prstGeom prst="rect">
                <a:avLst/>
              </a:prstGeom>
              <a:gradFill>
                <a:gsLst>
                  <a:gs pos="0">
                    <a:srgbClr val="F99122"/>
                  </a:gs>
                  <a:gs pos="81000">
                    <a:srgbClr val="EFF197"/>
                  </a:gs>
                  <a:gs pos="100000">
                    <a:srgbClr val="EFF197">
                      <a:alpha val="0"/>
                    </a:srgb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 sz="1800"/>
              </a:p>
            </p:txBody>
          </p:sp>
          <p:sp>
            <p:nvSpPr>
              <p:cNvPr id="5" name="CuadroTexto 4"/>
              <p:cNvSpPr txBox="1"/>
              <p:nvPr/>
            </p:nvSpPr>
            <p:spPr>
              <a:xfrm>
                <a:off x="1720312" y="2510322"/>
                <a:ext cx="742368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SV" sz="2400" b="1" dirty="0" smtClean="0">
                    <a:solidFill>
                      <a:schemeClr val="tx2"/>
                    </a:solidFill>
                    <a:latin typeface="Gill Sans MT" panose="020B0502020104020203" pitchFamily="34" charset="0"/>
                  </a:rPr>
                  <a:t>+ de 3,200</a:t>
                </a:r>
              </a:p>
              <a:p>
                <a:pPr algn="ctr"/>
                <a:r>
                  <a:rPr lang="es-SV" sz="1600" b="1" dirty="0">
                    <a:solidFill>
                      <a:schemeClr val="tx2"/>
                    </a:solidFill>
                    <a:latin typeface="Gill Sans MT" panose="020B0502020104020203" pitchFamily="34" charset="0"/>
                  </a:rPr>
                  <a:t>p</a:t>
                </a:r>
                <a:r>
                  <a:rPr lang="es-SV" sz="1600" b="1" dirty="0" smtClean="0">
                    <a:solidFill>
                      <a:schemeClr val="tx2"/>
                    </a:solidFill>
                    <a:latin typeface="Gill Sans MT" panose="020B0502020104020203" pitchFamily="34" charset="0"/>
                  </a:rPr>
                  <a:t>roductos</a:t>
                </a:r>
                <a:endParaRPr lang="es-SV" sz="1600" b="1" dirty="0">
                  <a:solidFill>
                    <a:schemeClr val="tx2"/>
                  </a:solidFill>
                  <a:latin typeface="Gill Sans MT" panose="020B0502020104020203" pitchFamily="34" charset="0"/>
                </a:endParaRPr>
              </a:p>
            </p:txBody>
          </p:sp>
        </p:grpSp>
        <p:grpSp>
          <p:nvGrpSpPr>
            <p:cNvPr id="15" name="Grupo 14"/>
            <p:cNvGrpSpPr/>
            <p:nvPr/>
          </p:nvGrpSpPr>
          <p:grpSpPr>
            <a:xfrm>
              <a:off x="1368627" y="3313849"/>
              <a:ext cx="7772400" cy="871646"/>
              <a:chOff x="1368627" y="3313849"/>
              <a:chExt cx="7772400" cy="871646"/>
            </a:xfrm>
          </p:grpSpPr>
          <p:sp>
            <p:nvSpPr>
              <p:cNvPr id="6" name="8 Rectángulo"/>
              <p:cNvSpPr/>
              <p:nvPr/>
            </p:nvSpPr>
            <p:spPr>
              <a:xfrm>
                <a:off x="1368627" y="3313849"/>
                <a:ext cx="7772400" cy="871646"/>
              </a:xfrm>
              <a:prstGeom prst="rect">
                <a:avLst/>
              </a:prstGeom>
              <a:gradFill>
                <a:gsLst>
                  <a:gs pos="0">
                    <a:srgbClr val="F99122"/>
                  </a:gs>
                  <a:gs pos="81000">
                    <a:srgbClr val="EFF197"/>
                  </a:gs>
                  <a:gs pos="100000">
                    <a:srgbClr val="EFF197">
                      <a:alpha val="0"/>
                    </a:srgb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 sz="1600"/>
              </a:p>
            </p:txBody>
          </p:sp>
          <p:sp>
            <p:nvSpPr>
              <p:cNvPr id="7" name="CuadroTexto 6"/>
              <p:cNvSpPr txBox="1"/>
              <p:nvPr/>
            </p:nvSpPr>
            <p:spPr>
              <a:xfrm>
                <a:off x="4257635" y="3325171"/>
                <a:ext cx="363100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SV" b="1" dirty="0" smtClean="0">
                    <a:solidFill>
                      <a:schemeClr val="tx2"/>
                    </a:solidFill>
                    <a:latin typeface="Gill Sans MT" panose="020B0502020104020203" pitchFamily="34" charset="0"/>
                  </a:rPr>
                  <a:t>A cerca de </a:t>
                </a:r>
                <a:r>
                  <a:rPr lang="es-SV" sz="2800" b="1" dirty="0" smtClean="0">
                    <a:solidFill>
                      <a:schemeClr val="tx2"/>
                    </a:solidFill>
                    <a:latin typeface="Gill Sans MT" panose="020B0502020104020203" pitchFamily="34" charset="0"/>
                  </a:rPr>
                  <a:t>135 </a:t>
                </a:r>
              </a:p>
              <a:p>
                <a:pPr algn="ctr"/>
                <a:r>
                  <a:rPr lang="es-SV" b="1" dirty="0">
                    <a:solidFill>
                      <a:schemeClr val="tx2"/>
                    </a:solidFill>
                    <a:latin typeface="Gill Sans MT" panose="020B0502020104020203" pitchFamily="34" charset="0"/>
                  </a:rPr>
                  <a:t>m</a:t>
                </a:r>
                <a:r>
                  <a:rPr lang="es-SV" b="1" dirty="0" smtClean="0">
                    <a:solidFill>
                      <a:schemeClr val="tx2"/>
                    </a:solidFill>
                    <a:latin typeface="Gill Sans MT" panose="020B0502020104020203" pitchFamily="34" charset="0"/>
                  </a:rPr>
                  <a:t>ercados diferentes</a:t>
                </a:r>
                <a:endParaRPr lang="es-SV" b="1" dirty="0">
                  <a:solidFill>
                    <a:schemeClr val="tx2"/>
                  </a:solidFill>
                  <a:latin typeface="Gill Sans MT" panose="020B0502020104020203" pitchFamily="34" charset="0"/>
                </a:endParaRPr>
              </a:p>
            </p:txBody>
          </p:sp>
        </p:grpSp>
        <p:grpSp>
          <p:nvGrpSpPr>
            <p:cNvPr id="16" name="Grupo 15"/>
            <p:cNvGrpSpPr/>
            <p:nvPr/>
          </p:nvGrpSpPr>
          <p:grpSpPr>
            <a:xfrm>
              <a:off x="1384125" y="4216641"/>
              <a:ext cx="7772400" cy="760767"/>
              <a:chOff x="1384125" y="4216641"/>
              <a:chExt cx="7772400" cy="760767"/>
            </a:xfrm>
          </p:grpSpPr>
          <p:sp>
            <p:nvSpPr>
              <p:cNvPr id="8" name="8 Rectángulo"/>
              <p:cNvSpPr/>
              <p:nvPr/>
            </p:nvSpPr>
            <p:spPr>
              <a:xfrm>
                <a:off x="1384125" y="4216641"/>
                <a:ext cx="7772400" cy="760767"/>
              </a:xfrm>
              <a:prstGeom prst="rect">
                <a:avLst/>
              </a:prstGeom>
              <a:gradFill>
                <a:gsLst>
                  <a:gs pos="0">
                    <a:srgbClr val="F99122"/>
                  </a:gs>
                  <a:gs pos="81000">
                    <a:srgbClr val="EFF197"/>
                  </a:gs>
                  <a:gs pos="100000">
                    <a:srgbClr val="EFF197">
                      <a:alpha val="0"/>
                    </a:srgb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 sz="1800"/>
              </a:p>
            </p:txBody>
          </p:sp>
          <p:sp>
            <p:nvSpPr>
              <p:cNvPr id="9" name="CuadroTexto 8"/>
              <p:cNvSpPr txBox="1"/>
              <p:nvPr/>
            </p:nvSpPr>
            <p:spPr>
              <a:xfrm>
                <a:off x="4242138" y="4260633"/>
                <a:ext cx="488636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SV" sz="1600" b="1" dirty="0" smtClean="0">
                    <a:solidFill>
                      <a:schemeClr val="tx2"/>
                    </a:solidFill>
                    <a:latin typeface="Gill Sans MT" panose="020B0502020104020203" pitchFamily="34" charset="0"/>
                  </a:rPr>
                  <a:t>Con una base de </a:t>
                </a:r>
                <a:r>
                  <a:rPr lang="es-SV" sz="2400" b="1" dirty="0" smtClean="0">
                    <a:solidFill>
                      <a:schemeClr val="tx2"/>
                    </a:solidFill>
                    <a:latin typeface="Gill Sans MT" panose="020B0502020104020203" pitchFamily="34" charset="0"/>
                  </a:rPr>
                  <a:t>+ de 2,300</a:t>
                </a:r>
              </a:p>
              <a:p>
                <a:pPr algn="ctr"/>
                <a:r>
                  <a:rPr lang="es-SV" sz="1600" b="1" dirty="0" smtClean="0">
                    <a:solidFill>
                      <a:schemeClr val="tx2"/>
                    </a:solidFill>
                    <a:latin typeface="Gill Sans MT" panose="020B0502020104020203" pitchFamily="34" charset="0"/>
                  </a:rPr>
                  <a:t>exportadores</a:t>
                </a:r>
                <a:endParaRPr lang="es-SV" sz="1600" b="1" dirty="0">
                  <a:solidFill>
                    <a:schemeClr val="tx2"/>
                  </a:solidFill>
                  <a:latin typeface="Gill Sans MT" panose="020B0502020104020203" pitchFamily="34" charset="0"/>
                </a:endParaRPr>
              </a:p>
            </p:txBody>
          </p:sp>
        </p:grpSp>
        <p:grpSp>
          <p:nvGrpSpPr>
            <p:cNvPr id="13" name="Grupo 12"/>
            <p:cNvGrpSpPr/>
            <p:nvPr/>
          </p:nvGrpSpPr>
          <p:grpSpPr>
            <a:xfrm>
              <a:off x="1" y="1639828"/>
              <a:ext cx="9151724" cy="831001"/>
              <a:chOff x="1" y="995255"/>
              <a:chExt cx="9151724" cy="831001"/>
            </a:xfrm>
          </p:grpSpPr>
          <p:sp>
            <p:nvSpPr>
              <p:cNvPr id="3" name="8 Rectángulo"/>
              <p:cNvSpPr/>
              <p:nvPr/>
            </p:nvSpPr>
            <p:spPr>
              <a:xfrm>
                <a:off x="1379325" y="995255"/>
                <a:ext cx="7772400" cy="831001"/>
              </a:xfrm>
              <a:prstGeom prst="rect">
                <a:avLst/>
              </a:prstGeom>
              <a:gradFill>
                <a:gsLst>
                  <a:gs pos="0">
                    <a:srgbClr val="F99122"/>
                  </a:gs>
                  <a:gs pos="81000">
                    <a:srgbClr val="EFF197"/>
                  </a:gs>
                  <a:gs pos="100000">
                    <a:srgbClr val="EFF197">
                      <a:alpha val="0"/>
                    </a:srgb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 sz="1800"/>
              </a:p>
            </p:txBody>
          </p:sp>
          <p:sp>
            <p:nvSpPr>
              <p:cNvPr id="11" name="CuadroTexto 10"/>
              <p:cNvSpPr txBox="1"/>
              <p:nvPr/>
            </p:nvSpPr>
            <p:spPr>
              <a:xfrm>
                <a:off x="1" y="1031465"/>
                <a:ext cx="9144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SV" sz="2400" b="1" dirty="0" smtClean="0">
                    <a:solidFill>
                      <a:schemeClr val="tx2"/>
                    </a:solidFill>
                    <a:latin typeface="Gill Sans MT" panose="020B0502020104020203" pitchFamily="34" charset="0"/>
                  </a:rPr>
                  <a:t>USD 6,663</a:t>
                </a:r>
              </a:p>
              <a:p>
                <a:pPr algn="ctr"/>
                <a:r>
                  <a:rPr lang="es-SV" sz="1600" b="1" dirty="0" smtClean="0">
                    <a:solidFill>
                      <a:schemeClr val="tx2"/>
                    </a:solidFill>
                    <a:latin typeface="Gill Sans MT" panose="020B0502020104020203" pitchFamily="34" charset="0"/>
                  </a:rPr>
                  <a:t>Millones al año (bienes y servicios)</a:t>
                </a:r>
                <a:endParaRPr lang="es-SV" sz="1600" b="1" dirty="0">
                  <a:solidFill>
                    <a:schemeClr val="tx2"/>
                  </a:solidFill>
                  <a:latin typeface="Gill Sans MT" panose="020B0502020104020203" pitchFamily="34" charset="0"/>
                </a:endParaRPr>
              </a:p>
            </p:txBody>
          </p:sp>
        </p:grpSp>
      </p:grpSp>
      <p:pic>
        <p:nvPicPr>
          <p:cNvPr id="10" name="Picture 2" descr="https://fvmstatic.s3.amazonaws.com/maps/m/SV-EPS-01-0001.png"/>
          <p:cNvPicPr>
            <a:picLocks noChangeAspect="1" noChangeArrowheads="1"/>
          </p:cNvPicPr>
          <p:nvPr/>
        </p:nvPicPr>
        <p:blipFill rotWithShape="1">
          <a:blip r:embed="rId2" cstate="screen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988" t="21224" r="20796" b="25677"/>
          <a:stretch/>
        </p:blipFill>
        <p:spPr bwMode="auto">
          <a:xfrm>
            <a:off x="124522" y="1208742"/>
            <a:ext cx="4832019" cy="336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" y="4407085"/>
            <a:ext cx="9163082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57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ángulo 39"/>
          <p:cNvSpPr/>
          <p:nvPr/>
        </p:nvSpPr>
        <p:spPr>
          <a:xfrm>
            <a:off x="-46751" y="156927"/>
            <a:ext cx="9100879" cy="385392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s-SV" sz="2000" b="1" dirty="0" smtClean="0">
                <a:solidFill>
                  <a:prstClr val="black"/>
                </a:solidFill>
                <a:latin typeface="Gill Sans MT" panose="020B0502020104020203" pitchFamily="34" charset="0"/>
                <a:ea typeface="+mj-ea"/>
                <a:cs typeface="+mj-cs"/>
              </a:rPr>
              <a:t>                      PRINCIPALES </a:t>
            </a:r>
            <a:r>
              <a:rPr lang="es-SV" sz="2000" b="1" dirty="0" smtClean="0">
                <a:solidFill>
                  <a:prstClr val="black"/>
                </a:solidFill>
                <a:latin typeface="Gill Sans MT" panose="020B0502020104020203" pitchFamily="34" charset="0"/>
                <a:ea typeface="+mj-ea"/>
                <a:cs typeface="+mj-cs"/>
              </a:rPr>
              <a:t>SECTORES Y DESTINOS DE EXPORTACIÓN </a:t>
            </a:r>
            <a:endParaRPr lang="es-SV" sz="2000" b="1" dirty="0">
              <a:solidFill>
                <a:prstClr val="black"/>
              </a:solidFill>
              <a:latin typeface="Gill Sans MT" panose="020B0502020104020203" pitchFamily="34" charset="0"/>
              <a:ea typeface="+mj-ea"/>
              <a:cs typeface="+mj-cs"/>
            </a:endParaRPr>
          </a:p>
        </p:txBody>
      </p:sp>
      <p:grpSp>
        <p:nvGrpSpPr>
          <p:cNvPr id="96" name="Grupo 95"/>
          <p:cNvGrpSpPr/>
          <p:nvPr/>
        </p:nvGrpSpPr>
        <p:grpSpPr>
          <a:xfrm>
            <a:off x="1894853" y="721596"/>
            <a:ext cx="4650722" cy="3709697"/>
            <a:chOff x="-451421" y="1183195"/>
            <a:chExt cx="4650722" cy="3709697"/>
          </a:xfrm>
        </p:grpSpPr>
        <p:pic>
          <p:nvPicPr>
            <p:cNvPr id="59" name="Imagen 58" descr="Sin título-2-01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36" t="14568" r="28664" b="53086"/>
            <a:stretch/>
          </p:blipFill>
          <p:spPr>
            <a:xfrm>
              <a:off x="846689" y="1910626"/>
              <a:ext cx="2797841" cy="280856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60" name="Rectángulo 59"/>
            <p:cNvSpPr/>
            <p:nvPr/>
          </p:nvSpPr>
          <p:spPr>
            <a:xfrm>
              <a:off x="2287842" y="3035508"/>
              <a:ext cx="1345551" cy="46166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algn="ctr" defTabSz="981075" eaLnBrk="0" hangingPunct="0">
                <a:spcBef>
                  <a:spcPct val="40000"/>
                </a:spcBef>
                <a:buClr>
                  <a:schemeClr val="tx1"/>
                </a:buClr>
                <a:defRPr/>
              </a:pPr>
              <a:r>
                <a:rPr lang="en-US" sz="1000" b="1" dirty="0" smtClean="0">
                  <a:solidFill>
                    <a:schemeClr val="bg1"/>
                  </a:solidFill>
                  <a:latin typeface="Gill Sans MT" panose="020B0502020104020203" pitchFamily="34" charset="0"/>
                  <a:cs typeface="Arial" pitchFamily="34" charset="0"/>
                </a:rPr>
                <a:t>CONFECCIÓN </a:t>
              </a:r>
            </a:p>
            <a:p>
              <a:pPr algn="ctr" defTabSz="981075" eaLnBrk="0" hangingPunct="0">
                <a:spcBef>
                  <a:spcPct val="40000"/>
                </a:spcBef>
                <a:buClr>
                  <a:schemeClr val="tx1"/>
                </a:buClr>
                <a:defRPr/>
              </a:pPr>
              <a:r>
                <a:rPr lang="en-US" sz="1000" b="1" dirty="0" smtClean="0">
                  <a:solidFill>
                    <a:schemeClr val="bg1"/>
                  </a:solidFill>
                  <a:latin typeface="Gill Sans MT" panose="020B0502020104020203" pitchFamily="34" charset="0"/>
                  <a:cs typeface="Arial" pitchFamily="34" charset="0"/>
                </a:rPr>
                <a:t>41%</a:t>
              </a:r>
              <a:endParaRPr lang="en-US" sz="1000" b="1" dirty="0">
                <a:solidFill>
                  <a:schemeClr val="bg1"/>
                </a:solidFill>
                <a:latin typeface="Gill Sans MT" panose="020B0502020104020203" pitchFamily="34" charset="0"/>
                <a:cs typeface="Arial" pitchFamily="34" charset="0"/>
              </a:endParaRPr>
            </a:p>
          </p:txBody>
        </p:sp>
        <p:sp>
          <p:nvSpPr>
            <p:cNvPr id="61" name="Rectángulo 60"/>
            <p:cNvSpPr/>
            <p:nvPr/>
          </p:nvSpPr>
          <p:spPr>
            <a:xfrm>
              <a:off x="2853750" y="1470192"/>
              <a:ext cx="1345551" cy="40011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defTabSz="981075" eaLnBrk="0" hangingPunct="0">
                <a:spcBef>
                  <a:spcPct val="40000"/>
                </a:spcBef>
                <a:buClr>
                  <a:schemeClr val="tx1"/>
                </a:buClr>
                <a:defRPr/>
              </a:pPr>
              <a:r>
                <a:rPr lang="en-US" sz="1000" b="1" dirty="0" smtClean="0">
                  <a:solidFill>
                    <a:schemeClr val="tx2"/>
                  </a:solidFill>
                  <a:latin typeface="Gill Sans MT" panose="020B0502020104020203" pitchFamily="34" charset="0"/>
                  <a:cs typeface="Arial" pitchFamily="34" charset="0"/>
                </a:rPr>
                <a:t>OTROS SECTORES 4%</a:t>
              </a:r>
              <a:endParaRPr lang="en-US" sz="1000" b="1" dirty="0">
                <a:solidFill>
                  <a:schemeClr val="tx2"/>
                </a:solidFill>
                <a:latin typeface="Gill Sans MT" panose="020B0502020104020203" pitchFamily="34" charset="0"/>
                <a:cs typeface="Arial" pitchFamily="34" charset="0"/>
              </a:endParaRPr>
            </a:p>
          </p:txBody>
        </p:sp>
        <p:sp>
          <p:nvSpPr>
            <p:cNvPr id="62" name="Rectángulo 61"/>
            <p:cNvSpPr/>
            <p:nvPr/>
          </p:nvSpPr>
          <p:spPr>
            <a:xfrm>
              <a:off x="2679051" y="4492782"/>
              <a:ext cx="1345551" cy="40011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defTabSz="981075" eaLnBrk="0" hangingPunct="0">
                <a:spcBef>
                  <a:spcPct val="40000"/>
                </a:spcBef>
                <a:buClr>
                  <a:schemeClr val="tx1"/>
                </a:buClr>
                <a:defRPr/>
              </a:pPr>
              <a:r>
                <a:rPr lang="en-US" sz="1000" b="1" dirty="0" smtClean="0">
                  <a:solidFill>
                    <a:schemeClr val="tx2"/>
                  </a:solidFill>
                  <a:latin typeface="Gill Sans MT" panose="020B0502020104020203" pitchFamily="34" charset="0"/>
                  <a:cs typeface="Arial" pitchFamily="34" charset="0"/>
                </a:rPr>
                <a:t>AGROINDUSTRIA 11%</a:t>
              </a:r>
              <a:endParaRPr lang="en-US" sz="1000" b="1" dirty="0">
                <a:solidFill>
                  <a:schemeClr val="tx2"/>
                </a:solidFill>
                <a:latin typeface="Gill Sans MT" panose="020B0502020104020203" pitchFamily="34" charset="0"/>
                <a:cs typeface="Arial" pitchFamily="34" charset="0"/>
              </a:endParaRPr>
            </a:p>
          </p:txBody>
        </p:sp>
        <p:sp>
          <p:nvSpPr>
            <p:cNvPr id="63" name="Rectángulo 62"/>
            <p:cNvSpPr/>
            <p:nvPr/>
          </p:nvSpPr>
          <p:spPr>
            <a:xfrm>
              <a:off x="257178" y="4415903"/>
              <a:ext cx="1345551" cy="40011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algn="r" defTabSz="981075" eaLnBrk="0" hangingPunct="0">
                <a:spcBef>
                  <a:spcPct val="40000"/>
                </a:spcBef>
                <a:buClr>
                  <a:schemeClr val="tx1"/>
                </a:buClr>
                <a:defRPr/>
              </a:pPr>
              <a:r>
                <a:rPr lang="en-US" sz="1000" b="1" dirty="0" smtClean="0">
                  <a:solidFill>
                    <a:schemeClr val="tx2"/>
                  </a:solidFill>
                  <a:latin typeface="Gill Sans MT" panose="020B0502020104020203" pitchFamily="34" charset="0"/>
                  <a:cs typeface="Arial" pitchFamily="34" charset="0"/>
                </a:rPr>
                <a:t>ALIMENTOS Y BEBIDAS 8%</a:t>
              </a:r>
              <a:endParaRPr lang="en-US" sz="1000" b="1" dirty="0">
                <a:solidFill>
                  <a:schemeClr val="tx2"/>
                </a:solidFill>
                <a:latin typeface="Gill Sans MT" panose="020B0502020104020203" pitchFamily="34" charset="0"/>
                <a:cs typeface="Arial" pitchFamily="34" charset="0"/>
              </a:endParaRPr>
            </a:p>
          </p:txBody>
        </p:sp>
        <p:cxnSp>
          <p:nvCxnSpPr>
            <p:cNvPr id="64" name="Conector recto 63"/>
            <p:cNvCxnSpPr/>
            <p:nvPr/>
          </p:nvCxnSpPr>
          <p:spPr>
            <a:xfrm flipV="1">
              <a:off x="1981827" y="1761067"/>
              <a:ext cx="0" cy="279400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ector recto 64"/>
            <p:cNvCxnSpPr/>
            <p:nvPr/>
          </p:nvCxnSpPr>
          <p:spPr>
            <a:xfrm>
              <a:off x="1973360" y="1769534"/>
              <a:ext cx="930706" cy="0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ector recto 65"/>
            <p:cNvCxnSpPr/>
            <p:nvPr/>
          </p:nvCxnSpPr>
          <p:spPr>
            <a:xfrm>
              <a:off x="2298980" y="4233333"/>
              <a:ext cx="0" cy="210698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ector recto 66"/>
            <p:cNvCxnSpPr/>
            <p:nvPr/>
          </p:nvCxnSpPr>
          <p:spPr>
            <a:xfrm flipV="1">
              <a:off x="1811867" y="1559693"/>
              <a:ext cx="8467" cy="480775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ector recto 67"/>
            <p:cNvCxnSpPr/>
            <p:nvPr/>
          </p:nvCxnSpPr>
          <p:spPr>
            <a:xfrm>
              <a:off x="1371878" y="1559693"/>
              <a:ext cx="448734" cy="0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ector recto 68"/>
            <p:cNvCxnSpPr/>
            <p:nvPr/>
          </p:nvCxnSpPr>
          <p:spPr>
            <a:xfrm>
              <a:off x="2298980" y="4444031"/>
              <a:ext cx="448734" cy="0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ector recto 69"/>
            <p:cNvCxnSpPr/>
            <p:nvPr/>
          </p:nvCxnSpPr>
          <p:spPr>
            <a:xfrm>
              <a:off x="1630113" y="4233333"/>
              <a:ext cx="0" cy="210698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ector recto 70"/>
            <p:cNvCxnSpPr/>
            <p:nvPr/>
          </p:nvCxnSpPr>
          <p:spPr>
            <a:xfrm>
              <a:off x="846690" y="3937000"/>
              <a:ext cx="448734" cy="0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ángulo 71"/>
            <p:cNvSpPr/>
            <p:nvPr/>
          </p:nvSpPr>
          <p:spPr>
            <a:xfrm>
              <a:off x="75912" y="1611723"/>
              <a:ext cx="1345551" cy="40011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defTabSz="981075" eaLnBrk="0" hangingPunct="0">
                <a:spcBef>
                  <a:spcPct val="40000"/>
                </a:spcBef>
                <a:buClr>
                  <a:schemeClr val="tx1"/>
                </a:buClr>
                <a:defRPr/>
              </a:pPr>
              <a:r>
                <a:rPr lang="en-US" sz="1000" b="1" dirty="0" smtClean="0">
                  <a:solidFill>
                    <a:schemeClr val="tx2"/>
                  </a:solidFill>
                  <a:latin typeface="Gill Sans MT" panose="020B0502020104020203" pitchFamily="34" charset="0"/>
                  <a:cs typeface="Arial" pitchFamily="34" charset="0"/>
                </a:rPr>
                <a:t>METAL MECÁNICA 5%</a:t>
              </a:r>
              <a:endParaRPr lang="en-US" sz="1000" b="1" dirty="0">
                <a:solidFill>
                  <a:schemeClr val="tx2"/>
                </a:solidFill>
                <a:latin typeface="Gill Sans MT" panose="020B0502020104020203" pitchFamily="34" charset="0"/>
                <a:cs typeface="Arial" pitchFamily="34" charset="0"/>
              </a:endParaRPr>
            </a:p>
          </p:txBody>
        </p:sp>
        <p:cxnSp>
          <p:nvCxnSpPr>
            <p:cNvPr id="73" name="Conector recto 72"/>
            <p:cNvCxnSpPr/>
            <p:nvPr/>
          </p:nvCxnSpPr>
          <p:spPr>
            <a:xfrm flipV="1">
              <a:off x="1587500" y="1902160"/>
              <a:ext cx="0" cy="279400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ector recto 73"/>
            <p:cNvCxnSpPr/>
            <p:nvPr/>
          </p:nvCxnSpPr>
          <p:spPr>
            <a:xfrm>
              <a:off x="1147233" y="1910627"/>
              <a:ext cx="448734" cy="0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ector recto 74"/>
            <p:cNvCxnSpPr/>
            <p:nvPr/>
          </p:nvCxnSpPr>
          <p:spPr>
            <a:xfrm flipV="1">
              <a:off x="1286957" y="2266226"/>
              <a:ext cx="0" cy="279400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ector recto 75"/>
            <p:cNvCxnSpPr/>
            <p:nvPr/>
          </p:nvCxnSpPr>
          <p:spPr>
            <a:xfrm>
              <a:off x="846690" y="2274693"/>
              <a:ext cx="448734" cy="0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ector recto 76"/>
            <p:cNvCxnSpPr/>
            <p:nvPr/>
          </p:nvCxnSpPr>
          <p:spPr>
            <a:xfrm>
              <a:off x="635047" y="2698026"/>
              <a:ext cx="448734" cy="0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ector recto 77"/>
            <p:cNvCxnSpPr/>
            <p:nvPr/>
          </p:nvCxnSpPr>
          <p:spPr>
            <a:xfrm>
              <a:off x="542494" y="3035508"/>
              <a:ext cx="448734" cy="0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ector recto 78"/>
            <p:cNvCxnSpPr/>
            <p:nvPr/>
          </p:nvCxnSpPr>
          <p:spPr>
            <a:xfrm>
              <a:off x="542494" y="3483080"/>
              <a:ext cx="448734" cy="0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Rectángulo 79"/>
            <p:cNvSpPr/>
            <p:nvPr/>
          </p:nvSpPr>
          <p:spPr>
            <a:xfrm>
              <a:off x="-345920" y="2080880"/>
              <a:ext cx="1773746" cy="34881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defTabSz="981075" eaLnBrk="0" hangingPunct="0">
                <a:lnSpc>
                  <a:spcPct val="60000"/>
                </a:lnSpc>
                <a:spcBef>
                  <a:spcPct val="40000"/>
                </a:spcBef>
                <a:buClr>
                  <a:schemeClr val="tx1"/>
                </a:buClr>
                <a:defRPr/>
              </a:pPr>
              <a:r>
                <a:rPr lang="en-US" sz="1000" b="1" dirty="0" smtClean="0">
                  <a:solidFill>
                    <a:schemeClr val="tx2"/>
                  </a:solidFill>
                  <a:latin typeface="Gill Sans MT" panose="020B0502020104020203" pitchFamily="34" charset="0"/>
                  <a:cs typeface="Arial" pitchFamily="34" charset="0"/>
                </a:rPr>
                <a:t>MAQUINARIA </a:t>
              </a:r>
            </a:p>
            <a:p>
              <a:pPr defTabSz="981075" eaLnBrk="0" hangingPunct="0">
                <a:lnSpc>
                  <a:spcPct val="60000"/>
                </a:lnSpc>
                <a:spcBef>
                  <a:spcPct val="40000"/>
                </a:spcBef>
                <a:buClr>
                  <a:schemeClr val="tx1"/>
                </a:buClr>
                <a:defRPr/>
              </a:pPr>
              <a:r>
                <a:rPr lang="en-US" sz="1000" b="1" dirty="0" smtClean="0">
                  <a:solidFill>
                    <a:schemeClr val="tx2"/>
                  </a:solidFill>
                  <a:latin typeface="Gill Sans MT" panose="020B0502020104020203" pitchFamily="34" charset="0"/>
                  <a:cs typeface="Arial" pitchFamily="34" charset="0"/>
                </a:rPr>
                <a:t>Y APARATOS 5%</a:t>
              </a:r>
              <a:endParaRPr lang="en-US" sz="1000" b="1" dirty="0">
                <a:solidFill>
                  <a:schemeClr val="tx2"/>
                </a:solidFill>
                <a:latin typeface="Gill Sans MT" panose="020B0502020104020203" pitchFamily="34" charset="0"/>
                <a:cs typeface="Arial" pitchFamily="34" charset="0"/>
              </a:endParaRPr>
            </a:p>
          </p:txBody>
        </p:sp>
        <p:sp>
          <p:nvSpPr>
            <p:cNvPr id="81" name="Rectángulo 80"/>
            <p:cNvSpPr/>
            <p:nvPr/>
          </p:nvSpPr>
          <p:spPr>
            <a:xfrm>
              <a:off x="-451421" y="2828921"/>
              <a:ext cx="1345551" cy="40011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defTabSz="981075" eaLnBrk="0" hangingPunct="0">
                <a:spcBef>
                  <a:spcPct val="40000"/>
                </a:spcBef>
                <a:buClr>
                  <a:schemeClr val="tx1"/>
                </a:buClr>
                <a:defRPr/>
              </a:pPr>
              <a:r>
                <a:rPr lang="en-US" sz="1000" b="1" dirty="0" smtClean="0">
                  <a:solidFill>
                    <a:schemeClr val="tx2"/>
                  </a:solidFill>
                  <a:latin typeface="Gill Sans MT" panose="020B0502020104020203" pitchFamily="34" charset="0"/>
                  <a:cs typeface="Arial" pitchFamily="34" charset="0"/>
                </a:rPr>
                <a:t>INDUSTRIAS QUÍMICAS 6%</a:t>
              </a:r>
              <a:endParaRPr lang="en-US" sz="1000" b="1" dirty="0">
                <a:solidFill>
                  <a:schemeClr val="tx2"/>
                </a:solidFill>
                <a:latin typeface="Gill Sans MT" panose="020B0502020104020203" pitchFamily="34" charset="0"/>
                <a:cs typeface="Arial" pitchFamily="34" charset="0"/>
              </a:endParaRPr>
            </a:p>
          </p:txBody>
        </p:sp>
        <p:sp>
          <p:nvSpPr>
            <p:cNvPr id="82" name="Rectángulo 81"/>
            <p:cNvSpPr/>
            <p:nvPr/>
          </p:nvSpPr>
          <p:spPr>
            <a:xfrm>
              <a:off x="-273841" y="2471625"/>
              <a:ext cx="1345551" cy="35137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defTabSz="981075" eaLnBrk="0" hangingPunct="0">
                <a:lnSpc>
                  <a:spcPct val="70000"/>
                </a:lnSpc>
                <a:spcBef>
                  <a:spcPct val="40000"/>
                </a:spcBef>
                <a:buClr>
                  <a:schemeClr val="tx1"/>
                </a:buClr>
                <a:defRPr/>
              </a:pPr>
              <a:r>
                <a:rPr lang="en-US" sz="1000" b="1" dirty="0" smtClean="0">
                  <a:solidFill>
                    <a:schemeClr val="tx2"/>
                  </a:solidFill>
                  <a:latin typeface="Gill Sans MT" panose="020B0502020104020203" pitchFamily="34" charset="0"/>
                  <a:cs typeface="Arial" pitchFamily="34" charset="0"/>
                </a:rPr>
                <a:t>PAPEL Y </a:t>
              </a:r>
            </a:p>
            <a:p>
              <a:pPr defTabSz="981075" eaLnBrk="0" hangingPunct="0">
                <a:lnSpc>
                  <a:spcPct val="50000"/>
                </a:lnSpc>
                <a:spcBef>
                  <a:spcPct val="40000"/>
                </a:spcBef>
                <a:buClr>
                  <a:schemeClr val="tx1"/>
                </a:buClr>
                <a:defRPr/>
              </a:pPr>
              <a:r>
                <a:rPr lang="en-US" sz="1000" b="1" dirty="0" smtClean="0">
                  <a:solidFill>
                    <a:schemeClr val="tx2"/>
                  </a:solidFill>
                  <a:latin typeface="Gill Sans MT" panose="020B0502020104020203" pitchFamily="34" charset="0"/>
                  <a:cs typeface="Arial" pitchFamily="34" charset="0"/>
                </a:rPr>
                <a:t>CARTÓN 5%</a:t>
              </a:r>
              <a:endParaRPr lang="en-US" sz="1000" b="1" dirty="0">
                <a:solidFill>
                  <a:schemeClr val="tx2"/>
                </a:solidFill>
                <a:latin typeface="Gill Sans MT" panose="020B0502020104020203" pitchFamily="34" charset="0"/>
                <a:cs typeface="Arial" pitchFamily="34" charset="0"/>
              </a:endParaRPr>
            </a:p>
          </p:txBody>
        </p:sp>
        <p:sp>
          <p:nvSpPr>
            <p:cNvPr id="83" name="Rectángulo 82"/>
            <p:cNvSpPr/>
            <p:nvPr/>
          </p:nvSpPr>
          <p:spPr>
            <a:xfrm>
              <a:off x="-425037" y="3358525"/>
              <a:ext cx="1345551" cy="2462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defTabSz="981075" eaLnBrk="0" hangingPunct="0">
                <a:spcBef>
                  <a:spcPct val="40000"/>
                </a:spcBef>
                <a:buClr>
                  <a:schemeClr val="tx1"/>
                </a:buClr>
                <a:defRPr/>
              </a:pPr>
              <a:r>
                <a:rPr lang="en-US" sz="1000" b="1" dirty="0" smtClean="0">
                  <a:solidFill>
                    <a:schemeClr val="tx2"/>
                  </a:solidFill>
                  <a:latin typeface="Gill Sans MT" panose="020B0502020104020203" pitchFamily="34" charset="0"/>
                  <a:cs typeface="Arial" pitchFamily="34" charset="0"/>
                </a:rPr>
                <a:t>TEXTILES 6%</a:t>
              </a:r>
              <a:endParaRPr lang="en-US" sz="1000" b="1" dirty="0">
                <a:solidFill>
                  <a:schemeClr val="tx2"/>
                </a:solidFill>
                <a:latin typeface="Gill Sans MT" panose="020B0502020104020203" pitchFamily="34" charset="0"/>
                <a:cs typeface="Arial" pitchFamily="34" charset="0"/>
              </a:endParaRPr>
            </a:p>
          </p:txBody>
        </p:sp>
        <p:sp>
          <p:nvSpPr>
            <p:cNvPr id="84" name="Rectángulo 83"/>
            <p:cNvSpPr/>
            <p:nvPr/>
          </p:nvSpPr>
          <p:spPr>
            <a:xfrm>
              <a:off x="-221589" y="3841552"/>
              <a:ext cx="1345551" cy="307777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defTabSz="981075" eaLnBrk="0" hangingPunct="0">
                <a:lnSpc>
                  <a:spcPct val="50000"/>
                </a:lnSpc>
                <a:spcBef>
                  <a:spcPct val="40000"/>
                </a:spcBef>
                <a:buClr>
                  <a:schemeClr val="tx1"/>
                </a:buClr>
                <a:defRPr/>
              </a:pPr>
              <a:r>
                <a:rPr lang="en-US" sz="1000" b="1" dirty="0" smtClean="0">
                  <a:solidFill>
                    <a:schemeClr val="tx2"/>
                  </a:solidFill>
                  <a:latin typeface="Gill Sans MT" panose="020B0502020104020203" pitchFamily="34" charset="0"/>
                  <a:cs typeface="Arial" pitchFamily="34" charset="0"/>
                </a:rPr>
                <a:t>PLÁSTICOS Y </a:t>
              </a:r>
            </a:p>
            <a:p>
              <a:pPr defTabSz="981075" eaLnBrk="0" hangingPunct="0">
                <a:lnSpc>
                  <a:spcPct val="50000"/>
                </a:lnSpc>
                <a:spcBef>
                  <a:spcPct val="40000"/>
                </a:spcBef>
                <a:buClr>
                  <a:schemeClr val="tx1"/>
                </a:buClr>
                <a:defRPr/>
              </a:pPr>
              <a:r>
                <a:rPr lang="en-US" sz="1000" b="1" dirty="0" smtClean="0">
                  <a:solidFill>
                    <a:schemeClr val="tx2"/>
                  </a:solidFill>
                  <a:latin typeface="Gill Sans MT" panose="020B0502020104020203" pitchFamily="34" charset="0"/>
                  <a:cs typeface="Arial" pitchFamily="34" charset="0"/>
                </a:rPr>
                <a:t>CAUCHO 6%</a:t>
              </a:r>
              <a:endParaRPr lang="en-US" sz="1000" b="1" dirty="0">
                <a:solidFill>
                  <a:schemeClr val="tx2"/>
                </a:solidFill>
                <a:latin typeface="Gill Sans MT" panose="020B0502020104020203" pitchFamily="34" charset="0"/>
                <a:cs typeface="Arial" pitchFamily="34" charset="0"/>
              </a:endParaRPr>
            </a:p>
          </p:txBody>
        </p:sp>
        <p:sp>
          <p:nvSpPr>
            <p:cNvPr id="85" name="Rectángulo 84"/>
            <p:cNvSpPr/>
            <p:nvPr/>
          </p:nvSpPr>
          <p:spPr>
            <a:xfrm>
              <a:off x="542494" y="1183195"/>
              <a:ext cx="1862039" cy="40011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algn="ctr" defTabSz="981075" eaLnBrk="0" hangingPunct="0">
                <a:spcBef>
                  <a:spcPct val="40000"/>
                </a:spcBef>
                <a:buClr>
                  <a:schemeClr val="tx1"/>
                </a:buClr>
                <a:defRPr/>
              </a:pPr>
              <a:r>
                <a:rPr lang="en-US" sz="1000" b="1" dirty="0" smtClean="0">
                  <a:solidFill>
                    <a:schemeClr val="tx2"/>
                  </a:solidFill>
                  <a:latin typeface="Gill Sans MT" panose="020B0502020104020203" pitchFamily="34" charset="0"/>
                  <a:cs typeface="Arial" pitchFamily="34" charset="0"/>
                </a:rPr>
                <a:t>PRODUCTOS MINERALES 2%</a:t>
              </a:r>
              <a:endParaRPr lang="en-US" sz="1000" b="1" dirty="0">
                <a:solidFill>
                  <a:schemeClr val="tx2"/>
                </a:solidFill>
                <a:latin typeface="Gill Sans MT" panose="020B0502020104020203" pitchFamily="34" charset="0"/>
                <a:cs typeface="Arial" pitchFamily="34" charset="0"/>
              </a:endParaRPr>
            </a:p>
          </p:txBody>
        </p:sp>
        <p:sp>
          <p:nvSpPr>
            <p:cNvPr id="86" name="Elipse 85"/>
            <p:cNvSpPr/>
            <p:nvPr/>
          </p:nvSpPr>
          <p:spPr>
            <a:xfrm>
              <a:off x="1953409" y="1993902"/>
              <a:ext cx="56836" cy="5683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>
                <a:latin typeface="Gill Sans MT" panose="020B0502020104020203" pitchFamily="34" charset="0"/>
              </a:endParaRPr>
            </a:p>
          </p:txBody>
        </p:sp>
        <p:sp>
          <p:nvSpPr>
            <p:cNvPr id="87" name="Elipse 86"/>
            <p:cNvSpPr/>
            <p:nvPr/>
          </p:nvSpPr>
          <p:spPr>
            <a:xfrm>
              <a:off x="1783449" y="2006602"/>
              <a:ext cx="56836" cy="5683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>
                <a:latin typeface="Gill Sans MT" panose="020B0502020104020203" pitchFamily="34" charset="0"/>
              </a:endParaRPr>
            </a:p>
          </p:txBody>
        </p:sp>
        <p:sp>
          <p:nvSpPr>
            <p:cNvPr id="88" name="Elipse 87"/>
            <p:cNvSpPr/>
            <p:nvPr/>
          </p:nvSpPr>
          <p:spPr>
            <a:xfrm>
              <a:off x="1559082" y="2153142"/>
              <a:ext cx="56836" cy="5683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>
                <a:latin typeface="Gill Sans MT" panose="020B0502020104020203" pitchFamily="34" charset="0"/>
              </a:endParaRPr>
            </a:p>
          </p:txBody>
        </p:sp>
        <p:sp>
          <p:nvSpPr>
            <p:cNvPr id="89" name="Elipse 88"/>
            <p:cNvSpPr/>
            <p:nvPr/>
          </p:nvSpPr>
          <p:spPr>
            <a:xfrm>
              <a:off x="1258539" y="2517208"/>
              <a:ext cx="56836" cy="5683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>
                <a:latin typeface="Gill Sans MT" panose="020B0502020104020203" pitchFamily="34" charset="0"/>
              </a:endParaRPr>
            </a:p>
          </p:txBody>
        </p:sp>
        <p:sp>
          <p:nvSpPr>
            <p:cNvPr id="90" name="Elipse 89"/>
            <p:cNvSpPr/>
            <p:nvPr/>
          </p:nvSpPr>
          <p:spPr>
            <a:xfrm>
              <a:off x="1083781" y="2669608"/>
              <a:ext cx="56836" cy="5683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>
                <a:latin typeface="Gill Sans MT" panose="020B0502020104020203" pitchFamily="34" charset="0"/>
              </a:endParaRPr>
            </a:p>
          </p:txBody>
        </p:sp>
        <p:sp>
          <p:nvSpPr>
            <p:cNvPr id="91" name="Elipse 90"/>
            <p:cNvSpPr/>
            <p:nvPr/>
          </p:nvSpPr>
          <p:spPr>
            <a:xfrm>
              <a:off x="962810" y="3007090"/>
              <a:ext cx="56836" cy="5683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>
                <a:latin typeface="Gill Sans MT" panose="020B0502020104020203" pitchFamily="34" charset="0"/>
              </a:endParaRPr>
            </a:p>
          </p:txBody>
        </p:sp>
        <p:sp>
          <p:nvSpPr>
            <p:cNvPr id="92" name="Elipse 91"/>
            <p:cNvSpPr/>
            <p:nvPr/>
          </p:nvSpPr>
          <p:spPr>
            <a:xfrm>
              <a:off x="954971" y="3463154"/>
              <a:ext cx="56836" cy="5683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>
                <a:latin typeface="Gill Sans MT" panose="020B0502020104020203" pitchFamily="34" charset="0"/>
              </a:endParaRPr>
            </a:p>
          </p:txBody>
        </p:sp>
        <p:sp>
          <p:nvSpPr>
            <p:cNvPr id="93" name="Elipse 92"/>
            <p:cNvSpPr/>
            <p:nvPr/>
          </p:nvSpPr>
          <p:spPr>
            <a:xfrm>
              <a:off x="1267006" y="3893312"/>
              <a:ext cx="56836" cy="5683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>
                <a:latin typeface="Gill Sans MT" panose="020B0502020104020203" pitchFamily="34" charset="0"/>
              </a:endParaRPr>
            </a:p>
          </p:txBody>
        </p:sp>
        <p:sp>
          <p:nvSpPr>
            <p:cNvPr id="94" name="Elipse 93"/>
            <p:cNvSpPr/>
            <p:nvPr/>
          </p:nvSpPr>
          <p:spPr>
            <a:xfrm>
              <a:off x="1602729" y="4180730"/>
              <a:ext cx="56836" cy="5683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>
                <a:latin typeface="Gill Sans MT" panose="020B0502020104020203" pitchFamily="34" charset="0"/>
              </a:endParaRPr>
            </a:p>
          </p:txBody>
        </p:sp>
        <p:sp>
          <p:nvSpPr>
            <p:cNvPr id="95" name="Elipse 94"/>
            <p:cNvSpPr/>
            <p:nvPr/>
          </p:nvSpPr>
          <p:spPr>
            <a:xfrm>
              <a:off x="2270562" y="4180730"/>
              <a:ext cx="56836" cy="5683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>
                <a:latin typeface="Gill Sans MT" panose="020B0502020104020203" pitchFamily="34" charset="0"/>
              </a:endParaRPr>
            </a:p>
          </p:txBody>
        </p:sp>
      </p:grpSp>
      <p:grpSp>
        <p:nvGrpSpPr>
          <p:cNvPr id="159" name="Grupo 158"/>
          <p:cNvGrpSpPr/>
          <p:nvPr/>
        </p:nvGrpSpPr>
        <p:grpSpPr>
          <a:xfrm>
            <a:off x="271592" y="4577136"/>
            <a:ext cx="8694710" cy="1108597"/>
            <a:chOff x="177461" y="4587552"/>
            <a:chExt cx="8694710" cy="1108597"/>
          </a:xfrm>
        </p:grpSpPr>
        <p:grpSp>
          <p:nvGrpSpPr>
            <p:cNvPr id="158" name="Grupo 157"/>
            <p:cNvGrpSpPr/>
            <p:nvPr/>
          </p:nvGrpSpPr>
          <p:grpSpPr>
            <a:xfrm>
              <a:off x="177461" y="4587552"/>
              <a:ext cx="8694710" cy="1108597"/>
              <a:chOff x="65091" y="4656111"/>
              <a:chExt cx="8664704" cy="1108597"/>
            </a:xfrm>
          </p:grpSpPr>
          <p:sp>
            <p:nvSpPr>
              <p:cNvPr id="114" name="34 CuadroTexto"/>
              <p:cNvSpPr txBox="1"/>
              <p:nvPr/>
            </p:nvSpPr>
            <p:spPr>
              <a:xfrm>
                <a:off x="4935699" y="5287464"/>
                <a:ext cx="9620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SV" sz="1200" dirty="0" smtClean="0">
                    <a:solidFill>
                      <a:srgbClr val="002060"/>
                    </a:solidFill>
                    <a:latin typeface="Gill Sans MT" panose="020B0502020104020203" pitchFamily="34" charset="0"/>
                  </a:rPr>
                  <a:t>Taiwán</a:t>
                </a:r>
                <a:r>
                  <a:rPr lang="es-SV" sz="1200" b="1" dirty="0" smtClean="0">
                    <a:solidFill>
                      <a:srgbClr val="002060"/>
                    </a:solidFill>
                    <a:latin typeface="Gill Sans MT" panose="020B0502020104020203" pitchFamily="34" charset="0"/>
                  </a:rPr>
                  <a:t> </a:t>
                </a:r>
              </a:p>
              <a:p>
                <a:pPr algn="ctr"/>
                <a:r>
                  <a:rPr lang="es-SV" sz="1200" b="1" dirty="0" smtClean="0">
                    <a:solidFill>
                      <a:srgbClr val="002060"/>
                    </a:solidFill>
                    <a:latin typeface="Gill Sans MT" panose="020B0502020104020203" pitchFamily="34" charset="0"/>
                  </a:rPr>
                  <a:t>0.7%</a:t>
                </a:r>
                <a:endParaRPr lang="es-SV" sz="1200" dirty="0">
                  <a:solidFill>
                    <a:srgbClr val="002060"/>
                  </a:solidFill>
                  <a:latin typeface="Gill Sans MT" panose="020B0502020104020203" pitchFamily="34" charset="0"/>
                </a:endParaRPr>
              </a:p>
            </p:txBody>
          </p:sp>
          <p:sp>
            <p:nvSpPr>
              <p:cNvPr id="100" name="35 CuadroTexto"/>
              <p:cNvSpPr txBox="1"/>
              <p:nvPr/>
            </p:nvSpPr>
            <p:spPr>
              <a:xfrm>
                <a:off x="7587244" y="5302382"/>
                <a:ext cx="1142551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SV" sz="1050" dirty="0" smtClean="0">
                    <a:solidFill>
                      <a:srgbClr val="002060"/>
                    </a:solidFill>
                    <a:latin typeface="Gill Sans MT" panose="020B0502020104020203" pitchFamily="34" charset="0"/>
                  </a:rPr>
                  <a:t>Otros países </a:t>
                </a:r>
              </a:p>
              <a:p>
                <a:pPr algn="ctr"/>
                <a:r>
                  <a:rPr lang="es-SV" sz="1050" b="1" dirty="0" smtClean="0">
                    <a:solidFill>
                      <a:srgbClr val="002060"/>
                    </a:solidFill>
                    <a:latin typeface="Gill Sans MT" panose="020B0502020104020203" pitchFamily="34" charset="0"/>
                  </a:rPr>
                  <a:t>5.7%</a:t>
                </a:r>
                <a:endParaRPr lang="es-SV" sz="1050" dirty="0">
                  <a:solidFill>
                    <a:srgbClr val="002060"/>
                  </a:solidFill>
                  <a:latin typeface="Gill Sans MT" panose="020B0502020104020203" pitchFamily="34" charset="0"/>
                </a:endParaRPr>
              </a:p>
            </p:txBody>
          </p:sp>
          <p:sp>
            <p:nvSpPr>
              <p:cNvPr id="101" name="31 CuadroTexto"/>
              <p:cNvSpPr txBox="1"/>
              <p:nvPr/>
            </p:nvSpPr>
            <p:spPr>
              <a:xfrm>
                <a:off x="5857283" y="5290864"/>
                <a:ext cx="9889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SV" sz="1200" dirty="0">
                    <a:solidFill>
                      <a:srgbClr val="002060"/>
                    </a:solidFill>
                    <a:latin typeface="Gill Sans MT" panose="020B0502020104020203" pitchFamily="34" charset="0"/>
                  </a:rPr>
                  <a:t>España</a:t>
                </a:r>
                <a:r>
                  <a:rPr lang="es-SV" sz="1200" b="1" dirty="0">
                    <a:solidFill>
                      <a:srgbClr val="002060"/>
                    </a:solidFill>
                    <a:latin typeface="Gill Sans MT" panose="020B0502020104020203" pitchFamily="34" charset="0"/>
                  </a:rPr>
                  <a:t> </a:t>
                </a:r>
                <a:endParaRPr lang="es-SV" sz="1200" b="1" dirty="0" smtClean="0">
                  <a:solidFill>
                    <a:srgbClr val="002060"/>
                  </a:solidFill>
                  <a:latin typeface="Gill Sans MT" panose="020B0502020104020203" pitchFamily="34" charset="0"/>
                </a:endParaRPr>
              </a:p>
              <a:p>
                <a:pPr algn="ctr"/>
                <a:r>
                  <a:rPr lang="es-SV" sz="1200" b="1" dirty="0" smtClean="0">
                    <a:solidFill>
                      <a:srgbClr val="002060"/>
                    </a:solidFill>
                    <a:latin typeface="Gill Sans MT" panose="020B0502020104020203" pitchFamily="34" charset="0"/>
                  </a:rPr>
                  <a:t>0.6%</a:t>
                </a:r>
                <a:endParaRPr lang="es-SV" sz="1200" dirty="0">
                  <a:solidFill>
                    <a:srgbClr val="002060"/>
                  </a:solidFill>
                  <a:latin typeface="Gill Sans MT" panose="020B0502020104020203" pitchFamily="34" charset="0"/>
                </a:endParaRPr>
              </a:p>
            </p:txBody>
          </p:sp>
          <p:sp>
            <p:nvSpPr>
              <p:cNvPr id="102" name="Rectángulo 101"/>
              <p:cNvSpPr/>
              <p:nvPr/>
            </p:nvSpPr>
            <p:spPr>
              <a:xfrm>
                <a:off x="168061" y="5289715"/>
                <a:ext cx="6610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SV" sz="1200" dirty="0" smtClean="0">
                    <a:solidFill>
                      <a:srgbClr val="002060"/>
                    </a:solidFill>
                    <a:latin typeface="Gill Sans MT" panose="020B0502020104020203" pitchFamily="34" charset="0"/>
                  </a:rPr>
                  <a:t>EE.UU.</a:t>
                </a:r>
                <a:r>
                  <a:rPr lang="es-SV" sz="1200" b="1" dirty="0" smtClean="0">
                    <a:solidFill>
                      <a:srgbClr val="002060"/>
                    </a:solidFill>
                    <a:latin typeface="Gill Sans MT" panose="020B0502020104020203" pitchFamily="34" charset="0"/>
                  </a:rPr>
                  <a:t> </a:t>
                </a:r>
              </a:p>
              <a:p>
                <a:pPr algn="ctr"/>
                <a:r>
                  <a:rPr lang="es-SV" sz="1200" b="1" dirty="0" smtClean="0">
                    <a:solidFill>
                      <a:srgbClr val="002060"/>
                    </a:solidFill>
                    <a:latin typeface="Gill Sans MT" panose="020B0502020104020203" pitchFamily="34" charset="0"/>
                  </a:rPr>
                  <a:t>48.1%</a:t>
                </a:r>
                <a:endParaRPr lang="es-SV" sz="1200" dirty="0">
                  <a:solidFill>
                    <a:srgbClr val="002060"/>
                  </a:solidFill>
                  <a:latin typeface="Gill Sans MT" panose="020B0502020104020203" pitchFamily="34" charset="0"/>
                </a:endParaRPr>
              </a:p>
            </p:txBody>
          </p:sp>
          <p:sp>
            <p:nvSpPr>
              <p:cNvPr id="103" name="Rectángulo 102"/>
              <p:cNvSpPr/>
              <p:nvPr/>
            </p:nvSpPr>
            <p:spPr>
              <a:xfrm>
                <a:off x="941004" y="5287462"/>
                <a:ext cx="11626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SV" sz="1200" dirty="0">
                    <a:solidFill>
                      <a:srgbClr val="002060"/>
                    </a:solidFill>
                    <a:latin typeface="Gill Sans MT" panose="020B0502020104020203" pitchFamily="34" charset="0"/>
                  </a:rPr>
                  <a:t>Centroamérica</a:t>
                </a:r>
                <a:r>
                  <a:rPr lang="es-SV" sz="1200" b="1" dirty="0">
                    <a:solidFill>
                      <a:srgbClr val="002060"/>
                    </a:solidFill>
                    <a:latin typeface="Gill Sans MT" panose="020B0502020104020203" pitchFamily="34" charset="0"/>
                  </a:rPr>
                  <a:t> </a:t>
                </a:r>
                <a:endParaRPr lang="es-SV" sz="1200" b="1" dirty="0" smtClean="0">
                  <a:solidFill>
                    <a:srgbClr val="002060"/>
                  </a:solidFill>
                  <a:latin typeface="Gill Sans MT" panose="020B0502020104020203" pitchFamily="34" charset="0"/>
                </a:endParaRPr>
              </a:p>
              <a:p>
                <a:pPr algn="ctr"/>
                <a:r>
                  <a:rPr lang="es-SV" sz="1200" b="1" dirty="0" smtClean="0">
                    <a:solidFill>
                      <a:srgbClr val="002060"/>
                    </a:solidFill>
                    <a:latin typeface="Gill Sans MT" panose="020B0502020104020203" pitchFamily="34" charset="0"/>
                  </a:rPr>
                  <a:t>39.6%</a:t>
                </a:r>
                <a:endParaRPr lang="es-SV" sz="1200" dirty="0">
                  <a:solidFill>
                    <a:srgbClr val="002060"/>
                  </a:solidFill>
                  <a:latin typeface="Gill Sans MT" panose="020B0502020104020203" pitchFamily="34" charset="0"/>
                </a:endParaRPr>
              </a:p>
            </p:txBody>
          </p:sp>
          <p:sp>
            <p:nvSpPr>
              <p:cNvPr id="104" name="Rectángulo 103"/>
              <p:cNvSpPr/>
              <p:nvPr/>
            </p:nvSpPr>
            <p:spPr>
              <a:xfrm>
                <a:off x="2210049" y="5303042"/>
                <a:ext cx="65368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SV" sz="1200" dirty="0" smtClean="0">
                    <a:solidFill>
                      <a:srgbClr val="002060"/>
                    </a:solidFill>
                    <a:latin typeface="Gill Sans MT" panose="020B0502020104020203" pitchFamily="34" charset="0"/>
                  </a:rPr>
                  <a:t>Panamá</a:t>
                </a:r>
              </a:p>
              <a:p>
                <a:pPr algn="ctr"/>
                <a:r>
                  <a:rPr lang="es-SV" sz="1200" b="1" dirty="0" smtClean="0">
                    <a:solidFill>
                      <a:srgbClr val="002060"/>
                    </a:solidFill>
                    <a:latin typeface="Gill Sans MT" panose="020B0502020104020203" pitchFamily="34" charset="0"/>
                  </a:rPr>
                  <a:t> 2.5%</a:t>
                </a:r>
                <a:endParaRPr lang="es-SV" sz="1200" dirty="0">
                  <a:solidFill>
                    <a:srgbClr val="002060"/>
                  </a:solidFill>
                  <a:latin typeface="Gill Sans MT" panose="020B0502020104020203" pitchFamily="34" charset="0"/>
                </a:endParaRPr>
              </a:p>
            </p:txBody>
          </p:sp>
          <p:sp>
            <p:nvSpPr>
              <p:cNvPr id="105" name="Rectángulo 104"/>
              <p:cNvSpPr/>
              <p:nvPr/>
            </p:nvSpPr>
            <p:spPr>
              <a:xfrm>
                <a:off x="3110534" y="5287464"/>
                <a:ext cx="84308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SV" sz="1200" dirty="0" smtClean="0">
                    <a:solidFill>
                      <a:srgbClr val="002060"/>
                    </a:solidFill>
                    <a:latin typeface="Gill Sans MT" panose="020B0502020104020203" pitchFamily="34" charset="0"/>
                  </a:rPr>
                  <a:t>Rep. Dom</a:t>
                </a:r>
                <a:r>
                  <a:rPr lang="es-SV" sz="1200" b="1" dirty="0" smtClean="0">
                    <a:solidFill>
                      <a:srgbClr val="002060"/>
                    </a:solidFill>
                    <a:latin typeface="Gill Sans MT" panose="020B0502020104020203" pitchFamily="34" charset="0"/>
                  </a:rPr>
                  <a:t>.</a:t>
                </a:r>
              </a:p>
              <a:p>
                <a:pPr algn="ctr"/>
                <a:r>
                  <a:rPr lang="es-SV" sz="1200" b="1" dirty="0" smtClean="0">
                    <a:solidFill>
                      <a:srgbClr val="002060"/>
                    </a:solidFill>
                    <a:latin typeface="Gill Sans MT" panose="020B0502020104020203" pitchFamily="34" charset="0"/>
                  </a:rPr>
                  <a:t> 1.6%</a:t>
                </a:r>
                <a:endParaRPr lang="es-SV" sz="1200" dirty="0">
                  <a:solidFill>
                    <a:srgbClr val="002060"/>
                  </a:solidFill>
                  <a:latin typeface="Gill Sans MT" panose="020B0502020104020203" pitchFamily="34" charset="0"/>
                </a:endParaRPr>
              </a:p>
            </p:txBody>
          </p:sp>
          <p:sp>
            <p:nvSpPr>
              <p:cNvPr id="106" name="25 CuadroTexto"/>
              <p:cNvSpPr txBox="1"/>
              <p:nvPr/>
            </p:nvSpPr>
            <p:spPr>
              <a:xfrm>
                <a:off x="4053658" y="5287463"/>
                <a:ext cx="9363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SV" sz="1200" dirty="0" smtClean="0">
                    <a:solidFill>
                      <a:srgbClr val="002060"/>
                    </a:solidFill>
                    <a:latin typeface="Gill Sans MT" panose="020B0502020104020203" pitchFamily="34" charset="0"/>
                  </a:rPr>
                  <a:t>México </a:t>
                </a:r>
              </a:p>
              <a:p>
                <a:pPr algn="ctr"/>
                <a:r>
                  <a:rPr lang="es-SV" sz="1200" b="1" dirty="0" smtClean="0">
                    <a:solidFill>
                      <a:srgbClr val="002060"/>
                    </a:solidFill>
                    <a:latin typeface="Gill Sans MT" panose="020B0502020104020203" pitchFamily="34" charset="0"/>
                  </a:rPr>
                  <a:t>1.3%</a:t>
                </a:r>
                <a:endParaRPr lang="es-SV" sz="1200" dirty="0">
                  <a:solidFill>
                    <a:srgbClr val="002060"/>
                  </a:solidFill>
                  <a:latin typeface="Gill Sans MT" panose="020B0502020104020203" pitchFamily="34" charset="0"/>
                </a:endParaRPr>
              </a:p>
            </p:txBody>
          </p:sp>
          <p:pic>
            <p:nvPicPr>
              <p:cNvPr id="127" name="Imagen 126" descr="C:\Users\crodriguez\Downloads\italy_square_icon_640.png"/>
              <p:cNvPicPr/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11172" y="4671690"/>
                <a:ext cx="889355" cy="66742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8" name="Imagen 127" descr="C:\Users\crodriguez\Downloads\dominican_republic_square_icon_640.png"/>
              <p:cNvPicPr/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86393" y="4671690"/>
                <a:ext cx="889355" cy="66742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9" name="Imagen 128" descr="C:\Users\crodriguez\Downloads\panama_square_icon_640.png"/>
              <p:cNvPicPr/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86813" y="4656111"/>
                <a:ext cx="889355" cy="66742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4" name="Imagen 133" descr="C:\Users\crodriguez\Downloads\united_states_of_america_square_icon_640.png"/>
              <p:cNvPicPr/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091" y="4671690"/>
                <a:ext cx="889355" cy="66742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5" name="Imagen 134" descr="C:\Users\crodriguez\Downloads\republic_of_china_square_icon_640.png"/>
              <p:cNvPicPr/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83906" y="4665106"/>
                <a:ext cx="889355" cy="66742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6" name="Imagen 135" descr="C:\Users\crodriguez\Downloads\spain_square_icon_640.png"/>
              <p:cNvPicPr/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96196" y="4676736"/>
                <a:ext cx="889355" cy="667429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51" name="Grupo 150"/>
              <p:cNvGrpSpPr/>
              <p:nvPr/>
            </p:nvGrpSpPr>
            <p:grpSpPr>
              <a:xfrm>
                <a:off x="1151110" y="4694886"/>
                <a:ext cx="726829" cy="628654"/>
                <a:chOff x="9525" y="-23982"/>
                <a:chExt cx="1118870" cy="967740"/>
              </a:xfrm>
            </p:grpSpPr>
            <p:pic>
              <p:nvPicPr>
                <p:cNvPr id="152" name="Imagen 151" descr="C:\Users\crodriguez\Downloads\costa_rica_square_icon_640.png"/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5775" y="461792"/>
                  <a:ext cx="642620" cy="48196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53" name="Imagen 152" descr="C:\Users\crodriguez\Downloads\honduras_square_icon_640.png"/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6251" y="-23982"/>
                  <a:ext cx="642622" cy="48196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54" name="Imagen 153" descr="C:\Users\crodriguez\Downloads\nicaragua_square_icon_640.png"/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379" y="461794"/>
                  <a:ext cx="642622" cy="48196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55" name="Imagen 154" descr="C:\Users\crodriguez\Downloads\guatemala_square_icon_640.png"/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525" y="-23982"/>
                  <a:ext cx="642620" cy="48196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156" name="Imagen 155" descr="C:\Users\crodriguez\Downloads\mexico_square_icon_640.png"/>
              <p:cNvPicPr/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56500" y="4670697"/>
                <a:ext cx="884405" cy="66330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57" name="32 CuadroTexto"/>
              <p:cNvSpPr txBox="1"/>
              <p:nvPr/>
            </p:nvSpPr>
            <p:spPr>
              <a:xfrm>
                <a:off x="6849766" y="5303043"/>
                <a:ext cx="8229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SV" sz="1200" dirty="0" smtClean="0">
                    <a:solidFill>
                      <a:srgbClr val="002060"/>
                    </a:solidFill>
                    <a:latin typeface="Gill Sans MT" panose="020B0502020104020203" pitchFamily="34" charset="0"/>
                  </a:rPr>
                  <a:t>Italia</a:t>
                </a:r>
                <a:r>
                  <a:rPr lang="es-SV" sz="1200" b="1" dirty="0" smtClean="0">
                    <a:solidFill>
                      <a:srgbClr val="002060"/>
                    </a:solidFill>
                    <a:latin typeface="Gill Sans MT" panose="020B0502020104020203" pitchFamily="34" charset="0"/>
                  </a:rPr>
                  <a:t> </a:t>
                </a:r>
              </a:p>
              <a:p>
                <a:pPr algn="ctr"/>
                <a:r>
                  <a:rPr lang="es-SV" sz="1200" b="1" dirty="0" smtClean="0">
                    <a:solidFill>
                      <a:srgbClr val="002060"/>
                    </a:solidFill>
                    <a:latin typeface="Gill Sans MT" panose="020B0502020104020203" pitchFamily="34" charset="0"/>
                  </a:rPr>
                  <a:t>1%</a:t>
                </a:r>
                <a:endParaRPr lang="es-SV" sz="1200" dirty="0">
                  <a:solidFill>
                    <a:srgbClr val="002060"/>
                  </a:solidFill>
                  <a:latin typeface="Gill Sans MT" panose="020B0502020104020203" pitchFamily="34" charset="0"/>
                </a:endParaRPr>
              </a:p>
            </p:txBody>
          </p:sp>
        </p:grpSp>
        <p:pic>
          <p:nvPicPr>
            <p:cNvPr id="12290" name="Picture 2" descr="Resultado de imagen para other countries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3200" y="4602138"/>
              <a:ext cx="655493" cy="655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8431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2692</TotalTime>
  <Words>192</Words>
  <Application>Microsoft Office PowerPoint</Application>
  <PresentationFormat>Presentación en pantalla (4:3)</PresentationFormat>
  <Paragraphs>73</Paragraphs>
  <Slides>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Arial</vt:lpstr>
      <vt:lpstr>Calibri</vt:lpstr>
      <vt:lpstr>Gill Sans MT</vt:lpstr>
      <vt:lpstr>MS Mincho</vt:lpstr>
      <vt:lpstr>Times New Roman</vt:lpstr>
      <vt:lpstr>Tema de Office</vt:lpstr>
      <vt:lpstr>Presentación de PowerPoint</vt:lpstr>
      <vt:lpstr>Presentación de PowerPoint</vt:lpstr>
      <vt:lpstr>Presentación de PowerPoint</vt:lpstr>
    </vt:vector>
  </TitlesOfParts>
  <Company>PROESA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Hector Cartagena</dc:creator>
  <cp:lastModifiedBy>Rafael Moreno</cp:lastModifiedBy>
  <cp:revision>327</cp:revision>
  <dcterms:created xsi:type="dcterms:W3CDTF">2016-09-08T22:23:23Z</dcterms:created>
  <dcterms:modified xsi:type="dcterms:W3CDTF">2017-09-19T03:20:02Z</dcterms:modified>
</cp:coreProperties>
</file>