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6" r:id="rId21"/>
    <p:sldId id="277" r:id="rId22"/>
    <p:sldId id="278" r:id="rId23"/>
    <p:sldId id="280" r:id="rId24"/>
    <p:sldId id="281" r:id="rId25"/>
    <p:sldId id="279" r:id="rId26"/>
    <p:sldId id="282" r:id="rId27"/>
    <p:sldId id="283" r:id="rId28"/>
    <p:sldId id="285" r:id="rId29"/>
  </p:sldIdLst>
  <p:sldSz cx="9144000" cy="6858000" type="screen4x3"/>
  <p:notesSz cx="7019925" cy="9305925"/>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264" y="12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29BFE6-27A1-47C1-92D9-816B1A3341F0}" type="doc">
      <dgm:prSet loTypeId="urn:microsoft.com/office/officeart/2005/8/layout/hList1" loCatId="list" qsTypeId="urn:microsoft.com/office/officeart/2005/8/quickstyle/simple1" qsCatId="simple" csTypeId="urn:microsoft.com/office/officeart/2005/8/colors/accent0_3" csCatId="mainScheme" phldr="1"/>
      <dgm:spPr/>
      <dgm:t>
        <a:bodyPr/>
        <a:lstStyle/>
        <a:p>
          <a:endParaRPr lang="es-SV"/>
        </a:p>
      </dgm:t>
    </dgm:pt>
    <dgm:pt modelId="{D78883D4-2B54-4576-A0C1-BDE097D00A0B}">
      <dgm:prSet phldrT="[Texto]" custT="1"/>
      <dgm:spPr/>
      <dgm:t>
        <a:bodyPr/>
        <a:lstStyle/>
        <a:p>
          <a:pPr algn="ctr"/>
          <a:r>
            <a:rPr lang="es-SV" sz="1200" b="1" dirty="0" smtClean="0"/>
            <a:t>Dirección Ejecutiva</a:t>
          </a:r>
          <a:endParaRPr lang="es-SV" sz="1200" b="1" dirty="0"/>
        </a:p>
      </dgm:t>
    </dgm:pt>
    <dgm:pt modelId="{84B038AA-915B-4E29-BAD3-9AC87AA0EB4F}" type="parTrans" cxnId="{20FC801E-BDD6-46DE-A8F3-620DBF242207}">
      <dgm:prSet/>
      <dgm:spPr/>
      <dgm:t>
        <a:bodyPr/>
        <a:lstStyle/>
        <a:p>
          <a:pPr algn="ctr"/>
          <a:endParaRPr lang="es-SV" sz="4000" b="1"/>
        </a:p>
      </dgm:t>
    </dgm:pt>
    <dgm:pt modelId="{353D37DE-4EF3-4A96-8100-657C23C7C187}" type="sibTrans" cxnId="{20FC801E-BDD6-46DE-A8F3-620DBF242207}">
      <dgm:prSet/>
      <dgm:spPr/>
      <dgm:t>
        <a:bodyPr/>
        <a:lstStyle/>
        <a:p>
          <a:pPr algn="ctr"/>
          <a:endParaRPr lang="es-SV" sz="4000" b="1"/>
        </a:p>
      </dgm:t>
    </dgm:pt>
    <dgm:pt modelId="{E36969CB-70B3-43F8-BB76-012A46B2F9B6}">
      <dgm:prSet phldrT="[Texto]" custT="1"/>
      <dgm:spPr/>
      <dgm:t>
        <a:bodyPr/>
        <a:lstStyle/>
        <a:p>
          <a:pPr algn="ctr"/>
          <a:r>
            <a:rPr lang="es-SV" sz="1200" b="1" dirty="0"/>
            <a:t>Mujeres: </a:t>
          </a:r>
          <a:r>
            <a:rPr lang="es-SV" sz="1200" b="1" dirty="0" smtClean="0"/>
            <a:t>1</a:t>
          </a:r>
          <a:endParaRPr lang="es-SV" sz="1200" b="1" dirty="0"/>
        </a:p>
      </dgm:t>
    </dgm:pt>
    <dgm:pt modelId="{74108FE4-0113-45D6-B2F9-FB26F156F23C}" type="parTrans" cxnId="{4F106750-7FAF-4D35-99BC-866068C69871}">
      <dgm:prSet/>
      <dgm:spPr/>
      <dgm:t>
        <a:bodyPr/>
        <a:lstStyle/>
        <a:p>
          <a:pPr algn="ctr"/>
          <a:endParaRPr lang="es-SV" sz="4000" b="1"/>
        </a:p>
      </dgm:t>
    </dgm:pt>
    <dgm:pt modelId="{A4C7E008-52EA-4DCA-A24E-B25373B0758A}" type="sibTrans" cxnId="{4F106750-7FAF-4D35-99BC-866068C69871}">
      <dgm:prSet/>
      <dgm:spPr/>
      <dgm:t>
        <a:bodyPr/>
        <a:lstStyle/>
        <a:p>
          <a:pPr algn="ctr"/>
          <a:endParaRPr lang="es-SV" sz="4000" b="1"/>
        </a:p>
      </dgm:t>
    </dgm:pt>
    <dgm:pt modelId="{A2697162-2360-4888-BC5F-8037C8DBED3C}">
      <dgm:prSet phldrT="[Texto]" custT="1"/>
      <dgm:spPr/>
      <dgm:t>
        <a:bodyPr/>
        <a:lstStyle/>
        <a:p>
          <a:pPr algn="ctr"/>
          <a:r>
            <a:rPr lang="es-SV" sz="1200" b="1" dirty="0"/>
            <a:t>Hombres </a:t>
          </a:r>
          <a:r>
            <a:rPr lang="es-SV" sz="1200" b="1" dirty="0" smtClean="0"/>
            <a:t>1</a:t>
          </a:r>
          <a:endParaRPr lang="es-SV" sz="1200" b="1" dirty="0"/>
        </a:p>
      </dgm:t>
    </dgm:pt>
    <dgm:pt modelId="{9D76D1B5-6E15-4B14-8E12-3F52C3E4CFC7}" type="parTrans" cxnId="{A8060763-480C-4EB8-9032-63489699DC30}">
      <dgm:prSet/>
      <dgm:spPr/>
      <dgm:t>
        <a:bodyPr/>
        <a:lstStyle/>
        <a:p>
          <a:pPr algn="ctr"/>
          <a:endParaRPr lang="es-SV" sz="4000" b="1"/>
        </a:p>
      </dgm:t>
    </dgm:pt>
    <dgm:pt modelId="{9D8564D3-FFAF-4A5C-8B47-9F9715354098}" type="sibTrans" cxnId="{A8060763-480C-4EB8-9032-63489699DC30}">
      <dgm:prSet/>
      <dgm:spPr/>
      <dgm:t>
        <a:bodyPr/>
        <a:lstStyle/>
        <a:p>
          <a:pPr algn="ctr"/>
          <a:endParaRPr lang="es-SV" sz="4000" b="1"/>
        </a:p>
      </dgm:t>
    </dgm:pt>
    <dgm:pt modelId="{3108EC42-4473-43D2-966A-E60287C0C5AE}">
      <dgm:prSet phldrT="[Texto]" custT="1"/>
      <dgm:spPr/>
      <dgm:t>
        <a:bodyPr/>
        <a:lstStyle/>
        <a:p>
          <a:pPr algn="ctr"/>
          <a:r>
            <a:rPr lang="es-SV" sz="1200" b="1" dirty="0"/>
            <a:t>Auditoria Interna </a:t>
          </a:r>
        </a:p>
      </dgm:t>
    </dgm:pt>
    <dgm:pt modelId="{7B50B088-ECF8-43BA-AEEC-E340C8024B1C}" type="parTrans" cxnId="{37B133B0-71DB-4A40-868F-C2D77F13B8D6}">
      <dgm:prSet/>
      <dgm:spPr/>
      <dgm:t>
        <a:bodyPr/>
        <a:lstStyle/>
        <a:p>
          <a:pPr algn="ctr"/>
          <a:endParaRPr lang="es-SV" sz="4000" b="1"/>
        </a:p>
      </dgm:t>
    </dgm:pt>
    <dgm:pt modelId="{596618BD-0F12-4040-9E6C-7766783319FF}" type="sibTrans" cxnId="{37B133B0-71DB-4A40-868F-C2D77F13B8D6}">
      <dgm:prSet/>
      <dgm:spPr/>
      <dgm:t>
        <a:bodyPr/>
        <a:lstStyle/>
        <a:p>
          <a:pPr algn="ctr"/>
          <a:endParaRPr lang="es-SV" sz="4000" b="1"/>
        </a:p>
      </dgm:t>
    </dgm:pt>
    <dgm:pt modelId="{2438DBC0-87BE-421F-8E14-D76914A31F84}">
      <dgm:prSet phldrT="[Texto]" custT="1"/>
      <dgm:spPr/>
      <dgm:t>
        <a:bodyPr/>
        <a:lstStyle/>
        <a:p>
          <a:pPr algn="ctr"/>
          <a:r>
            <a:rPr lang="es-SV" sz="1200" b="1" dirty="0"/>
            <a:t>Mujeres: 0</a:t>
          </a:r>
        </a:p>
      </dgm:t>
    </dgm:pt>
    <dgm:pt modelId="{8622E361-E96D-4561-AF8C-B3F9329FF3C3}" type="parTrans" cxnId="{7F84894C-A9DF-47D2-BA77-40FC81489121}">
      <dgm:prSet/>
      <dgm:spPr/>
      <dgm:t>
        <a:bodyPr/>
        <a:lstStyle/>
        <a:p>
          <a:pPr algn="ctr"/>
          <a:endParaRPr lang="es-SV" sz="4000" b="1"/>
        </a:p>
      </dgm:t>
    </dgm:pt>
    <dgm:pt modelId="{BC0B842A-B46C-46BB-B186-A552717CB83D}" type="sibTrans" cxnId="{7F84894C-A9DF-47D2-BA77-40FC81489121}">
      <dgm:prSet/>
      <dgm:spPr/>
      <dgm:t>
        <a:bodyPr/>
        <a:lstStyle/>
        <a:p>
          <a:pPr algn="ctr"/>
          <a:endParaRPr lang="es-SV" sz="4000" b="1"/>
        </a:p>
      </dgm:t>
    </dgm:pt>
    <dgm:pt modelId="{4D388A00-24C3-4D5D-94E5-7127DFDDF4BA}">
      <dgm:prSet phldrT="[Texto]" custT="1"/>
      <dgm:spPr/>
      <dgm:t>
        <a:bodyPr/>
        <a:lstStyle/>
        <a:p>
          <a:pPr algn="ctr"/>
          <a:r>
            <a:rPr lang="es-SV" sz="1200" b="1" dirty="0"/>
            <a:t>Hombres: 1</a:t>
          </a:r>
        </a:p>
      </dgm:t>
    </dgm:pt>
    <dgm:pt modelId="{832EC8DB-DC0B-41A8-A5A4-CA5D8060B07F}" type="parTrans" cxnId="{C41B080D-400F-4252-9600-7E00684F7FC1}">
      <dgm:prSet/>
      <dgm:spPr/>
      <dgm:t>
        <a:bodyPr/>
        <a:lstStyle/>
        <a:p>
          <a:pPr algn="ctr"/>
          <a:endParaRPr lang="es-SV" sz="4000" b="1"/>
        </a:p>
      </dgm:t>
    </dgm:pt>
    <dgm:pt modelId="{52C29B46-BBB2-41B0-BFB4-FF7A988254A6}" type="sibTrans" cxnId="{C41B080D-400F-4252-9600-7E00684F7FC1}">
      <dgm:prSet/>
      <dgm:spPr/>
      <dgm:t>
        <a:bodyPr/>
        <a:lstStyle/>
        <a:p>
          <a:pPr algn="ctr"/>
          <a:endParaRPr lang="es-SV" sz="4000" b="1"/>
        </a:p>
      </dgm:t>
    </dgm:pt>
    <dgm:pt modelId="{0C869A24-9CAF-44A2-8142-11825082A658}">
      <dgm:prSet phldrT="[Texto]" custT="1"/>
      <dgm:spPr/>
      <dgm:t>
        <a:bodyPr/>
        <a:lstStyle/>
        <a:p>
          <a:pPr algn="ctr"/>
          <a:r>
            <a:rPr lang="es-SV" sz="1200" b="1" dirty="0"/>
            <a:t>Presidencia </a:t>
          </a:r>
        </a:p>
      </dgm:t>
    </dgm:pt>
    <dgm:pt modelId="{E8B1ADC1-22AE-411D-924C-31845C69E94D}" type="parTrans" cxnId="{F48510F0-DF3C-493B-8275-166726336303}">
      <dgm:prSet/>
      <dgm:spPr/>
      <dgm:t>
        <a:bodyPr/>
        <a:lstStyle/>
        <a:p>
          <a:pPr algn="ctr"/>
          <a:endParaRPr lang="es-SV" sz="4000" b="1"/>
        </a:p>
      </dgm:t>
    </dgm:pt>
    <dgm:pt modelId="{A84A7C78-D916-43DE-9F4F-71A3BB8FD9DA}" type="sibTrans" cxnId="{F48510F0-DF3C-493B-8275-166726336303}">
      <dgm:prSet/>
      <dgm:spPr/>
      <dgm:t>
        <a:bodyPr/>
        <a:lstStyle/>
        <a:p>
          <a:pPr algn="ctr"/>
          <a:endParaRPr lang="es-SV" sz="4000" b="1"/>
        </a:p>
      </dgm:t>
    </dgm:pt>
    <dgm:pt modelId="{8C6D4CB5-F593-4B30-9C5B-F8AABABC849D}">
      <dgm:prSet phldrT="[Texto]" custT="1"/>
      <dgm:spPr/>
      <dgm:t>
        <a:bodyPr/>
        <a:lstStyle/>
        <a:p>
          <a:pPr algn="ctr"/>
          <a:r>
            <a:rPr lang="es-SV" sz="1200" b="1" dirty="0"/>
            <a:t>Mujeres: </a:t>
          </a:r>
          <a:r>
            <a:rPr lang="es-SV" sz="1200" b="1" dirty="0" smtClean="0"/>
            <a:t>1</a:t>
          </a:r>
          <a:endParaRPr lang="es-SV" sz="1200" b="1" dirty="0"/>
        </a:p>
      </dgm:t>
    </dgm:pt>
    <dgm:pt modelId="{47F7077C-ACB2-4604-BB40-4E27100780F6}" type="parTrans" cxnId="{97661CA4-7C50-4CEF-B376-EF2F4B899976}">
      <dgm:prSet/>
      <dgm:spPr/>
      <dgm:t>
        <a:bodyPr/>
        <a:lstStyle/>
        <a:p>
          <a:pPr algn="ctr"/>
          <a:endParaRPr lang="es-SV" sz="4000" b="1"/>
        </a:p>
      </dgm:t>
    </dgm:pt>
    <dgm:pt modelId="{E6D22819-9494-41C8-B8E8-E94B4C70244E}" type="sibTrans" cxnId="{97661CA4-7C50-4CEF-B376-EF2F4B899976}">
      <dgm:prSet/>
      <dgm:spPr/>
      <dgm:t>
        <a:bodyPr/>
        <a:lstStyle/>
        <a:p>
          <a:pPr algn="ctr"/>
          <a:endParaRPr lang="es-SV" sz="4000" b="1"/>
        </a:p>
      </dgm:t>
    </dgm:pt>
    <dgm:pt modelId="{BC30905D-53A6-41E1-9111-1AA067DBFAD1}">
      <dgm:prSet phldrT="[Texto]" custT="1"/>
      <dgm:spPr/>
      <dgm:t>
        <a:bodyPr/>
        <a:lstStyle/>
        <a:p>
          <a:pPr algn="ctr"/>
          <a:r>
            <a:rPr lang="es-SV" sz="1200" b="1" dirty="0"/>
            <a:t>Hombres: 3</a:t>
          </a:r>
        </a:p>
      </dgm:t>
    </dgm:pt>
    <dgm:pt modelId="{32F30580-1576-4FA6-8D20-7CAA6A74DE14}" type="parTrans" cxnId="{BDC65937-8073-4B2A-A662-521B5FC97CFA}">
      <dgm:prSet/>
      <dgm:spPr/>
      <dgm:t>
        <a:bodyPr/>
        <a:lstStyle/>
        <a:p>
          <a:pPr algn="ctr"/>
          <a:endParaRPr lang="es-SV" sz="4000" b="1"/>
        </a:p>
      </dgm:t>
    </dgm:pt>
    <dgm:pt modelId="{E61F0781-08CB-4FE6-9FD4-47E6D3ACA3FB}" type="sibTrans" cxnId="{BDC65937-8073-4B2A-A662-521B5FC97CFA}">
      <dgm:prSet/>
      <dgm:spPr/>
      <dgm:t>
        <a:bodyPr/>
        <a:lstStyle/>
        <a:p>
          <a:pPr algn="ctr"/>
          <a:endParaRPr lang="es-SV" sz="4000" b="1"/>
        </a:p>
      </dgm:t>
    </dgm:pt>
    <dgm:pt modelId="{D4A8312F-BE78-4B8D-B2CD-18B815B84D09}">
      <dgm:prSet phldrT="[Texto]" custT="1"/>
      <dgm:spPr/>
      <dgm:t>
        <a:bodyPr/>
        <a:lstStyle/>
        <a:p>
          <a:pPr algn="ctr"/>
          <a:r>
            <a:rPr lang="es-SV" sz="1200" b="1" dirty="0"/>
            <a:t>OIR</a:t>
          </a:r>
        </a:p>
      </dgm:t>
    </dgm:pt>
    <dgm:pt modelId="{95AE1044-6F89-48CE-B0E4-C8E106CA00C4}" type="parTrans" cxnId="{0D9FEC0F-146A-478D-84AD-4AF0981AC31D}">
      <dgm:prSet/>
      <dgm:spPr/>
      <dgm:t>
        <a:bodyPr/>
        <a:lstStyle/>
        <a:p>
          <a:pPr algn="ctr"/>
          <a:endParaRPr lang="es-SV" sz="4000" b="1"/>
        </a:p>
      </dgm:t>
    </dgm:pt>
    <dgm:pt modelId="{D310E45B-CC53-4779-959E-18588367B59B}" type="sibTrans" cxnId="{0D9FEC0F-146A-478D-84AD-4AF0981AC31D}">
      <dgm:prSet/>
      <dgm:spPr/>
      <dgm:t>
        <a:bodyPr/>
        <a:lstStyle/>
        <a:p>
          <a:pPr algn="ctr"/>
          <a:endParaRPr lang="es-SV" sz="4000" b="1"/>
        </a:p>
      </dgm:t>
    </dgm:pt>
    <dgm:pt modelId="{695903B1-0FD7-49D3-B66E-26953B9D6D11}">
      <dgm:prSet phldrT="[Texto]" custT="1"/>
      <dgm:spPr/>
      <dgm:t>
        <a:bodyPr/>
        <a:lstStyle/>
        <a:p>
          <a:pPr algn="ctr"/>
          <a:r>
            <a:rPr lang="es-SV" sz="1200" b="1" dirty="0"/>
            <a:t>Mujeres: 1</a:t>
          </a:r>
        </a:p>
      </dgm:t>
    </dgm:pt>
    <dgm:pt modelId="{C6D40CD0-9F6E-486A-9FAF-56A8C71FCE66}" type="parTrans" cxnId="{55D986F3-9F56-4320-897F-1B456C9295FE}">
      <dgm:prSet/>
      <dgm:spPr/>
      <dgm:t>
        <a:bodyPr/>
        <a:lstStyle/>
        <a:p>
          <a:pPr algn="ctr"/>
          <a:endParaRPr lang="es-SV" sz="4000" b="1"/>
        </a:p>
      </dgm:t>
    </dgm:pt>
    <dgm:pt modelId="{C2151EB6-BE6E-414F-AE22-253E9009174D}" type="sibTrans" cxnId="{55D986F3-9F56-4320-897F-1B456C9295FE}">
      <dgm:prSet/>
      <dgm:spPr/>
      <dgm:t>
        <a:bodyPr/>
        <a:lstStyle/>
        <a:p>
          <a:pPr algn="ctr"/>
          <a:endParaRPr lang="es-SV" sz="4000" b="1"/>
        </a:p>
      </dgm:t>
    </dgm:pt>
    <dgm:pt modelId="{D6423803-3F8E-4C20-8065-C52B82B5DA29}">
      <dgm:prSet phldrT="[Texto]" custT="1"/>
      <dgm:spPr/>
      <dgm:t>
        <a:bodyPr/>
        <a:lstStyle/>
        <a:p>
          <a:pPr algn="ctr"/>
          <a:r>
            <a:rPr lang="es-SV" sz="1200" b="1" dirty="0"/>
            <a:t>Hombres: 0</a:t>
          </a:r>
        </a:p>
      </dgm:t>
    </dgm:pt>
    <dgm:pt modelId="{AAB53E98-F013-45F0-BB31-1B68DC0A0479}" type="parTrans" cxnId="{D75B7FFF-ECDC-40C1-8709-A9ACD480E0BE}">
      <dgm:prSet/>
      <dgm:spPr/>
      <dgm:t>
        <a:bodyPr/>
        <a:lstStyle/>
        <a:p>
          <a:pPr algn="ctr"/>
          <a:endParaRPr lang="es-SV" sz="4000" b="1"/>
        </a:p>
      </dgm:t>
    </dgm:pt>
    <dgm:pt modelId="{914294CD-8EDE-446C-B9BB-C2AB93CD16EB}" type="sibTrans" cxnId="{D75B7FFF-ECDC-40C1-8709-A9ACD480E0BE}">
      <dgm:prSet/>
      <dgm:spPr/>
      <dgm:t>
        <a:bodyPr/>
        <a:lstStyle/>
        <a:p>
          <a:pPr algn="ctr"/>
          <a:endParaRPr lang="es-SV" sz="4000" b="1"/>
        </a:p>
      </dgm:t>
    </dgm:pt>
    <dgm:pt modelId="{B70AB684-59CA-4963-B95C-B55EB53503C1}" type="pres">
      <dgm:prSet presAssocID="{9529BFE6-27A1-47C1-92D9-816B1A3341F0}" presName="Name0" presStyleCnt="0">
        <dgm:presLayoutVars>
          <dgm:dir/>
          <dgm:animLvl val="lvl"/>
          <dgm:resizeHandles val="exact"/>
        </dgm:presLayoutVars>
      </dgm:prSet>
      <dgm:spPr/>
      <dgm:t>
        <a:bodyPr/>
        <a:lstStyle/>
        <a:p>
          <a:endParaRPr lang="es-SV"/>
        </a:p>
      </dgm:t>
    </dgm:pt>
    <dgm:pt modelId="{83433ACA-4703-4902-A0AD-949E2C1A8887}" type="pres">
      <dgm:prSet presAssocID="{D78883D4-2B54-4576-A0C1-BDE097D00A0B}" presName="composite" presStyleCnt="0"/>
      <dgm:spPr/>
    </dgm:pt>
    <dgm:pt modelId="{AB35DDA7-DBDC-4351-ACD5-234DCE1DE938}" type="pres">
      <dgm:prSet presAssocID="{D78883D4-2B54-4576-A0C1-BDE097D00A0B}" presName="parTx" presStyleLbl="alignNode1" presStyleIdx="0" presStyleCnt="4">
        <dgm:presLayoutVars>
          <dgm:chMax val="0"/>
          <dgm:chPref val="0"/>
          <dgm:bulletEnabled val="1"/>
        </dgm:presLayoutVars>
      </dgm:prSet>
      <dgm:spPr/>
      <dgm:t>
        <a:bodyPr/>
        <a:lstStyle/>
        <a:p>
          <a:endParaRPr lang="es-SV"/>
        </a:p>
      </dgm:t>
    </dgm:pt>
    <dgm:pt modelId="{2F38AF06-7178-4AA2-9379-9E6B913B4C7A}" type="pres">
      <dgm:prSet presAssocID="{D78883D4-2B54-4576-A0C1-BDE097D00A0B}" presName="desTx" presStyleLbl="alignAccFollowNode1" presStyleIdx="0" presStyleCnt="4">
        <dgm:presLayoutVars>
          <dgm:bulletEnabled val="1"/>
        </dgm:presLayoutVars>
      </dgm:prSet>
      <dgm:spPr/>
      <dgm:t>
        <a:bodyPr/>
        <a:lstStyle/>
        <a:p>
          <a:endParaRPr lang="es-SV"/>
        </a:p>
      </dgm:t>
    </dgm:pt>
    <dgm:pt modelId="{7DFF249E-2AF7-4A78-8264-3EC5F63A76F9}" type="pres">
      <dgm:prSet presAssocID="{353D37DE-4EF3-4A96-8100-657C23C7C187}" presName="space" presStyleCnt="0"/>
      <dgm:spPr/>
    </dgm:pt>
    <dgm:pt modelId="{DD0733F0-B005-43C5-A0A3-E3A6BC842682}" type="pres">
      <dgm:prSet presAssocID="{3108EC42-4473-43D2-966A-E60287C0C5AE}" presName="composite" presStyleCnt="0"/>
      <dgm:spPr/>
    </dgm:pt>
    <dgm:pt modelId="{08B54EF5-9A67-4013-B681-7A0C46A4367B}" type="pres">
      <dgm:prSet presAssocID="{3108EC42-4473-43D2-966A-E60287C0C5AE}" presName="parTx" presStyleLbl="alignNode1" presStyleIdx="1" presStyleCnt="4">
        <dgm:presLayoutVars>
          <dgm:chMax val="0"/>
          <dgm:chPref val="0"/>
          <dgm:bulletEnabled val="1"/>
        </dgm:presLayoutVars>
      </dgm:prSet>
      <dgm:spPr/>
      <dgm:t>
        <a:bodyPr/>
        <a:lstStyle/>
        <a:p>
          <a:endParaRPr lang="es-SV"/>
        </a:p>
      </dgm:t>
    </dgm:pt>
    <dgm:pt modelId="{942B9125-BABB-472D-B9C2-F82D9D398B1E}" type="pres">
      <dgm:prSet presAssocID="{3108EC42-4473-43D2-966A-E60287C0C5AE}" presName="desTx" presStyleLbl="alignAccFollowNode1" presStyleIdx="1" presStyleCnt="4">
        <dgm:presLayoutVars>
          <dgm:bulletEnabled val="1"/>
        </dgm:presLayoutVars>
      </dgm:prSet>
      <dgm:spPr/>
      <dgm:t>
        <a:bodyPr/>
        <a:lstStyle/>
        <a:p>
          <a:endParaRPr lang="es-SV"/>
        </a:p>
      </dgm:t>
    </dgm:pt>
    <dgm:pt modelId="{84DDB408-E524-4E19-8A50-F83185800F91}" type="pres">
      <dgm:prSet presAssocID="{596618BD-0F12-4040-9E6C-7766783319FF}" presName="space" presStyleCnt="0"/>
      <dgm:spPr/>
    </dgm:pt>
    <dgm:pt modelId="{F36632B3-22F7-4DA8-82A5-4C1292D18675}" type="pres">
      <dgm:prSet presAssocID="{0C869A24-9CAF-44A2-8142-11825082A658}" presName="composite" presStyleCnt="0"/>
      <dgm:spPr/>
    </dgm:pt>
    <dgm:pt modelId="{DEE404E0-74A6-4C4D-9EBF-528543103E15}" type="pres">
      <dgm:prSet presAssocID="{0C869A24-9CAF-44A2-8142-11825082A658}" presName="parTx" presStyleLbl="alignNode1" presStyleIdx="2" presStyleCnt="4">
        <dgm:presLayoutVars>
          <dgm:chMax val="0"/>
          <dgm:chPref val="0"/>
          <dgm:bulletEnabled val="1"/>
        </dgm:presLayoutVars>
      </dgm:prSet>
      <dgm:spPr/>
      <dgm:t>
        <a:bodyPr/>
        <a:lstStyle/>
        <a:p>
          <a:endParaRPr lang="es-SV"/>
        </a:p>
      </dgm:t>
    </dgm:pt>
    <dgm:pt modelId="{F1C69086-9AC0-4408-97AF-A7545211FFDE}" type="pres">
      <dgm:prSet presAssocID="{0C869A24-9CAF-44A2-8142-11825082A658}" presName="desTx" presStyleLbl="alignAccFollowNode1" presStyleIdx="2" presStyleCnt="4">
        <dgm:presLayoutVars>
          <dgm:bulletEnabled val="1"/>
        </dgm:presLayoutVars>
      </dgm:prSet>
      <dgm:spPr/>
      <dgm:t>
        <a:bodyPr/>
        <a:lstStyle/>
        <a:p>
          <a:endParaRPr lang="es-SV"/>
        </a:p>
      </dgm:t>
    </dgm:pt>
    <dgm:pt modelId="{92C5F1E1-2A0B-4920-9FE3-61315ECA7A02}" type="pres">
      <dgm:prSet presAssocID="{A84A7C78-D916-43DE-9F4F-71A3BB8FD9DA}" presName="space" presStyleCnt="0"/>
      <dgm:spPr/>
    </dgm:pt>
    <dgm:pt modelId="{9A8001B6-C9C1-442A-80B2-E790B94C5033}" type="pres">
      <dgm:prSet presAssocID="{D4A8312F-BE78-4B8D-B2CD-18B815B84D09}" presName="composite" presStyleCnt="0"/>
      <dgm:spPr/>
    </dgm:pt>
    <dgm:pt modelId="{A1D9C35A-038C-41CD-8BA4-C982128E6465}" type="pres">
      <dgm:prSet presAssocID="{D4A8312F-BE78-4B8D-B2CD-18B815B84D09}" presName="parTx" presStyleLbl="alignNode1" presStyleIdx="3" presStyleCnt="4">
        <dgm:presLayoutVars>
          <dgm:chMax val="0"/>
          <dgm:chPref val="0"/>
          <dgm:bulletEnabled val="1"/>
        </dgm:presLayoutVars>
      </dgm:prSet>
      <dgm:spPr/>
      <dgm:t>
        <a:bodyPr/>
        <a:lstStyle/>
        <a:p>
          <a:endParaRPr lang="es-SV"/>
        </a:p>
      </dgm:t>
    </dgm:pt>
    <dgm:pt modelId="{E94A5DE1-5484-4E3F-AC9A-D5640700AA95}" type="pres">
      <dgm:prSet presAssocID="{D4A8312F-BE78-4B8D-B2CD-18B815B84D09}" presName="desTx" presStyleLbl="alignAccFollowNode1" presStyleIdx="3" presStyleCnt="4">
        <dgm:presLayoutVars>
          <dgm:bulletEnabled val="1"/>
        </dgm:presLayoutVars>
      </dgm:prSet>
      <dgm:spPr/>
      <dgm:t>
        <a:bodyPr/>
        <a:lstStyle/>
        <a:p>
          <a:endParaRPr lang="es-SV"/>
        </a:p>
      </dgm:t>
    </dgm:pt>
  </dgm:ptLst>
  <dgm:cxnLst>
    <dgm:cxn modelId="{7F84894C-A9DF-47D2-BA77-40FC81489121}" srcId="{3108EC42-4473-43D2-966A-E60287C0C5AE}" destId="{2438DBC0-87BE-421F-8E14-D76914A31F84}" srcOrd="0" destOrd="0" parTransId="{8622E361-E96D-4561-AF8C-B3F9329FF3C3}" sibTransId="{BC0B842A-B46C-46BB-B186-A552717CB83D}"/>
    <dgm:cxn modelId="{D58C4F64-8927-4949-B9D4-80912059DA1A}" type="presOf" srcId="{0C869A24-9CAF-44A2-8142-11825082A658}" destId="{DEE404E0-74A6-4C4D-9EBF-528543103E15}" srcOrd="0" destOrd="0" presId="urn:microsoft.com/office/officeart/2005/8/layout/hList1"/>
    <dgm:cxn modelId="{52108D92-2494-4037-8B17-02AB150B1732}" type="presOf" srcId="{2438DBC0-87BE-421F-8E14-D76914A31F84}" destId="{942B9125-BABB-472D-B9C2-F82D9D398B1E}" srcOrd="0" destOrd="0" presId="urn:microsoft.com/office/officeart/2005/8/layout/hList1"/>
    <dgm:cxn modelId="{AF040167-470A-47D3-8358-345249CD6EE8}" type="presOf" srcId="{D6423803-3F8E-4C20-8065-C52B82B5DA29}" destId="{E94A5DE1-5484-4E3F-AC9A-D5640700AA95}" srcOrd="0" destOrd="1" presId="urn:microsoft.com/office/officeart/2005/8/layout/hList1"/>
    <dgm:cxn modelId="{4A8508AA-0F39-4E42-ADEC-E0C2EE50ED6D}" type="presOf" srcId="{695903B1-0FD7-49D3-B66E-26953B9D6D11}" destId="{E94A5DE1-5484-4E3F-AC9A-D5640700AA95}" srcOrd="0" destOrd="0" presId="urn:microsoft.com/office/officeart/2005/8/layout/hList1"/>
    <dgm:cxn modelId="{20FC801E-BDD6-46DE-A8F3-620DBF242207}" srcId="{9529BFE6-27A1-47C1-92D9-816B1A3341F0}" destId="{D78883D4-2B54-4576-A0C1-BDE097D00A0B}" srcOrd="0" destOrd="0" parTransId="{84B038AA-915B-4E29-BAD3-9AC87AA0EB4F}" sibTransId="{353D37DE-4EF3-4A96-8100-657C23C7C187}"/>
    <dgm:cxn modelId="{62556A96-5199-4AA8-930D-7041B6FB0213}" type="presOf" srcId="{BC30905D-53A6-41E1-9111-1AA067DBFAD1}" destId="{F1C69086-9AC0-4408-97AF-A7545211FFDE}" srcOrd="0" destOrd="1" presId="urn:microsoft.com/office/officeart/2005/8/layout/hList1"/>
    <dgm:cxn modelId="{2D3869E4-24EB-4FC3-A400-C1C06AB12F80}" type="presOf" srcId="{D78883D4-2B54-4576-A0C1-BDE097D00A0B}" destId="{AB35DDA7-DBDC-4351-ACD5-234DCE1DE938}" srcOrd="0" destOrd="0" presId="urn:microsoft.com/office/officeart/2005/8/layout/hList1"/>
    <dgm:cxn modelId="{5049000F-208C-4ECB-8A08-F7F13E9CADE3}" type="presOf" srcId="{E36969CB-70B3-43F8-BB76-012A46B2F9B6}" destId="{2F38AF06-7178-4AA2-9379-9E6B913B4C7A}" srcOrd="0" destOrd="0" presId="urn:microsoft.com/office/officeart/2005/8/layout/hList1"/>
    <dgm:cxn modelId="{A8060763-480C-4EB8-9032-63489699DC30}" srcId="{D78883D4-2B54-4576-A0C1-BDE097D00A0B}" destId="{A2697162-2360-4888-BC5F-8037C8DBED3C}" srcOrd="1" destOrd="0" parTransId="{9D76D1B5-6E15-4B14-8E12-3F52C3E4CFC7}" sibTransId="{9D8564D3-FFAF-4A5C-8B47-9F9715354098}"/>
    <dgm:cxn modelId="{47669BB6-1284-47C7-9B0F-753D68D136C8}" type="presOf" srcId="{D4A8312F-BE78-4B8D-B2CD-18B815B84D09}" destId="{A1D9C35A-038C-41CD-8BA4-C982128E6465}" srcOrd="0" destOrd="0" presId="urn:microsoft.com/office/officeart/2005/8/layout/hList1"/>
    <dgm:cxn modelId="{BDC65937-8073-4B2A-A662-521B5FC97CFA}" srcId="{0C869A24-9CAF-44A2-8142-11825082A658}" destId="{BC30905D-53A6-41E1-9111-1AA067DBFAD1}" srcOrd="1" destOrd="0" parTransId="{32F30580-1576-4FA6-8D20-7CAA6A74DE14}" sibTransId="{E61F0781-08CB-4FE6-9FD4-47E6D3ACA3FB}"/>
    <dgm:cxn modelId="{F67A04D9-B922-4391-8638-B1C5716F42B2}" type="presOf" srcId="{8C6D4CB5-F593-4B30-9C5B-F8AABABC849D}" destId="{F1C69086-9AC0-4408-97AF-A7545211FFDE}" srcOrd="0" destOrd="0" presId="urn:microsoft.com/office/officeart/2005/8/layout/hList1"/>
    <dgm:cxn modelId="{D75B7FFF-ECDC-40C1-8709-A9ACD480E0BE}" srcId="{D4A8312F-BE78-4B8D-B2CD-18B815B84D09}" destId="{D6423803-3F8E-4C20-8065-C52B82B5DA29}" srcOrd="1" destOrd="0" parTransId="{AAB53E98-F013-45F0-BB31-1B68DC0A0479}" sibTransId="{914294CD-8EDE-446C-B9BB-C2AB93CD16EB}"/>
    <dgm:cxn modelId="{57DF6952-EA6B-43E6-BB58-A0FFAEFBC903}" type="presOf" srcId="{4D388A00-24C3-4D5D-94E5-7127DFDDF4BA}" destId="{942B9125-BABB-472D-B9C2-F82D9D398B1E}" srcOrd="0" destOrd="1" presId="urn:microsoft.com/office/officeart/2005/8/layout/hList1"/>
    <dgm:cxn modelId="{9EFB7DC1-6BE5-44C3-A741-A36749DF2FC5}" type="presOf" srcId="{3108EC42-4473-43D2-966A-E60287C0C5AE}" destId="{08B54EF5-9A67-4013-B681-7A0C46A4367B}" srcOrd="0" destOrd="0" presId="urn:microsoft.com/office/officeart/2005/8/layout/hList1"/>
    <dgm:cxn modelId="{0D9FEC0F-146A-478D-84AD-4AF0981AC31D}" srcId="{9529BFE6-27A1-47C1-92D9-816B1A3341F0}" destId="{D4A8312F-BE78-4B8D-B2CD-18B815B84D09}" srcOrd="3" destOrd="0" parTransId="{95AE1044-6F89-48CE-B0E4-C8E106CA00C4}" sibTransId="{D310E45B-CC53-4779-959E-18588367B59B}"/>
    <dgm:cxn modelId="{D9545914-D508-4175-8842-253431581ED1}" type="presOf" srcId="{9529BFE6-27A1-47C1-92D9-816B1A3341F0}" destId="{B70AB684-59CA-4963-B95C-B55EB53503C1}" srcOrd="0" destOrd="0" presId="urn:microsoft.com/office/officeart/2005/8/layout/hList1"/>
    <dgm:cxn modelId="{55D986F3-9F56-4320-897F-1B456C9295FE}" srcId="{D4A8312F-BE78-4B8D-B2CD-18B815B84D09}" destId="{695903B1-0FD7-49D3-B66E-26953B9D6D11}" srcOrd="0" destOrd="0" parTransId="{C6D40CD0-9F6E-486A-9FAF-56A8C71FCE66}" sibTransId="{C2151EB6-BE6E-414F-AE22-253E9009174D}"/>
    <dgm:cxn modelId="{F48510F0-DF3C-493B-8275-166726336303}" srcId="{9529BFE6-27A1-47C1-92D9-816B1A3341F0}" destId="{0C869A24-9CAF-44A2-8142-11825082A658}" srcOrd="2" destOrd="0" parTransId="{E8B1ADC1-22AE-411D-924C-31845C69E94D}" sibTransId="{A84A7C78-D916-43DE-9F4F-71A3BB8FD9DA}"/>
    <dgm:cxn modelId="{BC73BE29-C7C0-4C53-8505-DEFBEE0EC818}" type="presOf" srcId="{A2697162-2360-4888-BC5F-8037C8DBED3C}" destId="{2F38AF06-7178-4AA2-9379-9E6B913B4C7A}" srcOrd="0" destOrd="1" presId="urn:microsoft.com/office/officeart/2005/8/layout/hList1"/>
    <dgm:cxn modelId="{4F106750-7FAF-4D35-99BC-866068C69871}" srcId="{D78883D4-2B54-4576-A0C1-BDE097D00A0B}" destId="{E36969CB-70B3-43F8-BB76-012A46B2F9B6}" srcOrd="0" destOrd="0" parTransId="{74108FE4-0113-45D6-B2F9-FB26F156F23C}" sibTransId="{A4C7E008-52EA-4DCA-A24E-B25373B0758A}"/>
    <dgm:cxn modelId="{97661CA4-7C50-4CEF-B376-EF2F4B899976}" srcId="{0C869A24-9CAF-44A2-8142-11825082A658}" destId="{8C6D4CB5-F593-4B30-9C5B-F8AABABC849D}" srcOrd="0" destOrd="0" parTransId="{47F7077C-ACB2-4604-BB40-4E27100780F6}" sibTransId="{E6D22819-9494-41C8-B8E8-E94B4C70244E}"/>
    <dgm:cxn modelId="{37B133B0-71DB-4A40-868F-C2D77F13B8D6}" srcId="{9529BFE6-27A1-47C1-92D9-816B1A3341F0}" destId="{3108EC42-4473-43D2-966A-E60287C0C5AE}" srcOrd="1" destOrd="0" parTransId="{7B50B088-ECF8-43BA-AEEC-E340C8024B1C}" sibTransId="{596618BD-0F12-4040-9E6C-7766783319FF}"/>
    <dgm:cxn modelId="{C41B080D-400F-4252-9600-7E00684F7FC1}" srcId="{3108EC42-4473-43D2-966A-E60287C0C5AE}" destId="{4D388A00-24C3-4D5D-94E5-7127DFDDF4BA}" srcOrd="1" destOrd="0" parTransId="{832EC8DB-DC0B-41A8-A5A4-CA5D8060B07F}" sibTransId="{52C29B46-BBB2-41B0-BFB4-FF7A988254A6}"/>
    <dgm:cxn modelId="{5B245FB7-1D51-4D1B-969E-F4EBCADA6BA8}" type="presParOf" srcId="{B70AB684-59CA-4963-B95C-B55EB53503C1}" destId="{83433ACA-4703-4902-A0AD-949E2C1A8887}" srcOrd="0" destOrd="0" presId="urn:microsoft.com/office/officeart/2005/8/layout/hList1"/>
    <dgm:cxn modelId="{8F05E026-4D91-4957-9F4F-E4587A438020}" type="presParOf" srcId="{83433ACA-4703-4902-A0AD-949E2C1A8887}" destId="{AB35DDA7-DBDC-4351-ACD5-234DCE1DE938}" srcOrd="0" destOrd="0" presId="urn:microsoft.com/office/officeart/2005/8/layout/hList1"/>
    <dgm:cxn modelId="{07219755-830C-44AE-BE01-59FDEEDEA460}" type="presParOf" srcId="{83433ACA-4703-4902-A0AD-949E2C1A8887}" destId="{2F38AF06-7178-4AA2-9379-9E6B913B4C7A}" srcOrd="1" destOrd="0" presId="urn:microsoft.com/office/officeart/2005/8/layout/hList1"/>
    <dgm:cxn modelId="{F2E09AA0-D67F-4E1D-A132-6F7B6F0A27B3}" type="presParOf" srcId="{B70AB684-59CA-4963-B95C-B55EB53503C1}" destId="{7DFF249E-2AF7-4A78-8264-3EC5F63A76F9}" srcOrd="1" destOrd="0" presId="urn:microsoft.com/office/officeart/2005/8/layout/hList1"/>
    <dgm:cxn modelId="{A27C756A-9364-45EB-A153-59BF612F72DE}" type="presParOf" srcId="{B70AB684-59CA-4963-B95C-B55EB53503C1}" destId="{DD0733F0-B005-43C5-A0A3-E3A6BC842682}" srcOrd="2" destOrd="0" presId="urn:microsoft.com/office/officeart/2005/8/layout/hList1"/>
    <dgm:cxn modelId="{971372B2-6413-4A85-9E46-5AB799FCC3CC}" type="presParOf" srcId="{DD0733F0-B005-43C5-A0A3-E3A6BC842682}" destId="{08B54EF5-9A67-4013-B681-7A0C46A4367B}" srcOrd="0" destOrd="0" presId="urn:microsoft.com/office/officeart/2005/8/layout/hList1"/>
    <dgm:cxn modelId="{7994A185-4DE1-4E8F-AEAC-D22BB7D38CAD}" type="presParOf" srcId="{DD0733F0-B005-43C5-A0A3-E3A6BC842682}" destId="{942B9125-BABB-472D-B9C2-F82D9D398B1E}" srcOrd="1" destOrd="0" presId="urn:microsoft.com/office/officeart/2005/8/layout/hList1"/>
    <dgm:cxn modelId="{AC354DFC-0B37-404A-B62F-AC3912489C16}" type="presParOf" srcId="{B70AB684-59CA-4963-B95C-B55EB53503C1}" destId="{84DDB408-E524-4E19-8A50-F83185800F91}" srcOrd="3" destOrd="0" presId="urn:microsoft.com/office/officeart/2005/8/layout/hList1"/>
    <dgm:cxn modelId="{D29453EC-739E-4520-9AFA-F23C5F1E0520}" type="presParOf" srcId="{B70AB684-59CA-4963-B95C-B55EB53503C1}" destId="{F36632B3-22F7-4DA8-82A5-4C1292D18675}" srcOrd="4" destOrd="0" presId="urn:microsoft.com/office/officeart/2005/8/layout/hList1"/>
    <dgm:cxn modelId="{D35FA575-F916-481D-934A-333386D26476}" type="presParOf" srcId="{F36632B3-22F7-4DA8-82A5-4C1292D18675}" destId="{DEE404E0-74A6-4C4D-9EBF-528543103E15}" srcOrd="0" destOrd="0" presId="urn:microsoft.com/office/officeart/2005/8/layout/hList1"/>
    <dgm:cxn modelId="{EEDF81B9-3455-49BD-9695-C880B58F0F91}" type="presParOf" srcId="{F36632B3-22F7-4DA8-82A5-4C1292D18675}" destId="{F1C69086-9AC0-4408-97AF-A7545211FFDE}" srcOrd="1" destOrd="0" presId="urn:microsoft.com/office/officeart/2005/8/layout/hList1"/>
    <dgm:cxn modelId="{7A5677AD-C3A6-4BEA-9F49-1B030375859E}" type="presParOf" srcId="{B70AB684-59CA-4963-B95C-B55EB53503C1}" destId="{92C5F1E1-2A0B-4920-9FE3-61315ECA7A02}" srcOrd="5" destOrd="0" presId="urn:microsoft.com/office/officeart/2005/8/layout/hList1"/>
    <dgm:cxn modelId="{67D95597-4627-4D68-B798-383C5786853B}" type="presParOf" srcId="{B70AB684-59CA-4963-B95C-B55EB53503C1}" destId="{9A8001B6-C9C1-442A-80B2-E790B94C5033}" srcOrd="6" destOrd="0" presId="urn:microsoft.com/office/officeart/2005/8/layout/hList1"/>
    <dgm:cxn modelId="{844A0D73-E7C3-4AB2-88D2-FC9EA6ED1022}" type="presParOf" srcId="{9A8001B6-C9C1-442A-80B2-E790B94C5033}" destId="{A1D9C35A-038C-41CD-8BA4-C982128E6465}" srcOrd="0" destOrd="0" presId="urn:microsoft.com/office/officeart/2005/8/layout/hList1"/>
    <dgm:cxn modelId="{1B544474-7CE5-487E-AFA2-73192EC6C9F7}" type="presParOf" srcId="{9A8001B6-C9C1-442A-80B2-E790B94C5033}" destId="{E94A5DE1-5484-4E3F-AC9A-D5640700AA95}"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529BFE6-27A1-47C1-92D9-816B1A3341F0}" type="doc">
      <dgm:prSet loTypeId="urn:microsoft.com/office/officeart/2005/8/layout/hList1" loCatId="list" qsTypeId="urn:microsoft.com/office/officeart/2005/8/quickstyle/simple1" qsCatId="simple" csTypeId="urn:microsoft.com/office/officeart/2005/8/colors/accent0_3" csCatId="mainScheme" phldr="1"/>
      <dgm:spPr/>
      <dgm:t>
        <a:bodyPr/>
        <a:lstStyle/>
        <a:p>
          <a:endParaRPr lang="es-SV"/>
        </a:p>
      </dgm:t>
    </dgm:pt>
    <dgm:pt modelId="{D6423803-3F8E-4C20-8065-C52B82B5DA29}">
      <dgm:prSet phldrT="[Texto]" custT="1"/>
      <dgm:spPr/>
      <dgm:t>
        <a:bodyPr/>
        <a:lstStyle/>
        <a:p>
          <a:pPr algn="ctr"/>
          <a:r>
            <a:rPr lang="es-SV" sz="1100" b="1" dirty="0"/>
            <a:t>Hombres: </a:t>
          </a:r>
          <a:r>
            <a:rPr lang="es-SV" sz="1100" b="1" dirty="0" smtClean="0"/>
            <a:t>2</a:t>
          </a:r>
          <a:endParaRPr lang="es-SV" sz="1100" b="1" dirty="0"/>
        </a:p>
      </dgm:t>
    </dgm:pt>
    <dgm:pt modelId="{695903B1-0FD7-49D3-B66E-26953B9D6D11}">
      <dgm:prSet phldrT="[Texto]" custT="1"/>
      <dgm:spPr/>
      <dgm:t>
        <a:bodyPr/>
        <a:lstStyle/>
        <a:p>
          <a:pPr algn="ctr"/>
          <a:r>
            <a:rPr lang="es-SV" sz="1100" b="1" dirty="0"/>
            <a:t>Mujeres: 1</a:t>
          </a:r>
        </a:p>
      </dgm:t>
    </dgm:pt>
    <dgm:pt modelId="{D4A8312F-BE78-4B8D-B2CD-18B815B84D09}">
      <dgm:prSet phldrT="[Texto]" custT="1"/>
      <dgm:spPr/>
      <dgm:t>
        <a:bodyPr/>
        <a:lstStyle/>
        <a:p>
          <a:pPr algn="ctr"/>
          <a:r>
            <a:rPr lang="es-SV" sz="1100" b="1" dirty="0"/>
            <a:t>Dirección de Asocios Público Privados</a:t>
          </a:r>
        </a:p>
      </dgm:t>
    </dgm:pt>
    <dgm:pt modelId="{D310E45B-CC53-4779-959E-18588367B59B}" type="sibTrans" cxnId="{0D9FEC0F-146A-478D-84AD-4AF0981AC31D}">
      <dgm:prSet/>
      <dgm:spPr/>
      <dgm:t>
        <a:bodyPr/>
        <a:lstStyle/>
        <a:p>
          <a:pPr algn="ctr"/>
          <a:endParaRPr lang="es-SV" sz="3600" b="1"/>
        </a:p>
      </dgm:t>
    </dgm:pt>
    <dgm:pt modelId="{95AE1044-6F89-48CE-B0E4-C8E106CA00C4}" type="parTrans" cxnId="{0D9FEC0F-146A-478D-84AD-4AF0981AC31D}">
      <dgm:prSet/>
      <dgm:spPr/>
      <dgm:t>
        <a:bodyPr/>
        <a:lstStyle/>
        <a:p>
          <a:pPr algn="ctr"/>
          <a:endParaRPr lang="es-SV" sz="3600" b="1"/>
        </a:p>
      </dgm:t>
    </dgm:pt>
    <dgm:pt modelId="{914294CD-8EDE-446C-B9BB-C2AB93CD16EB}" type="sibTrans" cxnId="{D75B7FFF-ECDC-40C1-8709-A9ACD480E0BE}">
      <dgm:prSet/>
      <dgm:spPr/>
      <dgm:t>
        <a:bodyPr/>
        <a:lstStyle/>
        <a:p>
          <a:pPr algn="ctr"/>
          <a:endParaRPr lang="es-SV" sz="3600" b="1"/>
        </a:p>
      </dgm:t>
    </dgm:pt>
    <dgm:pt modelId="{AAB53E98-F013-45F0-BB31-1B68DC0A0479}" type="parTrans" cxnId="{D75B7FFF-ECDC-40C1-8709-A9ACD480E0BE}">
      <dgm:prSet/>
      <dgm:spPr/>
      <dgm:t>
        <a:bodyPr/>
        <a:lstStyle/>
        <a:p>
          <a:pPr algn="ctr"/>
          <a:endParaRPr lang="es-SV" sz="3600" b="1"/>
        </a:p>
      </dgm:t>
    </dgm:pt>
    <dgm:pt modelId="{C2151EB6-BE6E-414F-AE22-253E9009174D}" type="sibTrans" cxnId="{55D986F3-9F56-4320-897F-1B456C9295FE}">
      <dgm:prSet/>
      <dgm:spPr/>
      <dgm:t>
        <a:bodyPr/>
        <a:lstStyle/>
        <a:p>
          <a:pPr algn="ctr"/>
          <a:endParaRPr lang="es-SV" sz="3600" b="1"/>
        </a:p>
      </dgm:t>
    </dgm:pt>
    <dgm:pt modelId="{C6D40CD0-9F6E-486A-9FAF-56A8C71FCE66}" type="parTrans" cxnId="{55D986F3-9F56-4320-897F-1B456C9295FE}">
      <dgm:prSet/>
      <dgm:spPr/>
      <dgm:t>
        <a:bodyPr/>
        <a:lstStyle/>
        <a:p>
          <a:pPr algn="ctr"/>
          <a:endParaRPr lang="es-SV" sz="3600" b="1"/>
        </a:p>
      </dgm:t>
    </dgm:pt>
    <dgm:pt modelId="{951139EE-3422-4A6A-9F18-405B32E99FBA}">
      <dgm:prSet phldrT="[Texto]" custT="1"/>
      <dgm:spPr/>
      <dgm:t>
        <a:bodyPr/>
        <a:lstStyle/>
        <a:p>
          <a:pPr algn="ctr"/>
          <a:r>
            <a:rPr lang="es-SV" sz="1100" b="1" dirty="0"/>
            <a:t>Hombres: 4</a:t>
          </a:r>
        </a:p>
      </dgm:t>
    </dgm:pt>
    <dgm:pt modelId="{8C6D4CB5-F593-4B30-9C5B-F8AABABC849D}">
      <dgm:prSet phldrT="[Texto]" custT="1"/>
      <dgm:spPr/>
      <dgm:t>
        <a:bodyPr/>
        <a:lstStyle/>
        <a:p>
          <a:pPr algn="ctr"/>
          <a:r>
            <a:rPr lang="es-SV" sz="1100" b="1" dirty="0"/>
            <a:t>Mujeres: 6</a:t>
          </a:r>
        </a:p>
      </dgm:t>
    </dgm:pt>
    <dgm:pt modelId="{0C869A24-9CAF-44A2-8142-11825082A658}">
      <dgm:prSet phldrT="[Texto]" custT="1"/>
      <dgm:spPr/>
      <dgm:t>
        <a:bodyPr/>
        <a:lstStyle/>
        <a:p>
          <a:pPr algn="ctr"/>
          <a:r>
            <a:rPr lang="es-SV" sz="1100" b="1" dirty="0"/>
            <a:t>Dirección de Exportaciones</a:t>
          </a:r>
        </a:p>
      </dgm:t>
    </dgm:pt>
    <dgm:pt modelId="{A84A7C78-D916-43DE-9F4F-71A3BB8FD9DA}" type="sibTrans" cxnId="{F48510F0-DF3C-493B-8275-166726336303}">
      <dgm:prSet/>
      <dgm:spPr/>
      <dgm:t>
        <a:bodyPr/>
        <a:lstStyle/>
        <a:p>
          <a:pPr algn="ctr"/>
          <a:endParaRPr lang="es-SV" sz="3600" b="1"/>
        </a:p>
      </dgm:t>
    </dgm:pt>
    <dgm:pt modelId="{E8B1ADC1-22AE-411D-924C-31845C69E94D}" type="parTrans" cxnId="{F48510F0-DF3C-493B-8275-166726336303}">
      <dgm:prSet/>
      <dgm:spPr/>
      <dgm:t>
        <a:bodyPr/>
        <a:lstStyle/>
        <a:p>
          <a:pPr algn="ctr"/>
          <a:endParaRPr lang="es-SV" sz="3600" b="1"/>
        </a:p>
      </dgm:t>
    </dgm:pt>
    <dgm:pt modelId="{9064EE02-EBDD-4C4F-955A-CBAC52CD0099}" type="sibTrans" cxnId="{8FCE7B72-2ED8-4523-B1BB-A3B835958C22}">
      <dgm:prSet/>
      <dgm:spPr/>
      <dgm:t>
        <a:bodyPr/>
        <a:lstStyle/>
        <a:p>
          <a:pPr algn="ctr"/>
          <a:endParaRPr lang="es-SV" sz="3200" b="1"/>
        </a:p>
      </dgm:t>
    </dgm:pt>
    <dgm:pt modelId="{9F1C2661-EC30-42A3-B4A4-8F44FEFE1A1E}" type="parTrans" cxnId="{8FCE7B72-2ED8-4523-B1BB-A3B835958C22}">
      <dgm:prSet/>
      <dgm:spPr/>
      <dgm:t>
        <a:bodyPr/>
        <a:lstStyle/>
        <a:p>
          <a:pPr algn="ctr"/>
          <a:endParaRPr lang="es-SV" sz="3200" b="1"/>
        </a:p>
      </dgm:t>
    </dgm:pt>
    <dgm:pt modelId="{E6D22819-9494-41C8-B8E8-E94B4C70244E}" type="sibTrans" cxnId="{97661CA4-7C50-4CEF-B376-EF2F4B899976}">
      <dgm:prSet/>
      <dgm:spPr/>
      <dgm:t>
        <a:bodyPr/>
        <a:lstStyle/>
        <a:p>
          <a:pPr algn="ctr"/>
          <a:endParaRPr lang="es-SV" sz="3600" b="1"/>
        </a:p>
      </dgm:t>
    </dgm:pt>
    <dgm:pt modelId="{47F7077C-ACB2-4604-BB40-4E27100780F6}" type="parTrans" cxnId="{97661CA4-7C50-4CEF-B376-EF2F4B899976}">
      <dgm:prSet/>
      <dgm:spPr/>
      <dgm:t>
        <a:bodyPr/>
        <a:lstStyle/>
        <a:p>
          <a:pPr algn="ctr"/>
          <a:endParaRPr lang="es-SV" sz="3600" b="1"/>
        </a:p>
      </dgm:t>
    </dgm:pt>
    <dgm:pt modelId="{6D9CC9B7-A4EF-45C6-9042-3D927B4CF0D1}">
      <dgm:prSet phldrT="[Texto]" custT="1"/>
      <dgm:spPr/>
      <dgm:t>
        <a:bodyPr/>
        <a:lstStyle/>
        <a:p>
          <a:pPr algn="ctr"/>
          <a:r>
            <a:rPr lang="es-SV" sz="1100" b="1" dirty="0"/>
            <a:t>Hombres: </a:t>
          </a:r>
          <a:r>
            <a:rPr lang="es-SV" sz="1100" b="1" dirty="0" smtClean="0"/>
            <a:t>4</a:t>
          </a:r>
          <a:endParaRPr lang="es-SV" sz="1100" b="1" dirty="0"/>
        </a:p>
      </dgm:t>
    </dgm:pt>
    <dgm:pt modelId="{2438DBC0-87BE-421F-8E14-D76914A31F84}">
      <dgm:prSet phldrT="[Texto]" custT="1"/>
      <dgm:spPr/>
      <dgm:t>
        <a:bodyPr/>
        <a:lstStyle/>
        <a:p>
          <a:pPr algn="ctr"/>
          <a:r>
            <a:rPr lang="es-SV" sz="1100" b="1" dirty="0"/>
            <a:t>Mujeres: </a:t>
          </a:r>
          <a:r>
            <a:rPr lang="es-SV" sz="1100" b="1" dirty="0" smtClean="0"/>
            <a:t>4</a:t>
          </a:r>
          <a:endParaRPr lang="es-SV" sz="1100" b="1" dirty="0"/>
        </a:p>
      </dgm:t>
    </dgm:pt>
    <dgm:pt modelId="{3108EC42-4473-43D2-966A-E60287C0C5AE}">
      <dgm:prSet phldrT="[Texto]" custT="1"/>
      <dgm:spPr/>
      <dgm:t>
        <a:bodyPr/>
        <a:lstStyle/>
        <a:p>
          <a:pPr algn="ctr"/>
          <a:r>
            <a:rPr lang="es-SV" sz="1100" b="1" dirty="0" smtClean="0"/>
            <a:t>Dirección</a:t>
          </a:r>
          <a:r>
            <a:rPr lang="es-SV" sz="1100" b="1" baseline="0" dirty="0" smtClean="0"/>
            <a:t> de Inversiones</a:t>
          </a:r>
          <a:endParaRPr lang="es-SV" sz="1100" b="1" dirty="0"/>
        </a:p>
      </dgm:t>
    </dgm:pt>
    <dgm:pt modelId="{596618BD-0F12-4040-9E6C-7766783319FF}" type="sibTrans" cxnId="{37B133B0-71DB-4A40-868F-C2D77F13B8D6}">
      <dgm:prSet/>
      <dgm:spPr/>
      <dgm:t>
        <a:bodyPr/>
        <a:lstStyle/>
        <a:p>
          <a:pPr algn="ctr"/>
          <a:endParaRPr lang="es-SV" sz="3600" b="1"/>
        </a:p>
      </dgm:t>
    </dgm:pt>
    <dgm:pt modelId="{7B50B088-ECF8-43BA-AEEC-E340C8024B1C}" type="parTrans" cxnId="{37B133B0-71DB-4A40-868F-C2D77F13B8D6}">
      <dgm:prSet/>
      <dgm:spPr/>
      <dgm:t>
        <a:bodyPr/>
        <a:lstStyle/>
        <a:p>
          <a:pPr algn="ctr"/>
          <a:endParaRPr lang="es-SV" sz="3600" b="1"/>
        </a:p>
      </dgm:t>
    </dgm:pt>
    <dgm:pt modelId="{F4C201F0-483A-4638-8C48-21802CC72788}" type="sibTrans" cxnId="{E52A7530-F866-4ACF-BEAB-2CB9586E8D46}">
      <dgm:prSet/>
      <dgm:spPr/>
      <dgm:t>
        <a:bodyPr/>
        <a:lstStyle/>
        <a:p>
          <a:pPr algn="ctr"/>
          <a:endParaRPr lang="es-SV" sz="3200" b="1"/>
        </a:p>
      </dgm:t>
    </dgm:pt>
    <dgm:pt modelId="{D9ABA56D-C8CD-4D09-AA24-C19DE5510DC1}" type="parTrans" cxnId="{E52A7530-F866-4ACF-BEAB-2CB9586E8D46}">
      <dgm:prSet/>
      <dgm:spPr/>
      <dgm:t>
        <a:bodyPr/>
        <a:lstStyle/>
        <a:p>
          <a:pPr algn="ctr"/>
          <a:endParaRPr lang="es-SV" sz="3200" b="1"/>
        </a:p>
      </dgm:t>
    </dgm:pt>
    <dgm:pt modelId="{BC0B842A-B46C-46BB-B186-A552717CB83D}" type="sibTrans" cxnId="{7F84894C-A9DF-47D2-BA77-40FC81489121}">
      <dgm:prSet/>
      <dgm:spPr/>
      <dgm:t>
        <a:bodyPr/>
        <a:lstStyle/>
        <a:p>
          <a:pPr algn="ctr"/>
          <a:endParaRPr lang="es-SV" sz="3600" b="1"/>
        </a:p>
      </dgm:t>
    </dgm:pt>
    <dgm:pt modelId="{8622E361-E96D-4561-AF8C-B3F9329FF3C3}" type="parTrans" cxnId="{7F84894C-A9DF-47D2-BA77-40FC81489121}">
      <dgm:prSet/>
      <dgm:spPr/>
      <dgm:t>
        <a:bodyPr/>
        <a:lstStyle/>
        <a:p>
          <a:pPr algn="ctr"/>
          <a:endParaRPr lang="es-SV" sz="3600" b="1"/>
        </a:p>
      </dgm:t>
    </dgm:pt>
    <dgm:pt modelId="{A2697162-2360-4888-BC5F-8037C8DBED3C}">
      <dgm:prSet phldrT="[Texto]" custT="1"/>
      <dgm:spPr/>
      <dgm:t>
        <a:bodyPr/>
        <a:lstStyle/>
        <a:p>
          <a:pPr algn="ctr"/>
          <a:r>
            <a:rPr lang="es-SV" sz="1100" b="1" dirty="0"/>
            <a:t>Hombres: </a:t>
          </a:r>
          <a:r>
            <a:rPr lang="es-SV" sz="1100" b="1" dirty="0" smtClean="0"/>
            <a:t>2</a:t>
          </a:r>
          <a:endParaRPr lang="es-SV" sz="1100" b="1" dirty="0"/>
        </a:p>
      </dgm:t>
    </dgm:pt>
    <dgm:pt modelId="{E36969CB-70B3-43F8-BB76-012A46B2F9B6}">
      <dgm:prSet phldrT="[Texto]" custT="1"/>
      <dgm:spPr/>
      <dgm:t>
        <a:bodyPr/>
        <a:lstStyle/>
        <a:p>
          <a:pPr algn="ctr"/>
          <a:r>
            <a:rPr lang="es-SV" sz="1100" b="1" dirty="0"/>
            <a:t>Mujeres: </a:t>
          </a:r>
          <a:r>
            <a:rPr lang="es-SV" sz="1100" b="1" dirty="0" smtClean="0"/>
            <a:t>2</a:t>
          </a:r>
          <a:endParaRPr lang="es-SV" sz="1100" b="1" dirty="0"/>
        </a:p>
      </dgm:t>
    </dgm:pt>
    <dgm:pt modelId="{D78883D4-2B54-4576-A0C1-BDE097D00A0B}">
      <dgm:prSet phldrT="[Texto]" custT="1"/>
      <dgm:spPr/>
      <dgm:t>
        <a:bodyPr/>
        <a:lstStyle/>
        <a:p>
          <a:pPr algn="ctr"/>
          <a:r>
            <a:rPr lang="es-SV" sz="1000" b="1" dirty="0" smtClean="0"/>
            <a:t>Gerencia de Análisis Políticas e Inteligencias de Mercados</a:t>
          </a:r>
          <a:endParaRPr lang="es-SV" sz="1000" b="1" dirty="0"/>
        </a:p>
      </dgm:t>
    </dgm:pt>
    <dgm:pt modelId="{353D37DE-4EF3-4A96-8100-657C23C7C187}" type="sibTrans" cxnId="{20FC801E-BDD6-46DE-A8F3-620DBF242207}">
      <dgm:prSet/>
      <dgm:spPr/>
      <dgm:t>
        <a:bodyPr/>
        <a:lstStyle/>
        <a:p>
          <a:pPr algn="ctr"/>
          <a:endParaRPr lang="es-SV" sz="3600" b="1"/>
        </a:p>
      </dgm:t>
    </dgm:pt>
    <dgm:pt modelId="{84B038AA-915B-4E29-BAD3-9AC87AA0EB4F}" type="parTrans" cxnId="{20FC801E-BDD6-46DE-A8F3-620DBF242207}">
      <dgm:prSet/>
      <dgm:spPr/>
      <dgm:t>
        <a:bodyPr/>
        <a:lstStyle/>
        <a:p>
          <a:pPr algn="ctr"/>
          <a:endParaRPr lang="es-SV" sz="3600" b="1"/>
        </a:p>
      </dgm:t>
    </dgm:pt>
    <dgm:pt modelId="{9D8564D3-FFAF-4A5C-8B47-9F9715354098}" type="sibTrans" cxnId="{A8060763-480C-4EB8-9032-63489699DC30}">
      <dgm:prSet/>
      <dgm:spPr/>
      <dgm:t>
        <a:bodyPr/>
        <a:lstStyle/>
        <a:p>
          <a:pPr algn="ctr"/>
          <a:endParaRPr lang="es-SV" sz="3600" b="1"/>
        </a:p>
      </dgm:t>
    </dgm:pt>
    <dgm:pt modelId="{9D76D1B5-6E15-4B14-8E12-3F52C3E4CFC7}" type="parTrans" cxnId="{A8060763-480C-4EB8-9032-63489699DC30}">
      <dgm:prSet/>
      <dgm:spPr/>
      <dgm:t>
        <a:bodyPr/>
        <a:lstStyle/>
        <a:p>
          <a:pPr algn="ctr"/>
          <a:endParaRPr lang="es-SV" sz="3600" b="1"/>
        </a:p>
      </dgm:t>
    </dgm:pt>
    <dgm:pt modelId="{A4C7E008-52EA-4DCA-A24E-B25373B0758A}" type="sibTrans" cxnId="{4F106750-7FAF-4D35-99BC-866068C69871}">
      <dgm:prSet/>
      <dgm:spPr/>
      <dgm:t>
        <a:bodyPr/>
        <a:lstStyle/>
        <a:p>
          <a:pPr algn="ctr"/>
          <a:endParaRPr lang="es-SV" sz="3600" b="1"/>
        </a:p>
      </dgm:t>
    </dgm:pt>
    <dgm:pt modelId="{74108FE4-0113-45D6-B2F9-FB26F156F23C}" type="parTrans" cxnId="{4F106750-7FAF-4D35-99BC-866068C69871}">
      <dgm:prSet/>
      <dgm:spPr/>
      <dgm:t>
        <a:bodyPr/>
        <a:lstStyle/>
        <a:p>
          <a:pPr algn="ctr"/>
          <a:endParaRPr lang="es-SV" sz="3600" b="1"/>
        </a:p>
      </dgm:t>
    </dgm:pt>
    <dgm:pt modelId="{B70AB684-59CA-4963-B95C-B55EB53503C1}" type="pres">
      <dgm:prSet presAssocID="{9529BFE6-27A1-47C1-92D9-816B1A3341F0}" presName="Name0" presStyleCnt="0">
        <dgm:presLayoutVars>
          <dgm:dir/>
          <dgm:animLvl val="lvl"/>
          <dgm:resizeHandles val="exact"/>
        </dgm:presLayoutVars>
      </dgm:prSet>
      <dgm:spPr/>
      <dgm:t>
        <a:bodyPr/>
        <a:lstStyle/>
        <a:p>
          <a:endParaRPr lang="es-SV"/>
        </a:p>
      </dgm:t>
    </dgm:pt>
    <dgm:pt modelId="{83433ACA-4703-4902-A0AD-949E2C1A8887}" type="pres">
      <dgm:prSet presAssocID="{D78883D4-2B54-4576-A0C1-BDE097D00A0B}" presName="composite" presStyleCnt="0"/>
      <dgm:spPr/>
    </dgm:pt>
    <dgm:pt modelId="{AB35DDA7-DBDC-4351-ACD5-234DCE1DE938}" type="pres">
      <dgm:prSet presAssocID="{D78883D4-2B54-4576-A0C1-BDE097D00A0B}" presName="parTx" presStyleLbl="alignNode1" presStyleIdx="0" presStyleCnt="4">
        <dgm:presLayoutVars>
          <dgm:chMax val="0"/>
          <dgm:chPref val="0"/>
          <dgm:bulletEnabled val="1"/>
        </dgm:presLayoutVars>
      </dgm:prSet>
      <dgm:spPr/>
      <dgm:t>
        <a:bodyPr/>
        <a:lstStyle/>
        <a:p>
          <a:endParaRPr lang="es-SV"/>
        </a:p>
      </dgm:t>
    </dgm:pt>
    <dgm:pt modelId="{2F38AF06-7178-4AA2-9379-9E6B913B4C7A}" type="pres">
      <dgm:prSet presAssocID="{D78883D4-2B54-4576-A0C1-BDE097D00A0B}" presName="desTx" presStyleLbl="alignAccFollowNode1" presStyleIdx="0" presStyleCnt="4">
        <dgm:presLayoutVars>
          <dgm:bulletEnabled val="1"/>
        </dgm:presLayoutVars>
      </dgm:prSet>
      <dgm:spPr/>
      <dgm:t>
        <a:bodyPr/>
        <a:lstStyle/>
        <a:p>
          <a:endParaRPr lang="es-SV"/>
        </a:p>
      </dgm:t>
    </dgm:pt>
    <dgm:pt modelId="{7DFF249E-2AF7-4A78-8264-3EC5F63A76F9}" type="pres">
      <dgm:prSet presAssocID="{353D37DE-4EF3-4A96-8100-657C23C7C187}" presName="space" presStyleCnt="0"/>
      <dgm:spPr/>
    </dgm:pt>
    <dgm:pt modelId="{DD0733F0-B005-43C5-A0A3-E3A6BC842682}" type="pres">
      <dgm:prSet presAssocID="{3108EC42-4473-43D2-966A-E60287C0C5AE}" presName="composite" presStyleCnt="0"/>
      <dgm:spPr/>
    </dgm:pt>
    <dgm:pt modelId="{08B54EF5-9A67-4013-B681-7A0C46A4367B}" type="pres">
      <dgm:prSet presAssocID="{3108EC42-4473-43D2-966A-E60287C0C5AE}" presName="parTx" presStyleLbl="alignNode1" presStyleIdx="1" presStyleCnt="4">
        <dgm:presLayoutVars>
          <dgm:chMax val="0"/>
          <dgm:chPref val="0"/>
          <dgm:bulletEnabled val="1"/>
        </dgm:presLayoutVars>
      </dgm:prSet>
      <dgm:spPr/>
      <dgm:t>
        <a:bodyPr/>
        <a:lstStyle/>
        <a:p>
          <a:endParaRPr lang="es-SV"/>
        </a:p>
      </dgm:t>
    </dgm:pt>
    <dgm:pt modelId="{942B9125-BABB-472D-B9C2-F82D9D398B1E}" type="pres">
      <dgm:prSet presAssocID="{3108EC42-4473-43D2-966A-E60287C0C5AE}" presName="desTx" presStyleLbl="alignAccFollowNode1" presStyleIdx="1" presStyleCnt="4">
        <dgm:presLayoutVars>
          <dgm:bulletEnabled val="1"/>
        </dgm:presLayoutVars>
      </dgm:prSet>
      <dgm:spPr/>
      <dgm:t>
        <a:bodyPr/>
        <a:lstStyle/>
        <a:p>
          <a:endParaRPr lang="es-SV"/>
        </a:p>
      </dgm:t>
    </dgm:pt>
    <dgm:pt modelId="{84DDB408-E524-4E19-8A50-F83185800F91}" type="pres">
      <dgm:prSet presAssocID="{596618BD-0F12-4040-9E6C-7766783319FF}" presName="space" presStyleCnt="0"/>
      <dgm:spPr/>
    </dgm:pt>
    <dgm:pt modelId="{F36632B3-22F7-4DA8-82A5-4C1292D18675}" type="pres">
      <dgm:prSet presAssocID="{0C869A24-9CAF-44A2-8142-11825082A658}" presName="composite" presStyleCnt="0"/>
      <dgm:spPr/>
    </dgm:pt>
    <dgm:pt modelId="{DEE404E0-74A6-4C4D-9EBF-528543103E15}" type="pres">
      <dgm:prSet presAssocID="{0C869A24-9CAF-44A2-8142-11825082A658}" presName="parTx" presStyleLbl="alignNode1" presStyleIdx="2" presStyleCnt="4">
        <dgm:presLayoutVars>
          <dgm:chMax val="0"/>
          <dgm:chPref val="0"/>
          <dgm:bulletEnabled val="1"/>
        </dgm:presLayoutVars>
      </dgm:prSet>
      <dgm:spPr/>
      <dgm:t>
        <a:bodyPr/>
        <a:lstStyle/>
        <a:p>
          <a:endParaRPr lang="es-SV"/>
        </a:p>
      </dgm:t>
    </dgm:pt>
    <dgm:pt modelId="{F1C69086-9AC0-4408-97AF-A7545211FFDE}" type="pres">
      <dgm:prSet presAssocID="{0C869A24-9CAF-44A2-8142-11825082A658}" presName="desTx" presStyleLbl="alignAccFollowNode1" presStyleIdx="2" presStyleCnt="4">
        <dgm:presLayoutVars>
          <dgm:bulletEnabled val="1"/>
        </dgm:presLayoutVars>
      </dgm:prSet>
      <dgm:spPr/>
      <dgm:t>
        <a:bodyPr/>
        <a:lstStyle/>
        <a:p>
          <a:endParaRPr lang="es-SV"/>
        </a:p>
      </dgm:t>
    </dgm:pt>
    <dgm:pt modelId="{92C5F1E1-2A0B-4920-9FE3-61315ECA7A02}" type="pres">
      <dgm:prSet presAssocID="{A84A7C78-D916-43DE-9F4F-71A3BB8FD9DA}" presName="space" presStyleCnt="0"/>
      <dgm:spPr/>
    </dgm:pt>
    <dgm:pt modelId="{9A8001B6-C9C1-442A-80B2-E790B94C5033}" type="pres">
      <dgm:prSet presAssocID="{D4A8312F-BE78-4B8D-B2CD-18B815B84D09}" presName="composite" presStyleCnt="0"/>
      <dgm:spPr/>
    </dgm:pt>
    <dgm:pt modelId="{A1D9C35A-038C-41CD-8BA4-C982128E6465}" type="pres">
      <dgm:prSet presAssocID="{D4A8312F-BE78-4B8D-B2CD-18B815B84D09}" presName="parTx" presStyleLbl="alignNode1" presStyleIdx="3" presStyleCnt="4">
        <dgm:presLayoutVars>
          <dgm:chMax val="0"/>
          <dgm:chPref val="0"/>
          <dgm:bulletEnabled val="1"/>
        </dgm:presLayoutVars>
      </dgm:prSet>
      <dgm:spPr/>
      <dgm:t>
        <a:bodyPr/>
        <a:lstStyle/>
        <a:p>
          <a:endParaRPr lang="es-SV"/>
        </a:p>
      </dgm:t>
    </dgm:pt>
    <dgm:pt modelId="{E94A5DE1-5484-4E3F-AC9A-D5640700AA95}" type="pres">
      <dgm:prSet presAssocID="{D4A8312F-BE78-4B8D-B2CD-18B815B84D09}" presName="desTx" presStyleLbl="alignAccFollowNode1" presStyleIdx="3" presStyleCnt="4">
        <dgm:presLayoutVars>
          <dgm:bulletEnabled val="1"/>
        </dgm:presLayoutVars>
      </dgm:prSet>
      <dgm:spPr/>
      <dgm:t>
        <a:bodyPr/>
        <a:lstStyle/>
        <a:p>
          <a:endParaRPr lang="es-SV"/>
        </a:p>
      </dgm:t>
    </dgm:pt>
  </dgm:ptLst>
  <dgm:cxnLst>
    <dgm:cxn modelId="{7F84894C-A9DF-47D2-BA77-40FC81489121}" srcId="{3108EC42-4473-43D2-966A-E60287C0C5AE}" destId="{2438DBC0-87BE-421F-8E14-D76914A31F84}" srcOrd="0" destOrd="0" parTransId="{8622E361-E96D-4561-AF8C-B3F9329FF3C3}" sibTransId="{BC0B842A-B46C-46BB-B186-A552717CB83D}"/>
    <dgm:cxn modelId="{D68779D4-D1E5-442C-A65D-41974465BA26}" type="presOf" srcId="{951139EE-3422-4A6A-9F18-405B32E99FBA}" destId="{F1C69086-9AC0-4408-97AF-A7545211FFDE}" srcOrd="0" destOrd="1" presId="urn:microsoft.com/office/officeart/2005/8/layout/hList1"/>
    <dgm:cxn modelId="{C9E1087D-B422-403F-BFE8-0B7E03CE05DE}" type="presOf" srcId="{0C869A24-9CAF-44A2-8142-11825082A658}" destId="{DEE404E0-74A6-4C4D-9EBF-528543103E15}" srcOrd="0" destOrd="0" presId="urn:microsoft.com/office/officeart/2005/8/layout/hList1"/>
    <dgm:cxn modelId="{A4DC54B2-DC17-49ED-9BFE-9669F39032CE}" type="presOf" srcId="{9529BFE6-27A1-47C1-92D9-816B1A3341F0}" destId="{B70AB684-59CA-4963-B95C-B55EB53503C1}" srcOrd="0" destOrd="0" presId="urn:microsoft.com/office/officeart/2005/8/layout/hList1"/>
    <dgm:cxn modelId="{9DBE047D-23B1-4D91-880B-6A1427A94DC2}" type="presOf" srcId="{D6423803-3F8E-4C20-8065-C52B82B5DA29}" destId="{E94A5DE1-5484-4E3F-AC9A-D5640700AA95}" srcOrd="0" destOrd="1" presId="urn:microsoft.com/office/officeart/2005/8/layout/hList1"/>
    <dgm:cxn modelId="{20FC801E-BDD6-46DE-A8F3-620DBF242207}" srcId="{9529BFE6-27A1-47C1-92D9-816B1A3341F0}" destId="{D78883D4-2B54-4576-A0C1-BDE097D00A0B}" srcOrd="0" destOrd="0" parTransId="{84B038AA-915B-4E29-BAD3-9AC87AA0EB4F}" sibTransId="{353D37DE-4EF3-4A96-8100-657C23C7C187}"/>
    <dgm:cxn modelId="{F7DFB11E-9694-41B9-A391-3E2CA68E3E20}" type="presOf" srcId="{3108EC42-4473-43D2-966A-E60287C0C5AE}" destId="{08B54EF5-9A67-4013-B681-7A0C46A4367B}" srcOrd="0" destOrd="0" presId="urn:microsoft.com/office/officeart/2005/8/layout/hList1"/>
    <dgm:cxn modelId="{AF7ACD81-E10B-493C-B5E9-045344FA8881}" type="presOf" srcId="{A2697162-2360-4888-BC5F-8037C8DBED3C}" destId="{2F38AF06-7178-4AA2-9379-9E6B913B4C7A}" srcOrd="0" destOrd="1" presId="urn:microsoft.com/office/officeart/2005/8/layout/hList1"/>
    <dgm:cxn modelId="{A8060763-480C-4EB8-9032-63489699DC30}" srcId="{D78883D4-2B54-4576-A0C1-BDE097D00A0B}" destId="{A2697162-2360-4888-BC5F-8037C8DBED3C}" srcOrd="1" destOrd="0" parTransId="{9D76D1B5-6E15-4B14-8E12-3F52C3E4CFC7}" sibTransId="{9D8564D3-FFAF-4A5C-8B47-9F9715354098}"/>
    <dgm:cxn modelId="{3D5D8765-E718-4397-AC01-4C52949F0EDA}" type="presOf" srcId="{D4A8312F-BE78-4B8D-B2CD-18B815B84D09}" destId="{A1D9C35A-038C-41CD-8BA4-C982128E6465}" srcOrd="0" destOrd="0" presId="urn:microsoft.com/office/officeart/2005/8/layout/hList1"/>
    <dgm:cxn modelId="{52556EA9-AD38-43BB-9A72-63BE60BE3496}" type="presOf" srcId="{8C6D4CB5-F593-4B30-9C5B-F8AABABC849D}" destId="{F1C69086-9AC0-4408-97AF-A7545211FFDE}" srcOrd="0" destOrd="0" presId="urn:microsoft.com/office/officeart/2005/8/layout/hList1"/>
    <dgm:cxn modelId="{D75B7FFF-ECDC-40C1-8709-A9ACD480E0BE}" srcId="{D4A8312F-BE78-4B8D-B2CD-18B815B84D09}" destId="{D6423803-3F8E-4C20-8065-C52B82B5DA29}" srcOrd="1" destOrd="0" parTransId="{AAB53E98-F013-45F0-BB31-1B68DC0A0479}" sibTransId="{914294CD-8EDE-446C-B9BB-C2AB93CD16EB}"/>
    <dgm:cxn modelId="{8FCE7B72-2ED8-4523-B1BB-A3B835958C22}" srcId="{0C869A24-9CAF-44A2-8142-11825082A658}" destId="{951139EE-3422-4A6A-9F18-405B32E99FBA}" srcOrd="1" destOrd="0" parTransId="{9F1C2661-EC30-42A3-B4A4-8F44FEFE1A1E}" sibTransId="{9064EE02-EBDD-4C4F-955A-CBAC52CD0099}"/>
    <dgm:cxn modelId="{8B41B371-EE1A-4E33-A015-232328C08434}" type="presOf" srcId="{695903B1-0FD7-49D3-B66E-26953B9D6D11}" destId="{E94A5DE1-5484-4E3F-AC9A-D5640700AA95}" srcOrd="0" destOrd="0" presId="urn:microsoft.com/office/officeart/2005/8/layout/hList1"/>
    <dgm:cxn modelId="{C3F45661-DCC6-4684-87A5-C5C9FA22F26B}" type="presOf" srcId="{D78883D4-2B54-4576-A0C1-BDE097D00A0B}" destId="{AB35DDA7-DBDC-4351-ACD5-234DCE1DE938}" srcOrd="0" destOrd="0" presId="urn:microsoft.com/office/officeart/2005/8/layout/hList1"/>
    <dgm:cxn modelId="{0D9FEC0F-146A-478D-84AD-4AF0981AC31D}" srcId="{9529BFE6-27A1-47C1-92D9-816B1A3341F0}" destId="{D4A8312F-BE78-4B8D-B2CD-18B815B84D09}" srcOrd="3" destOrd="0" parTransId="{95AE1044-6F89-48CE-B0E4-C8E106CA00C4}" sibTransId="{D310E45B-CC53-4779-959E-18588367B59B}"/>
    <dgm:cxn modelId="{BCE007E0-906D-4222-8FA3-0011ED890E39}" type="presOf" srcId="{6D9CC9B7-A4EF-45C6-9042-3D927B4CF0D1}" destId="{942B9125-BABB-472D-B9C2-F82D9D398B1E}" srcOrd="0" destOrd="1" presId="urn:microsoft.com/office/officeart/2005/8/layout/hList1"/>
    <dgm:cxn modelId="{55D986F3-9F56-4320-897F-1B456C9295FE}" srcId="{D4A8312F-BE78-4B8D-B2CD-18B815B84D09}" destId="{695903B1-0FD7-49D3-B66E-26953B9D6D11}" srcOrd="0" destOrd="0" parTransId="{C6D40CD0-9F6E-486A-9FAF-56A8C71FCE66}" sibTransId="{C2151EB6-BE6E-414F-AE22-253E9009174D}"/>
    <dgm:cxn modelId="{F48510F0-DF3C-493B-8275-166726336303}" srcId="{9529BFE6-27A1-47C1-92D9-816B1A3341F0}" destId="{0C869A24-9CAF-44A2-8142-11825082A658}" srcOrd="2" destOrd="0" parTransId="{E8B1ADC1-22AE-411D-924C-31845C69E94D}" sibTransId="{A84A7C78-D916-43DE-9F4F-71A3BB8FD9DA}"/>
    <dgm:cxn modelId="{4F106750-7FAF-4D35-99BC-866068C69871}" srcId="{D78883D4-2B54-4576-A0C1-BDE097D00A0B}" destId="{E36969CB-70B3-43F8-BB76-012A46B2F9B6}" srcOrd="0" destOrd="0" parTransId="{74108FE4-0113-45D6-B2F9-FB26F156F23C}" sibTransId="{A4C7E008-52EA-4DCA-A24E-B25373B0758A}"/>
    <dgm:cxn modelId="{97661CA4-7C50-4CEF-B376-EF2F4B899976}" srcId="{0C869A24-9CAF-44A2-8142-11825082A658}" destId="{8C6D4CB5-F593-4B30-9C5B-F8AABABC849D}" srcOrd="0" destOrd="0" parTransId="{47F7077C-ACB2-4604-BB40-4E27100780F6}" sibTransId="{E6D22819-9494-41C8-B8E8-E94B4C70244E}"/>
    <dgm:cxn modelId="{65AD1923-B849-452F-8DBA-C2423198562C}" type="presOf" srcId="{E36969CB-70B3-43F8-BB76-012A46B2F9B6}" destId="{2F38AF06-7178-4AA2-9379-9E6B913B4C7A}" srcOrd="0" destOrd="0" presId="urn:microsoft.com/office/officeart/2005/8/layout/hList1"/>
    <dgm:cxn modelId="{37B133B0-71DB-4A40-868F-C2D77F13B8D6}" srcId="{9529BFE6-27A1-47C1-92D9-816B1A3341F0}" destId="{3108EC42-4473-43D2-966A-E60287C0C5AE}" srcOrd="1" destOrd="0" parTransId="{7B50B088-ECF8-43BA-AEEC-E340C8024B1C}" sibTransId="{596618BD-0F12-4040-9E6C-7766783319FF}"/>
    <dgm:cxn modelId="{6A208322-65F9-49CB-94F3-1056B9676BBF}" type="presOf" srcId="{2438DBC0-87BE-421F-8E14-D76914A31F84}" destId="{942B9125-BABB-472D-B9C2-F82D9D398B1E}" srcOrd="0" destOrd="0" presId="urn:microsoft.com/office/officeart/2005/8/layout/hList1"/>
    <dgm:cxn modelId="{E52A7530-F866-4ACF-BEAB-2CB9586E8D46}" srcId="{3108EC42-4473-43D2-966A-E60287C0C5AE}" destId="{6D9CC9B7-A4EF-45C6-9042-3D927B4CF0D1}" srcOrd="1" destOrd="0" parTransId="{D9ABA56D-C8CD-4D09-AA24-C19DE5510DC1}" sibTransId="{F4C201F0-483A-4638-8C48-21802CC72788}"/>
    <dgm:cxn modelId="{8504B429-336A-42F1-9B9A-5B8E54D14F3D}" type="presParOf" srcId="{B70AB684-59CA-4963-B95C-B55EB53503C1}" destId="{83433ACA-4703-4902-A0AD-949E2C1A8887}" srcOrd="0" destOrd="0" presId="urn:microsoft.com/office/officeart/2005/8/layout/hList1"/>
    <dgm:cxn modelId="{6EF8D966-9011-4208-92A6-E721D6578F76}" type="presParOf" srcId="{83433ACA-4703-4902-A0AD-949E2C1A8887}" destId="{AB35DDA7-DBDC-4351-ACD5-234DCE1DE938}" srcOrd="0" destOrd="0" presId="urn:microsoft.com/office/officeart/2005/8/layout/hList1"/>
    <dgm:cxn modelId="{69B37079-7698-4809-85CB-FD3FD9640655}" type="presParOf" srcId="{83433ACA-4703-4902-A0AD-949E2C1A8887}" destId="{2F38AF06-7178-4AA2-9379-9E6B913B4C7A}" srcOrd="1" destOrd="0" presId="urn:microsoft.com/office/officeart/2005/8/layout/hList1"/>
    <dgm:cxn modelId="{585FAE71-64D8-404F-9EC1-3EC87653EF0C}" type="presParOf" srcId="{B70AB684-59CA-4963-B95C-B55EB53503C1}" destId="{7DFF249E-2AF7-4A78-8264-3EC5F63A76F9}" srcOrd="1" destOrd="0" presId="urn:microsoft.com/office/officeart/2005/8/layout/hList1"/>
    <dgm:cxn modelId="{1CAB5622-B314-413C-A527-7DCC4B18B582}" type="presParOf" srcId="{B70AB684-59CA-4963-B95C-B55EB53503C1}" destId="{DD0733F0-B005-43C5-A0A3-E3A6BC842682}" srcOrd="2" destOrd="0" presId="urn:microsoft.com/office/officeart/2005/8/layout/hList1"/>
    <dgm:cxn modelId="{EEA577C7-4209-4665-A09C-B5BDCE834FCD}" type="presParOf" srcId="{DD0733F0-B005-43C5-A0A3-E3A6BC842682}" destId="{08B54EF5-9A67-4013-B681-7A0C46A4367B}" srcOrd="0" destOrd="0" presId="urn:microsoft.com/office/officeart/2005/8/layout/hList1"/>
    <dgm:cxn modelId="{D856B4C8-D224-4D05-B02A-1845CFF58C41}" type="presParOf" srcId="{DD0733F0-B005-43C5-A0A3-E3A6BC842682}" destId="{942B9125-BABB-472D-B9C2-F82D9D398B1E}" srcOrd="1" destOrd="0" presId="urn:microsoft.com/office/officeart/2005/8/layout/hList1"/>
    <dgm:cxn modelId="{E24D10BB-2CEC-43C6-9F40-BA740FE817EC}" type="presParOf" srcId="{B70AB684-59CA-4963-B95C-B55EB53503C1}" destId="{84DDB408-E524-4E19-8A50-F83185800F91}" srcOrd="3" destOrd="0" presId="urn:microsoft.com/office/officeart/2005/8/layout/hList1"/>
    <dgm:cxn modelId="{5FB4C781-DF7F-4FC2-93FF-69FE433312E3}" type="presParOf" srcId="{B70AB684-59CA-4963-B95C-B55EB53503C1}" destId="{F36632B3-22F7-4DA8-82A5-4C1292D18675}" srcOrd="4" destOrd="0" presId="urn:microsoft.com/office/officeart/2005/8/layout/hList1"/>
    <dgm:cxn modelId="{4B95BAE3-3922-4880-B683-186292C2CBF3}" type="presParOf" srcId="{F36632B3-22F7-4DA8-82A5-4C1292D18675}" destId="{DEE404E0-74A6-4C4D-9EBF-528543103E15}" srcOrd="0" destOrd="0" presId="urn:microsoft.com/office/officeart/2005/8/layout/hList1"/>
    <dgm:cxn modelId="{950718D5-35C6-4F63-8BE3-5975EB8B868C}" type="presParOf" srcId="{F36632B3-22F7-4DA8-82A5-4C1292D18675}" destId="{F1C69086-9AC0-4408-97AF-A7545211FFDE}" srcOrd="1" destOrd="0" presId="urn:microsoft.com/office/officeart/2005/8/layout/hList1"/>
    <dgm:cxn modelId="{C8F06FE5-01AF-45BC-842B-27CC0F6A0EB4}" type="presParOf" srcId="{B70AB684-59CA-4963-B95C-B55EB53503C1}" destId="{92C5F1E1-2A0B-4920-9FE3-61315ECA7A02}" srcOrd="5" destOrd="0" presId="urn:microsoft.com/office/officeart/2005/8/layout/hList1"/>
    <dgm:cxn modelId="{CBFEDACA-CBA2-4E3F-97E0-2C099117B1BD}" type="presParOf" srcId="{B70AB684-59CA-4963-B95C-B55EB53503C1}" destId="{9A8001B6-C9C1-442A-80B2-E790B94C5033}" srcOrd="6" destOrd="0" presId="urn:microsoft.com/office/officeart/2005/8/layout/hList1"/>
    <dgm:cxn modelId="{F906F2B1-D96F-40EC-B64C-DA9A9E68B9A0}" type="presParOf" srcId="{9A8001B6-C9C1-442A-80B2-E790B94C5033}" destId="{A1D9C35A-038C-41CD-8BA4-C982128E6465}" srcOrd="0" destOrd="0" presId="urn:microsoft.com/office/officeart/2005/8/layout/hList1"/>
    <dgm:cxn modelId="{9DF2E0E6-C9FC-4DA4-A6BD-8DDD4E463D67}" type="presParOf" srcId="{9A8001B6-C9C1-442A-80B2-E790B94C5033}" destId="{E94A5DE1-5484-4E3F-AC9A-D5640700AA95}" srcOrd="1" destOrd="0" presId="urn:microsoft.com/office/officeart/2005/8/layout/hLis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529BFE6-27A1-47C1-92D9-816B1A3341F0}" type="doc">
      <dgm:prSet loTypeId="urn:microsoft.com/office/officeart/2005/8/layout/hList1" loCatId="list" qsTypeId="urn:microsoft.com/office/officeart/2005/8/quickstyle/simple1" qsCatId="simple" csTypeId="urn:microsoft.com/office/officeart/2005/8/colors/accent0_3" csCatId="mainScheme" phldr="1"/>
      <dgm:spPr/>
      <dgm:t>
        <a:bodyPr/>
        <a:lstStyle/>
        <a:p>
          <a:endParaRPr lang="es-SV"/>
        </a:p>
      </dgm:t>
    </dgm:pt>
    <dgm:pt modelId="{C312A080-10EB-4F33-8607-3ABD7349EC99}">
      <dgm:prSet phldrT="[Texto]" custT="1"/>
      <dgm:spPr/>
      <dgm:t>
        <a:bodyPr/>
        <a:lstStyle/>
        <a:p>
          <a:pPr algn="ctr"/>
          <a:r>
            <a:rPr lang="es-SV" sz="1050" b="1" dirty="0"/>
            <a:t>Hombres: 0</a:t>
          </a:r>
        </a:p>
      </dgm:t>
    </dgm:pt>
    <dgm:pt modelId="{F4651BF6-33D7-49DD-87DA-62EA0F4EB576}">
      <dgm:prSet phldrT="[Texto]" custT="1"/>
      <dgm:spPr/>
      <dgm:t>
        <a:bodyPr/>
        <a:lstStyle/>
        <a:p>
          <a:pPr algn="ctr"/>
          <a:r>
            <a:rPr lang="es-SV" sz="1050" b="1" dirty="0"/>
            <a:t>Mujeres: 3</a:t>
          </a:r>
        </a:p>
      </dgm:t>
    </dgm:pt>
    <dgm:pt modelId="{2BC3E052-1B4F-4384-A55A-6C3539266CF6}">
      <dgm:prSet phldrT="[Texto]" custT="1"/>
      <dgm:spPr/>
      <dgm:t>
        <a:bodyPr/>
        <a:lstStyle/>
        <a:p>
          <a:pPr algn="ctr"/>
          <a:r>
            <a:rPr lang="es-SV" sz="1000" b="1" dirty="0"/>
            <a:t>Gerencia de Planeamiento y Desarrollo Institucional</a:t>
          </a:r>
        </a:p>
      </dgm:t>
    </dgm:pt>
    <dgm:pt modelId="{072C3AA2-A788-4322-8F44-6E596B41099F}" type="sibTrans" cxnId="{8A4149F5-4A88-4DD9-8FCC-0FC5529E2F24}">
      <dgm:prSet/>
      <dgm:spPr/>
      <dgm:t>
        <a:bodyPr/>
        <a:lstStyle/>
        <a:p>
          <a:pPr algn="ctr"/>
          <a:endParaRPr lang="es-SV" sz="3200" b="1"/>
        </a:p>
      </dgm:t>
    </dgm:pt>
    <dgm:pt modelId="{11CA7A3E-FD35-4AC7-B459-86E0F6508845}" type="parTrans" cxnId="{8A4149F5-4A88-4DD9-8FCC-0FC5529E2F24}">
      <dgm:prSet/>
      <dgm:spPr/>
      <dgm:t>
        <a:bodyPr/>
        <a:lstStyle/>
        <a:p>
          <a:pPr algn="ctr"/>
          <a:endParaRPr lang="es-SV" sz="3200" b="1"/>
        </a:p>
      </dgm:t>
    </dgm:pt>
    <dgm:pt modelId="{59B49562-A07A-4CEA-B0F1-6853667C67A0}" type="sibTrans" cxnId="{DD7FFB01-6934-46DC-88B6-D609C362A9D3}">
      <dgm:prSet/>
      <dgm:spPr/>
      <dgm:t>
        <a:bodyPr/>
        <a:lstStyle/>
        <a:p>
          <a:pPr algn="ctr"/>
          <a:endParaRPr lang="es-SV" sz="3200" b="1"/>
        </a:p>
      </dgm:t>
    </dgm:pt>
    <dgm:pt modelId="{C0FC72F0-B3D1-4858-816D-16A23FB435D8}" type="parTrans" cxnId="{DD7FFB01-6934-46DC-88B6-D609C362A9D3}">
      <dgm:prSet/>
      <dgm:spPr/>
      <dgm:t>
        <a:bodyPr/>
        <a:lstStyle/>
        <a:p>
          <a:pPr algn="ctr"/>
          <a:endParaRPr lang="es-SV" sz="3200" b="1"/>
        </a:p>
      </dgm:t>
    </dgm:pt>
    <dgm:pt modelId="{3D736CB2-7E1E-4419-A390-FD3D362BEDF3}" type="sibTrans" cxnId="{7413BE5A-4E50-48AB-ABB3-B635677B31AE}">
      <dgm:prSet/>
      <dgm:spPr/>
      <dgm:t>
        <a:bodyPr/>
        <a:lstStyle/>
        <a:p>
          <a:pPr algn="ctr"/>
          <a:endParaRPr lang="es-SV" sz="3200" b="1"/>
        </a:p>
      </dgm:t>
    </dgm:pt>
    <dgm:pt modelId="{46FECBD0-2B2B-44D2-8016-8016C5CB10B1}" type="parTrans" cxnId="{7413BE5A-4E50-48AB-ABB3-B635677B31AE}">
      <dgm:prSet/>
      <dgm:spPr/>
      <dgm:t>
        <a:bodyPr/>
        <a:lstStyle/>
        <a:p>
          <a:pPr algn="ctr"/>
          <a:endParaRPr lang="es-SV" sz="3200" b="1"/>
        </a:p>
      </dgm:t>
    </dgm:pt>
    <dgm:pt modelId="{92F50738-79FA-478F-8E6D-993564FD08EF}">
      <dgm:prSet phldrT="[Texto]" custT="1"/>
      <dgm:spPr/>
      <dgm:t>
        <a:bodyPr/>
        <a:lstStyle/>
        <a:p>
          <a:pPr algn="ctr"/>
          <a:r>
            <a:rPr lang="es-SV" sz="1050" b="1" dirty="0"/>
            <a:t>Hombres: </a:t>
          </a:r>
          <a:r>
            <a:rPr lang="es-SV" sz="1050" b="1" dirty="0" smtClean="0"/>
            <a:t>3</a:t>
          </a:r>
          <a:endParaRPr lang="es-SV" sz="1050" b="1" dirty="0"/>
        </a:p>
      </dgm:t>
    </dgm:pt>
    <dgm:pt modelId="{9978580B-0C95-445A-8B25-DBF146548F0F}">
      <dgm:prSet phldrT="[Texto]" custT="1"/>
      <dgm:spPr/>
      <dgm:t>
        <a:bodyPr/>
        <a:lstStyle/>
        <a:p>
          <a:pPr algn="ctr"/>
          <a:r>
            <a:rPr lang="es-SV" sz="1050" b="1" dirty="0"/>
            <a:t>Mujeres: 1</a:t>
          </a:r>
        </a:p>
      </dgm:t>
    </dgm:pt>
    <dgm:pt modelId="{6FA147FC-5F6C-4F31-9D8A-582D24AE42F1}">
      <dgm:prSet phldrT="[Texto]" custT="1"/>
      <dgm:spPr/>
      <dgm:t>
        <a:bodyPr/>
        <a:lstStyle/>
        <a:p>
          <a:pPr algn="ctr"/>
          <a:r>
            <a:rPr lang="es-SV" sz="1050" b="1" dirty="0"/>
            <a:t>Unidad de Comunicaciones Institucional</a:t>
          </a:r>
        </a:p>
      </dgm:t>
    </dgm:pt>
    <dgm:pt modelId="{883A0259-28BA-4898-960E-4EDFBE512ED3}" type="sibTrans" cxnId="{A6CF59D5-0241-448D-BBE1-BBA4DBCBD6D7}">
      <dgm:prSet/>
      <dgm:spPr/>
      <dgm:t>
        <a:bodyPr/>
        <a:lstStyle/>
        <a:p>
          <a:pPr algn="ctr"/>
          <a:endParaRPr lang="es-SV" sz="3200" b="1"/>
        </a:p>
      </dgm:t>
    </dgm:pt>
    <dgm:pt modelId="{1EC6421E-1D1E-468C-B7F7-EA5A13B9C944}" type="parTrans" cxnId="{A6CF59D5-0241-448D-BBE1-BBA4DBCBD6D7}">
      <dgm:prSet/>
      <dgm:spPr/>
      <dgm:t>
        <a:bodyPr/>
        <a:lstStyle/>
        <a:p>
          <a:pPr algn="ctr"/>
          <a:endParaRPr lang="es-SV" sz="3200" b="1"/>
        </a:p>
      </dgm:t>
    </dgm:pt>
    <dgm:pt modelId="{54D7299D-08FD-400F-8BDE-03C86B409223}" type="sibTrans" cxnId="{86494648-73AE-4E2C-BEBB-D89D1AED2FAC}">
      <dgm:prSet/>
      <dgm:spPr/>
      <dgm:t>
        <a:bodyPr/>
        <a:lstStyle/>
        <a:p>
          <a:pPr algn="ctr"/>
          <a:endParaRPr lang="es-SV" sz="3200" b="1"/>
        </a:p>
      </dgm:t>
    </dgm:pt>
    <dgm:pt modelId="{1A19ABDA-95C2-4562-8AC5-60ED10945157}" type="parTrans" cxnId="{86494648-73AE-4E2C-BEBB-D89D1AED2FAC}">
      <dgm:prSet/>
      <dgm:spPr/>
      <dgm:t>
        <a:bodyPr/>
        <a:lstStyle/>
        <a:p>
          <a:pPr algn="ctr"/>
          <a:endParaRPr lang="es-SV" sz="3200" b="1"/>
        </a:p>
      </dgm:t>
    </dgm:pt>
    <dgm:pt modelId="{B654B46D-AB97-4015-81C4-53B86195246D}" type="sibTrans" cxnId="{C5CAACB2-908D-4DB9-BE8B-45EE7A17BFCF}">
      <dgm:prSet/>
      <dgm:spPr/>
      <dgm:t>
        <a:bodyPr/>
        <a:lstStyle/>
        <a:p>
          <a:pPr algn="ctr"/>
          <a:endParaRPr lang="es-SV" sz="3200" b="1"/>
        </a:p>
      </dgm:t>
    </dgm:pt>
    <dgm:pt modelId="{30FA84D3-9ADD-401E-8F7C-8E10BB1073B9}" type="parTrans" cxnId="{C5CAACB2-908D-4DB9-BE8B-45EE7A17BFCF}">
      <dgm:prSet/>
      <dgm:spPr/>
      <dgm:t>
        <a:bodyPr/>
        <a:lstStyle/>
        <a:p>
          <a:pPr algn="ctr"/>
          <a:endParaRPr lang="es-SV" sz="3200" b="1"/>
        </a:p>
      </dgm:t>
    </dgm:pt>
    <dgm:pt modelId="{09EECC26-DD8D-4338-89F2-2DDF14CFF7D1}">
      <dgm:prSet phldrT="[Texto]" custT="1"/>
      <dgm:spPr/>
      <dgm:t>
        <a:bodyPr/>
        <a:lstStyle/>
        <a:p>
          <a:pPr algn="ctr"/>
          <a:r>
            <a:rPr lang="es-SV" sz="1050" b="1" dirty="0"/>
            <a:t>Hombres: 0</a:t>
          </a:r>
        </a:p>
      </dgm:t>
    </dgm:pt>
    <dgm:pt modelId="{A2AAEF1A-9C6D-4B5F-864F-333503DE2178}">
      <dgm:prSet phldrT="[Texto]" custT="1"/>
      <dgm:spPr/>
      <dgm:t>
        <a:bodyPr/>
        <a:lstStyle/>
        <a:p>
          <a:pPr algn="ctr"/>
          <a:r>
            <a:rPr lang="es-SV" sz="1050" b="1" dirty="0"/>
            <a:t>Mujeres: 1</a:t>
          </a:r>
        </a:p>
      </dgm:t>
    </dgm:pt>
    <dgm:pt modelId="{7B08894C-472E-45E9-9B78-A1389897950D}">
      <dgm:prSet phldrT="[Texto]" custT="1"/>
      <dgm:spPr/>
      <dgm:t>
        <a:bodyPr/>
        <a:lstStyle/>
        <a:p>
          <a:pPr algn="ctr"/>
          <a:r>
            <a:rPr lang="es-SV" sz="1050" b="1" dirty="0"/>
            <a:t>Gerencia Legal </a:t>
          </a:r>
        </a:p>
      </dgm:t>
    </dgm:pt>
    <dgm:pt modelId="{7A1FD138-630C-4E3D-8C5C-DB10FBD2BD8C}" type="sibTrans" cxnId="{87847A4A-EDB2-407F-BCC2-636671D1C0FE}">
      <dgm:prSet/>
      <dgm:spPr/>
      <dgm:t>
        <a:bodyPr/>
        <a:lstStyle/>
        <a:p>
          <a:pPr algn="ctr"/>
          <a:endParaRPr lang="es-SV" sz="3200" b="1"/>
        </a:p>
      </dgm:t>
    </dgm:pt>
    <dgm:pt modelId="{1858560A-2662-499A-AA4B-0329967DAC82}" type="parTrans" cxnId="{87847A4A-EDB2-407F-BCC2-636671D1C0FE}">
      <dgm:prSet/>
      <dgm:spPr/>
      <dgm:t>
        <a:bodyPr/>
        <a:lstStyle/>
        <a:p>
          <a:pPr algn="ctr"/>
          <a:endParaRPr lang="es-SV" sz="3200" b="1"/>
        </a:p>
      </dgm:t>
    </dgm:pt>
    <dgm:pt modelId="{A323FA34-55FF-4416-AC1A-FB2C01D8F81E}" type="sibTrans" cxnId="{5A03416D-C24A-4556-809D-366ECDE1C35F}">
      <dgm:prSet/>
      <dgm:spPr/>
      <dgm:t>
        <a:bodyPr/>
        <a:lstStyle/>
        <a:p>
          <a:pPr algn="ctr"/>
          <a:endParaRPr lang="es-SV" sz="3200" b="1"/>
        </a:p>
      </dgm:t>
    </dgm:pt>
    <dgm:pt modelId="{D4AA2570-7EA9-4A77-AE7F-F99E0A7DA6EB}" type="parTrans" cxnId="{5A03416D-C24A-4556-809D-366ECDE1C35F}">
      <dgm:prSet/>
      <dgm:spPr/>
      <dgm:t>
        <a:bodyPr/>
        <a:lstStyle/>
        <a:p>
          <a:pPr algn="ctr"/>
          <a:endParaRPr lang="es-SV" sz="3200" b="1"/>
        </a:p>
      </dgm:t>
    </dgm:pt>
    <dgm:pt modelId="{DA03145F-E475-45C1-BAC8-72FAEE558257}" type="sibTrans" cxnId="{D5F18DFC-9651-4B7B-A9E3-125213ADFD79}">
      <dgm:prSet/>
      <dgm:spPr/>
      <dgm:t>
        <a:bodyPr/>
        <a:lstStyle/>
        <a:p>
          <a:pPr algn="ctr"/>
          <a:endParaRPr lang="es-SV" sz="3200" b="1"/>
        </a:p>
      </dgm:t>
    </dgm:pt>
    <dgm:pt modelId="{D3B49558-B30D-4008-8A80-4C7860D8CE8B}" type="parTrans" cxnId="{D5F18DFC-9651-4B7B-A9E3-125213ADFD79}">
      <dgm:prSet/>
      <dgm:spPr/>
      <dgm:t>
        <a:bodyPr/>
        <a:lstStyle/>
        <a:p>
          <a:pPr algn="ctr"/>
          <a:endParaRPr lang="es-SV" sz="3200" b="1"/>
        </a:p>
      </dgm:t>
    </dgm:pt>
    <dgm:pt modelId="{ADC50540-464E-472A-8141-5C5C767C29E7}">
      <dgm:prSet phldrT="[Texto]" custT="1"/>
      <dgm:spPr/>
      <dgm:t>
        <a:bodyPr/>
        <a:lstStyle/>
        <a:p>
          <a:pPr algn="ctr"/>
          <a:r>
            <a:rPr lang="es-SV" sz="1050" b="1" dirty="0"/>
            <a:t>Hombres: 0</a:t>
          </a:r>
        </a:p>
      </dgm:t>
    </dgm:pt>
    <dgm:pt modelId="{E3CF5CD8-2C15-41EE-AA5F-1CD75C7B7375}">
      <dgm:prSet phldrT="[Texto]" custT="1"/>
      <dgm:spPr/>
      <dgm:t>
        <a:bodyPr/>
        <a:lstStyle/>
        <a:p>
          <a:pPr algn="ctr"/>
          <a:r>
            <a:rPr lang="es-SV" sz="1050" b="1" dirty="0"/>
            <a:t>Mujeres: 1</a:t>
          </a:r>
        </a:p>
      </dgm:t>
    </dgm:pt>
    <dgm:pt modelId="{3C585434-93CF-46B6-9688-0BFA15613826}">
      <dgm:prSet phldrT="[Texto]" custT="1"/>
      <dgm:spPr/>
      <dgm:t>
        <a:bodyPr/>
        <a:lstStyle/>
        <a:p>
          <a:pPr algn="ctr"/>
          <a:r>
            <a:rPr lang="es-SV" sz="1050" b="1" dirty="0"/>
            <a:t>Unidad de Genero</a:t>
          </a:r>
        </a:p>
      </dgm:t>
    </dgm:pt>
    <dgm:pt modelId="{CD4FCF63-8326-4FF6-8B92-7C74F5197012}" type="sibTrans" cxnId="{909E86E5-FE3E-4694-BEC3-D38C9A4E69FF}">
      <dgm:prSet/>
      <dgm:spPr/>
      <dgm:t>
        <a:bodyPr/>
        <a:lstStyle/>
        <a:p>
          <a:pPr algn="ctr"/>
          <a:endParaRPr lang="es-SV" sz="3200" b="1"/>
        </a:p>
      </dgm:t>
    </dgm:pt>
    <dgm:pt modelId="{3F1D8A51-46D3-44A0-ABB9-A91914F8F24D}" type="parTrans" cxnId="{909E86E5-FE3E-4694-BEC3-D38C9A4E69FF}">
      <dgm:prSet/>
      <dgm:spPr/>
      <dgm:t>
        <a:bodyPr/>
        <a:lstStyle/>
        <a:p>
          <a:pPr algn="ctr"/>
          <a:endParaRPr lang="es-SV" sz="3200" b="1"/>
        </a:p>
      </dgm:t>
    </dgm:pt>
    <dgm:pt modelId="{D16F7189-867E-45A2-AFBE-A3E2C36BF2F5}" type="sibTrans" cxnId="{A2701101-F81F-4F82-8F30-524B744C3472}">
      <dgm:prSet/>
      <dgm:spPr/>
      <dgm:t>
        <a:bodyPr/>
        <a:lstStyle/>
        <a:p>
          <a:pPr algn="ctr"/>
          <a:endParaRPr lang="es-SV" sz="3200" b="1"/>
        </a:p>
      </dgm:t>
    </dgm:pt>
    <dgm:pt modelId="{E632A3DC-74EE-47C3-B0B9-2913A83368F7}" type="parTrans" cxnId="{A2701101-F81F-4F82-8F30-524B744C3472}">
      <dgm:prSet/>
      <dgm:spPr/>
      <dgm:t>
        <a:bodyPr/>
        <a:lstStyle/>
        <a:p>
          <a:pPr algn="ctr"/>
          <a:endParaRPr lang="es-SV" sz="3200" b="1"/>
        </a:p>
      </dgm:t>
    </dgm:pt>
    <dgm:pt modelId="{70992A88-D4B9-42E5-8195-31BD1315F8D9}" type="sibTrans" cxnId="{3009B62E-D96E-4433-BF4B-BA8C2688713E}">
      <dgm:prSet/>
      <dgm:spPr/>
      <dgm:t>
        <a:bodyPr/>
        <a:lstStyle/>
        <a:p>
          <a:pPr algn="ctr"/>
          <a:endParaRPr lang="es-SV" sz="3200" b="1"/>
        </a:p>
      </dgm:t>
    </dgm:pt>
    <dgm:pt modelId="{D4841737-B2FD-4E2C-AD67-AFB3F129969A}" type="parTrans" cxnId="{3009B62E-D96E-4433-BF4B-BA8C2688713E}">
      <dgm:prSet/>
      <dgm:spPr/>
      <dgm:t>
        <a:bodyPr/>
        <a:lstStyle/>
        <a:p>
          <a:pPr algn="ctr"/>
          <a:endParaRPr lang="es-SV" sz="3200" b="1"/>
        </a:p>
      </dgm:t>
    </dgm:pt>
    <dgm:pt modelId="{B70AB684-59CA-4963-B95C-B55EB53503C1}" type="pres">
      <dgm:prSet presAssocID="{9529BFE6-27A1-47C1-92D9-816B1A3341F0}" presName="Name0" presStyleCnt="0">
        <dgm:presLayoutVars>
          <dgm:dir/>
          <dgm:animLvl val="lvl"/>
          <dgm:resizeHandles val="exact"/>
        </dgm:presLayoutVars>
      </dgm:prSet>
      <dgm:spPr/>
      <dgm:t>
        <a:bodyPr/>
        <a:lstStyle/>
        <a:p>
          <a:endParaRPr lang="es-SV"/>
        </a:p>
      </dgm:t>
    </dgm:pt>
    <dgm:pt modelId="{8602BBC8-6C17-4002-BA18-918870A042EA}" type="pres">
      <dgm:prSet presAssocID="{3C585434-93CF-46B6-9688-0BFA15613826}" presName="composite" presStyleCnt="0"/>
      <dgm:spPr/>
    </dgm:pt>
    <dgm:pt modelId="{EB6DA6B9-1681-4334-833A-01D2B9928974}" type="pres">
      <dgm:prSet presAssocID="{3C585434-93CF-46B6-9688-0BFA15613826}" presName="parTx" presStyleLbl="alignNode1" presStyleIdx="0" presStyleCnt="4">
        <dgm:presLayoutVars>
          <dgm:chMax val="0"/>
          <dgm:chPref val="0"/>
          <dgm:bulletEnabled val="1"/>
        </dgm:presLayoutVars>
      </dgm:prSet>
      <dgm:spPr/>
      <dgm:t>
        <a:bodyPr/>
        <a:lstStyle/>
        <a:p>
          <a:endParaRPr lang="es-SV"/>
        </a:p>
      </dgm:t>
    </dgm:pt>
    <dgm:pt modelId="{3E19D5BB-4C84-4287-9091-A8E1A508BE73}" type="pres">
      <dgm:prSet presAssocID="{3C585434-93CF-46B6-9688-0BFA15613826}" presName="desTx" presStyleLbl="alignAccFollowNode1" presStyleIdx="0" presStyleCnt="4">
        <dgm:presLayoutVars>
          <dgm:bulletEnabled val="1"/>
        </dgm:presLayoutVars>
      </dgm:prSet>
      <dgm:spPr/>
      <dgm:t>
        <a:bodyPr/>
        <a:lstStyle/>
        <a:p>
          <a:endParaRPr lang="es-SV"/>
        </a:p>
      </dgm:t>
    </dgm:pt>
    <dgm:pt modelId="{6C904E37-620C-4564-8D64-5CDAC75BBE1A}" type="pres">
      <dgm:prSet presAssocID="{CD4FCF63-8326-4FF6-8B92-7C74F5197012}" presName="space" presStyleCnt="0"/>
      <dgm:spPr/>
    </dgm:pt>
    <dgm:pt modelId="{0B2716D5-BE65-4860-83FA-E40AA34C0C8F}" type="pres">
      <dgm:prSet presAssocID="{7B08894C-472E-45E9-9B78-A1389897950D}" presName="composite" presStyleCnt="0"/>
      <dgm:spPr/>
    </dgm:pt>
    <dgm:pt modelId="{77D4DA66-6173-4CE3-8BA7-278223BBAFBF}" type="pres">
      <dgm:prSet presAssocID="{7B08894C-472E-45E9-9B78-A1389897950D}" presName="parTx" presStyleLbl="alignNode1" presStyleIdx="1" presStyleCnt="4">
        <dgm:presLayoutVars>
          <dgm:chMax val="0"/>
          <dgm:chPref val="0"/>
          <dgm:bulletEnabled val="1"/>
        </dgm:presLayoutVars>
      </dgm:prSet>
      <dgm:spPr/>
      <dgm:t>
        <a:bodyPr/>
        <a:lstStyle/>
        <a:p>
          <a:endParaRPr lang="es-SV"/>
        </a:p>
      </dgm:t>
    </dgm:pt>
    <dgm:pt modelId="{C99782BB-0367-4C83-B7FC-F5E93473261E}" type="pres">
      <dgm:prSet presAssocID="{7B08894C-472E-45E9-9B78-A1389897950D}" presName="desTx" presStyleLbl="alignAccFollowNode1" presStyleIdx="1" presStyleCnt="4">
        <dgm:presLayoutVars>
          <dgm:bulletEnabled val="1"/>
        </dgm:presLayoutVars>
      </dgm:prSet>
      <dgm:spPr/>
      <dgm:t>
        <a:bodyPr/>
        <a:lstStyle/>
        <a:p>
          <a:endParaRPr lang="es-SV"/>
        </a:p>
      </dgm:t>
    </dgm:pt>
    <dgm:pt modelId="{2A18BEB1-0E9E-4271-91CB-7E85D97AD389}" type="pres">
      <dgm:prSet presAssocID="{7A1FD138-630C-4E3D-8C5C-DB10FBD2BD8C}" presName="space" presStyleCnt="0"/>
      <dgm:spPr/>
    </dgm:pt>
    <dgm:pt modelId="{7FE3700D-6085-4E0D-8F1D-C8D70E0D34CC}" type="pres">
      <dgm:prSet presAssocID="{6FA147FC-5F6C-4F31-9D8A-582D24AE42F1}" presName="composite" presStyleCnt="0"/>
      <dgm:spPr/>
    </dgm:pt>
    <dgm:pt modelId="{BF1846BE-6AC0-450F-8334-F9507884F66F}" type="pres">
      <dgm:prSet presAssocID="{6FA147FC-5F6C-4F31-9D8A-582D24AE42F1}" presName="parTx" presStyleLbl="alignNode1" presStyleIdx="2" presStyleCnt="4">
        <dgm:presLayoutVars>
          <dgm:chMax val="0"/>
          <dgm:chPref val="0"/>
          <dgm:bulletEnabled val="1"/>
        </dgm:presLayoutVars>
      </dgm:prSet>
      <dgm:spPr/>
      <dgm:t>
        <a:bodyPr/>
        <a:lstStyle/>
        <a:p>
          <a:endParaRPr lang="es-SV"/>
        </a:p>
      </dgm:t>
    </dgm:pt>
    <dgm:pt modelId="{E659ED6B-47F5-4CCA-B7AB-05DF83A5465D}" type="pres">
      <dgm:prSet presAssocID="{6FA147FC-5F6C-4F31-9D8A-582D24AE42F1}" presName="desTx" presStyleLbl="alignAccFollowNode1" presStyleIdx="2" presStyleCnt="4">
        <dgm:presLayoutVars>
          <dgm:bulletEnabled val="1"/>
        </dgm:presLayoutVars>
      </dgm:prSet>
      <dgm:spPr/>
      <dgm:t>
        <a:bodyPr/>
        <a:lstStyle/>
        <a:p>
          <a:endParaRPr lang="es-SV"/>
        </a:p>
      </dgm:t>
    </dgm:pt>
    <dgm:pt modelId="{784BA77C-15C3-4EDC-90DF-365C92B35338}" type="pres">
      <dgm:prSet presAssocID="{883A0259-28BA-4898-960E-4EDFBE512ED3}" presName="space" presStyleCnt="0"/>
      <dgm:spPr/>
    </dgm:pt>
    <dgm:pt modelId="{6AA18A63-B5B3-4E7C-B727-B2E9B7541B4E}" type="pres">
      <dgm:prSet presAssocID="{2BC3E052-1B4F-4384-A55A-6C3539266CF6}" presName="composite" presStyleCnt="0"/>
      <dgm:spPr/>
    </dgm:pt>
    <dgm:pt modelId="{B868176F-8ED6-40E3-BF9C-1C656C95F6CB}" type="pres">
      <dgm:prSet presAssocID="{2BC3E052-1B4F-4384-A55A-6C3539266CF6}" presName="parTx" presStyleLbl="alignNode1" presStyleIdx="3" presStyleCnt="4">
        <dgm:presLayoutVars>
          <dgm:chMax val="0"/>
          <dgm:chPref val="0"/>
          <dgm:bulletEnabled val="1"/>
        </dgm:presLayoutVars>
      </dgm:prSet>
      <dgm:spPr/>
      <dgm:t>
        <a:bodyPr/>
        <a:lstStyle/>
        <a:p>
          <a:endParaRPr lang="es-SV"/>
        </a:p>
      </dgm:t>
    </dgm:pt>
    <dgm:pt modelId="{04BD1331-93AC-49DF-B15F-008EB078ACAA}" type="pres">
      <dgm:prSet presAssocID="{2BC3E052-1B4F-4384-A55A-6C3539266CF6}" presName="desTx" presStyleLbl="alignAccFollowNode1" presStyleIdx="3" presStyleCnt="4">
        <dgm:presLayoutVars>
          <dgm:bulletEnabled val="1"/>
        </dgm:presLayoutVars>
      </dgm:prSet>
      <dgm:spPr/>
      <dgm:t>
        <a:bodyPr/>
        <a:lstStyle/>
        <a:p>
          <a:endParaRPr lang="es-SV"/>
        </a:p>
      </dgm:t>
    </dgm:pt>
  </dgm:ptLst>
  <dgm:cxnLst>
    <dgm:cxn modelId="{909E86E5-FE3E-4694-BEC3-D38C9A4E69FF}" srcId="{9529BFE6-27A1-47C1-92D9-816B1A3341F0}" destId="{3C585434-93CF-46B6-9688-0BFA15613826}" srcOrd="0" destOrd="0" parTransId="{3F1D8A51-46D3-44A0-ABB9-A91914F8F24D}" sibTransId="{CD4FCF63-8326-4FF6-8B92-7C74F5197012}"/>
    <dgm:cxn modelId="{5A03416D-C24A-4556-809D-366ECDE1C35F}" srcId="{7B08894C-472E-45E9-9B78-A1389897950D}" destId="{09EECC26-DD8D-4338-89F2-2DDF14CFF7D1}" srcOrd="1" destOrd="0" parTransId="{D4AA2570-7EA9-4A77-AE7F-F99E0A7DA6EB}" sibTransId="{A323FA34-55FF-4416-AC1A-FB2C01D8F81E}"/>
    <dgm:cxn modelId="{DD7FFB01-6934-46DC-88B6-D609C362A9D3}" srcId="{2BC3E052-1B4F-4384-A55A-6C3539266CF6}" destId="{C312A080-10EB-4F33-8607-3ABD7349EC99}" srcOrd="1" destOrd="0" parTransId="{C0FC72F0-B3D1-4858-816D-16A23FB435D8}" sibTransId="{59B49562-A07A-4CEA-B0F1-6853667C67A0}"/>
    <dgm:cxn modelId="{D5F18DFC-9651-4B7B-A9E3-125213ADFD79}" srcId="{7B08894C-472E-45E9-9B78-A1389897950D}" destId="{A2AAEF1A-9C6D-4B5F-864F-333503DE2178}" srcOrd="0" destOrd="0" parTransId="{D3B49558-B30D-4008-8A80-4C7860D8CE8B}" sibTransId="{DA03145F-E475-45C1-BAC8-72FAEE558257}"/>
    <dgm:cxn modelId="{46AD5C64-48FD-40C1-9AA1-6D5DD23153C1}" type="presOf" srcId="{7B08894C-472E-45E9-9B78-A1389897950D}" destId="{77D4DA66-6173-4CE3-8BA7-278223BBAFBF}" srcOrd="0" destOrd="0" presId="urn:microsoft.com/office/officeart/2005/8/layout/hList1"/>
    <dgm:cxn modelId="{242E02C8-9EF1-40CC-93F0-27ABF6ECC7BE}" type="presOf" srcId="{3C585434-93CF-46B6-9688-0BFA15613826}" destId="{EB6DA6B9-1681-4334-833A-01D2B9928974}" srcOrd="0" destOrd="0" presId="urn:microsoft.com/office/officeart/2005/8/layout/hList1"/>
    <dgm:cxn modelId="{A6CF59D5-0241-448D-BBE1-BBA4DBCBD6D7}" srcId="{9529BFE6-27A1-47C1-92D9-816B1A3341F0}" destId="{6FA147FC-5F6C-4F31-9D8A-582D24AE42F1}" srcOrd="2" destOrd="0" parTransId="{1EC6421E-1D1E-468C-B7F7-EA5A13B9C944}" sibTransId="{883A0259-28BA-4898-960E-4EDFBE512ED3}"/>
    <dgm:cxn modelId="{87847A4A-EDB2-407F-BCC2-636671D1C0FE}" srcId="{9529BFE6-27A1-47C1-92D9-816B1A3341F0}" destId="{7B08894C-472E-45E9-9B78-A1389897950D}" srcOrd="1" destOrd="0" parTransId="{1858560A-2662-499A-AA4B-0329967DAC82}" sibTransId="{7A1FD138-630C-4E3D-8C5C-DB10FBD2BD8C}"/>
    <dgm:cxn modelId="{C5CAACB2-908D-4DB9-BE8B-45EE7A17BFCF}" srcId="{6FA147FC-5F6C-4F31-9D8A-582D24AE42F1}" destId="{9978580B-0C95-445A-8B25-DBF146548F0F}" srcOrd="0" destOrd="0" parTransId="{30FA84D3-9ADD-401E-8F7C-8E10BB1073B9}" sibTransId="{B654B46D-AB97-4015-81C4-53B86195246D}"/>
    <dgm:cxn modelId="{86494648-73AE-4E2C-BEBB-D89D1AED2FAC}" srcId="{6FA147FC-5F6C-4F31-9D8A-582D24AE42F1}" destId="{92F50738-79FA-478F-8E6D-993564FD08EF}" srcOrd="1" destOrd="0" parTransId="{1A19ABDA-95C2-4562-8AC5-60ED10945157}" sibTransId="{54D7299D-08FD-400F-8BDE-03C86B409223}"/>
    <dgm:cxn modelId="{C7FF0FE7-EC9C-4EB9-8B69-3189AB2C79FB}" type="presOf" srcId="{ADC50540-464E-472A-8141-5C5C767C29E7}" destId="{3E19D5BB-4C84-4287-9091-A8E1A508BE73}" srcOrd="0" destOrd="1" presId="urn:microsoft.com/office/officeart/2005/8/layout/hList1"/>
    <dgm:cxn modelId="{7413BE5A-4E50-48AB-ABB3-B635677B31AE}" srcId="{2BC3E052-1B4F-4384-A55A-6C3539266CF6}" destId="{F4651BF6-33D7-49DD-87DA-62EA0F4EB576}" srcOrd="0" destOrd="0" parTransId="{46FECBD0-2B2B-44D2-8016-8016C5CB10B1}" sibTransId="{3D736CB2-7E1E-4419-A390-FD3D362BEDF3}"/>
    <dgm:cxn modelId="{48849A1F-A684-4753-824A-5A7C332547DD}" type="presOf" srcId="{C312A080-10EB-4F33-8607-3ABD7349EC99}" destId="{04BD1331-93AC-49DF-B15F-008EB078ACAA}" srcOrd="0" destOrd="1" presId="urn:microsoft.com/office/officeart/2005/8/layout/hList1"/>
    <dgm:cxn modelId="{3009B62E-D96E-4433-BF4B-BA8C2688713E}" srcId="{3C585434-93CF-46B6-9688-0BFA15613826}" destId="{E3CF5CD8-2C15-41EE-AA5F-1CD75C7B7375}" srcOrd="0" destOrd="0" parTransId="{D4841737-B2FD-4E2C-AD67-AFB3F129969A}" sibTransId="{70992A88-D4B9-42E5-8195-31BD1315F8D9}"/>
    <dgm:cxn modelId="{A2701101-F81F-4F82-8F30-524B744C3472}" srcId="{3C585434-93CF-46B6-9688-0BFA15613826}" destId="{ADC50540-464E-472A-8141-5C5C767C29E7}" srcOrd="1" destOrd="0" parTransId="{E632A3DC-74EE-47C3-B0B9-2913A83368F7}" sibTransId="{D16F7189-867E-45A2-AFBE-A3E2C36BF2F5}"/>
    <dgm:cxn modelId="{08505644-2249-47F6-8279-E9BC950A95EA}" type="presOf" srcId="{2BC3E052-1B4F-4384-A55A-6C3539266CF6}" destId="{B868176F-8ED6-40E3-BF9C-1C656C95F6CB}" srcOrd="0" destOrd="0" presId="urn:microsoft.com/office/officeart/2005/8/layout/hList1"/>
    <dgm:cxn modelId="{ACA25C21-6B38-40A0-87FC-B6C28CD61465}" type="presOf" srcId="{E3CF5CD8-2C15-41EE-AA5F-1CD75C7B7375}" destId="{3E19D5BB-4C84-4287-9091-A8E1A508BE73}" srcOrd="0" destOrd="0" presId="urn:microsoft.com/office/officeart/2005/8/layout/hList1"/>
    <dgm:cxn modelId="{81CB7303-30E5-4C7B-911D-318DB4FA33D9}" type="presOf" srcId="{9529BFE6-27A1-47C1-92D9-816B1A3341F0}" destId="{B70AB684-59CA-4963-B95C-B55EB53503C1}" srcOrd="0" destOrd="0" presId="urn:microsoft.com/office/officeart/2005/8/layout/hList1"/>
    <dgm:cxn modelId="{56802946-8A76-4135-B120-C2A6D15076DB}" type="presOf" srcId="{92F50738-79FA-478F-8E6D-993564FD08EF}" destId="{E659ED6B-47F5-4CCA-B7AB-05DF83A5465D}" srcOrd="0" destOrd="1" presId="urn:microsoft.com/office/officeart/2005/8/layout/hList1"/>
    <dgm:cxn modelId="{8A4149F5-4A88-4DD9-8FCC-0FC5529E2F24}" srcId="{9529BFE6-27A1-47C1-92D9-816B1A3341F0}" destId="{2BC3E052-1B4F-4384-A55A-6C3539266CF6}" srcOrd="3" destOrd="0" parTransId="{11CA7A3E-FD35-4AC7-B459-86E0F6508845}" sibTransId="{072C3AA2-A788-4322-8F44-6E596B41099F}"/>
    <dgm:cxn modelId="{30B9F753-186F-4B8E-99E0-D0E7CE215C6C}" type="presOf" srcId="{09EECC26-DD8D-4338-89F2-2DDF14CFF7D1}" destId="{C99782BB-0367-4C83-B7FC-F5E93473261E}" srcOrd="0" destOrd="1" presId="urn:microsoft.com/office/officeart/2005/8/layout/hList1"/>
    <dgm:cxn modelId="{CAD7DE1D-8629-40F6-B908-16A2D9FDC7D2}" type="presOf" srcId="{6FA147FC-5F6C-4F31-9D8A-582D24AE42F1}" destId="{BF1846BE-6AC0-450F-8334-F9507884F66F}" srcOrd="0" destOrd="0" presId="urn:microsoft.com/office/officeart/2005/8/layout/hList1"/>
    <dgm:cxn modelId="{058F1741-C810-43BB-B1F3-C0B52EC5AD44}" type="presOf" srcId="{A2AAEF1A-9C6D-4B5F-864F-333503DE2178}" destId="{C99782BB-0367-4C83-B7FC-F5E93473261E}" srcOrd="0" destOrd="0" presId="urn:microsoft.com/office/officeart/2005/8/layout/hList1"/>
    <dgm:cxn modelId="{69439B94-4577-4FDA-AFC0-B00FCBB25BA0}" type="presOf" srcId="{9978580B-0C95-445A-8B25-DBF146548F0F}" destId="{E659ED6B-47F5-4CCA-B7AB-05DF83A5465D}" srcOrd="0" destOrd="0" presId="urn:microsoft.com/office/officeart/2005/8/layout/hList1"/>
    <dgm:cxn modelId="{B13FD074-E45A-417C-8FFB-D43F4E8E7EF4}" type="presOf" srcId="{F4651BF6-33D7-49DD-87DA-62EA0F4EB576}" destId="{04BD1331-93AC-49DF-B15F-008EB078ACAA}" srcOrd="0" destOrd="0" presId="urn:microsoft.com/office/officeart/2005/8/layout/hList1"/>
    <dgm:cxn modelId="{66574FB3-03A0-4FF1-9727-19C138EBAF2A}" type="presParOf" srcId="{B70AB684-59CA-4963-B95C-B55EB53503C1}" destId="{8602BBC8-6C17-4002-BA18-918870A042EA}" srcOrd="0" destOrd="0" presId="urn:microsoft.com/office/officeart/2005/8/layout/hList1"/>
    <dgm:cxn modelId="{F6690464-1506-408F-8FB9-44EC1D924988}" type="presParOf" srcId="{8602BBC8-6C17-4002-BA18-918870A042EA}" destId="{EB6DA6B9-1681-4334-833A-01D2B9928974}" srcOrd="0" destOrd="0" presId="urn:microsoft.com/office/officeart/2005/8/layout/hList1"/>
    <dgm:cxn modelId="{8F5D3242-FA37-471D-9F9A-F283021145DF}" type="presParOf" srcId="{8602BBC8-6C17-4002-BA18-918870A042EA}" destId="{3E19D5BB-4C84-4287-9091-A8E1A508BE73}" srcOrd="1" destOrd="0" presId="urn:microsoft.com/office/officeart/2005/8/layout/hList1"/>
    <dgm:cxn modelId="{5BA08C5D-5343-400F-84F1-1825154E7338}" type="presParOf" srcId="{B70AB684-59CA-4963-B95C-B55EB53503C1}" destId="{6C904E37-620C-4564-8D64-5CDAC75BBE1A}" srcOrd="1" destOrd="0" presId="urn:microsoft.com/office/officeart/2005/8/layout/hList1"/>
    <dgm:cxn modelId="{2D820D21-E996-4759-B8C2-29696071C199}" type="presParOf" srcId="{B70AB684-59CA-4963-B95C-B55EB53503C1}" destId="{0B2716D5-BE65-4860-83FA-E40AA34C0C8F}" srcOrd="2" destOrd="0" presId="urn:microsoft.com/office/officeart/2005/8/layout/hList1"/>
    <dgm:cxn modelId="{D19B90FB-1BEE-443C-9BF8-2D3DCF1F8A80}" type="presParOf" srcId="{0B2716D5-BE65-4860-83FA-E40AA34C0C8F}" destId="{77D4DA66-6173-4CE3-8BA7-278223BBAFBF}" srcOrd="0" destOrd="0" presId="urn:microsoft.com/office/officeart/2005/8/layout/hList1"/>
    <dgm:cxn modelId="{878EED98-B58A-4044-B6AF-1A814282D9D6}" type="presParOf" srcId="{0B2716D5-BE65-4860-83FA-E40AA34C0C8F}" destId="{C99782BB-0367-4C83-B7FC-F5E93473261E}" srcOrd="1" destOrd="0" presId="urn:microsoft.com/office/officeart/2005/8/layout/hList1"/>
    <dgm:cxn modelId="{17448694-7492-4B47-97D9-9440738A9C78}" type="presParOf" srcId="{B70AB684-59CA-4963-B95C-B55EB53503C1}" destId="{2A18BEB1-0E9E-4271-91CB-7E85D97AD389}" srcOrd="3" destOrd="0" presId="urn:microsoft.com/office/officeart/2005/8/layout/hList1"/>
    <dgm:cxn modelId="{200A006C-103F-4232-848B-66285F29B8FE}" type="presParOf" srcId="{B70AB684-59CA-4963-B95C-B55EB53503C1}" destId="{7FE3700D-6085-4E0D-8F1D-C8D70E0D34CC}" srcOrd="4" destOrd="0" presId="urn:microsoft.com/office/officeart/2005/8/layout/hList1"/>
    <dgm:cxn modelId="{6A1DDA4F-A03C-495B-82A8-F3052FA1B17C}" type="presParOf" srcId="{7FE3700D-6085-4E0D-8F1D-C8D70E0D34CC}" destId="{BF1846BE-6AC0-450F-8334-F9507884F66F}" srcOrd="0" destOrd="0" presId="urn:microsoft.com/office/officeart/2005/8/layout/hList1"/>
    <dgm:cxn modelId="{AA5C4CCD-95EB-4A80-9A2E-C78F5B7C5F9F}" type="presParOf" srcId="{7FE3700D-6085-4E0D-8F1D-C8D70E0D34CC}" destId="{E659ED6B-47F5-4CCA-B7AB-05DF83A5465D}" srcOrd="1" destOrd="0" presId="urn:microsoft.com/office/officeart/2005/8/layout/hList1"/>
    <dgm:cxn modelId="{D0F8506E-29ED-40B0-96FB-54EB112BEC93}" type="presParOf" srcId="{B70AB684-59CA-4963-B95C-B55EB53503C1}" destId="{784BA77C-15C3-4EDC-90DF-365C92B35338}" srcOrd="5" destOrd="0" presId="urn:microsoft.com/office/officeart/2005/8/layout/hList1"/>
    <dgm:cxn modelId="{75B89305-9BFC-44C6-BFE3-484B42DAF2ED}" type="presParOf" srcId="{B70AB684-59CA-4963-B95C-B55EB53503C1}" destId="{6AA18A63-B5B3-4E7C-B727-B2E9B7541B4E}" srcOrd="6" destOrd="0" presId="urn:microsoft.com/office/officeart/2005/8/layout/hList1"/>
    <dgm:cxn modelId="{5DF8FDB1-3046-43C8-A0B9-3D7A07B43AAF}" type="presParOf" srcId="{6AA18A63-B5B3-4E7C-B727-B2E9B7541B4E}" destId="{B868176F-8ED6-40E3-BF9C-1C656C95F6CB}" srcOrd="0" destOrd="0" presId="urn:microsoft.com/office/officeart/2005/8/layout/hList1"/>
    <dgm:cxn modelId="{5E20AE6C-89E4-465B-9CD1-7BFF2D115206}" type="presParOf" srcId="{6AA18A63-B5B3-4E7C-B727-B2E9B7541B4E}" destId="{04BD1331-93AC-49DF-B15F-008EB078ACAA}" srcOrd="1" destOrd="0" presId="urn:microsoft.com/office/officeart/2005/8/layout/hList1"/>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529BFE6-27A1-47C1-92D9-816B1A3341F0}" type="doc">
      <dgm:prSet loTypeId="urn:microsoft.com/office/officeart/2005/8/layout/hList1" loCatId="list" qsTypeId="urn:microsoft.com/office/officeart/2005/8/quickstyle/simple1" qsCatId="simple" csTypeId="urn:microsoft.com/office/officeart/2005/8/colors/accent0_3" csCatId="mainScheme" phldr="1"/>
      <dgm:spPr/>
      <dgm:t>
        <a:bodyPr/>
        <a:lstStyle/>
        <a:p>
          <a:endParaRPr lang="es-SV"/>
        </a:p>
      </dgm:t>
    </dgm:pt>
    <dgm:pt modelId="{C312A080-10EB-4F33-8607-3ABD7349EC99}">
      <dgm:prSet phldrT="[Texto]" custT="1"/>
      <dgm:spPr/>
      <dgm:t>
        <a:bodyPr/>
        <a:lstStyle/>
        <a:p>
          <a:pPr algn="ctr"/>
          <a:r>
            <a:rPr lang="es-SV" sz="1100" b="1" dirty="0"/>
            <a:t>Hombres: 0</a:t>
          </a:r>
        </a:p>
      </dgm:t>
    </dgm:pt>
    <dgm:pt modelId="{F4651BF6-33D7-49DD-87DA-62EA0F4EB576}">
      <dgm:prSet phldrT="[Texto]" custT="1"/>
      <dgm:spPr/>
      <dgm:t>
        <a:bodyPr/>
        <a:lstStyle/>
        <a:p>
          <a:pPr algn="ctr"/>
          <a:r>
            <a:rPr lang="es-SV" sz="1100" b="1" dirty="0"/>
            <a:t>Mujeres: 1</a:t>
          </a:r>
        </a:p>
      </dgm:t>
    </dgm:pt>
    <dgm:pt modelId="{2BC3E052-1B4F-4384-A55A-6C3539266CF6}">
      <dgm:prSet phldrT="[Texto]" custT="1"/>
      <dgm:spPr/>
      <dgm:t>
        <a:bodyPr/>
        <a:lstStyle/>
        <a:p>
          <a:pPr algn="ctr"/>
          <a:r>
            <a:rPr lang="es-SV" sz="1050" b="1" dirty="0"/>
            <a:t>Unidad de Gestión Documental y de Archivo</a:t>
          </a:r>
        </a:p>
      </dgm:t>
    </dgm:pt>
    <dgm:pt modelId="{072C3AA2-A788-4322-8F44-6E596B41099F}" type="sibTrans" cxnId="{8A4149F5-4A88-4DD9-8FCC-0FC5529E2F24}">
      <dgm:prSet/>
      <dgm:spPr/>
      <dgm:t>
        <a:bodyPr/>
        <a:lstStyle/>
        <a:p>
          <a:pPr algn="ctr"/>
          <a:endParaRPr lang="es-SV" sz="3600" b="1"/>
        </a:p>
      </dgm:t>
    </dgm:pt>
    <dgm:pt modelId="{11CA7A3E-FD35-4AC7-B459-86E0F6508845}" type="parTrans" cxnId="{8A4149F5-4A88-4DD9-8FCC-0FC5529E2F24}">
      <dgm:prSet/>
      <dgm:spPr/>
      <dgm:t>
        <a:bodyPr/>
        <a:lstStyle/>
        <a:p>
          <a:pPr algn="ctr"/>
          <a:endParaRPr lang="es-SV" sz="3600" b="1"/>
        </a:p>
      </dgm:t>
    </dgm:pt>
    <dgm:pt modelId="{59B49562-A07A-4CEA-B0F1-6853667C67A0}" type="sibTrans" cxnId="{DD7FFB01-6934-46DC-88B6-D609C362A9D3}">
      <dgm:prSet/>
      <dgm:spPr/>
      <dgm:t>
        <a:bodyPr/>
        <a:lstStyle/>
        <a:p>
          <a:pPr algn="ctr"/>
          <a:endParaRPr lang="es-SV" sz="3600" b="1"/>
        </a:p>
      </dgm:t>
    </dgm:pt>
    <dgm:pt modelId="{C0FC72F0-B3D1-4858-816D-16A23FB435D8}" type="parTrans" cxnId="{DD7FFB01-6934-46DC-88B6-D609C362A9D3}">
      <dgm:prSet/>
      <dgm:spPr/>
      <dgm:t>
        <a:bodyPr/>
        <a:lstStyle/>
        <a:p>
          <a:pPr algn="ctr"/>
          <a:endParaRPr lang="es-SV" sz="3600" b="1"/>
        </a:p>
      </dgm:t>
    </dgm:pt>
    <dgm:pt modelId="{3D736CB2-7E1E-4419-A390-FD3D362BEDF3}" type="sibTrans" cxnId="{7413BE5A-4E50-48AB-ABB3-B635677B31AE}">
      <dgm:prSet/>
      <dgm:spPr/>
      <dgm:t>
        <a:bodyPr/>
        <a:lstStyle/>
        <a:p>
          <a:pPr algn="ctr"/>
          <a:endParaRPr lang="es-SV" sz="3600" b="1"/>
        </a:p>
      </dgm:t>
    </dgm:pt>
    <dgm:pt modelId="{46FECBD0-2B2B-44D2-8016-8016C5CB10B1}" type="parTrans" cxnId="{7413BE5A-4E50-48AB-ABB3-B635677B31AE}">
      <dgm:prSet/>
      <dgm:spPr/>
      <dgm:t>
        <a:bodyPr/>
        <a:lstStyle/>
        <a:p>
          <a:pPr algn="ctr"/>
          <a:endParaRPr lang="es-SV" sz="3600" b="1"/>
        </a:p>
      </dgm:t>
    </dgm:pt>
    <dgm:pt modelId="{92F50738-79FA-478F-8E6D-993564FD08EF}">
      <dgm:prSet phldrT="[Texto]" custT="1"/>
      <dgm:spPr/>
      <dgm:t>
        <a:bodyPr/>
        <a:lstStyle/>
        <a:p>
          <a:pPr algn="ctr"/>
          <a:r>
            <a:rPr lang="es-SV" sz="1100" b="1" dirty="0"/>
            <a:t>Hombres: 7</a:t>
          </a:r>
        </a:p>
      </dgm:t>
    </dgm:pt>
    <dgm:pt modelId="{9978580B-0C95-445A-8B25-DBF146548F0F}">
      <dgm:prSet phldrT="[Texto]" custT="1"/>
      <dgm:spPr/>
      <dgm:t>
        <a:bodyPr/>
        <a:lstStyle/>
        <a:p>
          <a:pPr algn="ctr"/>
          <a:r>
            <a:rPr lang="es-SV" sz="1100" b="1" dirty="0"/>
            <a:t>Mujeres: 8</a:t>
          </a:r>
        </a:p>
      </dgm:t>
    </dgm:pt>
    <dgm:pt modelId="{6FA147FC-5F6C-4F31-9D8A-582D24AE42F1}">
      <dgm:prSet phldrT="[Texto]" custT="1"/>
      <dgm:spPr/>
      <dgm:t>
        <a:bodyPr/>
        <a:lstStyle/>
        <a:p>
          <a:pPr algn="ctr"/>
          <a:r>
            <a:rPr lang="es-SV" sz="1100" b="1" dirty="0"/>
            <a:t>Gerencia Administrativa</a:t>
          </a:r>
        </a:p>
      </dgm:t>
    </dgm:pt>
    <dgm:pt modelId="{883A0259-28BA-4898-960E-4EDFBE512ED3}" type="sibTrans" cxnId="{A6CF59D5-0241-448D-BBE1-BBA4DBCBD6D7}">
      <dgm:prSet/>
      <dgm:spPr/>
      <dgm:t>
        <a:bodyPr/>
        <a:lstStyle/>
        <a:p>
          <a:pPr algn="ctr"/>
          <a:endParaRPr lang="es-SV" sz="3600" b="1"/>
        </a:p>
      </dgm:t>
    </dgm:pt>
    <dgm:pt modelId="{1EC6421E-1D1E-468C-B7F7-EA5A13B9C944}" type="parTrans" cxnId="{A6CF59D5-0241-448D-BBE1-BBA4DBCBD6D7}">
      <dgm:prSet/>
      <dgm:spPr/>
      <dgm:t>
        <a:bodyPr/>
        <a:lstStyle/>
        <a:p>
          <a:pPr algn="ctr"/>
          <a:endParaRPr lang="es-SV" sz="3600" b="1"/>
        </a:p>
      </dgm:t>
    </dgm:pt>
    <dgm:pt modelId="{54D7299D-08FD-400F-8BDE-03C86B409223}" type="sibTrans" cxnId="{86494648-73AE-4E2C-BEBB-D89D1AED2FAC}">
      <dgm:prSet/>
      <dgm:spPr/>
      <dgm:t>
        <a:bodyPr/>
        <a:lstStyle/>
        <a:p>
          <a:pPr algn="ctr"/>
          <a:endParaRPr lang="es-SV" sz="3600" b="1"/>
        </a:p>
      </dgm:t>
    </dgm:pt>
    <dgm:pt modelId="{1A19ABDA-95C2-4562-8AC5-60ED10945157}" type="parTrans" cxnId="{86494648-73AE-4E2C-BEBB-D89D1AED2FAC}">
      <dgm:prSet/>
      <dgm:spPr/>
      <dgm:t>
        <a:bodyPr/>
        <a:lstStyle/>
        <a:p>
          <a:pPr algn="ctr"/>
          <a:endParaRPr lang="es-SV" sz="3600" b="1"/>
        </a:p>
      </dgm:t>
    </dgm:pt>
    <dgm:pt modelId="{B654B46D-AB97-4015-81C4-53B86195246D}" type="sibTrans" cxnId="{C5CAACB2-908D-4DB9-BE8B-45EE7A17BFCF}">
      <dgm:prSet/>
      <dgm:spPr/>
      <dgm:t>
        <a:bodyPr/>
        <a:lstStyle/>
        <a:p>
          <a:pPr algn="ctr"/>
          <a:endParaRPr lang="es-SV" sz="3600" b="1"/>
        </a:p>
      </dgm:t>
    </dgm:pt>
    <dgm:pt modelId="{30FA84D3-9ADD-401E-8F7C-8E10BB1073B9}" type="parTrans" cxnId="{C5CAACB2-908D-4DB9-BE8B-45EE7A17BFCF}">
      <dgm:prSet/>
      <dgm:spPr/>
      <dgm:t>
        <a:bodyPr/>
        <a:lstStyle/>
        <a:p>
          <a:pPr algn="ctr"/>
          <a:endParaRPr lang="es-SV" sz="3600" b="1"/>
        </a:p>
      </dgm:t>
    </dgm:pt>
    <dgm:pt modelId="{09EECC26-DD8D-4338-89F2-2DDF14CFF7D1}">
      <dgm:prSet phldrT="[Texto]" custT="1"/>
      <dgm:spPr/>
      <dgm:t>
        <a:bodyPr/>
        <a:lstStyle/>
        <a:p>
          <a:pPr algn="ctr"/>
          <a:r>
            <a:rPr lang="es-SV" sz="1100" b="1" dirty="0"/>
            <a:t>Hombres: 2</a:t>
          </a:r>
        </a:p>
      </dgm:t>
    </dgm:pt>
    <dgm:pt modelId="{A2AAEF1A-9C6D-4B5F-864F-333503DE2178}">
      <dgm:prSet phldrT="[Texto]" custT="1"/>
      <dgm:spPr/>
      <dgm:t>
        <a:bodyPr/>
        <a:lstStyle/>
        <a:p>
          <a:pPr algn="ctr"/>
          <a:r>
            <a:rPr lang="es-SV" sz="1100" b="1" dirty="0"/>
            <a:t>Mujeres: 3</a:t>
          </a:r>
        </a:p>
      </dgm:t>
    </dgm:pt>
    <dgm:pt modelId="{7B08894C-472E-45E9-9B78-A1389897950D}">
      <dgm:prSet phldrT="[Texto]" custT="1"/>
      <dgm:spPr/>
      <dgm:t>
        <a:bodyPr/>
        <a:lstStyle/>
        <a:p>
          <a:pPr algn="ctr"/>
          <a:r>
            <a:rPr lang="es-SV" sz="1100" b="1" dirty="0"/>
            <a:t>Dirección de Administración y Finanzas </a:t>
          </a:r>
        </a:p>
      </dgm:t>
    </dgm:pt>
    <dgm:pt modelId="{7A1FD138-630C-4E3D-8C5C-DB10FBD2BD8C}" type="sibTrans" cxnId="{87847A4A-EDB2-407F-BCC2-636671D1C0FE}">
      <dgm:prSet/>
      <dgm:spPr/>
      <dgm:t>
        <a:bodyPr/>
        <a:lstStyle/>
        <a:p>
          <a:pPr algn="ctr"/>
          <a:endParaRPr lang="es-SV" sz="3600" b="1"/>
        </a:p>
      </dgm:t>
    </dgm:pt>
    <dgm:pt modelId="{1858560A-2662-499A-AA4B-0329967DAC82}" type="parTrans" cxnId="{87847A4A-EDB2-407F-BCC2-636671D1C0FE}">
      <dgm:prSet/>
      <dgm:spPr/>
      <dgm:t>
        <a:bodyPr/>
        <a:lstStyle/>
        <a:p>
          <a:pPr algn="ctr"/>
          <a:endParaRPr lang="es-SV" sz="3600" b="1"/>
        </a:p>
      </dgm:t>
    </dgm:pt>
    <dgm:pt modelId="{A323FA34-55FF-4416-AC1A-FB2C01D8F81E}" type="sibTrans" cxnId="{5A03416D-C24A-4556-809D-366ECDE1C35F}">
      <dgm:prSet/>
      <dgm:spPr/>
      <dgm:t>
        <a:bodyPr/>
        <a:lstStyle/>
        <a:p>
          <a:pPr algn="ctr"/>
          <a:endParaRPr lang="es-SV" sz="3600" b="1"/>
        </a:p>
      </dgm:t>
    </dgm:pt>
    <dgm:pt modelId="{D4AA2570-7EA9-4A77-AE7F-F99E0A7DA6EB}" type="parTrans" cxnId="{5A03416D-C24A-4556-809D-366ECDE1C35F}">
      <dgm:prSet/>
      <dgm:spPr/>
      <dgm:t>
        <a:bodyPr/>
        <a:lstStyle/>
        <a:p>
          <a:pPr algn="ctr"/>
          <a:endParaRPr lang="es-SV" sz="3600" b="1"/>
        </a:p>
      </dgm:t>
    </dgm:pt>
    <dgm:pt modelId="{DA03145F-E475-45C1-BAC8-72FAEE558257}" type="sibTrans" cxnId="{D5F18DFC-9651-4B7B-A9E3-125213ADFD79}">
      <dgm:prSet/>
      <dgm:spPr/>
      <dgm:t>
        <a:bodyPr/>
        <a:lstStyle/>
        <a:p>
          <a:pPr algn="ctr"/>
          <a:endParaRPr lang="es-SV" sz="3600" b="1"/>
        </a:p>
      </dgm:t>
    </dgm:pt>
    <dgm:pt modelId="{D3B49558-B30D-4008-8A80-4C7860D8CE8B}" type="parTrans" cxnId="{D5F18DFC-9651-4B7B-A9E3-125213ADFD79}">
      <dgm:prSet/>
      <dgm:spPr/>
      <dgm:t>
        <a:bodyPr/>
        <a:lstStyle/>
        <a:p>
          <a:pPr algn="ctr"/>
          <a:endParaRPr lang="es-SV" sz="3600" b="1"/>
        </a:p>
      </dgm:t>
    </dgm:pt>
    <dgm:pt modelId="{ADC50540-464E-472A-8141-5C5C767C29E7}">
      <dgm:prSet phldrT="[Texto]" custT="1"/>
      <dgm:spPr/>
      <dgm:t>
        <a:bodyPr/>
        <a:lstStyle/>
        <a:p>
          <a:pPr algn="ctr"/>
          <a:r>
            <a:rPr lang="es-SV" sz="1100" b="1" dirty="0"/>
            <a:t>Hombres: 0</a:t>
          </a:r>
        </a:p>
      </dgm:t>
    </dgm:pt>
    <dgm:pt modelId="{E3CF5CD8-2C15-41EE-AA5F-1CD75C7B7375}">
      <dgm:prSet phldrT="[Texto]" custT="1"/>
      <dgm:spPr/>
      <dgm:t>
        <a:bodyPr/>
        <a:lstStyle/>
        <a:p>
          <a:pPr algn="ctr"/>
          <a:r>
            <a:rPr lang="es-SV" sz="1100" b="1" dirty="0"/>
            <a:t>Mujeres: </a:t>
          </a:r>
          <a:r>
            <a:rPr lang="es-SV" sz="1100" b="1" dirty="0" smtClean="0"/>
            <a:t>7</a:t>
          </a:r>
          <a:endParaRPr lang="es-SV" sz="1100" b="1" dirty="0"/>
        </a:p>
      </dgm:t>
    </dgm:pt>
    <dgm:pt modelId="{3C585434-93CF-46B6-9688-0BFA15613826}">
      <dgm:prSet phldrT="[Texto]" custT="1"/>
      <dgm:spPr/>
      <dgm:t>
        <a:bodyPr/>
        <a:lstStyle/>
        <a:p>
          <a:pPr algn="ctr"/>
          <a:r>
            <a:rPr lang="es-SV" sz="1100" b="1" dirty="0"/>
            <a:t>Dirección Nacional de Marca País</a:t>
          </a:r>
        </a:p>
      </dgm:t>
    </dgm:pt>
    <dgm:pt modelId="{CD4FCF63-8326-4FF6-8B92-7C74F5197012}" type="sibTrans" cxnId="{909E86E5-FE3E-4694-BEC3-D38C9A4E69FF}">
      <dgm:prSet/>
      <dgm:spPr/>
      <dgm:t>
        <a:bodyPr/>
        <a:lstStyle/>
        <a:p>
          <a:pPr algn="ctr"/>
          <a:endParaRPr lang="es-SV" sz="3600" b="1"/>
        </a:p>
      </dgm:t>
    </dgm:pt>
    <dgm:pt modelId="{3F1D8A51-46D3-44A0-ABB9-A91914F8F24D}" type="parTrans" cxnId="{909E86E5-FE3E-4694-BEC3-D38C9A4E69FF}">
      <dgm:prSet/>
      <dgm:spPr/>
      <dgm:t>
        <a:bodyPr/>
        <a:lstStyle/>
        <a:p>
          <a:pPr algn="ctr"/>
          <a:endParaRPr lang="es-SV" sz="3600" b="1"/>
        </a:p>
      </dgm:t>
    </dgm:pt>
    <dgm:pt modelId="{D16F7189-867E-45A2-AFBE-A3E2C36BF2F5}" type="sibTrans" cxnId="{A2701101-F81F-4F82-8F30-524B744C3472}">
      <dgm:prSet/>
      <dgm:spPr/>
      <dgm:t>
        <a:bodyPr/>
        <a:lstStyle/>
        <a:p>
          <a:pPr algn="ctr"/>
          <a:endParaRPr lang="es-SV" sz="3600" b="1"/>
        </a:p>
      </dgm:t>
    </dgm:pt>
    <dgm:pt modelId="{E632A3DC-74EE-47C3-B0B9-2913A83368F7}" type="parTrans" cxnId="{A2701101-F81F-4F82-8F30-524B744C3472}">
      <dgm:prSet/>
      <dgm:spPr/>
      <dgm:t>
        <a:bodyPr/>
        <a:lstStyle/>
        <a:p>
          <a:pPr algn="ctr"/>
          <a:endParaRPr lang="es-SV" sz="3600" b="1"/>
        </a:p>
      </dgm:t>
    </dgm:pt>
    <dgm:pt modelId="{70992A88-D4B9-42E5-8195-31BD1315F8D9}" type="sibTrans" cxnId="{3009B62E-D96E-4433-BF4B-BA8C2688713E}">
      <dgm:prSet/>
      <dgm:spPr/>
      <dgm:t>
        <a:bodyPr/>
        <a:lstStyle/>
        <a:p>
          <a:pPr algn="ctr"/>
          <a:endParaRPr lang="es-SV" sz="3600" b="1"/>
        </a:p>
      </dgm:t>
    </dgm:pt>
    <dgm:pt modelId="{D4841737-B2FD-4E2C-AD67-AFB3F129969A}" type="parTrans" cxnId="{3009B62E-D96E-4433-BF4B-BA8C2688713E}">
      <dgm:prSet/>
      <dgm:spPr/>
      <dgm:t>
        <a:bodyPr/>
        <a:lstStyle/>
        <a:p>
          <a:pPr algn="ctr"/>
          <a:endParaRPr lang="es-SV" sz="3600" b="1"/>
        </a:p>
      </dgm:t>
    </dgm:pt>
    <dgm:pt modelId="{B70AB684-59CA-4963-B95C-B55EB53503C1}" type="pres">
      <dgm:prSet presAssocID="{9529BFE6-27A1-47C1-92D9-816B1A3341F0}" presName="Name0" presStyleCnt="0">
        <dgm:presLayoutVars>
          <dgm:dir/>
          <dgm:animLvl val="lvl"/>
          <dgm:resizeHandles val="exact"/>
        </dgm:presLayoutVars>
      </dgm:prSet>
      <dgm:spPr/>
      <dgm:t>
        <a:bodyPr/>
        <a:lstStyle/>
        <a:p>
          <a:endParaRPr lang="es-SV"/>
        </a:p>
      </dgm:t>
    </dgm:pt>
    <dgm:pt modelId="{8602BBC8-6C17-4002-BA18-918870A042EA}" type="pres">
      <dgm:prSet presAssocID="{3C585434-93CF-46B6-9688-0BFA15613826}" presName="composite" presStyleCnt="0"/>
      <dgm:spPr/>
    </dgm:pt>
    <dgm:pt modelId="{EB6DA6B9-1681-4334-833A-01D2B9928974}" type="pres">
      <dgm:prSet presAssocID="{3C585434-93CF-46B6-9688-0BFA15613826}" presName="parTx" presStyleLbl="alignNode1" presStyleIdx="0" presStyleCnt="4">
        <dgm:presLayoutVars>
          <dgm:chMax val="0"/>
          <dgm:chPref val="0"/>
          <dgm:bulletEnabled val="1"/>
        </dgm:presLayoutVars>
      </dgm:prSet>
      <dgm:spPr/>
      <dgm:t>
        <a:bodyPr/>
        <a:lstStyle/>
        <a:p>
          <a:endParaRPr lang="es-SV"/>
        </a:p>
      </dgm:t>
    </dgm:pt>
    <dgm:pt modelId="{3E19D5BB-4C84-4287-9091-A8E1A508BE73}" type="pres">
      <dgm:prSet presAssocID="{3C585434-93CF-46B6-9688-0BFA15613826}" presName="desTx" presStyleLbl="alignAccFollowNode1" presStyleIdx="0" presStyleCnt="4">
        <dgm:presLayoutVars>
          <dgm:bulletEnabled val="1"/>
        </dgm:presLayoutVars>
      </dgm:prSet>
      <dgm:spPr/>
      <dgm:t>
        <a:bodyPr/>
        <a:lstStyle/>
        <a:p>
          <a:endParaRPr lang="es-SV"/>
        </a:p>
      </dgm:t>
    </dgm:pt>
    <dgm:pt modelId="{6C904E37-620C-4564-8D64-5CDAC75BBE1A}" type="pres">
      <dgm:prSet presAssocID="{CD4FCF63-8326-4FF6-8B92-7C74F5197012}" presName="space" presStyleCnt="0"/>
      <dgm:spPr/>
    </dgm:pt>
    <dgm:pt modelId="{0B2716D5-BE65-4860-83FA-E40AA34C0C8F}" type="pres">
      <dgm:prSet presAssocID="{7B08894C-472E-45E9-9B78-A1389897950D}" presName="composite" presStyleCnt="0"/>
      <dgm:spPr/>
    </dgm:pt>
    <dgm:pt modelId="{77D4DA66-6173-4CE3-8BA7-278223BBAFBF}" type="pres">
      <dgm:prSet presAssocID="{7B08894C-472E-45E9-9B78-A1389897950D}" presName="parTx" presStyleLbl="alignNode1" presStyleIdx="1" presStyleCnt="4">
        <dgm:presLayoutVars>
          <dgm:chMax val="0"/>
          <dgm:chPref val="0"/>
          <dgm:bulletEnabled val="1"/>
        </dgm:presLayoutVars>
      </dgm:prSet>
      <dgm:spPr/>
      <dgm:t>
        <a:bodyPr/>
        <a:lstStyle/>
        <a:p>
          <a:endParaRPr lang="es-SV"/>
        </a:p>
      </dgm:t>
    </dgm:pt>
    <dgm:pt modelId="{C99782BB-0367-4C83-B7FC-F5E93473261E}" type="pres">
      <dgm:prSet presAssocID="{7B08894C-472E-45E9-9B78-A1389897950D}" presName="desTx" presStyleLbl="alignAccFollowNode1" presStyleIdx="1" presStyleCnt="4">
        <dgm:presLayoutVars>
          <dgm:bulletEnabled val="1"/>
        </dgm:presLayoutVars>
      </dgm:prSet>
      <dgm:spPr/>
      <dgm:t>
        <a:bodyPr/>
        <a:lstStyle/>
        <a:p>
          <a:endParaRPr lang="es-SV"/>
        </a:p>
      </dgm:t>
    </dgm:pt>
    <dgm:pt modelId="{2A18BEB1-0E9E-4271-91CB-7E85D97AD389}" type="pres">
      <dgm:prSet presAssocID="{7A1FD138-630C-4E3D-8C5C-DB10FBD2BD8C}" presName="space" presStyleCnt="0"/>
      <dgm:spPr/>
    </dgm:pt>
    <dgm:pt modelId="{7FE3700D-6085-4E0D-8F1D-C8D70E0D34CC}" type="pres">
      <dgm:prSet presAssocID="{6FA147FC-5F6C-4F31-9D8A-582D24AE42F1}" presName="composite" presStyleCnt="0"/>
      <dgm:spPr/>
    </dgm:pt>
    <dgm:pt modelId="{BF1846BE-6AC0-450F-8334-F9507884F66F}" type="pres">
      <dgm:prSet presAssocID="{6FA147FC-5F6C-4F31-9D8A-582D24AE42F1}" presName="parTx" presStyleLbl="alignNode1" presStyleIdx="2" presStyleCnt="4">
        <dgm:presLayoutVars>
          <dgm:chMax val="0"/>
          <dgm:chPref val="0"/>
          <dgm:bulletEnabled val="1"/>
        </dgm:presLayoutVars>
      </dgm:prSet>
      <dgm:spPr/>
      <dgm:t>
        <a:bodyPr/>
        <a:lstStyle/>
        <a:p>
          <a:endParaRPr lang="es-SV"/>
        </a:p>
      </dgm:t>
    </dgm:pt>
    <dgm:pt modelId="{E659ED6B-47F5-4CCA-B7AB-05DF83A5465D}" type="pres">
      <dgm:prSet presAssocID="{6FA147FC-5F6C-4F31-9D8A-582D24AE42F1}" presName="desTx" presStyleLbl="alignAccFollowNode1" presStyleIdx="2" presStyleCnt="4">
        <dgm:presLayoutVars>
          <dgm:bulletEnabled val="1"/>
        </dgm:presLayoutVars>
      </dgm:prSet>
      <dgm:spPr/>
      <dgm:t>
        <a:bodyPr/>
        <a:lstStyle/>
        <a:p>
          <a:endParaRPr lang="es-SV"/>
        </a:p>
      </dgm:t>
    </dgm:pt>
    <dgm:pt modelId="{784BA77C-15C3-4EDC-90DF-365C92B35338}" type="pres">
      <dgm:prSet presAssocID="{883A0259-28BA-4898-960E-4EDFBE512ED3}" presName="space" presStyleCnt="0"/>
      <dgm:spPr/>
    </dgm:pt>
    <dgm:pt modelId="{6AA18A63-B5B3-4E7C-B727-B2E9B7541B4E}" type="pres">
      <dgm:prSet presAssocID="{2BC3E052-1B4F-4384-A55A-6C3539266CF6}" presName="composite" presStyleCnt="0"/>
      <dgm:spPr/>
    </dgm:pt>
    <dgm:pt modelId="{B868176F-8ED6-40E3-BF9C-1C656C95F6CB}" type="pres">
      <dgm:prSet presAssocID="{2BC3E052-1B4F-4384-A55A-6C3539266CF6}" presName="parTx" presStyleLbl="alignNode1" presStyleIdx="3" presStyleCnt="4">
        <dgm:presLayoutVars>
          <dgm:chMax val="0"/>
          <dgm:chPref val="0"/>
          <dgm:bulletEnabled val="1"/>
        </dgm:presLayoutVars>
      </dgm:prSet>
      <dgm:spPr/>
      <dgm:t>
        <a:bodyPr/>
        <a:lstStyle/>
        <a:p>
          <a:endParaRPr lang="es-SV"/>
        </a:p>
      </dgm:t>
    </dgm:pt>
    <dgm:pt modelId="{04BD1331-93AC-49DF-B15F-008EB078ACAA}" type="pres">
      <dgm:prSet presAssocID="{2BC3E052-1B4F-4384-A55A-6C3539266CF6}" presName="desTx" presStyleLbl="alignAccFollowNode1" presStyleIdx="3" presStyleCnt="4">
        <dgm:presLayoutVars>
          <dgm:bulletEnabled val="1"/>
        </dgm:presLayoutVars>
      </dgm:prSet>
      <dgm:spPr/>
      <dgm:t>
        <a:bodyPr/>
        <a:lstStyle/>
        <a:p>
          <a:endParaRPr lang="es-SV"/>
        </a:p>
      </dgm:t>
    </dgm:pt>
  </dgm:ptLst>
  <dgm:cxnLst>
    <dgm:cxn modelId="{909E86E5-FE3E-4694-BEC3-D38C9A4E69FF}" srcId="{9529BFE6-27A1-47C1-92D9-816B1A3341F0}" destId="{3C585434-93CF-46B6-9688-0BFA15613826}" srcOrd="0" destOrd="0" parTransId="{3F1D8A51-46D3-44A0-ABB9-A91914F8F24D}" sibTransId="{CD4FCF63-8326-4FF6-8B92-7C74F5197012}"/>
    <dgm:cxn modelId="{521B7C98-6351-4187-A53D-4B9BE213C130}" type="presOf" srcId="{3C585434-93CF-46B6-9688-0BFA15613826}" destId="{EB6DA6B9-1681-4334-833A-01D2B9928974}" srcOrd="0" destOrd="0" presId="urn:microsoft.com/office/officeart/2005/8/layout/hList1"/>
    <dgm:cxn modelId="{5A03416D-C24A-4556-809D-366ECDE1C35F}" srcId="{7B08894C-472E-45E9-9B78-A1389897950D}" destId="{09EECC26-DD8D-4338-89F2-2DDF14CFF7D1}" srcOrd="1" destOrd="0" parTransId="{D4AA2570-7EA9-4A77-AE7F-F99E0A7DA6EB}" sibTransId="{A323FA34-55FF-4416-AC1A-FB2C01D8F81E}"/>
    <dgm:cxn modelId="{DD7FFB01-6934-46DC-88B6-D609C362A9D3}" srcId="{2BC3E052-1B4F-4384-A55A-6C3539266CF6}" destId="{C312A080-10EB-4F33-8607-3ABD7349EC99}" srcOrd="1" destOrd="0" parTransId="{C0FC72F0-B3D1-4858-816D-16A23FB435D8}" sibTransId="{59B49562-A07A-4CEA-B0F1-6853667C67A0}"/>
    <dgm:cxn modelId="{B2114EB5-4831-406C-B648-8F259DC1F208}" type="presOf" srcId="{A2AAEF1A-9C6D-4B5F-864F-333503DE2178}" destId="{C99782BB-0367-4C83-B7FC-F5E93473261E}" srcOrd="0" destOrd="0" presId="urn:microsoft.com/office/officeart/2005/8/layout/hList1"/>
    <dgm:cxn modelId="{A56732C2-2287-4276-86EB-516B1249E91D}" type="presOf" srcId="{ADC50540-464E-472A-8141-5C5C767C29E7}" destId="{3E19D5BB-4C84-4287-9091-A8E1A508BE73}" srcOrd="0" destOrd="1" presId="urn:microsoft.com/office/officeart/2005/8/layout/hList1"/>
    <dgm:cxn modelId="{D5F18DFC-9651-4B7B-A9E3-125213ADFD79}" srcId="{7B08894C-472E-45E9-9B78-A1389897950D}" destId="{A2AAEF1A-9C6D-4B5F-864F-333503DE2178}" srcOrd="0" destOrd="0" parTransId="{D3B49558-B30D-4008-8A80-4C7860D8CE8B}" sibTransId="{DA03145F-E475-45C1-BAC8-72FAEE558257}"/>
    <dgm:cxn modelId="{F7415A8A-69A3-4623-AA4B-D54E3E06E3F5}" type="presOf" srcId="{2BC3E052-1B4F-4384-A55A-6C3539266CF6}" destId="{B868176F-8ED6-40E3-BF9C-1C656C95F6CB}" srcOrd="0" destOrd="0" presId="urn:microsoft.com/office/officeart/2005/8/layout/hList1"/>
    <dgm:cxn modelId="{76834CC0-19CB-42D1-BFC3-65289502BE46}" type="presOf" srcId="{09EECC26-DD8D-4338-89F2-2DDF14CFF7D1}" destId="{C99782BB-0367-4C83-B7FC-F5E93473261E}" srcOrd="0" destOrd="1" presId="urn:microsoft.com/office/officeart/2005/8/layout/hList1"/>
    <dgm:cxn modelId="{A6CF59D5-0241-448D-BBE1-BBA4DBCBD6D7}" srcId="{9529BFE6-27A1-47C1-92D9-816B1A3341F0}" destId="{6FA147FC-5F6C-4F31-9D8A-582D24AE42F1}" srcOrd="2" destOrd="0" parTransId="{1EC6421E-1D1E-468C-B7F7-EA5A13B9C944}" sibTransId="{883A0259-28BA-4898-960E-4EDFBE512ED3}"/>
    <dgm:cxn modelId="{87847A4A-EDB2-407F-BCC2-636671D1C0FE}" srcId="{9529BFE6-27A1-47C1-92D9-816B1A3341F0}" destId="{7B08894C-472E-45E9-9B78-A1389897950D}" srcOrd="1" destOrd="0" parTransId="{1858560A-2662-499A-AA4B-0329967DAC82}" sibTransId="{7A1FD138-630C-4E3D-8C5C-DB10FBD2BD8C}"/>
    <dgm:cxn modelId="{22E32485-B280-41CC-8685-D9AC0502DFDF}" type="presOf" srcId="{6FA147FC-5F6C-4F31-9D8A-582D24AE42F1}" destId="{BF1846BE-6AC0-450F-8334-F9507884F66F}" srcOrd="0" destOrd="0" presId="urn:microsoft.com/office/officeart/2005/8/layout/hList1"/>
    <dgm:cxn modelId="{3B653D1C-E43F-49CB-8528-FD6029D4032F}" type="presOf" srcId="{F4651BF6-33D7-49DD-87DA-62EA0F4EB576}" destId="{04BD1331-93AC-49DF-B15F-008EB078ACAA}" srcOrd="0" destOrd="0" presId="urn:microsoft.com/office/officeart/2005/8/layout/hList1"/>
    <dgm:cxn modelId="{C5CAACB2-908D-4DB9-BE8B-45EE7A17BFCF}" srcId="{6FA147FC-5F6C-4F31-9D8A-582D24AE42F1}" destId="{9978580B-0C95-445A-8B25-DBF146548F0F}" srcOrd="0" destOrd="0" parTransId="{30FA84D3-9ADD-401E-8F7C-8E10BB1073B9}" sibTransId="{B654B46D-AB97-4015-81C4-53B86195246D}"/>
    <dgm:cxn modelId="{86494648-73AE-4E2C-BEBB-D89D1AED2FAC}" srcId="{6FA147FC-5F6C-4F31-9D8A-582D24AE42F1}" destId="{92F50738-79FA-478F-8E6D-993564FD08EF}" srcOrd="1" destOrd="0" parTransId="{1A19ABDA-95C2-4562-8AC5-60ED10945157}" sibTransId="{54D7299D-08FD-400F-8BDE-03C86B409223}"/>
    <dgm:cxn modelId="{8BFDF027-7DF3-4C7B-92A4-C1ED7EDF1952}" type="presOf" srcId="{E3CF5CD8-2C15-41EE-AA5F-1CD75C7B7375}" destId="{3E19D5BB-4C84-4287-9091-A8E1A508BE73}" srcOrd="0" destOrd="0" presId="urn:microsoft.com/office/officeart/2005/8/layout/hList1"/>
    <dgm:cxn modelId="{7413BE5A-4E50-48AB-ABB3-B635677B31AE}" srcId="{2BC3E052-1B4F-4384-A55A-6C3539266CF6}" destId="{F4651BF6-33D7-49DD-87DA-62EA0F4EB576}" srcOrd="0" destOrd="0" parTransId="{46FECBD0-2B2B-44D2-8016-8016C5CB10B1}" sibTransId="{3D736CB2-7E1E-4419-A390-FD3D362BEDF3}"/>
    <dgm:cxn modelId="{3009B62E-D96E-4433-BF4B-BA8C2688713E}" srcId="{3C585434-93CF-46B6-9688-0BFA15613826}" destId="{E3CF5CD8-2C15-41EE-AA5F-1CD75C7B7375}" srcOrd="0" destOrd="0" parTransId="{D4841737-B2FD-4E2C-AD67-AFB3F129969A}" sibTransId="{70992A88-D4B9-42E5-8195-31BD1315F8D9}"/>
    <dgm:cxn modelId="{A2701101-F81F-4F82-8F30-524B744C3472}" srcId="{3C585434-93CF-46B6-9688-0BFA15613826}" destId="{ADC50540-464E-472A-8141-5C5C767C29E7}" srcOrd="1" destOrd="0" parTransId="{E632A3DC-74EE-47C3-B0B9-2913A83368F7}" sibTransId="{D16F7189-867E-45A2-AFBE-A3E2C36BF2F5}"/>
    <dgm:cxn modelId="{2EB15EAB-7097-461D-839F-43D8B6D3E4D2}" type="presOf" srcId="{C312A080-10EB-4F33-8607-3ABD7349EC99}" destId="{04BD1331-93AC-49DF-B15F-008EB078ACAA}" srcOrd="0" destOrd="1" presId="urn:microsoft.com/office/officeart/2005/8/layout/hList1"/>
    <dgm:cxn modelId="{4FD5D3E5-2350-4E4A-99A3-AC18FF842888}" type="presOf" srcId="{9978580B-0C95-445A-8B25-DBF146548F0F}" destId="{E659ED6B-47F5-4CCA-B7AB-05DF83A5465D}" srcOrd="0" destOrd="0" presId="urn:microsoft.com/office/officeart/2005/8/layout/hList1"/>
    <dgm:cxn modelId="{8A4149F5-4A88-4DD9-8FCC-0FC5529E2F24}" srcId="{9529BFE6-27A1-47C1-92D9-816B1A3341F0}" destId="{2BC3E052-1B4F-4384-A55A-6C3539266CF6}" srcOrd="3" destOrd="0" parTransId="{11CA7A3E-FD35-4AC7-B459-86E0F6508845}" sibTransId="{072C3AA2-A788-4322-8F44-6E596B41099F}"/>
    <dgm:cxn modelId="{D9F16BFB-9584-476D-9FBE-5CBCE478AE8F}" type="presOf" srcId="{92F50738-79FA-478F-8E6D-993564FD08EF}" destId="{E659ED6B-47F5-4CCA-B7AB-05DF83A5465D}" srcOrd="0" destOrd="1" presId="urn:microsoft.com/office/officeart/2005/8/layout/hList1"/>
    <dgm:cxn modelId="{94C02769-13D6-4844-8EBC-950EE9DF23CB}" type="presOf" srcId="{9529BFE6-27A1-47C1-92D9-816B1A3341F0}" destId="{B70AB684-59CA-4963-B95C-B55EB53503C1}" srcOrd="0" destOrd="0" presId="urn:microsoft.com/office/officeart/2005/8/layout/hList1"/>
    <dgm:cxn modelId="{582090AF-8B69-4E0E-A8B6-BDCBB719BD64}" type="presOf" srcId="{7B08894C-472E-45E9-9B78-A1389897950D}" destId="{77D4DA66-6173-4CE3-8BA7-278223BBAFBF}" srcOrd="0" destOrd="0" presId="urn:microsoft.com/office/officeart/2005/8/layout/hList1"/>
    <dgm:cxn modelId="{C5A3461B-C9AD-43B4-B36D-53FE3DD383BD}" type="presParOf" srcId="{B70AB684-59CA-4963-B95C-B55EB53503C1}" destId="{8602BBC8-6C17-4002-BA18-918870A042EA}" srcOrd="0" destOrd="0" presId="urn:microsoft.com/office/officeart/2005/8/layout/hList1"/>
    <dgm:cxn modelId="{ADA89D8C-9FC3-4E75-83FC-A81B58330981}" type="presParOf" srcId="{8602BBC8-6C17-4002-BA18-918870A042EA}" destId="{EB6DA6B9-1681-4334-833A-01D2B9928974}" srcOrd="0" destOrd="0" presId="urn:microsoft.com/office/officeart/2005/8/layout/hList1"/>
    <dgm:cxn modelId="{2CEEFC7D-038E-4AD0-B433-8B5C08E6ABA0}" type="presParOf" srcId="{8602BBC8-6C17-4002-BA18-918870A042EA}" destId="{3E19D5BB-4C84-4287-9091-A8E1A508BE73}" srcOrd="1" destOrd="0" presId="urn:microsoft.com/office/officeart/2005/8/layout/hList1"/>
    <dgm:cxn modelId="{F70E9C75-6F09-49F1-B7EC-3495F5EB2961}" type="presParOf" srcId="{B70AB684-59CA-4963-B95C-B55EB53503C1}" destId="{6C904E37-620C-4564-8D64-5CDAC75BBE1A}" srcOrd="1" destOrd="0" presId="urn:microsoft.com/office/officeart/2005/8/layout/hList1"/>
    <dgm:cxn modelId="{1FCC08B8-46F6-434F-8DA3-3125A0E8EE20}" type="presParOf" srcId="{B70AB684-59CA-4963-B95C-B55EB53503C1}" destId="{0B2716D5-BE65-4860-83FA-E40AA34C0C8F}" srcOrd="2" destOrd="0" presId="urn:microsoft.com/office/officeart/2005/8/layout/hList1"/>
    <dgm:cxn modelId="{6C03C983-BDBB-4247-AB36-256A8FA0C5C3}" type="presParOf" srcId="{0B2716D5-BE65-4860-83FA-E40AA34C0C8F}" destId="{77D4DA66-6173-4CE3-8BA7-278223BBAFBF}" srcOrd="0" destOrd="0" presId="urn:microsoft.com/office/officeart/2005/8/layout/hList1"/>
    <dgm:cxn modelId="{46ED359F-77C0-4416-BAAD-02C3D1237A3F}" type="presParOf" srcId="{0B2716D5-BE65-4860-83FA-E40AA34C0C8F}" destId="{C99782BB-0367-4C83-B7FC-F5E93473261E}" srcOrd="1" destOrd="0" presId="urn:microsoft.com/office/officeart/2005/8/layout/hList1"/>
    <dgm:cxn modelId="{A3052518-EB4A-4F18-848C-589AE3CDB638}" type="presParOf" srcId="{B70AB684-59CA-4963-B95C-B55EB53503C1}" destId="{2A18BEB1-0E9E-4271-91CB-7E85D97AD389}" srcOrd="3" destOrd="0" presId="urn:microsoft.com/office/officeart/2005/8/layout/hList1"/>
    <dgm:cxn modelId="{D0046AC8-314F-42E4-AE5B-CEFF4CDE0243}" type="presParOf" srcId="{B70AB684-59CA-4963-B95C-B55EB53503C1}" destId="{7FE3700D-6085-4E0D-8F1D-C8D70E0D34CC}" srcOrd="4" destOrd="0" presId="urn:microsoft.com/office/officeart/2005/8/layout/hList1"/>
    <dgm:cxn modelId="{92A751F7-9FE6-415E-B72D-8D5FE754E5EC}" type="presParOf" srcId="{7FE3700D-6085-4E0D-8F1D-C8D70E0D34CC}" destId="{BF1846BE-6AC0-450F-8334-F9507884F66F}" srcOrd="0" destOrd="0" presId="urn:microsoft.com/office/officeart/2005/8/layout/hList1"/>
    <dgm:cxn modelId="{F2448FEB-C30F-4B11-BA0A-F291D6E51951}" type="presParOf" srcId="{7FE3700D-6085-4E0D-8F1D-C8D70E0D34CC}" destId="{E659ED6B-47F5-4CCA-B7AB-05DF83A5465D}" srcOrd="1" destOrd="0" presId="urn:microsoft.com/office/officeart/2005/8/layout/hList1"/>
    <dgm:cxn modelId="{3781EEE0-6500-424F-97A3-C6B008BB29A0}" type="presParOf" srcId="{B70AB684-59CA-4963-B95C-B55EB53503C1}" destId="{784BA77C-15C3-4EDC-90DF-365C92B35338}" srcOrd="5" destOrd="0" presId="urn:microsoft.com/office/officeart/2005/8/layout/hList1"/>
    <dgm:cxn modelId="{6EF8EA71-9AF7-462B-948C-8B52B9E211B8}" type="presParOf" srcId="{B70AB684-59CA-4963-B95C-B55EB53503C1}" destId="{6AA18A63-B5B3-4E7C-B727-B2E9B7541B4E}" srcOrd="6" destOrd="0" presId="urn:microsoft.com/office/officeart/2005/8/layout/hList1"/>
    <dgm:cxn modelId="{83F50A4F-F7DE-4734-861B-DF7269CAF657}" type="presParOf" srcId="{6AA18A63-B5B3-4E7C-B727-B2E9B7541B4E}" destId="{B868176F-8ED6-40E3-BF9C-1C656C95F6CB}" srcOrd="0" destOrd="0" presId="urn:microsoft.com/office/officeart/2005/8/layout/hList1"/>
    <dgm:cxn modelId="{06FC1968-2F39-468E-BA9E-663491B42492}" type="presParOf" srcId="{6AA18A63-B5B3-4E7C-B727-B2E9B7541B4E}" destId="{04BD1331-93AC-49DF-B15F-008EB078ACAA}" srcOrd="1" destOrd="0" presId="urn:microsoft.com/office/officeart/2005/8/layout/hList1"/>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35DDA7-DBDC-4351-ACD5-234DCE1DE938}">
      <dsp:nvSpPr>
        <dsp:cNvPr id="0" name=""/>
        <dsp:cNvSpPr/>
      </dsp:nvSpPr>
      <dsp:spPr>
        <a:xfrm>
          <a:off x="2821" y="13095"/>
          <a:ext cx="1696845" cy="374400"/>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lvl="0" algn="ctr" defTabSz="533400">
            <a:lnSpc>
              <a:spcPct val="90000"/>
            </a:lnSpc>
            <a:spcBef>
              <a:spcPct val="0"/>
            </a:spcBef>
            <a:spcAft>
              <a:spcPct val="35000"/>
            </a:spcAft>
          </a:pPr>
          <a:r>
            <a:rPr lang="es-SV" sz="1200" b="1" kern="1200" dirty="0" smtClean="0"/>
            <a:t>Dirección Ejecutiva</a:t>
          </a:r>
          <a:endParaRPr lang="es-SV" sz="1200" b="1" kern="1200" dirty="0"/>
        </a:p>
      </dsp:txBody>
      <dsp:txXfrm>
        <a:off x="2821" y="13095"/>
        <a:ext cx="1696845" cy="374400"/>
      </dsp:txXfrm>
    </dsp:sp>
    <dsp:sp modelId="{2F38AF06-7178-4AA2-9379-9E6B913B4C7A}">
      <dsp:nvSpPr>
        <dsp:cNvPr id="0" name=""/>
        <dsp:cNvSpPr/>
      </dsp:nvSpPr>
      <dsp:spPr>
        <a:xfrm>
          <a:off x="2821" y="387495"/>
          <a:ext cx="1696845" cy="570960"/>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ctr" defTabSz="533400">
            <a:lnSpc>
              <a:spcPct val="90000"/>
            </a:lnSpc>
            <a:spcBef>
              <a:spcPct val="0"/>
            </a:spcBef>
            <a:spcAft>
              <a:spcPct val="15000"/>
            </a:spcAft>
            <a:buChar char="••"/>
          </a:pPr>
          <a:r>
            <a:rPr lang="es-SV" sz="1200" b="1" kern="1200" dirty="0"/>
            <a:t>Mujeres: </a:t>
          </a:r>
          <a:r>
            <a:rPr lang="es-SV" sz="1200" b="1" kern="1200" dirty="0" smtClean="0"/>
            <a:t>1</a:t>
          </a:r>
          <a:endParaRPr lang="es-SV" sz="1200" b="1" kern="1200" dirty="0"/>
        </a:p>
        <a:p>
          <a:pPr marL="114300" lvl="1" indent="-114300" algn="ctr" defTabSz="533400">
            <a:lnSpc>
              <a:spcPct val="90000"/>
            </a:lnSpc>
            <a:spcBef>
              <a:spcPct val="0"/>
            </a:spcBef>
            <a:spcAft>
              <a:spcPct val="15000"/>
            </a:spcAft>
            <a:buChar char="••"/>
          </a:pPr>
          <a:r>
            <a:rPr lang="es-SV" sz="1200" b="1" kern="1200" dirty="0"/>
            <a:t>Hombres </a:t>
          </a:r>
          <a:r>
            <a:rPr lang="es-SV" sz="1200" b="1" kern="1200" dirty="0" smtClean="0"/>
            <a:t>1</a:t>
          </a:r>
          <a:endParaRPr lang="es-SV" sz="1200" b="1" kern="1200" dirty="0"/>
        </a:p>
      </dsp:txBody>
      <dsp:txXfrm>
        <a:off x="2821" y="387495"/>
        <a:ext cx="1696845" cy="570960"/>
      </dsp:txXfrm>
    </dsp:sp>
    <dsp:sp modelId="{08B54EF5-9A67-4013-B681-7A0C46A4367B}">
      <dsp:nvSpPr>
        <dsp:cNvPr id="0" name=""/>
        <dsp:cNvSpPr/>
      </dsp:nvSpPr>
      <dsp:spPr>
        <a:xfrm>
          <a:off x="1937225" y="13095"/>
          <a:ext cx="1696845" cy="374400"/>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lvl="0" algn="ctr" defTabSz="533400">
            <a:lnSpc>
              <a:spcPct val="90000"/>
            </a:lnSpc>
            <a:spcBef>
              <a:spcPct val="0"/>
            </a:spcBef>
            <a:spcAft>
              <a:spcPct val="35000"/>
            </a:spcAft>
          </a:pPr>
          <a:r>
            <a:rPr lang="es-SV" sz="1200" b="1" kern="1200" dirty="0"/>
            <a:t>Auditoria Interna </a:t>
          </a:r>
        </a:p>
      </dsp:txBody>
      <dsp:txXfrm>
        <a:off x="1937225" y="13095"/>
        <a:ext cx="1696845" cy="374400"/>
      </dsp:txXfrm>
    </dsp:sp>
    <dsp:sp modelId="{942B9125-BABB-472D-B9C2-F82D9D398B1E}">
      <dsp:nvSpPr>
        <dsp:cNvPr id="0" name=""/>
        <dsp:cNvSpPr/>
      </dsp:nvSpPr>
      <dsp:spPr>
        <a:xfrm>
          <a:off x="1937225" y="387495"/>
          <a:ext cx="1696845" cy="570960"/>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ctr" defTabSz="533400">
            <a:lnSpc>
              <a:spcPct val="90000"/>
            </a:lnSpc>
            <a:spcBef>
              <a:spcPct val="0"/>
            </a:spcBef>
            <a:spcAft>
              <a:spcPct val="15000"/>
            </a:spcAft>
            <a:buChar char="••"/>
          </a:pPr>
          <a:r>
            <a:rPr lang="es-SV" sz="1200" b="1" kern="1200" dirty="0"/>
            <a:t>Mujeres: 0</a:t>
          </a:r>
        </a:p>
        <a:p>
          <a:pPr marL="114300" lvl="1" indent="-114300" algn="ctr" defTabSz="533400">
            <a:lnSpc>
              <a:spcPct val="90000"/>
            </a:lnSpc>
            <a:spcBef>
              <a:spcPct val="0"/>
            </a:spcBef>
            <a:spcAft>
              <a:spcPct val="15000"/>
            </a:spcAft>
            <a:buChar char="••"/>
          </a:pPr>
          <a:r>
            <a:rPr lang="es-SV" sz="1200" b="1" kern="1200" dirty="0"/>
            <a:t>Hombres: 1</a:t>
          </a:r>
        </a:p>
      </dsp:txBody>
      <dsp:txXfrm>
        <a:off x="1937225" y="387495"/>
        <a:ext cx="1696845" cy="570960"/>
      </dsp:txXfrm>
    </dsp:sp>
    <dsp:sp modelId="{DEE404E0-74A6-4C4D-9EBF-528543103E15}">
      <dsp:nvSpPr>
        <dsp:cNvPr id="0" name=""/>
        <dsp:cNvSpPr/>
      </dsp:nvSpPr>
      <dsp:spPr>
        <a:xfrm>
          <a:off x="3871629" y="13095"/>
          <a:ext cx="1696845" cy="374400"/>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lvl="0" algn="ctr" defTabSz="533400">
            <a:lnSpc>
              <a:spcPct val="90000"/>
            </a:lnSpc>
            <a:spcBef>
              <a:spcPct val="0"/>
            </a:spcBef>
            <a:spcAft>
              <a:spcPct val="35000"/>
            </a:spcAft>
          </a:pPr>
          <a:r>
            <a:rPr lang="es-SV" sz="1200" b="1" kern="1200" dirty="0"/>
            <a:t>Presidencia </a:t>
          </a:r>
        </a:p>
      </dsp:txBody>
      <dsp:txXfrm>
        <a:off x="3871629" y="13095"/>
        <a:ext cx="1696845" cy="374400"/>
      </dsp:txXfrm>
    </dsp:sp>
    <dsp:sp modelId="{F1C69086-9AC0-4408-97AF-A7545211FFDE}">
      <dsp:nvSpPr>
        <dsp:cNvPr id="0" name=""/>
        <dsp:cNvSpPr/>
      </dsp:nvSpPr>
      <dsp:spPr>
        <a:xfrm>
          <a:off x="3871629" y="387495"/>
          <a:ext cx="1696845" cy="570960"/>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ctr" defTabSz="533400">
            <a:lnSpc>
              <a:spcPct val="90000"/>
            </a:lnSpc>
            <a:spcBef>
              <a:spcPct val="0"/>
            </a:spcBef>
            <a:spcAft>
              <a:spcPct val="15000"/>
            </a:spcAft>
            <a:buChar char="••"/>
          </a:pPr>
          <a:r>
            <a:rPr lang="es-SV" sz="1200" b="1" kern="1200" dirty="0"/>
            <a:t>Mujeres: </a:t>
          </a:r>
          <a:r>
            <a:rPr lang="es-SV" sz="1200" b="1" kern="1200" dirty="0" smtClean="0"/>
            <a:t>1</a:t>
          </a:r>
          <a:endParaRPr lang="es-SV" sz="1200" b="1" kern="1200" dirty="0"/>
        </a:p>
        <a:p>
          <a:pPr marL="114300" lvl="1" indent="-114300" algn="ctr" defTabSz="533400">
            <a:lnSpc>
              <a:spcPct val="90000"/>
            </a:lnSpc>
            <a:spcBef>
              <a:spcPct val="0"/>
            </a:spcBef>
            <a:spcAft>
              <a:spcPct val="15000"/>
            </a:spcAft>
            <a:buChar char="••"/>
          </a:pPr>
          <a:r>
            <a:rPr lang="es-SV" sz="1200" b="1" kern="1200" dirty="0"/>
            <a:t>Hombres: 3</a:t>
          </a:r>
        </a:p>
      </dsp:txBody>
      <dsp:txXfrm>
        <a:off x="3871629" y="387495"/>
        <a:ext cx="1696845" cy="570960"/>
      </dsp:txXfrm>
    </dsp:sp>
    <dsp:sp modelId="{A1D9C35A-038C-41CD-8BA4-C982128E6465}">
      <dsp:nvSpPr>
        <dsp:cNvPr id="0" name=""/>
        <dsp:cNvSpPr/>
      </dsp:nvSpPr>
      <dsp:spPr>
        <a:xfrm>
          <a:off x="5806032" y="13095"/>
          <a:ext cx="1696845" cy="374400"/>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lvl="0" algn="ctr" defTabSz="533400">
            <a:lnSpc>
              <a:spcPct val="90000"/>
            </a:lnSpc>
            <a:spcBef>
              <a:spcPct val="0"/>
            </a:spcBef>
            <a:spcAft>
              <a:spcPct val="35000"/>
            </a:spcAft>
          </a:pPr>
          <a:r>
            <a:rPr lang="es-SV" sz="1200" b="1" kern="1200" dirty="0"/>
            <a:t>OIR</a:t>
          </a:r>
        </a:p>
      </dsp:txBody>
      <dsp:txXfrm>
        <a:off x="5806032" y="13095"/>
        <a:ext cx="1696845" cy="374400"/>
      </dsp:txXfrm>
    </dsp:sp>
    <dsp:sp modelId="{E94A5DE1-5484-4E3F-AC9A-D5640700AA95}">
      <dsp:nvSpPr>
        <dsp:cNvPr id="0" name=""/>
        <dsp:cNvSpPr/>
      </dsp:nvSpPr>
      <dsp:spPr>
        <a:xfrm>
          <a:off x="5806032" y="387495"/>
          <a:ext cx="1696845" cy="570960"/>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ctr" defTabSz="533400">
            <a:lnSpc>
              <a:spcPct val="90000"/>
            </a:lnSpc>
            <a:spcBef>
              <a:spcPct val="0"/>
            </a:spcBef>
            <a:spcAft>
              <a:spcPct val="15000"/>
            </a:spcAft>
            <a:buChar char="••"/>
          </a:pPr>
          <a:r>
            <a:rPr lang="es-SV" sz="1200" b="1" kern="1200" dirty="0"/>
            <a:t>Mujeres: 1</a:t>
          </a:r>
        </a:p>
        <a:p>
          <a:pPr marL="114300" lvl="1" indent="-114300" algn="ctr" defTabSz="533400">
            <a:lnSpc>
              <a:spcPct val="90000"/>
            </a:lnSpc>
            <a:spcBef>
              <a:spcPct val="0"/>
            </a:spcBef>
            <a:spcAft>
              <a:spcPct val="15000"/>
            </a:spcAft>
            <a:buChar char="••"/>
          </a:pPr>
          <a:r>
            <a:rPr lang="es-SV" sz="1200" b="1" kern="1200" dirty="0"/>
            <a:t>Hombres: 0</a:t>
          </a:r>
        </a:p>
      </dsp:txBody>
      <dsp:txXfrm>
        <a:off x="5806032" y="387495"/>
        <a:ext cx="1696845" cy="5709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35DDA7-DBDC-4351-ACD5-234DCE1DE938}">
      <dsp:nvSpPr>
        <dsp:cNvPr id="0" name=""/>
        <dsp:cNvSpPr/>
      </dsp:nvSpPr>
      <dsp:spPr>
        <a:xfrm>
          <a:off x="2821" y="19524"/>
          <a:ext cx="1696845" cy="405460"/>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40640" rIns="71120" bIns="40640" numCol="1" spcCol="1270" anchor="ctr" anchorCtr="0">
          <a:noAutofit/>
        </a:bodyPr>
        <a:lstStyle/>
        <a:p>
          <a:pPr lvl="0" algn="ctr" defTabSz="444500">
            <a:lnSpc>
              <a:spcPct val="90000"/>
            </a:lnSpc>
            <a:spcBef>
              <a:spcPct val="0"/>
            </a:spcBef>
            <a:spcAft>
              <a:spcPct val="35000"/>
            </a:spcAft>
          </a:pPr>
          <a:r>
            <a:rPr lang="es-SV" sz="1000" b="1" kern="1200" dirty="0" smtClean="0"/>
            <a:t>Gerencia de Análisis Políticas e Inteligencias de Mercados</a:t>
          </a:r>
          <a:endParaRPr lang="es-SV" sz="1000" b="1" kern="1200" dirty="0"/>
        </a:p>
      </dsp:txBody>
      <dsp:txXfrm>
        <a:off x="2821" y="19524"/>
        <a:ext cx="1696845" cy="405460"/>
      </dsp:txXfrm>
    </dsp:sp>
    <dsp:sp modelId="{2F38AF06-7178-4AA2-9379-9E6B913B4C7A}">
      <dsp:nvSpPr>
        <dsp:cNvPr id="0" name=""/>
        <dsp:cNvSpPr/>
      </dsp:nvSpPr>
      <dsp:spPr>
        <a:xfrm>
          <a:off x="2821" y="424985"/>
          <a:ext cx="1696845" cy="527040"/>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57150" lvl="1" indent="-57150" algn="ctr" defTabSz="488950">
            <a:lnSpc>
              <a:spcPct val="90000"/>
            </a:lnSpc>
            <a:spcBef>
              <a:spcPct val="0"/>
            </a:spcBef>
            <a:spcAft>
              <a:spcPct val="15000"/>
            </a:spcAft>
            <a:buChar char="••"/>
          </a:pPr>
          <a:r>
            <a:rPr lang="es-SV" sz="1100" b="1" kern="1200" dirty="0"/>
            <a:t>Mujeres: </a:t>
          </a:r>
          <a:r>
            <a:rPr lang="es-SV" sz="1100" b="1" kern="1200" dirty="0" smtClean="0"/>
            <a:t>2</a:t>
          </a:r>
          <a:endParaRPr lang="es-SV" sz="1100" b="1" kern="1200" dirty="0"/>
        </a:p>
        <a:p>
          <a:pPr marL="57150" lvl="1" indent="-57150" algn="ctr" defTabSz="488950">
            <a:lnSpc>
              <a:spcPct val="90000"/>
            </a:lnSpc>
            <a:spcBef>
              <a:spcPct val="0"/>
            </a:spcBef>
            <a:spcAft>
              <a:spcPct val="15000"/>
            </a:spcAft>
            <a:buChar char="••"/>
          </a:pPr>
          <a:r>
            <a:rPr lang="es-SV" sz="1100" b="1" kern="1200" dirty="0"/>
            <a:t>Hombres: </a:t>
          </a:r>
          <a:r>
            <a:rPr lang="es-SV" sz="1100" b="1" kern="1200" dirty="0" smtClean="0"/>
            <a:t>2</a:t>
          </a:r>
          <a:endParaRPr lang="es-SV" sz="1100" b="1" kern="1200" dirty="0"/>
        </a:p>
      </dsp:txBody>
      <dsp:txXfrm>
        <a:off x="2821" y="424985"/>
        <a:ext cx="1696845" cy="527040"/>
      </dsp:txXfrm>
    </dsp:sp>
    <dsp:sp modelId="{08B54EF5-9A67-4013-B681-7A0C46A4367B}">
      <dsp:nvSpPr>
        <dsp:cNvPr id="0" name=""/>
        <dsp:cNvSpPr/>
      </dsp:nvSpPr>
      <dsp:spPr>
        <a:xfrm>
          <a:off x="1937225" y="19524"/>
          <a:ext cx="1696845" cy="405460"/>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44704" rIns="78232" bIns="44704" numCol="1" spcCol="1270" anchor="ctr" anchorCtr="0">
          <a:noAutofit/>
        </a:bodyPr>
        <a:lstStyle/>
        <a:p>
          <a:pPr lvl="0" algn="ctr" defTabSz="488950">
            <a:lnSpc>
              <a:spcPct val="90000"/>
            </a:lnSpc>
            <a:spcBef>
              <a:spcPct val="0"/>
            </a:spcBef>
            <a:spcAft>
              <a:spcPct val="35000"/>
            </a:spcAft>
          </a:pPr>
          <a:r>
            <a:rPr lang="es-SV" sz="1100" b="1" kern="1200" dirty="0" smtClean="0"/>
            <a:t>Dirección</a:t>
          </a:r>
          <a:r>
            <a:rPr lang="es-SV" sz="1100" b="1" kern="1200" baseline="0" dirty="0" smtClean="0"/>
            <a:t> de Inversiones</a:t>
          </a:r>
          <a:endParaRPr lang="es-SV" sz="1100" b="1" kern="1200" dirty="0"/>
        </a:p>
      </dsp:txBody>
      <dsp:txXfrm>
        <a:off x="1937225" y="19524"/>
        <a:ext cx="1696845" cy="405460"/>
      </dsp:txXfrm>
    </dsp:sp>
    <dsp:sp modelId="{942B9125-BABB-472D-B9C2-F82D9D398B1E}">
      <dsp:nvSpPr>
        <dsp:cNvPr id="0" name=""/>
        <dsp:cNvSpPr/>
      </dsp:nvSpPr>
      <dsp:spPr>
        <a:xfrm>
          <a:off x="1937225" y="424985"/>
          <a:ext cx="1696845" cy="527040"/>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57150" lvl="1" indent="-57150" algn="ctr" defTabSz="488950">
            <a:lnSpc>
              <a:spcPct val="90000"/>
            </a:lnSpc>
            <a:spcBef>
              <a:spcPct val="0"/>
            </a:spcBef>
            <a:spcAft>
              <a:spcPct val="15000"/>
            </a:spcAft>
            <a:buChar char="••"/>
          </a:pPr>
          <a:r>
            <a:rPr lang="es-SV" sz="1100" b="1" kern="1200" dirty="0"/>
            <a:t>Mujeres: </a:t>
          </a:r>
          <a:r>
            <a:rPr lang="es-SV" sz="1100" b="1" kern="1200" dirty="0" smtClean="0"/>
            <a:t>4</a:t>
          </a:r>
          <a:endParaRPr lang="es-SV" sz="1100" b="1" kern="1200" dirty="0"/>
        </a:p>
        <a:p>
          <a:pPr marL="57150" lvl="1" indent="-57150" algn="ctr" defTabSz="488950">
            <a:lnSpc>
              <a:spcPct val="90000"/>
            </a:lnSpc>
            <a:spcBef>
              <a:spcPct val="0"/>
            </a:spcBef>
            <a:spcAft>
              <a:spcPct val="15000"/>
            </a:spcAft>
            <a:buChar char="••"/>
          </a:pPr>
          <a:r>
            <a:rPr lang="es-SV" sz="1100" b="1" kern="1200" dirty="0"/>
            <a:t>Hombres: </a:t>
          </a:r>
          <a:r>
            <a:rPr lang="es-SV" sz="1100" b="1" kern="1200" dirty="0" smtClean="0"/>
            <a:t>4</a:t>
          </a:r>
          <a:endParaRPr lang="es-SV" sz="1100" b="1" kern="1200" dirty="0"/>
        </a:p>
      </dsp:txBody>
      <dsp:txXfrm>
        <a:off x="1937225" y="424985"/>
        <a:ext cx="1696845" cy="527040"/>
      </dsp:txXfrm>
    </dsp:sp>
    <dsp:sp modelId="{DEE404E0-74A6-4C4D-9EBF-528543103E15}">
      <dsp:nvSpPr>
        <dsp:cNvPr id="0" name=""/>
        <dsp:cNvSpPr/>
      </dsp:nvSpPr>
      <dsp:spPr>
        <a:xfrm>
          <a:off x="3871629" y="19524"/>
          <a:ext cx="1696845" cy="405460"/>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44704" rIns="78232" bIns="44704" numCol="1" spcCol="1270" anchor="ctr" anchorCtr="0">
          <a:noAutofit/>
        </a:bodyPr>
        <a:lstStyle/>
        <a:p>
          <a:pPr lvl="0" algn="ctr" defTabSz="488950">
            <a:lnSpc>
              <a:spcPct val="90000"/>
            </a:lnSpc>
            <a:spcBef>
              <a:spcPct val="0"/>
            </a:spcBef>
            <a:spcAft>
              <a:spcPct val="35000"/>
            </a:spcAft>
          </a:pPr>
          <a:r>
            <a:rPr lang="es-SV" sz="1100" b="1" kern="1200" dirty="0"/>
            <a:t>Dirección de Exportaciones</a:t>
          </a:r>
        </a:p>
      </dsp:txBody>
      <dsp:txXfrm>
        <a:off x="3871629" y="19524"/>
        <a:ext cx="1696845" cy="405460"/>
      </dsp:txXfrm>
    </dsp:sp>
    <dsp:sp modelId="{F1C69086-9AC0-4408-97AF-A7545211FFDE}">
      <dsp:nvSpPr>
        <dsp:cNvPr id="0" name=""/>
        <dsp:cNvSpPr/>
      </dsp:nvSpPr>
      <dsp:spPr>
        <a:xfrm>
          <a:off x="3871629" y="424985"/>
          <a:ext cx="1696845" cy="527040"/>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57150" lvl="1" indent="-57150" algn="ctr" defTabSz="488950">
            <a:lnSpc>
              <a:spcPct val="90000"/>
            </a:lnSpc>
            <a:spcBef>
              <a:spcPct val="0"/>
            </a:spcBef>
            <a:spcAft>
              <a:spcPct val="15000"/>
            </a:spcAft>
            <a:buChar char="••"/>
          </a:pPr>
          <a:r>
            <a:rPr lang="es-SV" sz="1100" b="1" kern="1200" dirty="0"/>
            <a:t>Mujeres: 6</a:t>
          </a:r>
        </a:p>
        <a:p>
          <a:pPr marL="57150" lvl="1" indent="-57150" algn="ctr" defTabSz="488950">
            <a:lnSpc>
              <a:spcPct val="90000"/>
            </a:lnSpc>
            <a:spcBef>
              <a:spcPct val="0"/>
            </a:spcBef>
            <a:spcAft>
              <a:spcPct val="15000"/>
            </a:spcAft>
            <a:buChar char="••"/>
          </a:pPr>
          <a:r>
            <a:rPr lang="es-SV" sz="1100" b="1" kern="1200" dirty="0"/>
            <a:t>Hombres: 4</a:t>
          </a:r>
        </a:p>
      </dsp:txBody>
      <dsp:txXfrm>
        <a:off x="3871629" y="424985"/>
        <a:ext cx="1696845" cy="527040"/>
      </dsp:txXfrm>
    </dsp:sp>
    <dsp:sp modelId="{A1D9C35A-038C-41CD-8BA4-C982128E6465}">
      <dsp:nvSpPr>
        <dsp:cNvPr id="0" name=""/>
        <dsp:cNvSpPr/>
      </dsp:nvSpPr>
      <dsp:spPr>
        <a:xfrm>
          <a:off x="5806032" y="19524"/>
          <a:ext cx="1696845" cy="405460"/>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44704" rIns="78232" bIns="44704" numCol="1" spcCol="1270" anchor="ctr" anchorCtr="0">
          <a:noAutofit/>
        </a:bodyPr>
        <a:lstStyle/>
        <a:p>
          <a:pPr lvl="0" algn="ctr" defTabSz="488950">
            <a:lnSpc>
              <a:spcPct val="90000"/>
            </a:lnSpc>
            <a:spcBef>
              <a:spcPct val="0"/>
            </a:spcBef>
            <a:spcAft>
              <a:spcPct val="35000"/>
            </a:spcAft>
          </a:pPr>
          <a:r>
            <a:rPr lang="es-SV" sz="1100" b="1" kern="1200" dirty="0"/>
            <a:t>Dirección de Asocios Público Privados</a:t>
          </a:r>
        </a:p>
      </dsp:txBody>
      <dsp:txXfrm>
        <a:off x="5806032" y="19524"/>
        <a:ext cx="1696845" cy="405460"/>
      </dsp:txXfrm>
    </dsp:sp>
    <dsp:sp modelId="{E94A5DE1-5484-4E3F-AC9A-D5640700AA95}">
      <dsp:nvSpPr>
        <dsp:cNvPr id="0" name=""/>
        <dsp:cNvSpPr/>
      </dsp:nvSpPr>
      <dsp:spPr>
        <a:xfrm>
          <a:off x="5806032" y="424985"/>
          <a:ext cx="1696845" cy="527040"/>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57150" lvl="1" indent="-57150" algn="ctr" defTabSz="488950">
            <a:lnSpc>
              <a:spcPct val="90000"/>
            </a:lnSpc>
            <a:spcBef>
              <a:spcPct val="0"/>
            </a:spcBef>
            <a:spcAft>
              <a:spcPct val="15000"/>
            </a:spcAft>
            <a:buChar char="••"/>
          </a:pPr>
          <a:r>
            <a:rPr lang="es-SV" sz="1100" b="1" kern="1200" dirty="0"/>
            <a:t>Mujeres: 1</a:t>
          </a:r>
        </a:p>
        <a:p>
          <a:pPr marL="57150" lvl="1" indent="-57150" algn="ctr" defTabSz="488950">
            <a:lnSpc>
              <a:spcPct val="90000"/>
            </a:lnSpc>
            <a:spcBef>
              <a:spcPct val="0"/>
            </a:spcBef>
            <a:spcAft>
              <a:spcPct val="15000"/>
            </a:spcAft>
            <a:buChar char="••"/>
          </a:pPr>
          <a:r>
            <a:rPr lang="es-SV" sz="1100" b="1" kern="1200" dirty="0"/>
            <a:t>Hombres: </a:t>
          </a:r>
          <a:r>
            <a:rPr lang="es-SV" sz="1100" b="1" kern="1200" dirty="0" smtClean="0"/>
            <a:t>2</a:t>
          </a:r>
          <a:endParaRPr lang="es-SV" sz="1100" b="1" kern="1200" dirty="0"/>
        </a:p>
      </dsp:txBody>
      <dsp:txXfrm>
        <a:off x="5806032" y="424985"/>
        <a:ext cx="1696845" cy="5270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6DA6B9-1681-4334-833A-01D2B9928974}">
      <dsp:nvSpPr>
        <dsp:cNvPr id="0" name=""/>
        <dsp:cNvSpPr/>
      </dsp:nvSpPr>
      <dsp:spPr>
        <a:xfrm>
          <a:off x="2821" y="8339"/>
          <a:ext cx="1696845" cy="383910"/>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44704" rIns="78232" bIns="44704" numCol="1" spcCol="1270" anchor="ctr" anchorCtr="0">
          <a:noAutofit/>
        </a:bodyPr>
        <a:lstStyle/>
        <a:p>
          <a:pPr lvl="0" algn="ctr" defTabSz="466725">
            <a:lnSpc>
              <a:spcPct val="90000"/>
            </a:lnSpc>
            <a:spcBef>
              <a:spcPct val="0"/>
            </a:spcBef>
            <a:spcAft>
              <a:spcPct val="35000"/>
            </a:spcAft>
          </a:pPr>
          <a:r>
            <a:rPr lang="es-SV" sz="1050" b="1" kern="1200" dirty="0"/>
            <a:t>Unidad de Genero</a:t>
          </a:r>
        </a:p>
      </dsp:txBody>
      <dsp:txXfrm>
        <a:off x="2821" y="8339"/>
        <a:ext cx="1696845" cy="383910"/>
      </dsp:txXfrm>
    </dsp:sp>
    <dsp:sp modelId="{3E19D5BB-4C84-4287-9091-A8E1A508BE73}">
      <dsp:nvSpPr>
        <dsp:cNvPr id="0" name=""/>
        <dsp:cNvSpPr/>
      </dsp:nvSpPr>
      <dsp:spPr>
        <a:xfrm>
          <a:off x="2821" y="392250"/>
          <a:ext cx="1696845" cy="570960"/>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57150" lvl="1" indent="-57150" algn="ctr" defTabSz="466725">
            <a:lnSpc>
              <a:spcPct val="90000"/>
            </a:lnSpc>
            <a:spcBef>
              <a:spcPct val="0"/>
            </a:spcBef>
            <a:spcAft>
              <a:spcPct val="15000"/>
            </a:spcAft>
            <a:buChar char="••"/>
          </a:pPr>
          <a:r>
            <a:rPr lang="es-SV" sz="1050" b="1" kern="1200" dirty="0"/>
            <a:t>Mujeres: 1</a:t>
          </a:r>
        </a:p>
        <a:p>
          <a:pPr marL="57150" lvl="1" indent="-57150" algn="ctr" defTabSz="466725">
            <a:lnSpc>
              <a:spcPct val="90000"/>
            </a:lnSpc>
            <a:spcBef>
              <a:spcPct val="0"/>
            </a:spcBef>
            <a:spcAft>
              <a:spcPct val="15000"/>
            </a:spcAft>
            <a:buChar char="••"/>
          </a:pPr>
          <a:r>
            <a:rPr lang="es-SV" sz="1050" b="1" kern="1200" dirty="0"/>
            <a:t>Hombres: 0</a:t>
          </a:r>
        </a:p>
      </dsp:txBody>
      <dsp:txXfrm>
        <a:off x="2821" y="392250"/>
        <a:ext cx="1696845" cy="570960"/>
      </dsp:txXfrm>
    </dsp:sp>
    <dsp:sp modelId="{77D4DA66-6173-4CE3-8BA7-278223BBAFBF}">
      <dsp:nvSpPr>
        <dsp:cNvPr id="0" name=""/>
        <dsp:cNvSpPr/>
      </dsp:nvSpPr>
      <dsp:spPr>
        <a:xfrm>
          <a:off x="1937225" y="8339"/>
          <a:ext cx="1696845" cy="383910"/>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44704" rIns="78232" bIns="44704" numCol="1" spcCol="1270" anchor="ctr" anchorCtr="0">
          <a:noAutofit/>
        </a:bodyPr>
        <a:lstStyle/>
        <a:p>
          <a:pPr lvl="0" algn="ctr" defTabSz="466725">
            <a:lnSpc>
              <a:spcPct val="90000"/>
            </a:lnSpc>
            <a:spcBef>
              <a:spcPct val="0"/>
            </a:spcBef>
            <a:spcAft>
              <a:spcPct val="35000"/>
            </a:spcAft>
          </a:pPr>
          <a:r>
            <a:rPr lang="es-SV" sz="1050" b="1" kern="1200" dirty="0"/>
            <a:t>Gerencia Legal </a:t>
          </a:r>
        </a:p>
      </dsp:txBody>
      <dsp:txXfrm>
        <a:off x="1937225" y="8339"/>
        <a:ext cx="1696845" cy="383910"/>
      </dsp:txXfrm>
    </dsp:sp>
    <dsp:sp modelId="{C99782BB-0367-4C83-B7FC-F5E93473261E}">
      <dsp:nvSpPr>
        <dsp:cNvPr id="0" name=""/>
        <dsp:cNvSpPr/>
      </dsp:nvSpPr>
      <dsp:spPr>
        <a:xfrm>
          <a:off x="1937225" y="392250"/>
          <a:ext cx="1696845" cy="570960"/>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57150" lvl="1" indent="-57150" algn="ctr" defTabSz="466725">
            <a:lnSpc>
              <a:spcPct val="90000"/>
            </a:lnSpc>
            <a:spcBef>
              <a:spcPct val="0"/>
            </a:spcBef>
            <a:spcAft>
              <a:spcPct val="15000"/>
            </a:spcAft>
            <a:buChar char="••"/>
          </a:pPr>
          <a:r>
            <a:rPr lang="es-SV" sz="1050" b="1" kern="1200" dirty="0"/>
            <a:t>Mujeres: 1</a:t>
          </a:r>
        </a:p>
        <a:p>
          <a:pPr marL="57150" lvl="1" indent="-57150" algn="ctr" defTabSz="466725">
            <a:lnSpc>
              <a:spcPct val="90000"/>
            </a:lnSpc>
            <a:spcBef>
              <a:spcPct val="0"/>
            </a:spcBef>
            <a:spcAft>
              <a:spcPct val="15000"/>
            </a:spcAft>
            <a:buChar char="••"/>
          </a:pPr>
          <a:r>
            <a:rPr lang="es-SV" sz="1050" b="1" kern="1200" dirty="0"/>
            <a:t>Hombres: 0</a:t>
          </a:r>
        </a:p>
      </dsp:txBody>
      <dsp:txXfrm>
        <a:off x="1937225" y="392250"/>
        <a:ext cx="1696845" cy="570960"/>
      </dsp:txXfrm>
    </dsp:sp>
    <dsp:sp modelId="{BF1846BE-6AC0-450F-8334-F9507884F66F}">
      <dsp:nvSpPr>
        <dsp:cNvPr id="0" name=""/>
        <dsp:cNvSpPr/>
      </dsp:nvSpPr>
      <dsp:spPr>
        <a:xfrm>
          <a:off x="3871629" y="8339"/>
          <a:ext cx="1696845" cy="383910"/>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44704" rIns="78232" bIns="44704" numCol="1" spcCol="1270" anchor="ctr" anchorCtr="0">
          <a:noAutofit/>
        </a:bodyPr>
        <a:lstStyle/>
        <a:p>
          <a:pPr lvl="0" algn="ctr" defTabSz="466725">
            <a:lnSpc>
              <a:spcPct val="90000"/>
            </a:lnSpc>
            <a:spcBef>
              <a:spcPct val="0"/>
            </a:spcBef>
            <a:spcAft>
              <a:spcPct val="35000"/>
            </a:spcAft>
          </a:pPr>
          <a:r>
            <a:rPr lang="es-SV" sz="1050" b="1" kern="1200" dirty="0"/>
            <a:t>Unidad de Comunicaciones Institucional</a:t>
          </a:r>
        </a:p>
      </dsp:txBody>
      <dsp:txXfrm>
        <a:off x="3871629" y="8339"/>
        <a:ext cx="1696845" cy="383910"/>
      </dsp:txXfrm>
    </dsp:sp>
    <dsp:sp modelId="{E659ED6B-47F5-4CCA-B7AB-05DF83A5465D}">
      <dsp:nvSpPr>
        <dsp:cNvPr id="0" name=""/>
        <dsp:cNvSpPr/>
      </dsp:nvSpPr>
      <dsp:spPr>
        <a:xfrm>
          <a:off x="3871629" y="392250"/>
          <a:ext cx="1696845" cy="570960"/>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57150" lvl="1" indent="-57150" algn="ctr" defTabSz="466725">
            <a:lnSpc>
              <a:spcPct val="90000"/>
            </a:lnSpc>
            <a:spcBef>
              <a:spcPct val="0"/>
            </a:spcBef>
            <a:spcAft>
              <a:spcPct val="15000"/>
            </a:spcAft>
            <a:buChar char="••"/>
          </a:pPr>
          <a:r>
            <a:rPr lang="es-SV" sz="1050" b="1" kern="1200" dirty="0"/>
            <a:t>Mujeres: 1</a:t>
          </a:r>
        </a:p>
        <a:p>
          <a:pPr marL="57150" lvl="1" indent="-57150" algn="ctr" defTabSz="466725">
            <a:lnSpc>
              <a:spcPct val="90000"/>
            </a:lnSpc>
            <a:spcBef>
              <a:spcPct val="0"/>
            </a:spcBef>
            <a:spcAft>
              <a:spcPct val="15000"/>
            </a:spcAft>
            <a:buChar char="••"/>
          </a:pPr>
          <a:r>
            <a:rPr lang="es-SV" sz="1050" b="1" kern="1200" dirty="0"/>
            <a:t>Hombres: </a:t>
          </a:r>
          <a:r>
            <a:rPr lang="es-SV" sz="1050" b="1" kern="1200" dirty="0" smtClean="0"/>
            <a:t>3</a:t>
          </a:r>
          <a:endParaRPr lang="es-SV" sz="1050" b="1" kern="1200" dirty="0"/>
        </a:p>
      </dsp:txBody>
      <dsp:txXfrm>
        <a:off x="3871629" y="392250"/>
        <a:ext cx="1696845" cy="570960"/>
      </dsp:txXfrm>
    </dsp:sp>
    <dsp:sp modelId="{B868176F-8ED6-40E3-BF9C-1C656C95F6CB}">
      <dsp:nvSpPr>
        <dsp:cNvPr id="0" name=""/>
        <dsp:cNvSpPr/>
      </dsp:nvSpPr>
      <dsp:spPr>
        <a:xfrm>
          <a:off x="5806032" y="8339"/>
          <a:ext cx="1696845" cy="383910"/>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40640" rIns="71120" bIns="40640" numCol="1" spcCol="1270" anchor="ctr" anchorCtr="0">
          <a:noAutofit/>
        </a:bodyPr>
        <a:lstStyle/>
        <a:p>
          <a:pPr lvl="0" algn="ctr" defTabSz="444500">
            <a:lnSpc>
              <a:spcPct val="90000"/>
            </a:lnSpc>
            <a:spcBef>
              <a:spcPct val="0"/>
            </a:spcBef>
            <a:spcAft>
              <a:spcPct val="35000"/>
            </a:spcAft>
          </a:pPr>
          <a:r>
            <a:rPr lang="es-SV" sz="1000" b="1" kern="1200" dirty="0"/>
            <a:t>Gerencia de Planeamiento y Desarrollo Institucional</a:t>
          </a:r>
        </a:p>
      </dsp:txBody>
      <dsp:txXfrm>
        <a:off x="5806032" y="8339"/>
        <a:ext cx="1696845" cy="383910"/>
      </dsp:txXfrm>
    </dsp:sp>
    <dsp:sp modelId="{04BD1331-93AC-49DF-B15F-008EB078ACAA}">
      <dsp:nvSpPr>
        <dsp:cNvPr id="0" name=""/>
        <dsp:cNvSpPr/>
      </dsp:nvSpPr>
      <dsp:spPr>
        <a:xfrm>
          <a:off x="5806032" y="392250"/>
          <a:ext cx="1696845" cy="570960"/>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57150" lvl="1" indent="-57150" algn="ctr" defTabSz="466725">
            <a:lnSpc>
              <a:spcPct val="90000"/>
            </a:lnSpc>
            <a:spcBef>
              <a:spcPct val="0"/>
            </a:spcBef>
            <a:spcAft>
              <a:spcPct val="15000"/>
            </a:spcAft>
            <a:buChar char="••"/>
          </a:pPr>
          <a:r>
            <a:rPr lang="es-SV" sz="1050" b="1" kern="1200" dirty="0"/>
            <a:t>Mujeres: 3</a:t>
          </a:r>
        </a:p>
        <a:p>
          <a:pPr marL="57150" lvl="1" indent="-57150" algn="ctr" defTabSz="466725">
            <a:lnSpc>
              <a:spcPct val="90000"/>
            </a:lnSpc>
            <a:spcBef>
              <a:spcPct val="0"/>
            </a:spcBef>
            <a:spcAft>
              <a:spcPct val="15000"/>
            </a:spcAft>
            <a:buChar char="••"/>
          </a:pPr>
          <a:r>
            <a:rPr lang="es-SV" sz="1050" b="1" kern="1200" dirty="0"/>
            <a:t>Hombres: 0</a:t>
          </a:r>
        </a:p>
      </dsp:txBody>
      <dsp:txXfrm>
        <a:off x="5806032" y="392250"/>
        <a:ext cx="1696845" cy="57096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6DA6B9-1681-4334-833A-01D2B9928974}">
      <dsp:nvSpPr>
        <dsp:cNvPr id="0" name=""/>
        <dsp:cNvSpPr/>
      </dsp:nvSpPr>
      <dsp:spPr>
        <a:xfrm>
          <a:off x="2821" y="23428"/>
          <a:ext cx="1696845" cy="397652"/>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44704" rIns="78232" bIns="44704" numCol="1" spcCol="1270" anchor="ctr" anchorCtr="0">
          <a:noAutofit/>
        </a:bodyPr>
        <a:lstStyle/>
        <a:p>
          <a:pPr lvl="0" algn="ctr" defTabSz="488950">
            <a:lnSpc>
              <a:spcPct val="90000"/>
            </a:lnSpc>
            <a:spcBef>
              <a:spcPct val="0"/>
            </a:spcBef>
            <a:spcAft>
              <a:spcPct val="35000"/>
            </a:spcAft>
          </a:pPr>
          <a:r>
            <a:rPr lang="es-SV" sz="1100" b="1" kern="1200" dirty="0"/>
            <a:t>Dirección Nacional de Marca País</a:t>
          </a:r>
        </a:p>
      </dsp:txBody>
      <dsp:txXfrm>
        <a:off x="2821" y="23428"/>
        <a:ext cx="1696845" cy="397652"/>
      </dsp:txXfrm>
    </dsp:sp>
    <dsp:sp modelId="{3E19D5BB-4C84-4287-9091-A8E1A508BE73}">
      <dsp:nvSpPr>
        <dsp:cNvPr id="0" name=""/>
        <dsp:cNvSpPr/>
      </dsp:nvSpPr>
      <dsp:spPr>
        <a:xfrm>
          <a:off x="2821" y="421081"/>
          <a:ext cx="1696845" cy="527040"/>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57150" lvl="1" indent="-57150" algn="ctr" defTabSz="488950">
            <a:lnSpc>
              <a:spcPct val="90000"/>
            </a:lnSpc>
            <a:spcBef>
              <a:spcPct val="0"/>
            </a:spcBef>
            <a:spcAft>
              <a:spcPct val="15000"/>
            </a:spcAft>
            <a:buChar char="••"/>
          </a:pPr>
          <a:r>
            <a:rPr lang="es-SV" sz="1100" b="1" kern="1200" dirty="0"/>
            <a:t>Mujeres: </a:t>
          </a:r>
          <a:r>
            <a:rPr lang="es-SV" sz="1100" b="1" kern="1200" dirty="0" smtClean="0"/>
            <a:t>7</a:t>
          </a:r>
          <a:endParaRPr lang="es-SV" sz="1100" b="1" kern="1200" dirty="0"/>
        </a:p>
        <a:p>
          <a:pPr marL="57150" lvl="1" indent="-57150" algn="ctr" defTabSz="488950">
            <a:lnSpc>
              <a:spcPct val="90000"/>
            </a:lnSpc>
            <a:spcBef>
              <a:spcPct val="0"/>
            </a:spcBef>
            <a:spcAft>
              <a:spcPct val="15000"/>
            </a:spcAft>
            <a:buChar char="••"/>
          </a:pPr>
          <a:r>
            <a:rPr lang="es-SV" sz="1100" b="1" kern="1200" dirty="0"/>
            <a:t>Hombres: 0</a:t>
          </a:r>
        </a:p>
      </dsp:txBody>
      <dsp:txXfrm>
        <a:off x="2821" y="421081"/>
        <a:ext cx="1696845" cy="527040"/>
      </dsp:txXfrm>
    </dsp:sp>
    <dsp:sp modelId="{77D4DA66-6173-4CE3-8BA7-278223BBAFBF}">
      <dsp:nvSpPr>
        <dsp:cNvPr id="0" name=""/>
        <dsp:cNvSpPr/>
      </dsp:nvSpPr>
      <dsp:spPr>
        <a:xfrm>
          <a:off x="1937225" y="23428"/>
          <a:ext cx="1696845" cy="397652"/>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44704" rIns="78232" bIns="44704" numCol="1" spcCol="1270" anchor="ctr" anchorCtr="0">
          <a:noAutofit/>
        </a:bodyPr>
        <a:lstStyle/>
        <a:p>
          <a:pPr lvl="0" algn="ctr" defTabSz="488950">
            <a:lnSpc>
              <a:spcPct val="90000"/>
            </a:lnSpc>
            <a:spcBef>
              <a:spcPct val="0"/>
            </a:spcBef>
            <a:spcAft>
              <a:spcPct val="35000"/>
            </a:spcAft>
          </a:pPr>
          <a:r>
            <a:rPr lang="es-SV" sz="1100" b="1" kern="1200" dirty="0"/>
            <a:t>Dirección de Administración y Finanzas </a:t>
          </a:r>
        </a:p>
      </dsp:txBody>
      <dsp:txXfrm>
        <a:off x="1937225" y="23428"/>
        <a:ext cx="1696845" cy="397652"/>
      </dsp:txXfrm>
    </dsp:sp>
    <dsp:sp modelId="{C99782BB-0367-4C83-B7FC-F5E93473261E}">
      <dsp:nvSpPr>
        <dsp:cNvPr id="0" name=""/>
        <dsp:cNvSpPr/>
      </dsp:nvSpPr>
      <dsp:spPr>
        <a:xfrm>
          <a:off x="1937225" y="421081"/>
          <a:ext cx="1696845" cy="527040"/>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57150" lvl="1" indent="-57150" algn="ctr" defTabSz="488950">
            <a:lnSpc>
              <a:spcPct val="90000"/>
            </a:lnSpc>
            <a:spcBef>
              <a:spcPct val="0"/>
            </a:spcBef>
            <a:spcAft>
              <a:spcPct val="15000"/>
            </a:spcAft>
            <a:buChar char="••"/>
          </a:pPr>
          <a:r>
            <a:rPr lang="es-SV" sz="1100" b="1" kern="1200" dirty="0"/>
            <a:t>Mujeres: 3</a:t>
          </a:r>
        </a:p>
        <a:p>
          <a:pPr marL="57150" lvl="1" indent="-57150" algn="ctr" defTabSz="488950">
            <a:lnSpc>
              <a:spcPct val="90000"/>
            </a:lnSpc>
            <a:spcBef>
              <a:spcPct val="0"/>
            </a:spcBef>
            <a:spcAft>
              <a:spcPct val="15000"/>
            </a:spcAft>
            <a:buChar char="••"/>
          </a:pPr>
          <a:r>
            <a:rPr lang="es-SV" sz="1100" b="1" kern="1200" dirty="0"/>
            <a:t>Hombres: 2</a:t>
          </a:r>
        </a:p>
      </dsp:txBody>
      <dsp:txXfrm>
        <a:off x="1937225" y="421081"/>
        <a:ext cx="1696845" cy="527040"/>
      </dsp:txXfrm>
    </dsp:sp>
    <dsp:sp modelId="{BF1846BE-6AC0-450F-8334-F9507884F66F}">
      <dsp:nvSpPr>
        <dsp:cNvPr id="0" name=""/>
        <dsp:cNvSpPr/>
      </dsp:nvSpPr>
      <dsp:spPr>
        <a:xfrm>
          <a:off x="3871629" y="23428"/>
          <a:ext cx="1696845" cy="397652"/>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44704" rIns="78232" bIns="44704" numCol="1" spcCol="1270" anchor="ctr" anchorCtr="0">
          <a:noAutofit/>
        </a:bodyPr>
        <a:lstStyle/>
        <a:p>
          <a:pPr lvl="0" algn="ctr" defTabSz="488950">
            <a:lnSpc>
              <a:spcPct val="90000"/>
            </a:lnSpc>
            <a:spcBef>
              <a:spcPct val="0"/>
            </a:spcBef>
            <a:spcAft>
              <a:spcPct val="35000"/>
            </a:spcAft>
          </a:pPr>
          <a:r>
            <a:rPr lang="es-SV" sz="1100" b="1" kern="1200" dirty="0"/>
            <a:t>Gerencia Administrativa</a:t>
          </a:r>
        </a:p>
      </dsp:txBody>
      <dsp:txXfrm>
        <a:off x="3871629" y="23428"/>
        <a:ext cx="1696845" cy="397652"/>
      </dsp:txXfrm>
    </dsp:sp>
    <dsp:sp modelId="{E659ED6B-47F5-4CCA-B7AB-05DF83A5465D}">
      <dsp:nvSpPr>
        <dsp:cNvPr id="0" name=""/>
        <dsp:cNvSpPr/>
      </dsp:nvSpPr>
      <dsp:spPr>
        <a:xfrm>
          <a:off x="3871629" y="421081"/>
          <a:ext cx="1696845" cy="527040"/>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57150" lvl="1" indent="-57150" algn="ctr" defTabSz="488950">
            <a:lnSpc>
              <a:spcPct val="90000"/>
            </a:lnSpc>
            <a:spcBef>
              <a:spcPct val="0"/>
            </a:spcBef>
            <a:spcAft>
              <a:spcPct val="15000"/>
            </a:spcAft>
            <a:buChar char="••"/>
          </a:pPr>
          <a:r>
            <a:rPr lang="es-SV" sz="1100" b="1" kern="1200" dirty="0"/>
            <a:t>Mujeres: 8</a:t>
          </a:r>
        </a:p>
        <a:p>
          <a:pPr marL="57150" lvl="1" indent="-57150" algn="ctr" defTabSz="488950">
            <a:lnSpc>
              <a:spcPct val="90000"/>
            </a:lnSpc>
            <a:spcBef>
              <a:spcPct val="0"/>
            </a:spcBef>
            <a:spcAft>
              <a:spcPct val="15000"/>
            </a:spcAft>
            <a:buChar char="••"/>
          </a:pPr>
          <a:r>
            <a:rPr lang="es-SV" sz="1100" b="1" kern="1200" dirty="0"/>
            <a:t>Hombres: 7</a:t>
          </a:r>
        </a:p>
      </dsp:txBody>
      <dsp:txXfrm>
        <a:off x="3871629" y="421081"/>
        <a:ext cx="1696845" cy="527040"/>
      </dsp:txXfrm>
    </dsp:sp>
    <dsp:sp modelId="{B868176F-8ED6-40E3-BF9C-1C656C95F6CB}">
      <dsp:nvSpPr>
        <dsp:cNvPr id="0" name=""/>
        <dsp:cNvSpPr/>
      </dsp:nvSpPr>
      <dsp:spPr>
        <a:xfrm>
          <a:off x="5806032" y="23428"/>
          <a:ext cx="1696845" cy="397652"/>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44704" rIns="78232" bIns="44704" numCol="1" spcCol="1270" anchor="ctr" anchorCtr="0">
          <a:noAutofit/>
        </a:bodyPr>
        <a:lstStyle/>
        <a:p>
          <a:pPr lvl="0" algn="ctr" defTabSz="466725">
            <a:lnSpc>
              <a:spcPct val="90000"/>
            </a:lnSpc>
            <a:spcBef>
              <a:spcPct val="0"/>
            </a:spcBef>
            <a:spcAft>
              <a:spcPct val="35000"/>
            </a:spcAft>
          </a:pPr>
          <a:r>
            <a:rPr lang="es-SV" sz="1050" b="1" kern="1200" dirty="0"/>
            <a:t>Unidad de Gestión Documental y de Archivo</a:t>
          </a:r>
        </a:p>
      </dsp:txBody>
      <dsp:txXfrm>
        <a:off x="5806032" y="23428"/>
        <a:ext cx="1696845" cy="397652"/>
      </dsp:txXfrm>
    </dsp:sp>
    <dsp:sp modelId="{04BD1331-93AC-49DF-B15F-008EB078ACAA}">
      <dsp:nvSpPr>
        <dsp:cNvPr id="0" name=""/>
        <dsp:cNvSpPr/>
      </dsp:nvSpPr>
      <dsp:spPr>
        <a:xfrm>
          <a:off x="5806032" y="421081"/>
          <a:ext cx="1696845" cy="527040"/>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57150" lvl="1" indent="-57150" algn="ctr" defTabSz="488950">
            <a:lnSpc>
              <a:spcPct val="90000"/>
            </a:lnSpc>
            <a:spcBef>
              <a:spcPct val="0"/>
            </a:spcBef>
            <a:spcAft>
              <a:spcPct val="15000"/>
            </a:spcAft>
            <a:buChar char="••"/>
          </a:pPr>
          <a:r>
            <a:rPr lang="es-SV" sz="1100" b="1" kern="1200" dirty="0"/>
            <a:t>Mujeres: 1</a:t>
          </a:r>
        </a:p>
        <a:p>
          <a:pPr marL="57150" lvl="1" indent="-57150" algn="ctr" defTabSz="488950">
            <a:lnSpc>
              <a:spcPct val="90000"/>
            </a:lnSpc>
            <a:spcBef>
              <a:spcPct val="0"/>
            </a:spcBef>
            <a:spcAft>
              <a:spcPct val="15000"/>
            </a:spcAft>
            <a:buChar char="••"/>
          </a:pPr>
          <a:r>
            <a:rPr lang="es-SV" sz="1100" b="1" kern="1200" dirty="0"/>
            <a:t>Hombres: 0</a:t>
          </a:r>
        </a:p>
      </dsp:txBody>
      <dsp:txXfrm>
        <a:off x="5806032" y="421081"/>
        <a:ext cx="1696845" cy="527040"/>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SV"/>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SV"/>
          </a:p>
        </p:txBody>
      </p:sp>
      <p:sp>
        <p:nvSpPr>
          <p:cNvPr id="4" name="3 Marcador de fecha"/>
          <p:cNvSpPr>
            <a:spLocks noGrp="1"/>
          </p:cNvSpPr>
          <p:nvPr>
            <p:ph type="dt" sz="half" idx="10"/>
          </p:nvPr>
        </p:nvSpPr>
        <p:spPr/>
        <p:txBody>
          <a:bodyPr/>
          <a:lstStyle/>
          <a:p>
            <a:fld id="{FFE99BF8-E8D0-4D84-B002-16E7737B4A60}" type="datetimeFigureOut">
              <a:rPr lang="es-SV" smtClean="0"/>
              <a:t>18/5/2019</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6A4D90E7-5DE8-46BF-8CEB-E7FAF1C0FEAA}" type="slidenum">
              <a:rPr lang="es-SV" smtClean="0"/>
              <a:t>‹Nº›</a:t>
            </a:fld>
            <a:endParaRPr lang="es-SV"/>
          </a:p>
        </p:txBody>
      </p:sp>
    </p:spTree>
    <p:extLst>
      <p:ext uri="{BB962C8B-B14F-4D97-AF65-F5344CB8AC3E}">
        <p14:creationId xmlns:p14="http://schemas.microsoft.com/office/powerpoint/2010/main" val="35777696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10"/>
          </p:nvPr>
        </p:nvSpPr>
        <p:spPr/>
        <p:txBody>
          <a:bodyPr/>
          <a:lstStyle/>
          <a:p>
            <a:fld id="{FFE99BF8-E8D0-4D84-B002-16E7737B4A60}" type="datetimeFigureOut">
              <a:rPr lang="es-SV" smtClean="0"/>
              <a:t>18/5/2019</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6A4D90E7-5DE8-46BF-8CEB-E7FAF1C0FEAA}" type="slidenum">
              <a:rPr lang="es-SV" smtClean="0"/>
              <a:t>‹Nº›</a:t>
            </a:fld>
            <a:endParaRPr lang="es-SV"/>
          </a:p>
        </p:txBody>
      </p:sp>
    </p:spTree>
    <p:extLst>
      <p:ext uri="{BB962C8B-B14F-4D97-AF65-F5344CB8AC3E}">
        <p14:creationId xmlns:p14="http://schemas.microsoft.com/office/powerpoint/2010/main" val="41992082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SV"/>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10"/>
          </p:nvPr>
        </p:nvSpPr>
        <p:spPr/>
        <p:txBody>
          <a:bodyPr/>
          <a:lstStyle/>
          <a:p>
            <a:fld id="{FFE99BF8-E8D0-4D84-B002-16E7737B4A60}" type="datetimeFigureOut">
              <a:rPr lang="es-SV" smtClean="0"/>
              <a:t>18/5/2019</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6A4D90E7-5DE8-46BF-8CEB-E7FAF1C0FEAA}" type="slidenum">
              <a:rPr lang="es-SV" smtClean="0"/>
              <a:t>‹Nº›</a:t>
            </a:fld>
            <a:endParaRPr lang="es-SV"/>
          </a:p>
        </p:txBody>
      </p:sp>
    </p:spTree>
    <p:extLst>
      <p:ext uri="{BB962C8B-B14F-4D97-AF65-F5344CB8AC3E}">
        <p14:creationId xmlns:p14="http://schemas.microsoft.com/office/powerpoint/2010/main" val="1234947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10"/>
          </p:nvPr>
        </p:nvSpPr>
        <p:spPr/>
        <p:txBody>
          <a:bodyPr/>
          <a:lstStyle/>
          <a:p>
            <a:fld id="{FFE99BF8-E8D0-4D84-B002-16E7737B4A60}" type="datetimeFigureOut">
              <a:rPr lang="es-SV" smtClean="0"/>
              <a:t>18/5/2019</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6A4D90E7-5DE8-46BF-8CEB-E7FAF1C0FEAA}" type="slidenum">
              <a:rPr lang="es-SV" smtClean="0"/>
              <a:t>‹Nº›</a:t>
            </a:fld>
            <a:endParaRPr lang="es-SV"/>
          </a:p>
        </p:txBody>
      </p:sp>
    </p:spTree>
    <p:extLst>
      <p:ext uri="{BB962C8B-B14F-4D97-AF65-F5344CB8AC3E}">
        <p14:creationId xmlns:p14="http://schemas.microsoft.com/office/powerpoint/2010/main" val="759980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FFE99BF8-E8D0-4D84-B002-16E7737B4A60}" type="datetimeFigureOut">
              <a:rPr lang="es-SV" smtClean="0"/>
              <a:t>18/5/2019</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6A4D90E7-5DE8-46BF-8CEB-E7FAF1C0FEAA}" type="slidenum">
              <a:rPr lang="es-SV" smtClean="0"/>
              <a:t>‹Nº›</a:t>
            </a:fld>
            <a:endParaRPr lang="es-SV"/>
          </a:p>
        </p:txBody>
      </p:sp>
    </p:spTree>
    <p:extLst>
      <p:ext uri="{BB962C8B-B14F-4D97-AF65-F5344CB8AC3E}">
        <p14:creationId xmlns:p14="http://schemas.microsoft.com/office/powerpoint/2010/main" val="2013671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4 Marcador de fecha"/>
          <p:cNvSpPr>
            <a:spLocks noGrp="1"/>
          </p:cNvSpPr>
          <p:nvPr>
            <p:ph type="dt" sz="half" idx="10"/>
          </p:nvPr>
        </p:nvSpPr>
        <p:spPr/>
        <p:txBody>
          <a:bodyPr/>
          <a:lstStyle/>
          <a:p>
            <a:fld id="{FFE99BF8-E8D0-4D84-B002-16E7737B4A60}" type="datetimeFigureOut">
              <a:rPr lang="es-SV" smtClean="0"/>
              <a:t>18/5/2019</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6A4D90E7-5DE8-46BF-8CEB-E7FAF1C0FEAA}" type="slidenum">
              <a:rPr lang="es-SV" smtClean="0"/>
              <a:t>‹Nº›</a:t>
            </a:fld>
            <a:endParaRPr lang="es-SV"/>
          </a:p>
        </p:txBody>
      </p:sp>
    </p:spTree>
    <p:extLst>
      <p:ext uri="{BB962C8B-B14F-4D97-AF65-F5344CB8AC3E}">
        <p14:creationId xmlns:p14="http://schemas.microsoft.com/office/powerpoint/2010/main" val="2367664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7" name="6 Marcador de fecha"/>
          <p:cNvSpPr>
            <a:spLocks noGrp="1"/>
          </p:cNvSpPr>
          <p:nvPr>
            <p:ph type="dt" sz="half" idx="10"/>
          </p:nvPr>
        </p:nvSpPr>
        <p:spPr/>
        <p:txBody>
          <a:bodyPr/>
          <a:lstStyle/>
          <a:p>
            <a:fld id="{FFE99BF8-E8D0-4D84-B002-16E7737B4A60}" type="datetimeFigureOut">
              <a:rPr lang="es-SV" smtClean="0"/>
              <a:t>18/5/2019</a:t>
            </a:fld>
            <a:endParaRPr lang="es-SV"/>
          </a:p>
        </p:txBody>
      </p:sp>
      <p:sp>
        <p:nvSpPr>
          <p:cNvPr id="8" name="7 Marcador de pie de página"/>
          <p:cNvSpPr>
            <a:spLocks noGrp="1"/>
          </p:cNvSpPr>
          <p:nvPr>
            <p:ph type="ftr" sz="quarter" idx="11"/>
          </p:nvPr>
        </p:nvSpPr>
        <p:spPr/>
        <p:txBody>
          <a:bodyPr/>
          <a:lstStyle/>
          <a:p>
            <a:endParaRPr lang="es-SV"/>
          </a:p>
        </p:txBody>
      </p:sp>
      <p:sp>
        <p:nvSpPr>
          <p:cNvPr id="9" name="8 Marcador de número de diapositiva"/>
          <p:cNvSpPr>
            <a:spLocks noGrp="1"/>
          </p:cNvSpPr>
          <p:nvPr>
            <p:ph type="sldNum" sz="quarter" idx="12"/>
          </p:nvPr>
        </p:nvSpPr>
        <p:spPr/>
        <p:txBody>
          <a:bodyPr/>
          <a:lstStyle/>
          <a:p>
            <a:fld id="{6A4D90E7-5DE8-46BF-8CEB-E7FAF1C0FEAA}" type="slidenum">
              <a:rPr lang="es-SV" smtClean="0"/>
              <a:t>‹Nº›</a:t>
            </a:fld>
            <a:endParaRPr lang="es-SV"/>
          </a:p>
        </p:txBody>
      </p:sp>
    </p:spTree>
    <p:extLst>
      <p:ext uri="{BB962C8B-B14F-4D97-AF65-F5344CB8AC3E}">
        <p14:creationId xmlns:p14="http://schemas.microsoft.com/office/powerpoint/2010/main" val="2079846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fecha"/>
          <p:cNvSpPr>
            <a:spLocks noGrp="1"/>
          </p:cNvSpPr>
          <p:nvPr>
            <p:ph type="dt" sz="half" idx="10"/>
          </p:nvPr>
        </p:nvSpPr>
        <p:spPr/>
        <p:txBody>
          <a:bodyPr/>
          <a:lstStyle/>
          <a:p>
            <a:fld id="{FFE99BF8-E8D0-4D84-B002-16E7737B4A60}" type="datetimeFigureOut">
              <a:rPr lang="es-SV" smtClean="0"/>
              <a:t>18/5/2019</a:t>
            </a:fld>
            <a:endParaRPr lang="es-SV"/>
          </a:p>
        </p:txBody>
      </p:sp>
      <p:sp>
        <p:nvSpPr>
          <p:cNvPr id="4" name="3 Marcador de pie de página"/>
          <p:cNvSpPr>
            <a:spLocks noGrp="1"/>
          </p:cNvSpPr>
          <p:nvPr>
            <p:ph type="ftr" sz="quarter" idx="11"/>
          </p:nvPr>
        </p:nvSpPr>
        <p:spPr/>
        <p:txBody>
          <a:bodyPr/>
          <a:lstStyle/>
          <a:p>
            <a:endParaRPr lang="es-SV"/>
          </a:p>
        </p:txBody>
      </p:sp>
      <p:sp>
        <p:nvSpPr>
          <p:cNvPr id="5" name="4 Marcador de número de diapositiva"/>
          <p:cNvSpPr>
            <a:spLocks noGrp="1"/>
          </p:cNvSpPr>
          <p:nvPr>
            <p:ph type="sldNum" sz="quarter" idx="12"/>
          </p:nvPr>
        </p:nvSpPr>
        <p:spPr/>
        <p:txBody>
          <a:bodyPr/>
          <a:lstStyle/>
          <a:p>
            <a:fld id="{6A4D90E7-5DE8-46BF-8CEB-E7FAF1C0FEAA}" type="slidenum">
              <a:rPr lang="es-SV" smtClean="0"/>
              <a:t>‹Nº›</a:t>
            </a:fld>
            <a:endParaRPr lang="es-SV"/>
          </a:p>
        </p:txBody>
      </p:sp>
    </p:spTree>
    <p:extLst>
      <p:ext uri="{BB962C8B-B14F-4D97-AF65-F5344CB8AC3E}">
        <p14:creationId xmlns:p14="http://schemas.microsoft.com/office/powerpoint/2010/main" val="3158815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FE99BF8-E8D0-4D84-B002-16E7737B4A60}" type="datetimeFigureOut">
              <a:rPr lang="es-SV" smtClean="0"/>
              <a:t>18/5/2019</a:t>
            </a:fld>
            <a:endParaRPr lang="es-SV"/>
          </a:p>
        </p:txBody>
      </p:sp>
      <p:sp>
        <p:nvSpPr>
          <p:cNvPr id="3" name="2 Marcador de pie de página"/>
          <p:cNvSpPr>
            <a:spLocks noGrp="1"/>
          </p:cNvSpPr>
          <p:nvPr>
            <p:ph type="ftr" sz="quarter" idx="11"/>
          </p:nvPr>
        </p:nvSpPr>
        <p:spPr/>
        <p:txBody>
          <a:bodyPr/>
          <a:lstStyle/>
          <a:p>
            <a:endParaRPr lang="es-SV"/>
          </a:p>
        </p:txBody>
      </p:sp>
      <p:sp>
        <p:nvSpPr>
          <p:cNvPr id="4" name="3 Marcador de número de diapositiva"/>
          <p:cNvSpPr>
            <a:spLocks noGrp="1"/>
          </p:cNvSpPr>
          <p:nvPr>
            <p:ph type="sldNum" sz="quarter" idx="12"/>
          </p:nvPr>
        </p:nvSpPr>
        <p:spPr/>
        <p:txBody>
          <a:bodyPr/>
          <a:lstStyle/>
          <a:p>
            <a:fld id="{6A4D90E7-5DE8-46BF-8CEB-E7FAF1C0FEAA}" type="slidenum">
              <a:rPr lang="es-SV" smtClean="0"/>
              <a:t>‹Nº›</a:t>
            </a:fld>
            <a:endParaRPr lang="es-SV"/>
          </a:p>
        </p:txBody>
      </p:sp>
    </p:spTree>
    <p:extLst>
      <p:ext uri="{BB962C8B-B14F-4D97-AF65-F5344CB8AC3E}">
        <p14:creationId xmlns:p14="http://schemas.microsoft.com/office/powerpoint/2010/main" val="3499701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SV"/>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FE99BF8-E8D0-4D84-B002-16E7737B4A60}" type="datetimeFigureOut">
              <a:rPr lang="es-SV" smtClean="0"/>
              <a:t>18/5/2019</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6A4D90E7-5DE8-46BF-8CEB-E7FAF1C0FEAA}" type="slidenum">
              <a:rPr lang="es-SV" smtClean="0"/>
              <a:t>‹Nº›</a:t>
            </a:fld>
            <a:endParaRPr lang="es-SV"/>
          </a:p>
        </p:txBody>
      </p:sp>
    </p:spTree>
    <p:extLst>
      <p:ext uri="{BB962C8B-B14F-4D97-AF65-F5344CB8AC3E}">
        <p14:creationId xmlns:p14="http://schemas.microsoft.com/office/powerpoint/2010/main" val="2357262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SV"/>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FE99BF8-E8D0-4D84-B002-16E7737B4A60}" type="datetimeFigureOut">
              <a:rPr lang="es-SV" smtClean="0"/>
              <a:t>18/5/2019</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6A4D90E7-5DE8-46BF-8CEB-E7FAF1C0FEAA}" type="slidenum">
              <a:rPr lang="es-SV" smtClean="0"/>
              <a:t>‹Nº›</a:t>
            </a:fld>
            <a:endParaRPr lang="es-SV"/>
          </a:p>
        </p:txBody>
      </p:sp>
    </p:spTree>
    <p:extLst>
      <p:ext uri="{BB962C8B-B14F-4D97-AF65-F5344CB8AC3E}">
        <p14:creationId xmlns:p14="http://schemas.microsoft.com/office/powerpoint/2010/main" val="2500923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E99BF8-E8D0-4D84-B002-16E7737B4A60}" type="datetimeFigureOut">
              <a:rPr lang="es-SV" smtClean="0"/>
              <a:t>18/5/2019</a:t>
            </a:fld>
            <a:endParaRPr lang="es-SV"/>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4D90E7-5DE8-46BF-8CEB-E7FAF1C0FEAA}" type="slidenum">
              <a:rPr lang="es-SV" smtClean="0"/>
              <a:t>‹Nº›</a:t>
            </a:fld>
            <a:endParaRPr lang="es-SV"/>
          </a:p>
        </p:txBody>
      </p:sp>
    </p:spTree>
    <p:extLst>
      <p:ext uri="{BB962C8B-B14F-4D97-AF65-F5344CB8AC3E}">
        <p14:creationId xmlns:p14="http://schemas.microsoft.com/office/powerpoint/2010/main" val="41859974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27.xml"/><Relationship Id="rId13" Type="http://schemas.openxmlformats.org/officeDocument/2006/relationships/slide" Target="slide23.xml"/><Relationship Id="rId18" Type="http://schemas.openxmlformats.org/officeDocument/2006/relationships/slide" Target="slide19.xml"/><Relationship Id="rId26" Type="http://schemas.openxmlformats.org/officeDocument/2006/relationships/slide" Target="slide24.xml"/><Relationship Id="rId3" Type="http://schemas.openxmlformats.org/officeDocument/2006/relationships/slide" Target="slide26.xml"/><Relationship Id="rId21" Type="http://schemas.openxmlformats.org/officeDocument/2006/relationships/slide" Target="slide14.xml"/><Relationship Id="rId7" Type="http://schemas.openxmlformats.org/officeDocument/2006/relationships/slide" Target="slide6.xml"/><Relationship Id="rId12" Type="http://schemas.openxmlformats.org/officeDocument/2006/relationships/slide" Target="slide10.xml"/><Relationship Id="rId17" Type="http://schemas.openxmlformats.org/officeDocument/2006/relationships/slide" Target="slide16.xml"/><Relationship Id="rId25" Type="http://schemas.openxmlformats.org/officeDocument/2006/relationships/slide" Target="slide8.xml"/><Relationship Id="rId2" Type="http://schemas.openxmlformats.org/officeDocument/2006/relationships/slide" Target="slide3.xml"/><Relationship Id="rId16" Type="http://schemas.openxmlformats.org/officeDocument/2006/relationships/slide" Target="slide15.xml"/><Relationship Id="rId20" Type="http://schemas.openxmlformats.org/officeDocument/2006/relationships/slide" Target="slide11.xml"/><Relationship Id="rId29" Type="http://schemas.openxmlformats.org/officeDocument/2006/relationships/slide" Target="slide2.xml"/><Relationship Id="rId1" Type="http://schemas.openxmlformats.org/officeDocument/2006/relationships/slideLayout" Target="../slideLayouts/slideLayout7.xml"/><Relationship Id="rId6" Type="http://schemas.openxmlformats.org/officeDocument/2006/relationships/slide" Target="slide22.xml"/><Relationship Id="rId11" Type="http://schemas.openxmlformats.org/officeDocument/2006/relationships/slide" Target="slide20.xml"/><Relationship Id="rId24" Type="http://schemas.openxmlformats.org/officeDocument/2006/relationships/slide" Target="slide21.xml"/><Relationship Id="rId5" Type="http://schemas.openxmlformats.org/officeDocument/2006/relationships/slide" Target="slide4.xml"/><Relationship Id="rId15" Type="http://schemas.openxmlformats.org/officeDocument/2006/relationships/slide" Target="slide12.xml"/><Relationship Id="rId23" Type="http://schemas.openxmlformats.org/officeDocument/2006/relationships/slide" Target="slide9.xml"/><Relationship Id="rId28" Type="http://schemas.openxmlformats.org/officeDocument/2006/relationships/image" Target="../media/image1.png"/><Relationship Id="rId10" Type="http://schemas.openxmlformats.org/officeDocument/2006/relationships/slide" Target="slide7.xml"/><Relationship Id="rId19" Type="http://schemas.openxmlformats.org/officeDocument/2006/relationships/slide" Target="slide18.xml"/><Relationship Id="rId4" Type="http://schemas.openxmlformats.org/officeDocument/2006/relationships/slide" Target="slide28.xml"/><Relationship Id="rId9" Type="http://schemas.openxmlformats.org/officeDocument/2006/relationships/slide" Target="slide5.xml"/><Relationship Id="rId14" Type="http://schemas.openxmlformats.org/officeDocument/2006/relationships/slide" Target="slide13.xml"/><Relationship Id="rId22" Type="http://schemas.openxmlformats.org/officeDocument/2006/relationships/slide" Target="slide17.xml"/><Relationship Id="rId27" Type="http://schemas.openxmlformats.org/officeDocument/2006/relationships/slide" Target="slide25.xml"/></Relationships>
</file>

<file path=ppt/slides/_rels/slide10.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18" Type="http://schemas.openxmlformats.org/officeDocument/2006/relationships/diagramLayout" Target="../diagrams/layout4.xml"/><Relationship Id="rId3" Type="http://schemas.openxmlformats.org/officeDocument/2006/relationships/diagramLayout" Target="../diagrams/layout1.xml"/><Relationship Id="rId21" Type="http://schemas.microsoft.com/office/2007/relationships/diagramDrawing" Target="../diagrams/drawing4.xml"/><Relationship Id="rId7" Type="http://schemas.openxmlformats.org/officeDocument/2006/relationships/diagramData" Target="../diagrams/data2.xml"/><Relationship Id="rId12" Type="http://schemas.openxmlformats.org/officeDocument/2006/relationships/diagramData" Target="../diagrams/data3.xml"/><Relationship Id="rId17" Type="http://schemas.openxmlformats.org/officeDocument/2006/relationships/diagramData" Target="../diagrams/data4.xml"/><Relationship Id="rId2" Type="http://schemas.openxmlformats.org/officeDocument/2006/relationships/diagramData" Target="../diagrams/data1.xml"/><Relationship Id="rId16" Type="http://schemas.microsoft.com/office/2007/relationships/diagramDrawing" Target="../diagrams/drawing3.xml"/><Relationship Id="rId20" Type="http://schemas.openxmlformats.org/officeDocument/2006/relationships/diagramColors" Target="../diagrams/colors4.xml"/><Relationship Id="rId1" Type="http://schemas.openxmlformats.org/officeDocument/2006/relationships/slideLayout" Target="../slideLayouts/slideLayout7.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23" Type="http://schemas.openxmlformats.org/officeDocument/2006/relationships/image" Target="../media/image2.png"/><Relationship Id="rId10" Type="http://schemas.openxmlformats.org/officeDocument/2006/relationships/diagramColors" Target="../diagrams/colors2.xml"/><Relationship Id="rId19" Type="http://schemas.openxmlformats.org/officeDocument/2006/relationships/diagramQuickStyle" Target="../diagrams/quickStyle4.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 Id="rId22" Type="http://schemas.openxmlformats.org/officeDocument/2006/relationships/slide" Target="slide1.xml"/></Relationships>
</file>

<file path=ppt/slides/_rels/slide20.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redondeado"/>
          <p:cNvSpPr/>
          <p:nvPr/>
        </p:nvSpPr>
        <p:spPr>
          <a:xfrm>
            <a:off x="6959362" y="3870676"/>
            <a:ext cx="1946514" cy="2172748"/>
          </a:xfrm>
          <a:prstGeom prst="round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SV"/>
          </a:p>
        </p:txBody>
      </p:sp>
      <p:sp>
        <p:nvSpPr>
          <p:cNvPr id="3" name="2 Rectángulo redondeado"/>
          <p:cNvSpPr/>
          <p:nvPr/>
        </p:nvSpPr>
        <p:spPr>
          <a:xfrm>
            <a:off x="635712" y="3641164"/>
            <a:ext cx="2015398" cy="2348298"/>
          </a:xfrm>
          <a:prstGeom prst="round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SV"/>
          </a:p>
        </p:txBody>
      </p:sp>
      <p:sp>
        <p:nvSpPr>
          <p:cNvPr id="4" name="3 Rectángulo redondeado"/>
          <p:cNvSpPr/>
          <p:nvPr/>
        </p:nvSpPr>
        <p:spPr>
          <a:xfrm>
            <a:off x="2723837" y="3000018"/>
            <a:ext cx="4044482" cy="3043406"/>
          </a:xfrm>
          <a:prstGeom prst="round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SV"/>
          </a:p>
        </p:txBody>
      </p:sp>
      <p:sp>
        <p:nvSpPr>
          <p:cNvPr id="5" name="4 Rectángulo redondeado"/>
          <p:cNvSpPr/>
          <p:nvPr/>
        </p:nvSpPr>
        <p:spPr>
          <a:xfrm>
            <a:off x="2497884" y="1252564"/>
            <a:ext cx="4163921" cy="1561391"/>
          </a:xfrm>
          <a:prstGeom prst="round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SV"/>
          </a:p>
        </p:txBody>
      </p:sp>
      <p:sp>
        <p:nvSpPr>
          <p:cNvPr id="6" name="2 Rectángulo redondeado">
            <a:hlinkClick r:id="rId2" action="ppaction://hlinksldjump"/>
          </p:cNvPr>
          <p:cNvSpPr/>
          <p:nvPr/>
        </p:nvSpPr>
        <p:spPr>
          <a:xfrm>
            <a:off x="3718733" y="102893"/>
            <a:ext cx="1548535" cy="343423"/>
          </a:xfrm>
          <a:prstGeom prst="roundRect">
            <a:avLst/>
          </a:prstGeom>
          <a:gradFill flip="none" rotWithShape="1">
            <a:gsLst>
              <a:gs pos="0">
                <a:srgbClr val="FF0000"/>
              </a:gs>
              <a:gs pos="50000">
                <a:srgbClr val="FF6600"/>
              </a:gs>
              <a:gs pos="100000">
                <a:srgbClr val="FF7C80"/>
              </a:gs>
            </a:gsLst>
            <a:lin ang="2400000" scaled="0"/>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1000" dirty="0"/>
              <a:t>Consejo Directivo </a:t>
            </a:r>
          </a:p>
        </p:txBody>
      </p:sp>
      <p:cxnSp>
        <p:nvCxnSpPr>
          <p:cNvPr id="7" name="23 Conector recto"/>
          <p:cNvCxnSpPr>
            <a:stCxn id="6" idx="2"/>
          </p:cNvCxnSpPr>
          <p:nvPr/>
        </p:nvCxnSpPr>
        <p:spPr>
          <a:xfrm>
            <a:off x="4492999" y="446316"/>
            <a:ext cx="0" cy="1608767"/>
          </a:xfrm>
          <a:prstGeom prst="line">
            <a:avLst/>
          </a:prstGeom>
        </p:spPr>
        <p:style>
          <a:lnRef idx="2">
            <a:schemeClr val="accent1"/>
          </a:lnRef>
          <a:fillRef idx="0">
            <a:schemeClr val="accent1"/>
          </a:fillRef>
          <a:effectRef idx="1">
            <a:schemeClr val="accent1"/>
          </a:effectRef>
          <a:fontRef idx="minor">
            <a:schemeClr val="tx1"/>
          </a:fontRef>
        </p:style>
      </p:cxnSp>
      <p:cxnSp>
        <p:nvCxnSpPr>
          <p:cNvPr id="8" name="30 Conector recto"/>
          <p:cNvCxnSpPr/>
          <p:nvPr/>
        </p:nvCxnSpPr>
        <p:spPr>
          <a:xfrm flipH="1">
            <a:off x="4487040" y="637715"/>
            <a:ext cx="631459" cy="1"/>
          </a:xfrm>
          <a:prstGeom prst="line">
            <a:avLst/>
          </a:prstGeom>
        </p:spPr>
        <p:style>
          <a:lnRef idx="2">
            <a:schemeClr val="accent1"/>
          </a:lnRef>
          <a:fillRef idx="0">
            <a:schemeClr val="accent1"/>
          </a:fillRef>
          <a:effectRef idx="1">
            <a:schemeClr val="accent1"/>
          </a:effectRef>
          <a:fontRef idx="minor">
            <a:schemeClr val="tx1"/>
          </a:fontRef>
        </p:style>
      </p:cxnSp>
      <p:sp>
        <p:nvSpPr>
          <p:cNvPr id="9" name="3 Rectángulo redondeado">
            <a:hlinkClick r:id="rId3" action="ppaction://hlinksldjump"/>
          </p:cNvPr>
          <p:cNvSpPr/>
          <p:nvPr/>
        </p:nvSpPr>
        <p:spPr>
          <a:xfrm>
            <a:off x="5059366" y="484351"/>
            <a:ext cx="1449435" cy="295432"/>
          </a:xfrm>
          <a:prstGeom prst="roundRect">
            <a:avLst/>
          </a:prstGeom>
          <a:gradFill flip="none" rotWithShape="1">
            <a:gsLst>
              <a:gs pos="0">
                <a:schemeClr val="bg2">
                  <a:lumMod val="25000"/>
                </a:schemeClr>
              </a:gs>
              <a:gs pos="50000">
                <a:schemeClr val="bg2">
                  <a:lumMod val="50000"/>
                </a:schemeClr>
              </a:gs>
              <a:gs pos="100000">
                <a:schemeClr val="bg2">
                  <a:lumMod val="75000"/>
                </a:schemeClr>
              </a:gs>
            </a:gsLst>
            <a:lin ang="27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1000" dirty="0"/>
              <a:t>Auditoría </a:t>
            </a:r>
            <a:r>
              <a:rPr lang="es-ES" sz="1000" dirty="0" smtClean="0"/>
              <a:t>Interna (1) </a:t>
            </a:r>
            <a:endParaRPr lang="es-ES" sz="1000" dirty="0"/>
          </a:p>
        </p:txBody>
      </p:sp>
      <p:sp>
        <p:nvSpPr>
          <p:cNvPr id="10" name="29 Rectángulo redondeado">
            <a:hlinkClick r:id="rId4" action="ppaction://hlinksldjump"/>
          </p:cNvPr>
          <p:cNvSpPr/>
          <p:nvPr/>
        </p:nvSpPr>
        <p:spPr>
          <a:xfrm>
            <a:off x="1515610" y="889061"/>
            <a:ext cx="1604865" cy="289888"/>
          </a:xfrm>
          <a:prstGeom prst="roundRect">
            <a:avLst/>
          </a:prstGeom>
          <a:gradFill flip="none" rotWithShape="1">
            <a:gsLst>
              <a:gs pos="0">
                <a:schemeClr val="accent4">
                  <a:lumMod val="50000"/>
                </a:schemeClr>
              </a:gs>
              <a:gs pos="50000">
                <a:schemeClr val="accent4">
                  <a:lumMod val="75000"/>
                </a:schemeClr>
              </a:gs>
              <a:gs pos="100000">
                <a:schemeClr val="accent4">
                  <a:lumMod val="60000"/>
                  <a:lumOff val="40000"/>
                </a:schemeClr>
              </a:gs>
            </a:gsLst>
            <a:lin ang="27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825" dirty="0"/>
              <a:t>Consejo Consultivo APP</a:t>
            </a:r>
          </a:p>
        </p:txBody>
      </p:sp>
      <p:cxnSp>
        <p:nvCxnSpPr>
          <p:cNvPr id="11" name="71 Conector recto"/>
          <p:cNvCxnSpPr>
            <a:stCxn id="71" idx="1"/>
          </p:cNvCxnSpPr>
          <p:nvPr/>
        </p:nvCxnSpPr>
        <p:spPr>
          <a:xfrm flipH="1" flipV="1">
            <a:off x="4270909" y="2143863"/>
            <a:ext cx="374711" cy="1846"/>
          </a:xfrm>
          <a:prstGeom prst="line">
            <a:avLst/>
          </a:prstGeom>
        </p:spPr>
        <p:style>
          <a:lnRef idx="2">
            <a:schemeClr val="accent1"/>
          </a:lnRef>
          <a:fillRef idx="0">
            <a:schemeClr val="accent1"/>
          </a:fillRef>
          <a:effectRef idx="1">
            <a:schemeClr val="accent1"/>
          </a:effectRef>
          <a:fontRef idx="minor">
            <a:schemeClr val="tx1"/>
          </a:fontRef>
        </p:style>
      </p:cxnSp>
      <p:sp>
        <p:nvSpPr>
          <p:cNvPr id="12" name="4 Rectángulo redondeado">
            <a:hlinkClick r:id="rId5" action="ppaction://hlinksldjump"/>
          </p:cNvPr>
          <p:cNvSpPr/>
          <p:nvPr/>
        </p:nvSpPr>
        <p:spPr>
          <a:xfrm>
            <a:off x="3809607" y="887441"/>
            <a:ext cx="1548537" cy="276343"/>
          </a:xfrm>
          <a:prstGeom prst="roundRect">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1000" dirty="0" smtClean="0"/>
              <a:t>Presidencia (4)   </a:t>
            </a:r>
            <a:endParaRPr lang="es-ES" sz="1000" dirty="0"/>
          </a:p>
        </p:txBody>
      </p:sp>
      <p:cxnSp>
        <p:nvCxnSpPr>
          <p:cNvPr id="13" name="69 Conector recto"/>
          <p:cNvCxnSpPr/>
          <p:nvPr/>
        </p:nvCxnSpPr>
        <p:spPr>
          <a:xfrm flipV="1">
            <a:off x="885142" y="4083375"/>
            <a:ext cx="5383" cy="834035"/>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88 Conector recto"/>
          <p:cNvCxnSpPr/>
          <p:nvPr/>
        </p:nvCxnSpPr>
        <p:spPr>
          <a:xfrm flipV="1">
            <a:off x="1973547" y="5918640"/>
            <a:ext cx="0" cy="125027"/>
          </a:xfrm>
          <a:prstGeom prst="line">
            <a:avLst/>
          </a:prstGeom>
          <a:gradFill flip="none" rotWithShape="1">
            <a:gsLst>
              <a:gs pos="0">
                <a:schemeClr val="accent6">
                  <a:lumMod val="50000"/>
                </a:schemeClr>
              </a:gs>
              <a:gs pos="50000">
                <a:schemeClr val="accent6">
                  <a:lumMod val="75000"/>
                </a:schemeClr>
              </a:gs>
              <a:gs pos="100000">
                <a:schemeClr val="accent6">
                  <a:lumMod val="60000"/>
                  <a:lumOff val="40000"/>
                </a:schemeClr>
              </a:gs>
            </a:gsLst>
            <a:lin ang="2700000" scaled="1"/>
            <a:tileRect/>
          </a:gradFill>
          <a:ln>
            <a:noFill/>
          </a:ln>
        </p:spPr>
        <p:style>
          <a:lnRef idx="1">
            <a:schemeClr val="accent1"/>
          </a:lnRef>
          <a:fillRef idx="3">
            <a:schemeClr val="accent1"/>
          </a:fillRef>
          <a:effectRef idx="2">
            <a:schemeClr val="accent1"/>
          </a:effectRef>
          <a:fontRef idx="minor">
            <a:schemeClr val="lt1"/>
          </a:fontRef>
        </p:style>
      </p:cxnSp>
      <p:cxnSp>
        <p:nvCxnSpPr>
          <p:cNvPr id="15" name="114 Conector recto"/>
          <p:cNvCxnSpPr/>
          <p:nvPr/>
        </p:nvCxnSpPr>
        <p:spPr>
          <a:xfrm flipH="1">
            <a:off x="885142" y="4917410"/>
            <a:ext cx="198332" cy="0"/>
          </a:xfrm>
          <a:prstGeom prst="line">
            <a:avLst/>
          </a:prstGeom>
        </p:spPr>
        <p:style>
          <a:lnRef idx="2">
            <a:schemeClr val="accent1"/>
          </a:lnRef>
          <a:fillRef idx="0">
            <a:schemeClr val="accent1"/>
          </a:fillRef>
          <a:effectRef idx="1">
            <a:schemeClr val="accent1"/>
          </a:effectRef>
          <a:fontRef idx="minor">
            <a:schemeClr val="tx1"/>
          </a:fontRef>
        </p:style>
      </p:cxnSp>
      <p:sp>
        <p:nvSpPr>
          <p:cNvPr id="16" name="59 Rectángulo redondeado">
            <a:hlinkClick r:id="rId6" action="ppaction://hlinksldjump"/>
          </p:cNvPr>
          <p:cNvSpPr/>
          <p:nvPr/>
        </p:nvSpPr>
        <p:spPr>
          <a:xfrm>
            <a:off x="7398616" y="4372814"/>
            <a:ext cx="1389732" cy="290285"/>
          </a:xfrm>
          <a:prstGeom prst="roundRect">
            <a:avLst/>
          </a:prstGeom>
          <a:gradFill flip="none" rotWithShape="1">
            <a:gsLst>
              <a:gs pos="0">
                <a:schemeClr val="accent6">
                  <a:lumMod val="50000"/>
                </a:schemeClr>
              </a:gs>
              <a:gs pos="50000">
                <a:schemeClr val="accent6">
                  <a:lumMod val="75000"/>
                </a:schemeClr>
              </a:gs>
              <a:gs pos="100000">
                <a:schemeClr val="accent6">
                  <a:lumMod val="60000"/>
                  <a:lumOff val="40000"/>
                </a:schemeClr>
              </a:gs>
            </a:gsLst>
            <a:lin ang="27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900" dirty="0"/>
              <a:t>Gerencia de  </a:t>
            </a:r>
            <a:r>
              <a:rPr lang="es-ES" sz="900" dirty="0" smtClean="0"/>
              <a:t>Alianzas </a:t>
            </a:r>
          </a:p>
          <a:p>
            <a:pPr algn="ctr"/>
            <a:r>
              <a:rPr lang="es-ES" sz="900" dirty="0" smtClean="0"/>
              <a:t>Marca País (1)</a:t>
            </a:r>
            <a:endParaRPr lang="es-ES" sz="900" dirty="0"/>
          </a:p>
        </p:txBody>
      </p:sp>
      <p:cxnSp>
        <p:nvCxnSpPr>
          <p:cNvPr id="17" name="124 Conector recto"/>
          <p:cNvCxnSpPr>
            <a:stCxn id="10" idx="3"/>
            <a:endCxn id="12" idx="1"/>
          </p:cNvCxnSpPr>
          <p:nvPr/>
        </p:nvCxnSpPr>
        <p:spPr>
          <a:xfrm flipV="1">
            <a:off x="3120471" y="1025612"/>
            <a:ext cx="689135" cy="8395"/>
          </a:xfrm>
          <a:prstGeom prst="line">
            <a:avLst/>
          </a:prstGeom>
          <a:ln>
            <a:prstDash val="lgDash"/>
          </a:ln>
        </p:spPr>
        <p:style>
          <a:lnRef idx="2">
            <a:schemeClr val="accent1"/>
          </a:lnRef>
          <a:fillRef idx="0">
            <a:schemeClr val="accent1"/>
          </a:fillRef>
          <a:effectRef idx="1">
            <a:schemeClr val="accent1"/>
          </a:effectRef>
          <a:fontRef idx="minor">
            <a:schemeClr val="tx1"/>
          </a:fontRef>
        </p:style>
      </p:cxnSp>
      <p:sp>
        <p:nvSpPr>
          <p:cNvPr id="18" name="59 Rectángulo redondeado">
            <a:hlinkClick r:id="rId7" action="ppaction://hlinksldjump"/>
          </p:cNvPr>
          <p:cNvSpPr/>
          <p:nvPr/>
        </p:nvSpPr>
        <p:spPr>
          <a:xfrm>
            <a:off x="4656741" y="1561393"/>
            <a:ext cx="1620943" cy="313607"/>
          </a:xfrm>
          <a:prstGeom prst="roundRect">
            <a:avLst/>
          </a:prstGeom>
          <a:gradFill flip="none" rotWithShape="1">
            <a:gsLst>
              <a:gs pos="0">
                <a:schemeClr val="bg2">
                  <a:lumMod val="25000"/>
                </a:schemeClr>
              </a:gs>
              <a:gs pos="50000">
                <a:schemeClr val="bg2">
                  <a:lumMod val="50000"/>
                </a:schemeClr>
              </a:gs>
              <a:gs pos="100000">
                <a:schemeClr val="bg2">
                  <a:lumMod val="75000"/>
                </a:schemeClr>
              </a:gs>
            </a:gsLst>
            <a:lin ang="27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1000" dirty="0">
                <a:solidFill>
                  <a:schemeClr val="bg1"/>
                </a:solidFill>
              </a:rPr>
              <a:t>Unidad de </a:t>
            </a:r>
            <a:r>
              <a:rPr lang="es-ES" sz="1000" dirty="0" smtClean="0">
                <a:solidFill>
                  <a:schemeClr val="bg1"/>
                </a:solidFill>
              </a:rPr>
              <a:t>Género (1)</a:t>
            </a:r>
            <a:endParaRPr lang="es-ES" sz="1000" dirty="0">
              <a:solidFill>
                <a:schemeClr val="bg1"/>
              </a:solidFill>
            </a:endParaRPr>
          </a:p>
        </p:txBody>
      </p:sp>
      <p:sp>
        <p:nvSpPr>
          <p:cNvPr id="19" name="5 Rectángulo redondeado">
            <a:hlinkClick r:id="rId8" action="ppaction://hlinksldjump"/>
          </p:cNvPr>
          <p:cNvSpPr/>
          <p:nvPr/>
        </p:nvSpPr>
        <p:spPr>
          <a:xfrm>
            <a:off x="2799521" y="2402373"/>
            <a:ext cx="1563551" cy="292845"/>
          </a:xfrm>
          <a:prstGeom prst="roundRect">
            <a:avLst/>
          </a:prstGeom>
          <a:gradFill flip="none" rotWithShape="1">
            <a:gsLst>
              <a:gs pos="0">
                <a:schemeClr val="accent6">
                  <a:lumMod val="50000"/>
                </a:schemeClr>
              </a:gs>
              <a:gs pos="50000">
                <a:schemeClr val="accent6">
                  <a:lumMod val="75000"/>
                </a:schemeClr>
              </a:gs>
              <a:gs pos="100000">
                <a:schemeClr val="accent6">
                  <a:lumMod val="60000"/>
                  <a:lumOff val="40000"/>
                </a:schemeClr>
              </a:gs>
            </a:gsLst>
            <a:lin ang="27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800" dirty="0"/>
              <a:t>Gerencia  de Planeamiento y desarrollo institucional </a:t>
            </a:r>
            <a:r>
              <a:rPr lang="es-ES" sz="800" dirty="0" smtClean="0"/>
              <a:t>(3)</a:t>
            </a:r>
            <a:endParaRPr lang="es-ES" sz="800" dirty="0"/>
          </a:p>
        </p:txBody>
      </p:sp>
      <p:cxnSp>
        <p:nvCxnSpPr>
          <p:cNvPr id="20" name="30 Conector recto"/>
          <p:cNvCxnSpPr/>
          <p:nvPr/>
        </p:nvCxnSpPr>
        <p:spPr>
          <a:xfrm flipH="1">
            <a:off x="3684508" y="1386597"/>
            <a:ext cx="1628846"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21" name="115 Conector recto"/>
          <p:cNvCxnSpPr/>
          <p:nvPr/>
        </p:nvCxnSpPr>
        <p:spPr>
          <a:xfrm flipH="1" flipV="1">
            <a:off x="4493001" y="1997614"/>
            <a:ext cx="17938" cy="1458220"/>
          </a:xfrm>
          <a:prstGeom prst="line">
            <a:avLst/>
          </a:prstGeom>
        </p:spPr>
        <p:style>
          <a:lnRef idx="2">
            <a:schemeClr val="accent1"/>
          </a:lnRef>
          <a:fillRef idx="0">
            <a:schemeClr val="accent1"/>
          </a:fillRef>
          <a:effectRef idx="1">
            <a:schemeClr val="accent1"/>
          </a:effectRef>
          <a:fontRef idx="minor">
            <a:schemeClr val="tx1"/>
          </a:fontRef>
        </p:style>
      </p:cxnSp>
      <p:cxnSp>
        <p:nvCxnSpPr>
          <p:cNvPr id="22" name="115 Conector recto"/>
          <p:cNvCxnSpPr/>
          <p:nvPr/>
        </p:nvCxnSpPr>
        <p:spPr>
          <a:xfrm flipH="1" flipV="1">
            <a:off x="5302492" y="1378001"/>
            <a:ext cx="2410" cy="174683"/>
          </a:xfrm>
          <a:prstGeom prst="line">
            <a:avLst/>
          </a:prstGeom>
        </p:spPr>
        <p:style>
          <a:lnRef idx="2">
            <a:schemeClr val="accent1"/>
          </a:lnRef>
          <a:fillRef idx="0">
            <a:schemeClr val="accent1"/>
          </a:fillRef>
          <a:effectRef idx="1">
            <a:schemeClr val="accent1"/>
          </a:effectRef>
          <a:fontRef idx="minor">
            <a:schemeClr val="tx1"/>
          </a:fontRef>
        </p:style>
      </p:cxnSp>
      <p:cxnSp>
        <p:nvCxnSpPr>
          <p:cNvPr id="23" name="115 Conector recto"/>
          <p:cNvCxnSpPr/>
          <p:nvPr/>
        </p:nvCxnSpPr>
        <p:spPr>
          <a:xfrm flipV="1">
            <a:off x="3684503" y="1381048"/>
            <a:ext cx="0" cy="358844"/>
          </a:xfrm>
          <a:prstGeom prst="line">
            <a:avLst/>
          </a:prstGeom>
        </p:spPr>
        <p:style>
          <a:lnRef idx="2">
            <a:schemeClr val="accent1"/>
          </a:lnRef>
          <a:fillRef idx="0">
            <a:schemeClr val="accent1"/>
          </a:fillRef>
          <a:effectRef idx="1">
            <a:schemeClr val="accent1"/>
          </a:effectRef>
          <a:fontRef idx="minor">
            <a:schemeClr val="tx1"/>
          </a:fontRef>
        </p:style>
      </p:cxnSp>
      <p:sp>
        <p:nvSpPr>
          <p:cNvPr id="24" name="59 Rectángulo redondeado">
            <a:hlinkClick r:id="rId9" action="ppaction://hlinksldjump"/>
          </p:cNvPr>
          <p:cNvSpPr/>
          <p:nvPr/>
        </p:nvSpPr>
        <p:spPr>
          <a:xfrm>
            <a:off x="2775655" y="1575427"/>
            <a:ext cx="1587423" cy="299570"/>
          </a:xfrm>
          <a:prstGeom prst="roundRect">
            <a:avLst/>
          </a:prstGeom>
          <a:gradFill flip="none" rotWithShape="1">
            <a:gsLst>
              <a:gs pos="0">
                <a:schemeClr val="bg2">
                  <a:lumMod val="25000"/>
                </a:schemeClr>
              </a:gs>
              <a:gs pos="50000">
                <a:schemeClr val="bg2">
                  <a:lumMod val="50000"/>
                </a:schemeClr>
              </a:gs>
              <a:gs pos="100000">
                <a:schemeClr val="bg2">
                  <a:lumMod val="75000"/>
                </a:schemeClr>
              </a:gs>
            </a:gsLst>
            <a:lin ang="27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1000" dirty="0" smtClean="0"/>
              <a:t>OIR (1)</a:t>
            </a:r>
            <a:endParaRPr lang="es-ES" sz="1000" dirty="0">
              <a:solidFill>
                <a:schemeClr val="bg1"/>
              </a:solidFill>
            </a:endParaRPr>
          </a:p>
        </p:txBody>
      </p:sp>
      <p:sp>
        <p:nvSpPr>
          <p:cNvPr id="25" name="58 Rectángulo redondeado">
            <a:hlinkClick r:id="rId10" action="ppaction://hlinksldjump"/>
          </p:cNvPr>
          <p:cNvSpPr/>
          <p:nvPr/>
        </p:nvSpPr>
        <p:spPr>
          <a:xfrm>
            <a:off x="2775649" y="1985213"/>
            <a:ext cx="1587424" cy="317299"/>
          </a:xfrm>
          <a:prstGeom prst="roundRect">
            <a:avLst/>
          </a:prstGeom>
          <a:gradFill flip="none" rotWithShape="1">
            <a:gsLst>
              <a:gs pos="0">
                <a:schemeClr val="accent6">
                  <a:lumMod val="50000"/>
                </a:schemeClr>
              </a:gs>
              <a:gs pos="50000">
                <a:schemeClr val="accent6">
                  <a:lumMod val="75000"/>
                </a:schemeClr>
              </a:gs>
              <a:gs pos="100000">
                <a:schemeClr val="accent6">
                  <a:lumMod val="60000"/>
                  <a:lumOff val="40000"/>
                </a:schemeClr>
              </a:gs>
            </a:gsLst>
            <a:lin ang="27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1000" dirty="0"/>
              <a:t>Gerencia </a:t>
            </a:r>
            <a:r>
              <a:rPr lang="es-ES" sz="1000" dirty="0" smtClean="0"/>
              <a:t>Legal (1)</a:t>
            </a:r>
            <a:endParaRPr lang="es-ES" sz="1000" dirty="0"/>
          </a:p>
        </p:txBody>
      </p:sp>
      <p:cxnSp>
        <p:nvCxnSpPr>
          <p:cNvPr id="26" name="41 Conector recto"/>
          <p:cNvCxnSpPr/>
          <p:nvPr/>
        </p:nvCxnSpPr>
        <p:spPr>
          <a:xfrm>
            <a:off x="1546758" y="2899718"/>
            <a:ext cx="6417157" cy="7116"/>
          </a:xfrm>
          <a:prstGeom prst="line">
            <a:avLst/>
          </a:prstGeom>
        </p:spPr>
        <p:style>
          <a:lnRef idx="2">
            <a:schemeClr val="accent1"/>
          </a:lnRef>
          <a:fillRef idx="0">
            <a:schemeClr val="accent1"/>
          </a:fillRef>
          <a:effectRef idx="1">
            <a:schemeClr val="accent1"/>
          </a:effectRef>
          <a:fontRef idx="minor">
            <a:schemeClr val="tx1"/>
          </a:fontRef>
        </p:style>
      </p:cxnSp>
      <p:sp>
        <p:nvSpPr>
          <p:cNvPr id="27" name="96 Rectángulo redondeado">
            <a:hlinkClick r:id="rId11" action="ppaction://hlinksldjump"/>
          </p:cNvPr>
          <p:cNvSpPr/>
          <p:nvPr/>
        </p:nvSpPr>
        <p:spPr>
          <a:xfrm>
            <a:off x="7110402" y="3979504"/>
            <a:ext cx="1677945" cy="278562"/>
          </a:xfrm>
          <a:prstGeom prst="roundRect">
            <a:avLst/>
          </a:prstGeom>
          <a:gradFill flip="none" rotWithShape="1">
            <a:gsLst>
              <a:gs pos="0">
                <a:srgbClr val="054B4B"/>
              </a:gs>
              <a:gs pos="50000">
                <a:srgbClr val="266A88"/>
              </a:gs>
              <a:gs pos="100000">
                <a:srgbClr val="2EA08A"/>
              </a:gs>
            </a:gsLst>
            <a:lin ang="270000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1000" dirty="0"/>
              <a:t>Dirección </a:t>
            </a:r>
            <a:r>
              <a:rPr lang="es-ES" sz="1000" dirty="0" smtClean="0"/>
              <a:t>Marca País (4)</a:t>
            </a:r>
            <a:endParaRPr lang="es-ES" sz="1000" dirty="0"/>
          </a:p>
        </p:txBody>
      </p:sp>
      <p:cxnSp>
        <p:nvCxnSpPr>
          <p:cNvPr id="28" name="27 Conector recto de flecha"/>
          <p:cNvCxnSpPr/>
          <p:nvPr/>
        </p:nvCxnSpPr>
        <p:spPr>
          <a:xfrm>
            <a:off x="1546758" y="2906834"/>
            <a:ext cx="0" cy="85129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9" name="28 Conector recto de flecha"/>
          <p:cNvCxnSpPr/>
          <p:nvPr/>
        </p:nvCxnSpPr>
        <p:spPr>
          <a:xfrm>
            <a:off x="7949374" y="2906834"/>
            <a:ext cx="14541" cy="104427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0" name="30 Conector recto"/>
          <p:cNvCxnSpPr/>
          <p:nvPr/>
        </p:nvCxnSpPr>
        <p:spPr>
          <a:xfrm flipH="1" flipV="1">
            <a:off x="4521876" y="3447123"/>
            <a:ext cx="1231669" cy="2"/>
          </a:xfrm>
          <a:prstGeom prst="line">
            <a:avLst/>
          </a:prstGeom>
        </p:spPr>
        <p:style>
          <a:lnRef idx="2">
            <a:schemeClr val="accent1"/>
          </a:lnRef>
          <a:fillRef idx="0">
            <a:schemeClr val="accent1"/>
          </a:fillRef>
          <a:effectRef idx="1">
            <a:schemeClr val="accent1"/>
          </a:effectRef>
          <a:fontRef idx="minor">
            <a:schemeClr val="tx1"/>
          </a:fontRef>
        </p:style>
      </p:cxnSp>
      <p:sp>
        <p:nvSpPr>
          <p:cNvPr id="31" name="58 Rectángulo redondeado">
            <a:hlinkClick r:id="rId12" action="ppaction://hlinksldjump"/>
          </p:cNvPr>
          <p:cNvSpPr/>
          <p:nvPr/>
        </p:nvSpPr>
        <p:spPr>
          <a:xfrm>
            <a:off x="5049542" y="3539503"/>
            <a:ext cx="1551970" cy="305807"/>
          </a:xfrm>
          <a:prstGeom prst="roundRect">
            <a:avLst/>
          </a:prstGeom>
          <a:gradFill flip="none" rotWithShape="1">
            <a:gsLst>
              <a:gs pos="0">
                <a:schemeClr val="accent6">
                  <a:lumMod val="50000"/>
                </a:schemeClr>
              </a:gs>
              <a:gs pos="50000">
                <a:schemeClr val="accent6">
                  <a:lumMod val="75000"/>
                </a:schemeClr>
              </a:gs>
              <a:gs pos="100000">
                <a:schemeClr val="accent6">
                  <a:lumMod val="60000"/>
                  <a:lumOff val="40000"/>
                </a:schemeClr>
              </a:gs>
            </a:gsLst>
            <a:lin ang="27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750" dirty="0"/>
              <a:t>Gerencia de Análisis de Políticas e Inteligencia de Mercados </a:t>
            </a:r>
            <a:r>
              <a:rPr lang="es-ES" sz="750" dirty="0" smtClean="0"/>
              <a:t> (4)</a:t>
            </a:r>
            <a:endParaRPr lang="es-ES" sz="750" dirty="0"/>
          </a:p>
        </p:txBody>
      </p:sp>
      <p:sp>
        <p:nvSpPr>
          <p:cNvPr id="32" name="96 Rectángulo redondeado">
            <a:hlinkClick r:id="rId13" action="ppaction://hlinksldjump"/>
          </p:cNvPr>
          <p:cNvSpPr/>
          <p:nvPr/>
        </p:nvSpPr>
        <p:spPr>
          <a:xfrm>
            <a:off x="741943" y="3804811"/>
            <a:ext cx="1677945" cy="278562"/>
          </a:xfrm>
          <a:prstGeom prst="roundRect">
            <a:avLst/>
          </a:prstGeom>
          <a:gradFill flip="none" rotWithShape="1">
            <a:gsLst>
              <a:gs pos="0">
                <a:srgbClr val="054B4B"/>
              </a:gs>
              <a:gs pos="50000">
                <a:srgbClr val="266A88"/>
              </a:gs>
              <a:gs pos="100000">
                <a:srgbClr val="2EA08A"/>
              </a:gs>
            </a:gsLst>
            <a:lin ang="270000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900" dirty="0"/>
              <a:t>Dirección de Administración y Finanzas </a:t>
            </a:r>
            <a:r>
              <a:rPr lang="es-ES" sz="900" dirty="0" smtClean="0"/>
              <a:t>(5)</a:t>
            </a:r>
            <a:endParaRPr lang="es-ES" sz="900" dirty="0"/>
          </a:p>
        </p:txBody>
      </p:sp>
      <p:sp>
        <p:nvSpPr>
          <p:cNvPr id="33" name="53 Rectángulo redondeado">
            <a:hlinkClick r:id="rId14" action="ppaction://hlinksldjump"/>
          </p:cNvPr>
          <p:cNvSpPr/>
          <p:nvPr/>
        </p:nvSpPr>
        <p:spPr>
          <a:xfrm>
            <a:off x="5049542" y="4238672"/>
            <a:ext cx="1551971" cy="237449"/>
          </a:xfrm>
          <a:prstGeom prst="roundRect">
            <a:avLst/>
          </a:prstGeom>
          <a:gradFill flip="none" rotWithShape="1">
            <a:gsLst>
              <a:gs pos="0">
                <a:schemeClr val="accent6">
                  <a:lumMod val="50000"/>
                </a:schemeClr>
              </a:gs>
              <a:gs pos="50000">
                <a:schemeClr val="accent6">
                  <a:lumMod val="75000"/>
                </a:schemeClr>
              </a:gs>
              <a:gs pos="100000">
                <a:schemeClr val="accent6">
                  <a:lumMod val="60000"/>
                  <a:lumOff val="40000"/>
                </a:schemeClr>
              </a:gs>
            </a:gsLst>
            <a:lin ang="27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700" dirty="0"/>
              <a:t>Gerencia de Atención al Inversionista </a:t>
            </a:r>
            <a:r>
              <a:rPr lang="es-ES" sz="700" dirty="0" smtClean="0"/>
              <a:t> (2)</a:t>
            </a:r>
            <a:endParaRPr lang="es-ES" sz="700" dirty="0"/>
          </a:p>
        </p:txBody>
      </p:sp>
      <p:sp>
        <p:nvSpPr>
          <p:cNvPr id="34" name="52 Rectángulo redondeado">
            <a:hlinkClick r:id="rId15" action="ppaction://hlinksldjump"/>
          </p:cNvPr>
          <p:cNvSpPr/>
          <p:nvPr/>
        </p:nvSpPr>
        <p:spPr>
          <a:xfrm>
            <a:off x="5049543" y="3907079"/>
            <a:ext cx="1551971" cy="232428"/>
          </a:xfrm>
          <a:prstGeom prst="roundRect">
            <a:avLst/>
          </a:prstGeom>
          <a:gradFill flip="none" rotWithShape="1">
            <a:gsLst>
              <a:gs pos="0">
                <a:schemeClr val="accent6">
                  <a:lumMod val="50000"/>
                </a:schemeClr>
              </a:gs>
              <a:gs pos="50000">
                <a:schemeClr val="accent6">
                  <a:lumMod val="75000"/>
                </a:schemeClr>
              </a:gs>
              <a:gs pos="100000">
                <a:schemeClr val="accent6">
                  <a:lumMod val="60000"/>
                  <a:lumOff val="40000"/>
                </a:schemeClr>
              </a:gs>
            </a:gsLst>
            <a:lin ang="27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700" dirty="0"/>
              <a:t>Gerencia de Promoción e Inversión de Negocios </a:t>
            </a:r>
            <a:r>
              <a:rPr lang="es-ES" sz="700" dirty="0" smtClean="0"/>
              <a:t>(6)</a:t>
            </a:r>
            <a:endParaRPr lang="es-ES" sz="700" dirty="0"/>
          </a:p>
        </p:txBody>
      </p:sp>
      <p:sp>
        <p:nvSpPr>
          <p:cNvPr id="35" name="82 Rectángulo redondeado">
            <a:hlinkClick r:id="rId16" action="ppaction://hlinksldjump"/>
          </p:cNvPr>
          <p:cNvSpPr/>
          <p:nvPr/>
        </p:nvSpPr>
        <p:spPr>
          <a:xfrm>
            <a:off x="5063363" y="4604274"/>
            <a:ext cx="1538150" cy="211039"/>
          </a:xfrm>
          <a:prstGeom prst="roundRect">
            <a:avLst/>
          </a:prstGeom>
          <a:gradFill flip="none" rotWithShape="1">
            <a:gsLst>
              <a:gs pos="0">
                <a:schemeClr val="accent6">
                  <a:lumMod val="50000"/>
                </a:schemeClr>
              </a:gs>
              <a:gs pos="50000">
                <a:schemeClr val="accent6">
                  <a:lumMod val="75000"/>
                </a:schemeClr>
              </a:gs>
              <a:gs pos="100000">
                <a:schemeClr val="accent6">
                  <a:lumMod val="60000"/>
                  <a:lumOff val="40000"/>
                </a:schemeClr>
              </a:gs>
            </a:gsLst>
            <a:lin ang="27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700" dirty="0"/>
              <a:t>Gerencia de Desarrollo Exportador </a:t>
            </a:r>
            <a:r>
              <a:rPr lang="es-ES" sz="700" dirty="0" smtClean="0"/>
              <a:t>(5)</a:t>
            </a:r>
            <a:endParaRPr lang="es-ES" sz="700" dirty="0"/>
          </a:p>
        </p:txBody>
      </p:sp>
      <p:sp>
        <p:nvSpPr>
          <p:cNvPr id="36" name="83 Rectángulo redondeado">
            <a:hlinkClick r:id="rId17" action="ppaction://hlinksldjump"/>
          </p:cNvPr>
          <p:cNvSpPr/>
          <p:nvPr/>
        </p:nvSpPr>
        <p:spPr>
          <a:xfrm>
            <a:off x="5063363" y="4904376"/>
            <a:ext cx="1538150" cy="257243"/>
          </a:xfrm>
          <a:prstGeom prst="roundRect">
            <a:avLst/>
          </a:prstGeom>
          <a:gradFill flip="none" rotWithShape="1">
            <a:gsLst>
              <a:gs pos="0">
                <a:schemeClr val="accent6">
                  <a:lumMod val="50000"/>
                </a:schemeClr>
              </a:gs>
              <a:gs pos="50000">
                <a:schemeClr val="accent6">
                  <a:lumMod val="75000"/>
                </a:schemeClr>
              </a:gs>
              <a:gs pos="100000">
                <a:schemeClr val="accent6">
                  <a:lumMod val="60000"/>
                  <a:lumOff val="40000"/>
                </a:schemeClr>
              </a:gs>
            </a:gsLst>
            <a:lin ang="27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700" dirty="0"/>
              <a:t>Gerencia de Promoción </a:t>
            </a:r>
            <a:r>
              <a:rPr lang="es-ES" sz="700" dirty="0" smtClean="0"/>
              <a:t>Comercial (3)</a:t>
            </a:r>
            <a:endParaRPr lang="es-ES" sz="700" dirty="0"/>
          </a:p>
        </p:txBody>
      </p:sp>
      <p:sp>
        <p:nvSpPr>
          <p:cNvPr id="37" name="90 Rectángulo redondeado">
            <a:hlinkClick r:id="rId18" action="ppaction://hlinksldjump"/>
          </p:cNvPr>
          <p:cNvSpPr/>
          <p:nvPr/>
        </p:nvSpPr>
        <p:spPr>
          <a:xfrm>
            <a:off x="5063363" y="5246848"/>
            <a:ext cx="1538150" cy="247748"/>
          </a:xfrm>
          <a:prstGeom prst="roundRect">
            <a:avLst/>
          </a:prstGeom>
          <a:gradFill flip="none" rotWithShape="1">
            <a:gsLst>
              <a:gs pos="0">
                <a:schemeClr val="accent6">
                  <a:lumMod val="50000"/>
                </a:schemeClr>
              </a:gs>
              <a:gs pos="50000">
                <a:schemeClr val="accent6">
                  <a:lumMod val="75000"/>
                </a:schemeClr>
              </a:gs>
              <a:gs pos="100000">
                <a:schemeClr val="accent6">
                  <a:lumMod val="60000"/>
                  <a:lumOff val="40000"/>
                </a:schemeClr>
              </a:gs>
            </a:gsLst>
            <a:lin ang="27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700" dirty="0"/>
              <a:t>Gerencia Económica </a:t>
            </a:r>
            <a:r>
              <a:rPr lang="es-ES" sz="700" dirty="0" smtClean="0"/>
              <a:t>Financiera (1) </a:t>
            </a:r>
            <a:endParaRPr lang="es-ES" sz="700" dirty="0"/>
          </a:p>
        </p:txBody>
      </p:sp>
      <p:sp>
        <p:nvSpPr>
          <p:cNvPr id="38" name="91 Rectángulo redondeado">
            <a:hlinkClick r:id="rId19" action="ppaction://hlinksldjump"/>
          </p:cNvPr>
          <p:cNvSpPr/>
          <p:nvPr/>
        </p:nvSpPr>
        <p:spPr>
          <a:xfrm>
            <a:off x="5063364" y="5551541"/>
            <a:ext cx="1538148" cy="269954"/>
          </a:xfrm>
          <a:prstGeom prst="roundRect">
            <a:avLst/>
          </a:prstGeom>
          <a:gradFill flip="none" rotWithShape="1">
            <a:gsLst>
              <a:gs pos="0">
                <a:schemeClr val="accent6">
                  <a:lumMod val="50000"/>
                </a:schemeClr>
              </a:gs>
              <a:gs pos="50000">
                <a:schemeClr val="accent6">
                  <a:lumMod val="75000"/>
                </a:schemeClr>
              </a:gs>
              <a:gs pos="100000">
                <a:schemeClr val="accent6">
                  <a:lumMod val="60000"/>
                  <a:lumOff val="40000"/>
                </a:schemeClr>
              </a:gs>
            </a:gsLst>
            <a:lin ang="27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700" dirty="0"/>
              <a:t>Gerencia Legal de APP </a:t>
            </a:r>
            <a:r>
              <a:rPr lang="es-ES" sz="700" dirty="0" smtClean="0"/>
              <a:t>(1)</a:t>
            </a:r>
            <a:endParaRPr lang="es-ES" sz="700" dirty="0"/>
          </a:p>
        </p:txBody>
      </p:sp>
      <p:cxnSp>
        <p:nvCxnSpPr>
          <p:cNvPr id="39" name="69 Conector recto"/>
          <p:cNvCxnSpPr/>
          <p:nvPr/>
        </p:nvCxnSpPr>
        <p:spPr>
          <a:xfrm flipV="1">
            <a:off x="7245436" y="4263163"/>
            <a:ext cx="0" cy="782021"/>
          </a:xfrm>
          <a:prstGeom prst="line">
            <a:avLst/>
          </a:prstGeom>
        </p:spPr>
        <p:style>
          <a:lnRef idx="2">
            <a:schemeClr val="accent1"/>
          </a:lnRef>
          <a:fillRef idx="0">
            <a:schemeClr val="accent1"/>
          </a:fillRef>
          <a:effectRef idx="1">
            <a:schemeClr val="accent1"/>
          </a:effectRef>
          <a:fontRef idx="minor">
            <a:schemeClr val="tx1"/>
          </a:fontRef>
        </p:style>
      </p:cxnSp>
      <p:cxnSp>
        <p:nvCxnSpPr>
          <p:cNvPr id="40" name="30 Conector recto"/>
          <p:cNvCxnSpPr/>
          <p:nvPr/>
        </p:nvCxnSpPr>
        <p:spPr>
          <a:xfrm flipH="1">
            <a:off x="3211465" y="3196487"/>
            <a:ext cx="557655" cy="4777"/>
          </a:xfrm>
          <a:prstGeom prst="line">
            <a:avLst/>
          </a:prstGeom>
        </p:spPr>
        <p:style>
          <a:lnRef idx="2">
            <a:schemeClr val="accent1"/>
          </a:lnRef>
          <a:fillRef idx="0">
            <a:schemeClr val="accent1"/>
          </a:fillRef>
          <a:effectRef idx="1">
            <a:schemeClr val="accent1"/>
          </a:effectRef>
          <a:fontRef idx="minor">
            <a:schemeClr val="tx1"/>
          </a:fontRef>
        </p:style>
      </p:cxnSp>
      <p:cxnSp>
        <p:nvCxnSpPr>
          <p:cNvPr id="41" name="23 Conector recto"/>
          <p:cNvCxnSpPr/>
          <p:nvPr/>
        </p:nvCxnSpPr>
        <p:spPr>
          <a:xfrm>
            <a:off x="3211465" y="3194260"/>
            <a:ext cx="0" cy="2316540"/>
          </a:xfrm>
          <a:prstGeom prst="line">
            <a:avLst/>
          </a:prstGeom>
        </p:spPr>
        <p:style>
          <a:lnRef idx="2">
            <a:schemeClr val="accent1"/>
          </a:lnRef>
          <a:fillRef idx="0">
            <a:schemeClr val="accent1"/>
          </a:fillRef>
          <a:effectRef idx="1">
            <a:schemeClr val="accent1"/>
          </a:effectRef>
          <a:fontRef idx="minor">
            <a:schemeClr val="tx1"/>
          </a:fontRef>
        </p:style>
      </p:cxnSp>
      <p:cxnSp>
        <p:nvCxnSpPr>
          <p:cNvPr id="42" name="30 Conector recto"/>
          <p:cNvCxnSpPr>
            <a:stCxn id="43" idx="1"/>
          </p:cNvCxnSpPr>
          <p:nvPr/>
        </p:nvCxnSpPr>
        <p:spPr>
          <a:xfrm flipH="1">
            <a:off x="3205487" y="4184827"/>
            <a:ext cx="139655" cy="0"/>
          </a:xfrm>
          <a:prstGeom prst="line">
            <a:avLst/>
          </a:prstGeom>
        </p:spPr>
        <p:style>
          <a:lnRef idx="2">
            <a:schemeClr val="accent1"/>
          </a:lnRef>
          <a:fillRef idx="0">
            <a:schemeClr val="accent1"/>
          </a:fillRef>
          <a:effectRef idx="1">
            <a:schemeClr val="accent1"/>
          </a:effectRef>
          <a:fontRef idx="minor">
            <a:schemeClr val="tx1"/>
          </a:fontRef>
        </p:style>
      </p:cxnSp>
      <p:sp>
        <p:nvSpPr>
          <p:cNvPr id="43" name="6 Rectángulo redondeado">
            <a:hlinkClick r:id="rId20" action="ppaction://hlinksldjump"/>
          </p:cNvPr>
          <p:cNvSpPr/>
          <p:nvPr/>
        </p:nvSpPr>
        <p:spPr>
          <a:xfrm>
            <a:off x="3345142" y="4005881"/>
            <a:ext cx="1549827" cy="357891"/>
          </a:xfrm>
          <a:prstGeom prst="roundRect">
            <a:avLst/>
          </a:prstGeom>
          <a:gradFill flip="none" rotWithShape="1">
            <a:gsLst>
              <a:gs pos="0">
                <a:srgbClr val="054B4B"/>
              </a:gs>
              <a:gs pos="50000">
                <a:srgbClr val="266A88"/>
              </a:gs>
              <a:gs pos="100000">
                <a:srgbClr val="2EA08A"/>
              </a:gs>
            </a:gsLst>
            <a:lin ang="270000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1050" dirty="0"/>
              <a:t>Dirección de </a:t>
            </a:r>
            <a:r>
              <a:rPr lang="es-ES" sz="1050" dirty="0" smtClean="0"/>
              <a:t>Inversiones (1)</a:t>
            </a:r>
            <a:endParaRPr lang="es-ES" sz="1050" dirty="0"/>
          </a:p>
        </p:txBody>
      </p:sp>
      <p:cxnSp>
        <p:nvCxnSpPr>
          <p:cNvPr id="44" name="30 Conector recto"/>
          <p:cNvCxnSpPr/>
          <p:nvPr/>
        </p:nvCxnSpPr>
        <p:spPr>
          <a:xfrm flipH="1">
            <a:off x="3205487" y="4869518"/>
            <a:ext cx="139655" cy="0"/>
          </a:xfrm>
          <a:prstGeom prst="line">
            <a:avLst/>
          </a:prstGeom>
        </p:spPr>
        <p:style>
          <a:lnRef idx="2">
            <a:schemeClr val="accent1"/>
          </a:lnRef>
          <a:fillRef idx="0">
            <a:schemeClr val="accent1"/>
          </a:fillRef>
          <a:effectRef idx="1">
            <a:schemeClr val="accent1"/>
          </a:effectRef>
          <a:fontRef idx="minor">
            <a:schemeClr val="tx1"/>
          </a:fontRef>
        </p:style>
      </p:cxnSp>
      <p:sp>
        <p:nvSpPr>
          <p:cNvPr id="45" name="7 Rectángulo redondeado">
            <a:hlinkClick r:id="rId21" action="ppaction://hlinksldjump"/>
          </p:cNvPr>
          <p:cNvSpPr/>
          <p:nvPr/>
        </p:nvSpPr>
        <p:spPr>
          <a:xfrm>
            <a:off x="3330428" y="4675108"/>
            <a:ext cx="1547244" cy="357889"/>
          </a:xfrm>
          <a:prstGeom prst="roundRect">
            <a:avLst/>
          </a:prstGeom>
          <a:gradFill flip="none" rotWithShape="1">
            <a:gsLst>
              <a:gs pos="0">
                <a:srgbClr val="054B4B"/>
              </a:gs>
              <a:gs pos="50000">
                <a:srgbClr val="266A88"/>
              </a:gs>
              <a:gs pos="100000">
                <a:srgbClr val="2EA08A"/>
              </a:gs>
            </a:gsLst>
            <a:lin ang="270000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1050" dirty="0"/>
              <a:t>Dirección de </a:t>
            </a:r>
            <a:r>
              <a:rPr lang="es-ES" sz="1050" dirty="0" smtClean="0"/>
              <a:t>Exportaciones (2)</a:t>
            </a:r>
            <a:endParaRPr lang="es-ES" sz="1050" dirty="0"/>
          </a:p>
        </p:txBody>
      </p:sp>
      <p:cxnSp>
        <p:nvCxnSpPr>
          <p:cNvPr id="46" name="30 Conector recto"/>
          <p:cNvCxnSpPr/>
          <p:nvPr/>
        </p:nvCxnSpPr>
        <p:spPr>
          <a:xfrm flipH="1">
            <a:off x="3224144" y="5500245"/>
            <a:ext cx="139655" cy="0"/>
          </a:xfrm>
          <a:prstGeom prst="line">
            <a:avLst/>
          </a:prstGeom>
        </p:spPr>
        <p:style>
          <a:lnRef idx="2">
            <a:schemeClr val="accent1"/>
          </a:lnRef>
          <a:fillRef idx="0">
            <a:schemeClr val="accent1"/>
          </a:fillRef>
          <a:effectRef idx="1">
            <a:schemeClr val="accent1"/>
          </a:effectRef>
          <a:fontRef idx="minor">
            <a:schemeClr val="tx1"/>
          </a:fontRef>
        </p:style>
      </p:cxnSp>
      <p:sp>
        <p:nvSpPr>
          <p:cNvPr id="47" name="8 Rectángulo redondeado">
            <a:hlinkClick r:id="rId22" action="ppaction://hlinksldjump"/>
          </p:cNvPr>
          <p:cNvSpPr/>
          <p:nvPr/>
        </p:nvSpPr>
        <p:spPr>
          <a:xfrm>
            <a:off x="3330423" y="5315651"/>
            <a:ext cx="1547248" cy="357889"/>
          </a:xfrm>
          <a:prstGeom prst="roundRect">
            <a:avLst/>
          </a:prstGeom>
          <a:gradFill flip="none" rotWithShape="1">
            <a:gsLst>
              <a:gs pos="0">
                <a:srgbClr val="054B4B"/>
              </a:gs>
              <a:gs pos="50000">
                <a:srgbClr val="266A88"/>
              </a:gs>
              <a:gs pos="100000">
                <a:srgbClr val="2EA08A"/>
              </a:gs>
            </a:gsLst>
            <a:lin ang="270000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1050" dirty="0"/>
              <a:t>Dirección de Asocios Público </a:t>
            </a:r>
            <a:r>
              <a:rPr lang="es-ES" sz="1050" dirty="0" smtClean="0"/>
              <a:t>Privados (1) </a:t>
            </a:r>
            <a:endParaRPr lang="es-ES" sz="1050" dirty="0"/>
          </a:p>
        </p:txBody>
      </p:sp>
      <p:grpSp>
        <p:nvGrpSpPr>
          <p:cNvPr id="48" name="47 Grupo"/>
          <p:cNvGrpSpPr/>
          <p:nvPr/>
        </p:nvGrpSpPr>
        <p:grpSpPr>
          <a:xfrm>
            <a:off x="4872128" y="4712990"/>
            <a:ext cx="185482" cy="332194"/>
            <a:chOff x="4860487" y="5104414"/>
            <a:chExt cx="191184" cy="332194"/>
          </a:xfrm>
        </p:grpSpPr>
        <p:cxnSp>
          <p:nvCxnSpPr>
            <p:cNvPr id="49" name="115 Conector recto"/>
            <p:cNvCxnSpPr/>
            <p:nvPr/>
          </p:nvCxnSpPr>
          <p:spPr>
            <a:xfrm flipV="1">
              <a:off x="4966740" y="5104414"/>
              <a:ext cx="0" cy="332194"/>
            </a:xfrm>
            <a:prstGeom prst="line">
              <a:avLst/>
            </a:prstGeom>
          </p:spPr>
          <p:style>
            <a:lnRef idx="2">
              <a:schemeClr val="accent1"/>
            </a:lnRef>
            <a:fillRef idx="0">
              <a:schemeClr val="accent1"/>
            </a:fillRef>
            <a:effectRef idx="1">
              <a:schemeClr val="accent1"/>
            </a:effectRef>
            <a:fontRef idx="minor">
              <a:schemeClr val="tx1"/>
            </a:fontRef>
          </p:style>
        </p:cxnSp>
        <p:cxnSp>
          <p:nvCxnSpPr>
            <p:cNvPr id="50" name="114 Conector recto"/>
            <p:cNvCxnSpPr/>
            <p:nvPr/>
          </p:nvCxnSpPr>
          <p:spPr>
            <a:xfrm flipH="1">
              <a:off x="4957862" y="5106648"/>
              <a:ext cx="9233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51" name="114 Conector recto"/>
            <p:cNvCxnSpPr/>
            <p:nvPr/>
          </p:nvCxnSpPr>
          <p:spPr>
            <a:xfrm flipH="1">
              <a:off x="4959336" y="5436608"/>
              <a:ext cx="9233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52" name="30 Conector recto"/>
            <p:cNvCxnSpPr/>
            <p:nvPr/>
          </p:nvCxnSpPr>
          <p:spPr>
            <a:xfrm flipH="1">
              <a:off x="4860487" y="5255401"/>
              <a:ext cx="98849" cy="0"/>
            </a:xfrm>
            <a:prstGeom prst="line">
              <a:avLst/>
            </a:prstGeom>
          </p:spPr>
          <p:style>
            <a:lnRef idx="2">
              <a:schemeClr val="accent1"/>
            </a:lnRef>
            <a:fillRef idx="0">
              <a:schemeClr val="accent1"/>
            </a:fillRef>
            <a:effectRef idx="1">
              <a:schemeClr val="accent1"/>
            </a:effectRef>
            <a:fontRef idx="minor">
              <a:schemeClr val="tx1"/>
            </a:fontRef>
          </p:style>
        </p:cxnSp>
      </p:grpSp>
      <p:grpSp>
        <p:nvGrpSpPr>
          <p:cNvPr id="53" name="52 Grupo"/>
          <p:cNvGrpSpPr/>
          <p:nvPr/>
        </p:nvGrpSpPr>
        <p:grpSpPr>
          <a:xfrm>
            <a:off x="4864060" y="4047576"/>
            <a:ext cx="185482" cy="332194"/>
            <a:chOff x="4860487" y="5104414"/>
            <a:chExt cx="191184" cy="332194"/>
          </a:xfrm>
        </p:grpSpPr>
        <p:cxnSp>
          <p:nvCxnSpPr>
            <p:cNvPr id="54" name="115 Conector recto"/>
            <p:cNvCxnSpPr/>
            <p:nvPr/>
          </p:nvCxnSpPr>
          <p:spPr>
            <a:xfrm flipV="1">
              <a:off x="4966740" y="5104414"/>
              <a:ext cx="0" cy="332194"/>
            </a:xfrm>
            <a:prstGeom prst="line">
              <a:avLst/>
            </a:prstGeom>
          </p:spPr>
          <p:style>
            <a:lnRef idx="2">
              <a:schemeClr val="accent1"/>
            </a:lnRef>
            <a:fillRef idx="0">
              <a:schemeClr val="accent1"/>
            </a:fillRef>
            <a:effectRef idx="1">
              <a:schemeClr val="accent1"/>
            </a:effectRef>
            <a:fontRef idx="minor">
              <a:schemeClr val="tx1"/>
            </a:fontRef>
          </p:style>
        </p:cxnSp>
        <p:cxnSp>
          <p:nvCxnSpPr>
            <p:cNvPr id="55" name="114 Conector recto"/>
            <p:cNvCxnSpPr/>
            <p:nvPr/>
          </p:nvCxnSpPr>
          <p:spPr>
            <a:xfrm flipH="1">
              <a:off x="4957862" y="5106648"/>
              <a:ext cx="9233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56" name="114 Conector recto"/>
            <p:cNvCxnSpPr/>
            <p:nvPr/>
          </p:nvCxnSpPr>
          <p:spPr>
            <a:xfrm flipH="1">
              <a:off x="4959336" y="5436608"/>
              <a:ext cx="9233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57" name="30 Conector recto"/>
            <p:cNvCxnSpPr/>
            <p:nvPr/>
          </p:nvCxnSpPr>
          <p:spPr>
            <a:xfrm flipH="1">
              <a:off x="4860487" y="5255401"/>
              <a:ext cx="98849" cy="0"/>
            </a:xfrm>
            <a:prstGeom prst="line">
              <a:avLst/>
            </a:prstGeom>
          </p:spPr>
          <p:style>
            <a:lnRef idx="2">
              <a:schemeClr val="accent1"/>
            </a:lnRef>
            <a:fillRef idx="0">
              <a:schemeClr val="accent1"/>
            </a:fillRef>
            <a:effectRef idx="1">
              <a:schemeClr val="accent1"/>
            </a:effectRef>
            <a:fontRef idx="minor">
              <a:schemeClr val="tx1"/>
            </a:fontRef>
          </p:style>
        </p:cxnSp>
      </p:grpSp>
      <p:sp>
        <p:nvSpPr>
          <p:cNvPr id="58" name="4 Rectángulo redondeado">
            <a:hlinkClick r:id="rId23" action="ppaction://hlinksldjump"/>
          </p:cNvPr>
          <p:cNvSpPr/>
          <p:nvPr/>
        </p:nvSpPr>
        <p:spPr>
          <a:xfrm>
            <a:off x="3724984" y="3054979"/>
            <a:ext cx="1548536" cy="278562"/>
          </a:xfrm>
          <a:prstGeom prst="roundRect">
            <a:avLst/>
          </a:prstGeom>
          <a:gradFill flip="none" rotWithShape="1">
            <a:gsLst>
              <a:gs pos="0">
                <a:srgbClr val="054B4B"/>
              </a:gs>
              <a:gs pos="50000">
                <a:srgbClr val="266A88"/>
              </a:gs>
              <a:gs pos="100000">
                <a:srgbClr val="2EA08A"/>
              </a:gs>
            </a:gsLst>
            <a:lin ang="270000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1050" dirty="0"/>
              <a:t>Dirección </a:t>
            </a:r>
            <a:r>
              <a:rPr lang="es-ES" sz="1050" dirty="0" smtClean="0"/>
              <a:t>Ejecutiva (2)   </a:t>
            </a:r>
            <a:endParaRPr lang="es-ES" sz="1050" dirty="0"/>
          </a:p>
        </p:txBody>
      </p:sp>
      <p:sp>
        <p:nvSpPr>
          <p:cNvPr id="59" name="58 CuadroTexto"/>
          <p:cNvSpPr txBox="1"/>
          <p:nvPr/>
        </p:nvSpPr>
        <p:spPr>
          <a:xfrm rot="16200000">
            <a:off x="2290339" y="1902908"/>
            <a:ext cx="647638" cy="261610"/>
          </a:xfrm>
          <a:prstGeom prst="rect">
            <a:avLst/>
          </a:prstGeom>
          <a:solidFill>
            <a:schemeClr val="bg1">
              <a:lumMod val="85000"/>
            </a:schemeClr>
          </a:solidFill>
        </p:spPr>
        <p:txBody>
          <a:bodyPr wrap="square" rtlCol="0">
            <a:spAutoFit/>
          </a:bodyPr>
          <a:lstStyle/>
          <a:p>
            <a:pPr algn="ctr"/>
            <a:r>
              <a:rPr lang="es-SV" sz="1100" b="1" dirty="0" smtClean="0">
                <a:solidFill>
                  <a:schemeClr val="bg1">
                    <a:lumMod val="50000"/>
                  </a:schemeClr>
                </a:solidFill>
              </a:rPr>
              <a:t>STAFF</a:t>
            </a:r>
            <a:endParaRPr lang="es-SV" sz="1100" b="1" dirty="0">
              <a:solidFill>
                <a:schemeClr val="bg1">
                  <a:lumMod val="50000"/>
                </a:schemeClr>
              </a:solidFill>
            </a:endParaRPr>
          </a:p>
        </p:txBody>
      </p:sp>
      <p:grpSp>
        <p:nvGrpSpPr>
          <p:cNvPr id="60" name="59 Grupo"/>
          <p:cNvGrpSpPr/>
          <p:nvPr/>
        </p:nvGrpSpPr>
        <p:grpSpPr>
          <a:xfrm>
            <a:off x="4871939" y="5358810"/>
            <a:ext cx="185482" cy="332194"/>
            <a:chOff x="4860487" y="5104414"/>
            <a:chExt cx="191184" cy="332194"/>
          </a:xfrm>
        </p:grpSpPr>
        <p:cxnSp>
          <p:nvCxnSpPr>
            <p:cNvPr id="61" name="115 Conector recto"/>
            <p:cNvCxnSpPr/>
            <p:nvPr/>
          </p:nvCxnSpPr>
          <p:spPr>
            <a:xfrm flipV="1">
              <a:off x="4966740" y="5104414"/>
              <a:ext cx="0" cy="332194"/>
            </a:xfrm>
            <a:prstGeom prst="line">
              <a:avLst/>
            </a:prstGeom>
          </p:spPr>
          <p:style>
            <a:lnRef idx="2">
              <a:schemeClr val="accent1"/>
            </a:lnRef>
            <a:fillRef idx="0">
              <a:schemeClr val="accent1"/>
            </a:fillRef>
            <a:effectRef idx="1">
              <a:schemeClr val="accent1"/>
            </a:effectRef>
            <a:fontRef idx="minor">
              <a:schemeClr val="tx1"/>
            </a:fontRef>
          </p:style>
        </p:cxnSp>
        <p:cxnSp>
          <p:nvCxnSpPr>
            <p:cNvPr id="62" name="114 Conector recto"/>
            <p:cNvCxnSpPr/>
            <p:nvPr/>
          </p:nvCxnSpPr>
          <p:spPr>
            <a:xfrm flipH="1">
              <a:off x="4957862" y="5106648"/>
              <a:ext cx="9233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63" name="114 Conector recto"/>
            <p:cNvCxnSpPr/>
            <p:nvPr/>
          </p:nvCxnSpPr>
          <p:spPr>
            <a:xfrm flipH="1">
              <a:off x="4959336" y="5436608"/>
              <a:ext cx="9233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64" name="30 Conector recto"/>
            <p:cNvCxnSpPr/>
            <p:nvPr/>
          </p:nvCxnSpPr>
          <p:spPr>
            <a:xfrm flipH="1">
              <a:off x="4860487" y="5255401"/>
              <a:ext cx="98849" cy="0"/>
            </a:xfrm>
            <a:prstGeom prst="line">
              <a:avLst/>
            </a:prstGeom>
          </p:spPr>
          <p:style>
            <a:lnRef idx="2">
              <a:schemeClr val="accent1"/>
            </a:lnRef>
            <a:fillRef idx="0">
              <a:schemeClr val="accent1"/>
            </a:fillRef>
            <a:effectRef idx="1">
              <a:schemeClr val="accent1"/>
            </a:effectRef>
            <a:fontRef idx="minor">
              <a:schemeClr val="tx1"/>
            </a:fontRef>
          </p:style>
        </p:cxnSp>
      </p:grpSp>
      <p:sp>
        <p:nvSpPr>
          <p:cNvPr id="65" name="64 CuadroTexto"/>
          <p:cNvSpPr txBox="1"/>
          <p:nvPr/>
        </p:nvSpPr>
        <p:spPr>
          <a:xfrm rot="16200000">
            <a:off x="2083125" y="4423548"/>
            <a:ext cx="1522595" cy="261610"/>
          </a:xfrm>
          <a:prstGeom prst="rect">
            <a:avLst/>
          </a:prstGeom>
          <a:solidFill>
            <a:schemeClr val="bg1">
              <a:lumMod val="85000"/>
            </a:schemeClr>
          </a:solidFill>
        </p:spPr>
        <p:txBody>
          <a:bodyPr wrap="square" rtlCol="0">
            <a:spAutoFit/>
          </a:bodyPr>
          <a:lstStyle/>
          <a:p>
            <a:pPr algn="ctr"/>
            <a:r>
              <a:rPr lang="es-SV" sz="1100" b="1" dirty="0" smtClean="0">
                <a:solidFill>
                  <a:schemeClr val="bg1">
                    <a:lumMod val="50000"/>
                  </a:schemeClr>
                </a:solidFill>
              </a:rPr>
              <a:t>PROMOCIÓN</a:t>
            </a:r>
            <a:endParaRPr lang="es-SV" sz="1100" b="1" dirty="0">
              <a:solidFill>
                <a:schemeClr val="bg1">
                  <a:lumMod val="50000"/>
                </a:schemeClr>
              </a:solidFill>
            </a:endParaRPr>
          </a:p>
        </p:txBody>
      </p:sp>
      <p:cxnSp>
        <p:nvCxnSpPr>
          <p:cNvPr id="66" name="114 Conector recto"/>
          <p:cNvCxnSpPr>
            <a:stCxn id="16" idx="1"/>
          </p:cNvCxnSpPr>
          <p:nvPr/>
        </p:nvCxnSpPr>
        <p:spPr>
          <a:xfrm flipH="1" flipV="1">
            <a:off x="7245438" y="4517956"/>
            <a:ext cx="153178" cy="1"/>
          </a:xfrm>
          <a:prstGeom prst="line">
            <a:avLst/>
          </a:prstGeom>
        </p:spPr>
        <p:style>
          <a:lnRef idx="2">
            <a:schemeClr val="accent1"/>
          </a:lnRef>
          <a:fillRef idx="0">
            <a:schemeClr val="accent1"/>
          </a:fillRef>
          <a:effectRef idx="1">
            <a:schemeClr val="accent1"/>
          </a:effectRef>
          <a:fontRef idx="minor">
            <a:schemeClr val="tx1"/>
          </a:fontRef>
        </p:style>
      </p:cxnSp>
      <p:sp>
        <p:nvSpPr>
          <p:cNvPr id="67" name="66 CuadroTexto"/>
          <p:cNvSpPr txBox="1"/>
          <p:nvPr/>
        </p:nvSpPr>
        <p:spPr>
          <a:xfrm rot="16200000">
            <a:off x="3256" y="4923298"/>
            <a:ext cx="1480356" cy="215444"/>
          </a:xfrm>
          <a:prstGeom prst="rect">
            <a:avLst/>
          </a:prstGeom>
          <a:solidFill>
            <a:schemeClr val="bg1">
              <a:lumMod val="85000"/>
            </a:schemeClr>
          </a:solidFill>
        </p:spPr>
        <p:txBody>
          <a:bodyPr wrap="square" rtlCol="0">
            <a:spAutoFit/>
          </a:bodyPr>
          <a:lstStyle/>
          <a:p>
            <a:pPr algn="ctr"/>
            <a:r>
              <a:rPr lang="es-SV" sz="800" b="1" dirty="0" smtClean="0">
                <a:solidFill>
                  <a:schemeClr val="bg1">
                    <a:lumMod val="50000"/>
                  </a:schemeClr>
                </a:solidFill>
              </a:rPr>
              <a:t>APOYO ADMINISTRATIVO</a:t>
            </a:r>
            <a:endParaRPr lang="es-SV" sz="800" b="1" dirty="0">
              <a:solidFill>
                <a:schemeClr val="bg1">
                  <a:lumMod val="50000"/>
                </a:schemeClr>
              </a:solidFill>
            </a:endParaRPr>
          </a:p>
        </p:txBody>
      </p:sp>
      <p:sp>
        <p:nvSpPr>
          <p:cNvPr id="68" name="67 CuadroTexto"/>
          <p:cNvSpPr txBox="1"/>
          <p:nvPr/>
        </p:nvSpPr>
        <p:spPr>
          <a:xfrm rot="16200000">
            <a:off x="6415740" y="4977332"/>
            <a:ext cx="1326122" cy="261610"/>
          </a:xfrm>
          <a:prstGeom prst="rect">
            <a:avLst/>
          </a:prstGeom>
          <a:solidFill>
            <a:schemeClr val="bg1">
              <a:lumMod val="85000"/>
            </a:schemeClr>
          </a:solidFill>
        </p:spPr>
        <p:txBody>
          <a:bodyPr wrap="square" rtlCol="0">
            <a:spAutoFit/>
          </a:bodyPr>
          <a:lstStyle/>
          <a:p>
            <a:pPr algn="ctr"/>
            <a:r>
              <a:rPr lang="es-SV" sz="1100" b="1" dirty="0" smtClean="0">
                <a:solidFill>
                  <a:schemeClr val="bg1">
                    <a:lumMod val="50000"/>
                  </a:schemeClr>
                </a:solidFill>
              </a:rPr>
              <a:t>IMAGEN </a:t>
            </a:r>
            <a:endParaRPr lang="es-SV" sz="1100" b="1" dirty="0">
              <a:solidFill>
                <a:schemeClr val="bg1">
                  <a:lumMod val="50000"/>
                </a:schemeClr>
              </a:solidFill>
            </a:endParaRPr>
          </a:p>
        </p:txBody>
      </p:sp>
      <p:sp>
        <p:nvSpPr>
          <p:cNvPr id="69" name="59 Rectángulo redondeado">
            <a:hlinkClick r:id="rId24" action="ppaction://hlinksldjump"/>
          </p:cNvPr>
          <p:cNvSpPr/>
          <p:nvPr/>
        </p:nvSpPr>
        <p:spPr>
          <a:xfrm>
            <a:off x="7398616" y="4896668"/>
            <a:ext cx="1389732" cy="290285"/>
          </a:xfrm>
          <a:prstGeom prst="roundRect">
            <a:avLst/>
          </a:prstGeom>
          <a:gradFill flip="none" rotWithShape="1">
            <a:gsLst>
              <a:gs pos="0">
                <a:schemeClr val="accent6">
                  <a:lumMod val="50000"/>
                </a:schemeClr>
              </a:gs>
              <a:gs pos="50000">
                <a:schemeClr val="accent6">
                  <a:lumMod val="75000"/>
                </a:schemeClr>
              </a:gs>
              <a:gs pos="100000">
                <a:schemeClr val="accent6">
                  <a:lumMod val="60000"/>
                  <a:lumOff val="40000"/>
                </a:schemeClr>
              </a:gs>
            </a:gsLst>
            <a:lin ang="27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800" dirty="0"/>
              <a:t>Gerencia de  </a:t>
            </a:r>
            <a:r>
              <a:rPr lang="es-ES" sz="800" dirty="0" smtClean="0"/>
              <a:t>Promoción Marca País (2)</a:t>
            </a:r>
            <a:endParaRPr lang="es-ES" sz="800" dirty="0"/>
          </a:p>
        </p:txBody>
      </p:sp>
      <p:cxnSp>
        <p:nvCxnSpPr>
          <p:cNvPr id="70" name="114 Conector recto"/>
          <p:cNvCxnSpPr/>
          <p:nvPr/>
        </p:nvCxnSpPr>
        <p:spPr>
          <a:xfrm flipH="1" flipV="1">
            <a:off x="7245438" y="5051356"/>
            <a:ext cx="153178" cy="1"/>
          </a:xfrm>
          <a:prstGeom prst="line">
            <a:avLst/>
          </a:prstGeom>
        </p:spPr>
        <p:style>
          <a:lnRef idx="2">
            <a:schemeClr val="accent1"/>
          </a:lnRef>
          <a:fillRef idx="0">
            <a:schemeClr val="accent1"/>
          </a:fillRef>
          <a:effectRef idx="1">
            <a:schemeClr val="accent1"/>
          </a:effectRef>
          <a:fontRef idx="minor">
            <a:schemeClr val="tx1"/>
          </a:fontRef>
        </p:style>
      </p:cxnSp>
      <p:sp>
        <p:nvSpPr>
          <p:cNvPr id="71" name="59 Rectángulo redondeado">
            <a:hlinkClick r:id="rId25" action="ppaction://hlinksldjump"/>
          </p:cNvPr>
          <p:cNvSpPr/>
          <p:nvPr/>
        </p:nvSpPr>
        <p:spPr>
          <a:xfrm>
            <a:off x="4645620" y="1988905"/>
            <a:ext cx="1620943" cy="313607"/>
          </a:xfrm>
          <a:prstGeom prst="roundRect">
            <a:avLst/>
          </a:prstGeom>
          <a:gradFill flip="none" rotWithShape="1">
            <a:gsLst>
              <a:gs pos="0">
                <a:schemeClr val="bg2">
                  <a:lumMod val="25000"/>
                </a:schemeClr>
              </a:gs>
              <a:gs pos="50000">
                <a:schemeClr val="bg2">
                  <a:lumMod val="50000"/>
                </a:schemeClr>
              </a:gs>
              <a:gs pos="100000">
                <a:schemeClr val="bg2">
                  <a:lumMod val="75000"/>
                </a:schemeClr>
              </a:gs>
            </a:gsLst>
            <a:lin ang="27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900" dirty="0">
                <a:solidFill>
                  <a:schemeClr val="bg1"/>
                </a:solidFill>
              </a:rPr>
              <a:t>Unidad de </a:t>
            </a:r>
            <a:r>
              <a:rPr lang="es-ES" sz="900" dirty="0" smtClean="0">
                <a:solidFill>
                  <a:schemeClr val="bg1"/>
                </a:solidFill>
              </a:rPr>
              <a:t>Comunicaciones Institucional (4)</a:t>
            </a:r>
            <a:endParaRPr lang="es-ES" sz="900" dirty="0">
              <a:solidFill>
                <a:schemeClr val="bg1"/>
              </a:solidFill>
            </a:endParaRPr>
          </a:p>
        </p:txBody>
      </p:sp>
      <p:cxnSp>
        <p:nvCxnSpPr>
          <p:cNvPr id="72" name="71 Conector recto"/>
          <p:cNvCxnSpPr/>
          <p:nvPr/>
        </p:nvCxnSpPr>
        <p:spPr>
          <a:xfrm flipH="1" flipV="1">
            <a:off x="4363073" y="2548795"/>
            <a:ext cx="147866" cy="1846"/>
          </a:xfrm>
          <a:prstGeom prst="line">
            <a:avLst/>
          </a:prstGeom>
        </p:spPr>
        <p:style>
          <a:lnRef idx="2">
            <a:schemeClr val="accent1"/>
          </a:lnRef>
          <a:fillRef idx="0">
            <a:schemeClr val="accent1"/>
          </a:fillRef>
          <a:effectRef idx="1">
            <a:schemeClr val="accent1"/>
          </a:effectRef>
          <a:fontRef idx="minor">
            <a:schemeClr val="tx1"/>
          </a:fontRef>
        </p:style>
      </p:cxnSp>
      <p:sp>
        <p:nvSpPr>
          <p:cNvPr id="73" name="60 Rectángulo redondeado">
            <a:hlinkClick r:id="rId26" action="ppaction://hlinksldjump"/>
          </p:cNvPr>
          <p:cNvSpPr/>
          <p:nvPr/>
        </p:nvSpPr>
        <p:spPr>
          <a:xfrm>
            <a:off x="1016876" y="4708528"/>
            <a:ext cx="1331032" cy="417764"/>
          </a:xfrm>
          <a:prstGeom prst="roundRect">
            <a:avLst/>
          </a:prstGeom>
          <a:gradFill flip="none" rotWithShape="1">
            <a:gsLst>
              <a:gs pos="0">
                <a:schemeClr val="bg2">
                  <a:lumMod val="25000"/>
                </a:schemeClr>
              </a:gs>
              <a:gs pos="50000">
                <a:schemeClr val="bg2">
                  <a:lumMod val="50000"/>
                </a:schemeClr>
              </a:gs>
              <a:gs pos="100000">
                <a:schemeClr val="bg2">
                  <a:lumMod val="75000"/>
                </a:schemeClr>
              </a:gs>
            </a:gsLst>
            <a:lin ang="27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900" dirty="0">
                <a:solidFill>
                  <a:schemeClr val="bg1"/>
                </a:solidFill>
              </a:rPr>
              <a:t>Unidad de Gestion Documental y </a:t>
            </a:r>
            <a:r>
              <a:rPr lang="es-ES" sz="900" dirty="0" smtClean="0">
                <a:solidFill>
                  <a:schemeClr val="bg1"/>
                </a:solidFill>
              </a:rPr>
              <a:t>Archivo (1)</a:t>
            </a:r>
            <a:endParaRPr lang="es-ES" sz="900" dirty="0">
              <a:solidFill>
                <a:schemeClr val="bg1"/>
              </a:solidFill>
            </a:endParaRPr>
          </a:p>
        </p:txBody>
      </p:sp>
      <p:sp>
        <p:nvSpPr>
          <p:cNvPr id="74" name="5 Rectángulo redondeado">
            <a:hlinkClick r:id="rId27" action="ppaction://hlinksldjump"/>
          </p:cNvPr>
          <p:cNvSpPr/>
          <p:nvPr/>
        </p:nvSpPr>
        <p:spPr>
          <a:xfrm>
            <a:off x="1016876" y="4290842"/>
            <a:ext cx="1331032" cy="292845"/>
          </a:xfrm>
          <a:prstGeom prst="roundRect">
            <a:avLst/>
          </a:prstGeom>
          <a:gradFill flip="none" rotWithShape="1">
            <a:gsLst>
              <a:gs pos="0">
                <a:schemeClr val="accent6">
                  <a:lumMod val="50000"/>
                </a:schemeClr>
              </a:gs>
              <a:gs pos="50000">
                <a:schemeClr val="accent6">
                  <a:lumMod val="75000"/>
                </a:schemeClr>
              </a:gs>
              <a:gs pos="100000">
                <a:schemeClr val="accent6">
                  <a:lumMod val="60000"/>
                  <a:lumOff val="40000"/>
                </a:schemeClr>
              </a:gs>
            </a:gsLst>
            <a:lin ang="27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900" dirty="0"/>
              <a:t>Gerencia </a:t>
            </a:r>
            <a:r>
              <a:rPr lang="es-ES" sz="900" dirty="0" smtClean="0"/>
              <a:t>Administrativa (15)</a:t>
            </a:r>
            <a:endParaRPr lang="es-ES" sz="900" dirty="0"/>
          </a:p>
        </p:txBody>
      </p:sp>
      <p:cxnSp>
        <p:nvCxnSpPr>
          <p:cNvPr id="75" name="115 Conector recto"/>
          <p:cNvCxnSpPr/>
          <p:nvPr/>
        </p:nvCxnSpPr>
        <p:spPr>
          <a:xfrm flipH="1" flipV="1">
            <a:off x="5748163" y="3447125"/>
            <a:ext cx="2410" cy="83670"/>
          </a:xfrm>
          <a:prstGeom prst="line">
            <a:avLst/>
          </a:prstGeom>
        </p:spPr>
        <p:style>
          <a:lnRef idx="2">
            <a:schemeClr val="accent1"/>
          </a:lnRef>
          <a:fillRef idx="0">
            <a:schemeClr val="accent1"/>
          </a:fillRef>
          <a:effectRef idx="1">
            <a:schemeClr val="accent1"/>
          </a:effectRef>
          <a:fontRef idx="minor">
            <a:schemeClr val="tx1"/>
          </a:fontRef>
        </p:style>
      </p:cxnSp>
      <p:cxnSp>
        <p:nvCxnSpPr>
          <p:cNvPr id="76" name="30 Conector recto"/>
          <p:cNvCxnSpPr/>
          <p:nvPr/>
        </p:nvCxnSpPr>
        <p:spPr>
          <a:xfrm flipH="1">
            <a:off x="3218543" y="3762433"/>
            <a:ext cx="139655" cy="0"/>
          </a:xfrm>
          <a:prstGeom prst="line">
            <a:avLst/>
          </a:prstGeom>
        </p:spPr>
        <p:style>
          <a:lnRef idx="2">
            <a:schemeClr val="accent1"/>
          </a:lnRef>
          <a:fillRef idx="0">
            <a:schemeClr val="accent1"/>
          </a:fillRef>
          <a:effectRef idx="1">
            <a:schemeClr val="accent1"/>
          </a:effectRef>
          <a:fontRef idx="minor">
            <a:schemeClr val="tx1"/>
          </a:fontRef>
        </p:style>
      </p:cxnSp>
      <p:sp>
        <p:nvSpPr>
          <p:cNvPr id="77" name="59 Rectángulo redondeado"/>
          <p:cNvSpPr/>
          <p:nvPr/>
        </p:nvSpPr>
        <p:spPr>
          <a:xfrm>
            <a:off x="3345142" y="3594839"/>
            <a:ext cx="1532529" cy="313607"/>
          </a:xfrm>
          <a:prstGeom prst="roundRect">
            <a:avLst/>
          </a:prstGeom>
          <a:gradFill flip="none" rotWithShape="1">
            <a:gsLst>
              <a:gs pos="0">
                <a:schemeClr val="bg2">
                  <a:lumMod val="25000"/>
                </a:schemeClr>
              </a:gs>
              <a:gs pos="50000">
                <a:schemeClr val="bg2">
                  <a:lumMod val="50000"/>
                </a:schemeClr>
              </a:gs>
              <a:gs pos="100000">
                <a:schemeClr val="bg2">
                  <a:lumMod val="75000"/>
                </a:schemeClr>
              </a:gs>
            </a:gsLst>
            <a:lin ang="27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1000" dirty="0">
                <a:solidFill>
                  <a:schemeClr val="bg1"/>
                </a:solidFill>
              </a:rPr>
              <a:t>Unidad </a:t>
            </a:r>
            <a:r>
              <a:rPr lang="es-ES" sz="1000" dirty="0" smtClean="0">
                <a:solidFill>
                  <a:schemeClr val="bg1"/>
                </a:solidFill>
              </a:rPr>
              <a:t>Ambiental Institucional</a:t>
            </a:r>
            <a:endParaRPr lang="es-ES" sz="1000" dirty="0">
              <a:solidFill>
                <a:schemeClr val="bg1"/>
              </a:solidFill>
            </a:endParaRPr>
          </a:p>
        </p:txBody>
      </p:sp>
      <p:cxnSp>
        <p:nvCxnSpPr>
          <p:cNvPr id="78" name="114 Conector recto"/>
          <p:cNvCxnSpPr>
            <a:stCxn id="74" idx="1"/>
          </p:cNvCxnSpPr>
          <p:nvPr/>
        </p:nvCxnSpPr>
        <p:spPr>
          <a:xfrm flipH="1" flipV="1">
            <a:off x="887833" y="4437264"/>
            <a:ext cx="129043" cy="1"/>
          </a:xfrm>
          <a:prstGeom prst="line">
            <a:avLst/>
          </a:prstGeom>
        </p:spPr>
        <p:style>
          <a:lnRef idx="2">
            <a:schemeClr val="accent1"/>
          </a:lnRef>
          <a:fillRef idx="0">
            <a:schemeClr val="accent1"/>
          </a:fillRef>
          <a:effectRef idx="1">
            <a:schemeClr val="accent1"/>
          </a:effectRef>
          <a:fontRef idx="minor">
            <a:schemeClr val="tx1"/>
          </a:fontRef>
        </p:style>
      </p:cxnSp>
      <p:sp>
        <p:nvSpPr>
          <p:cNvPr id="79" name="Título 1"/>
          <p:cNvSpPr txBox="1">
            <a:spLocks/>
          </p:cNvSpPr>
          <p:nvPr/>
        </p:nvSpPr>
        <p:spPr bwMode="auto">
          <a:xfrm>
            <a:off x="-110123" y="-10914"/>
            <a:ext cx="2929527" cy="559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noAutofit/>
          </a:bodyPr>
          <a:lstStyle>
            <a:lvl1pPr algn="l" defTabSz="457200" rtl="0" eaLnBrk="1" fontAlgn="base" hangingPunct="1">
              <a:spcBef>
                <a:spcPct val="0"/>
              </a:spcBef>
              <a:spcAft>
                <a:spcPct val="0"/>
              </a:spcAft>
              <a:defRPr sz="4400" b="1" kern="1200" spc="-150">
                <a:solidFill>
                  <a:schemeClr val="tx2"/>
                </a:solidFill>
                <a:latin typeface="Calibri"/>
                <a:ea typeface="ＭＳ Ｐゴシック" charset="-128"/>
                <a:cs typeface="Calibri"/>
              </a:defRPr>
            </a:lvl1pPr>
            <a:lvl2pPr algn="ctr" defTabSz="457200"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0"/>
              </a:defRPr>
            </a:lvl2pPr>
            <a:lvl3pPr algn="ctr" defTabSz="457200"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0"/>
              </a:defRPr>
            </a:lvl3pPr>
            <a:lvl4pPr algn="ctr" defTabSz="457200"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0"/>
              </a:defRPr>
            </a:lvl4pPr>
            <a:lvl5pPr algn="ctr" defTabSz="457200"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pitchFamily="34" charset="0"/>
                <a:ea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pitchFamily="34" charset="0"/>
                <a:ea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pitchFamily="34" charset="0"/>
                <a:ea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pitchFamily="34" charset="0"/>
                <a:ea typeface="ＭＳ Ｐゴシック" charset="-128"/>
              </a:defRPr>
            </a:lvl9pPr>
          </a:lstStyle>
          <a:p>
            <a:pPr algn="ctr"/>
            <a:r>
              <a:rPr lang="es-SV" sz="2400" dirty="0" smtClean="0">
                <a:latin typeface="Calibri Light" panose="020F0302020204030204" pitchFamily="34" charset="0"/>
              </a:rPr>
              <a:t>Estructura organizativa 2018</a:t>
            </a:r>
            <a:endParaRPr lang="es-SV" sz="2400" dirty="0">
              <a:latin typeface="Calibri Light" panose="020F0302020204030204" pitchFamily="34" charset="0"/>
            </a:endParaRPr>
          </a:p>
        </p:txBody>
      </p:sp>
      <p:pic>
        <p:nvPicPr>
          <p:cNvPr id="81" name="80 Imagen"/>
          <p:cNvPicPr>
            <a:picLocks noChangeAspect="1"/>
          </p:cNvPicPr>
          <p:nvPr/>
        </p:nvPicPr>
        <p:blipFill rotWithShape="1">
          <a:blip r:embed="rId28" cstate="print">
            <a:extLst>
              <a:ext uri="{28A0092B-C50C-407E-A947-70E740481C1C}">
                <a14:useLocalDpi xmlns:a14="http://schemas.microsoft.com/office/drawing/2010/main" val="0"/>
              </a:ext>
            </a:extLst>
          </a:blip>
          <a:srcRect t="22061" b="24503"/>
          <a:stretch/>
        </p:blipFill>
        <p:spPr>
          <a:xfrm>
            <a:off x="7236296" y="6058916"/>
            <a:ext cx="1825036" cy="753576"/>
          </a:xfrm>
          <a:prstGeom prst="rect">
            <a:avLst/>
          </a:prstGeom>
        </p:spPr>
      </p:pic>
      <p:sp>
        <p:nvSpPr>
          <p:cNvPr id="82" name="81 Rectángulo"/>
          <p:cNvSpPr/>
          <p:nvPr/>
        </p:nvSpPr>
        <p:spPr>
          <a:xfrm>
            <a:off x="7190697" y="375098"/>
            <a:ext cx="1870635" cy="1200329"/>
          </a:xfrm>
          <a:prstGeom prst="rect">
            <a:avLst/>
          </a:prstGeom>
        </p:spPr>
        <p:txBody>
          <a:bodyPr wrap="square">
            <a:spAutoFit/>
          </a:bodyPr>
          <a:lstStyle/>
          <a:p>
            <a:pPr algn="ctr"/>
            <a:r>
              <a:rPr lang="es-ES" b="1" dirty="0">
                <a:solidFill>
                  <a:schemeClr val="accent4">
                    <a:lumMod val="50000"/>
                  </a:schemeClr>
                </a:solidFill>
                <a:hlinkClick r:id="rId29" action="ppaction://hlinksldjump"/>
              </a:rPr>
              <a:t>Número</a:t>
            </a:r>
            <a:r>
              <a:rPr lang="es-ES" b="1" dirty="0">
                <a:solidFill>
                  <a:schemeClr val="accent4">
                    <a:lumMod val="50000"/>
                  </a:schemeClr>
                </a:solidFill>
              </a:rPr>
              <a:t> de Mujeres y Hombres por Unidad</a:t>
            </a:r>
            <a:endParaRPr lang="es-SV" b="1" dirty="0">
              <a:solidFill>
                <a:schemeClr val="accent4">
                  <a:lumMod val="50000"/>
                </a:schemeClr>
              </a:solidFill>
            </a:endParaRPr>
          </a:p>
        </p:txBody>
      </p:sp>
    </p:spTree>
    <p:extLst>
      <p:ext uri="{BB962C8B-B14F-4D97-AF65-F5344CB8AC3E}">
        <p14:creationId xmlns:p14="http://schemas.microsoft.com/office/powerpoint/2010/main" val="31438410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90890" y="269507"/>
            <a:ext cx="8142971" cy="5078313"/>
          </a:xfrm>
          <a:prstGeom prst="rect">
            <a:avLst/>
          </a:prstGeom>
        </p:spPr>
        <p:txBody>
          <a:bodyPr wrap="square">
            <a:spAutoFit/>
          </a:bodyPr>
          <a:lstStyle/>
          <a:p>
            <a:r>
              <a:rPr lang="es-SV" b="1" dirty="0"/>
              <a:t>DESCRIPCIÓN DE FUNCIONES POR UNIDAD ORGANIZATIVA </a:t>
            </a:r>
            <a:endParaRPr lang="es-SV" sz="1600" dirty="0"/>
          </a:p>
          <a:p>
            <a:r>
              <a:rPr lang="es-SV" sz="1200" dirty="0"/>
              <a:t> </a:t>
            </a:r>
          </a:p>
          <a:p>
            <a:r>
              <a:rPr lang="es-SV" sz="1200" b="1" dirty="0"/>
              <a:t>Gerencia de Análisis de Políticas e Inteligencia de Mercados  </a:t>
            </a:r>
            <a:endParaRPr lang="es-SV" sz="1200" dirty="0"/>
          </a:p>
          <a:p>
            <a:r>
              <a:rPr lang="es-SV" sz="1200" b="1" dirty="0"/>
              <a:t> </a:t>
            </a:r>
            <a:endParaRPr lang="es-SV" sz="1200" dirty="0"/>
          </a:p>
          <a:p>
            <a:r>
              <a:rPr lang="es-SV" sz="1200" b="1" dirty="0"/>
              <a:t>Objetivo general </a:t>
            </a:r>
            <a:endParaRPr lang="es-SV" sz="1200" dirty="0"/>
          </a:p>
          <a:p>
            <a:r>
              <a:rPr lang="es-SV" sz="1200" dirty="0"/>
              <a:t> </a:t>
            </a:r>
          </a:p>
          <a:p>
            <a:r>
              <a:rPr lang="es-SV" sz="1200" dirty="0"/>
              <a:t>Realizar análisis sistemático y periódico sobre inversiones, exportaciones, mercados internacionales, aspectos económicos y clima de negocios. Asimismo, efectuar investigación proactiva y en respuesta a requerimientos de información de clientes internos y externos. Preparar informes, documentos técnicos y realizar presentaciones para la toma de decisiones. </a:t>
            </a:r>
          </a:p>
          <a:p>
            <a:r>
              <a:rPr lang="es-SV" sz="1200" dirty="0"/>
              <a:t> </a:t>
            </a:r>
          </a:p>
          <a:p>
            <a:r>
              <a:rPr lang="es-SV" sz="1200" b="1" dirty="0"/>
              <a:t>Funciones  </a:t>
            </a:r>
            <a:endParaRPr lang="es-SV" sz="1200" dirty="0"/>
          </a:p>
          <a:p>
            <a:r>
              <a:rPr lang="es-SV" sz="1200" dirty="0"/>
              <a:t> </a:t>
            </a:r>
          </a:p>
          <a:p>
            <a:pPr lvl="0" fontAlgn="base"/>
            <a:r>
              <a:rPr lang="es-SV" sz="1200" dirty="0"/>
              <a:t>Realizar prospecciones de mercado en el exterior para la identificación de oportunidades de negocio y compradores potenciales; </a:t>
            </a:r>
          </a:p>
          <a:p>
            <a:pPr lvl="0" fontAlgn="base"/>
            <a:r>
              <a:rPr lang="es-SV" sz="1200" dirty="0"/>
              <a:t>Coordinar la elaboración de estudios sectoriales y de clima de negocios; </a:t>
            </a:r>
          </a:p>
          <a:p>
            <a:pPr lvl="0" fontAlgn="base"/>
            <a:r>
              <a:rPr lang="es-SV" sz="1200" dirty="0"/>
              <a:t>Elaborar perfiles de exportación y de inversión extranjera directa; </a:t>
            </a:r>
          </a:p>
          <a:p>
            <a:pPr lvl="0" fontAlgn="base"/>
            <a:r>
              <a:rPr lang="es-SV" sz="1200" dirty="0"/>
              <a:t>Monitorear la planificación y ejecución de proyectos de asocio público privado en el exterior; </a:t>
            </a:r>
          </a:p>
          <a:p>
            <a:pPr lvl="0" fontAlgn="base"/>
            <a:r>
              <a:rPr lang="es-SV" sz="1200" dirty="0"/>
              <a:t>Analizar el desempeño de las exportaciones, inversión extranjera directa y asocios público privado; </a:t>
            </a:r>
          </a:p>
          <a:p>
            <a:pPr lvl="0" fontAlgn="base"/>
            <a:r>
              <a:rPr lang="es-SV" sz="1200" dirty="0"/>
              <a:t>Monitorear y preparar informes sobre el desempeño de indicadores económicos y sociales; </a:t>
            </a:r>
          </a:p>
          <a:p>
            <a:pPr lvl="0" fontAlgn="base"/>
            <a:r>
              <a:rPr lang="es-SV" sz="1200" dirty="0"/>
              <a:t>Elaborar informes de tendencias mundiales en exportaciones, inversión extranjera directa y asocios público privado;  </a:t>
            </a:r>
          </a:p>
          <a:p>
            <a:pPr lvl="0" fontAlgn="base"/>
            <a:r>
              <a:rPr lang="es-SV" sz="1200" dirty="0"/>
              <a:t>Elaborar análisis comparativos de temas diversos entre países y agencias de promoción de exportaciones e inversiones; y </a:t>
            </a:r>
          </a:p>
          <a:p>
            <a:pPr lvl="0" fontAlgn="base"/>
            <a:r>
              <a:rPr lang="es-SV" sz="1200" dirty="0"/>
              <a:t>Elaborar y actualizar periódicamente la guía del inversionista, presentación país, Asocios Público Privados de inversiones y sitio web. </a:t>
            </a:r>
          </a:p>
          <a:p>
            <a:endParaRPr lang="es-SV" sz="1200" dirty="0"/>
          </a:p>
          <a:p>
            <a:r>
              <a:rPr lang="es-SV" sz="2400" b="1" dirty="0"/>
              <a:t> </a:t>
            </a:r>
            <a:endParaRPr lang="es-SV" sz="2000" dirty="0"/>
          </a:p>
          <a:p>
            <a:endParaRPr lang="es-SV" sz="1200" dirty="0"/>
          </a:p>
        </p:txBody>
      </p:sp>
      <p:pic>
        <p:nvPicPr>
          <p:cNvPr id="3" name="2 Imagen"/>
          <p:cNvPicPr>
            <a:picLocks noChangeAspect="1"/>
          </p:cNvPicPr>
          <p:nvPr/>
        </p:nvPicPr>
        <p:blipFill rotWithShape="1">
          <a:blip r:embed="rId2" cstate="print">
            <a:extLst>
              <a:ext uri="{28A0092B-C50C-407E-A947-70E740481C1C}">
                <a14:useLocalDpi xmlns:a14="http://schemas.microsoft.com/office/drawing/2010/main" val="0"/>
              </a:ext>
            </a:extLst>
          </a:blip>
          <a:srcRect t="22061" b="24503"/>
          <a:stretch/>
        </p:blipFill>
        <p:spPr>
          <a:xfrm>
            <a:off x="7236296" y="6058916"/>
            <a:ext cx="1825036" cy="753576"/>
          </a:xfrm>
          <a:prstGeom prst="rect">
            <a:avLst/>
          </a:prstGeom>
        </p:spPr>
      </p:pic>
      <p:sp>
        <p:nvSpPr>
          <p:cNvPr id="4" name="3 Flecha izquierda">
            <a:hlinkClick r:id="rId3" action="ppaction://hlinksldjump"/>
          </p:cNvPr>
          <p:cNvSpPr/>
          <p:nvPr/>
        </p:nvSpPr>
        <p:spPr>
          <a:xfrm>
            <a:off x="7531461" y="566236"/>
            <a:ext cx="648929" cy="2909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35081162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90890" y="269507"/>
            <a:ext cx="8142971" cy="5893921"/>
          </a:xfrm>
          <a:prstGeom prst="rect">
            <a:avLst/>
          </a:prstGeom>
        </p:spPr>
        <p:txBody>
          <a:bodyPr wrap="square">
            <a:spAutoFit/>
          </a:bodyPr>
          <a:lstStyle/>
          <a:p>
            <a:r>
              <a:rPr lang="es-SV" sz="1600" b="1" dirty="0"/>
              <a:t>DESCRIPCIÓN DE FUNCIONES POR UNIDAD ORGANIZATIVA </a:t>
            </a:r>
            <a:endParaRPr lang="es-SV" sz="1400" dirty="0"/>
          </a:p>
          <a:p>
            <a:r>
              <a:rPr lang="es-SV" sz="1100" dirty="0"/>
              <a:t> </a:t>
            </a:r>
          </a:p>
          <a:p>
            <a:r>
              <a:rPr lang="es-SV" sz="1100" b="1" dirty="0"/>
              <a:t>Dirección de </a:t>
            </a:r>
            <a:r>
              <a:rPr lang="es-SV" sz="1100" b="1" dirty="0" smtClean="0"/>
              <a:t>Inversiones</a:t>
            </a:r>
          </a:p>
          <a:p>
            <a:endParaRPr lang="es-SV" sz="1100" dirty="0"/>
          </a:p>
          <a:p>
            <a:r>
              <a:rPr lang="es-SV" sz="1100" b="1" dirty="0"/>
              <a:t>Objetivo general </a:t>
            </a:r>
            <a:endParaRPr lang="es-SV" sz="1100" dirty="0"/>
          </a:p>
          <a:p>
            <a:r>
              <a:rPr lang="es-SV" sz="1100" dirty="0"/>
              <a:t> </a:t>
            </a:r>
          </a:p>
          <a:p>
            <a:r>
              <a:rPr lang="es-SV" sz="1100" dirty="0"/>
              <a:t>Promover y atraer la inversión extranjera, cuyo fin principal será la generación de empleo, el incremento de la producción de bienes y servicios y la modernización de la infraestructura que mejore las condiciones de competitividad del país. </a:t>
            </a:r>
          </a:p>
          <a:p>
            <a:r>
              <a:rPr lang="es-SV" sz="1100" b="1" dirty="0"/>
              <a:t> </a:t>
            </a:r>
            <a:endParaRPr lang="es-SV" sz="1100" dirty="0"/>
          </a:p>
          <a:p>
            <a:r>
              <a:rPr lang="es-SV" sz="1100" b="1" dirty="0"/>
              <a:t> </a:t>
            </a:r>
            <a:endParaRPr lang="es-SV" sz="1100" dirty="0"/>
          </a:p>
          <a:p>
            <a:r>
              <a:rPr lang="es-SV" sz="1100" b="1" dirty="0"/>
              <a:t> </a:t>
            </a:r>
            <a:endParaRPr lang="es-SV" sz="1100" dirty="0"/>
          </a:p>
          <a:p>
            <a:r>
              <a:rPr lang="es-SV" sz="1100" b="1" dirty="0"/>
              <a:t>Funciones  </a:t>
            </a:r>
            <a:endParaRPr lang="es-SV" sz="1100" dirty="0"/>
          </a:p>
          <a:p>
            <a:r>
              <a:rPr lang="es-SV" sz="1100" dirty="0"/>
              <a:t> </a:t>
            </a:r>
          </a:p>
          <a:p>
            <a:pPr lvl="0" fontAlgn="base"/>
            <a:r>
              <a:rPr lang="es-SV" sz="1100" dirty="0"/>
              <a:t>Promover las inversiones, a través de la identificación de oportunidades, generación de información estratégica de mercados, difusión para el aprovechamiento de los tratados internacionales y monitoreo del clima de negocios; </a:t>
            </a:r>
          </a:p>
          <a:p>
            <a:pPr lvl="0" fontAlgn="base"/>
            <a:r>
              <a:rPr lang="es-SV" sz="1100" dirty="0"/>
              <a:t>Promover la imagen del país, como destino de inversión; </a:t>
            </a:r>
          </a:p>
          <a:p>
            <a:pPr lvl="0" fontAlgn="base"/>
            <a:r>
              <a:rPr lang="es-SV" sz="1100" dirty="0"/>
              <a:t>Desarrollar estrategias que permitan la identificación focalizada de sectores y mercados estratégicos; </a:t>
            </a:r>
          </a:p>
          <a:p>
            <a:pPr lvl="0" fontAlgn="base"/>
            <a:r>
              <a:rPr lang="es-SV" sz="1100" dirty="0"/>
              <a:t>Brindar asistencia técnica y acompañamiento a los inversionistas a través de los servicios y actividades dirigidas a facilitar el inicio de operaciones de una empresa, el desarrollo continuo de inversión extranjera en el país y los tramites que sean necesarios ante cualquier entidad pública o privada; </a:t>
            </a:r>
          </a:p>
          <a:p>
            <a:pPr lvl="0" fontAlgn="base"/>
            <a:r>
              <a:rPr lang="es-SV" sz="1100" dirty="0"/>
              <a:t>Identificar obstáculos que afecten la inversión privada y las exportaciones, coordinar con las entidades gubernamentales y los inversionistas, las medidas necesarias para solventarlos; </a:t>
            </a:r>
          </a:p>
          <a:p>
            <a:pPr lvl="0" fontAlgn="base"/>
            <a:r>
              <a:rPr lang="es-SV" sz="1100" dirty="0"/>
              <a:t>Identificar, asesorar y fomentar a inversionistas, financistas y ciudadanos; </a:t>
            </a:r>
          </a:p>
          <a:p>
            <a:pPr lvl="0" fontAlgn="base"/>
            <a:r>
              <a:rPr lang="es-SV" sz="1100" dirty="0"/>
              <a:t>Promover la inversión nacional y extranjera en capital humano e innovación tecnológica; </a:t>
            </a:r>
          </a:p>
          <a:p>
            <a:pPr lvl="0" fontAlgn="base"/>
            <a:r>
              <a:rPr lang="es-SV" sz="1100" dirty="0"/>
              <a:t>Desarrollar una cartera de proyectos orientada al fomento de la inversión privada; </a:t>
            </a:r>
          </a:p>
          <a:p>
            <a:pPr lvl="0" fontAlgn="base"/>
            <a:r>
              <a:rPr lang="es-SV" sz="1100" dirty="0"/>
              <a:t>Establecer metodologías generales y específicas para la formulación y evaluación de proyectos, normas técnicas y parámetros de evaluación, así como la metodología para la evaluación ex post de proyectos de inversión; </a:t>
            </a:r>
          </a:p>
          <a:p>
            <a:pPr lvl="0" fontAlgn="base"/>
            <a:r>
              <a:rPr lang="es-SV" sz="1100" dirty="0"/>
              <a:t>Proponer, monitorear y evaluar los criterios de priorización de los proyectos de inversión, con un enfoque funcional y territorial; y </a:t>
            </a:r>
          </a:p>
          <a:p>
            <a:pPr lvl="0" fontAlgn="base"/>
            <a:r>
              <a:rPr lang="es-SV" sz="1100" dirty="0"/>
              <a:t>Proponer, monitorear y evaluar los criterios de priorización de los proyectos de inversión pública en el marco del Sistema Nacional de Inversión Pública (SNIP), con un enfoque funcional y territorial. </a:t>
            </a:r>
          </a:p>
          <a:p>
            <a:endParaRPr lang="es-SV" sz="1100" dirty="0"/>
          </a:p>
          <a:p>
            <a:r>
              <a:rPr lang="es-SV" sz="2000" b="1" dirty="0"/>
              <a:t> </a:t>
            </a:r>
            <a:endParaRPr lang="es-SV" dirty="0"/>
          </a:p>
          <a:p>
            <a:endParaRPr lang="es-SV" sz="1100" dirty="0"/>
          </a:p>
        </p:txBody>
      </p:sp>
      <p:pic>
        <p:nvPicPr>
          <p:cNvPr id="3" name="2 Imagen"/>
          <p:cNvPicPr>
            <a:picLocks noChangeAspect="1"/>
          </p:cNvPicPr>
          <p:nvPr/>
        </p:nvPicPr>
        <p:blipFill rotWithShape="1">
          <a:blip r:embed="rId2" cstate="print">
            <a:extLst>
              <a:ext uri="{28A0092B-C50C-407E-A947-70E740481C1C}">
                <a14:useLocalDpi xmlns:a14="http://schemas.microsoft.com/office/drawing/2010/main" val="0"/>
              </a:ext>
            </a:extLst>
          </a:blip>
          <a:srcRect t="22061" b="24503"/>
          <a:stretch/>
        </p:blipFill>
        <p:spPr>
          <a:xfrm>
            <a:off x="7236296" y="6058916"/>
            <a:ext cx="1825036" cy="753576"/>
          </a:xfrm>
          <a:prstGeom prst="rect">
            <a:avLst/>
          </a:prstGeom>
        </p:spPr>
      </p:pic>
      <p:sp>
        <p:nvSpPr>
          <p:cNvPr id="4" name="3 Flecha izquierda">
            <a:hlinkClick r:id="rId3" action="ppaction://hlinksldjump"/>
          </p:cNvPr>
          <p:cNvSpPr/>
          <p:nvPr/>
        </p:nvSpPr>
        <p:spPr>
          <a:xfrm>
            <a:off x="7531461" y="420770"/>
            <a:ext cx="648929" cy="2909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33796963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90890" y="269507"/>
            <a:ext cx="8142971" cy="4616648"/>
          </a:xfrm>
          <a:prstGeom prst="rect">
            <a:avLst/>
          </a:prstGeom>
        </p:spPr>
        <p:txBody>
          <a:bodyPr wrap="square">
            <a:spAutoFit/>
          </a:bodyPr>
          <a:lstStyle/>
          <a:p>
            <a:r>
              <a:rPr lang="es-SV" b="1" dirty="0"/>
              <a:t>DESCRIPCIÓN DE FUNCIONES POR UNIDAD ORGANIZATIVA </a:t>
            </a:r>
            <a:endParaRPr lang="es-SV" sz="1600" dirty="0"/>
          </a:p>
          <a:p>
            <a:r>
              <a:rPr lang="es-SV" sz="1200" dirty="0"/>
              <a:t> </a:t>
            </a:r>
          </a:p>
          <a:p>
            <a:pPr lvl="0"/>
            <a:r>
              <a:rPr lang="es-SV" sz="1200" b="1" dirty="0"/>
              <a:t>Gerencia de Promoción de Inversiones y Negocios </a:t>
            </a:r>
            <a:endParaRPr lang="es-SV" sz="1200" dirty="0"/>
          </a:p>
          <a:p>
            <a:r>
              <a:rPr lang="es-SV" sz="1200" b="1" dirty="0"/>
              <a:t> </a:t>
            </a:r>
            <a:endParaRPr lang="es-SV" sz="1200" dirty="0"/>
          </a:p>
          <a:p>
            <a:r>
              <a:rPr lang="es-SV" sz="1200" b="1" dirty="0"/>
              <a:t>Objetivo general</a:t>
            </a:r>
            <a:endParaRPr lang="es-SV" sz="1200" dirty="0"/>
          </a:p>
          <a:p>
            <a:r>
              <a:rPr lang="es-SV" sz="1200" b="1" dirty="0"/>
              <a:t> </a:t>
            </a:r>
            <a:endParaRPr lang="es-SV" sz="1200" dirty="0"/>
          </a:p>
          <a:p>
            <a:r>
              <a:rPr lang="es-SV" sz="1200" dirty="0"/>
              <a:t>Promover y atraer inversión en El Salvador, siguiendo las políticas y estrategias aprobadas por la entidad, a fin de lograr el establecimiento de empresas que generen empleo y transferencia de tecnología.</a:t>
            </a:r>
          </a:p>
          <a:p>
            <a:r>
              <a:rPr lang="es-SV" sz="1200" b="1" dirty="0"/>
              <a:t> </a:t>
            </a:r>
            <a:endParaRPr lang="es-SV" sz="1200" dirty="0"/>
          </a:p>
          <a:p>
            <a:r>
              <a:rPr lang="es-SV" sz="1200" b="1" dirty="0"/>
              <a:t>Funciones</a:t>
            </a:r>
            <a:endParaRPr lang="es-SV" sz="1200" dirty="0"/>
          </a:p>
          <a:p>
            <a:r>
              <a:rPr lang="es-SV" sz="1200" b="1" dirty="0"/>
              <a:t> </a:t>
            </a:r>
            <a:endParaRPr lang="es-SV" sz="1200" dirty="0"/>
          </a:p>
          <a:p>
            <a:pPr lvl="0" fontAlgn="base"/>
            <a:r>
              <a:rPr lang="es-SV" sz="1200" dirty="0"/>
              <a:t>Dirigir y orientar la tarea de planificación estratégica de la gerencia en concordancia con las directrices de la institución;</a:t>
            </a:r>
          </a:p>
          <a:p>
            <a:pPr lvl="0" fontAlgn="base"/>
            <a:r>
              <a:rPr lang="es-SV" sz="1200" dirty="0"/>
              <a:t>Elaborar y ejecutar el plan operativo anual de la gerencia y dar seguimiento al cumplimiento de metas;</a:t>
            </a:r>
          </a:p>
          <a:p>
            <a:pPr lvl="0" fontAlgn="base"/>
            <a:r>
              <a:rPr lang="es-SV" sz="1200" dirty="0"/>
              <a:t>Identificar sectores potenciales de inversión analizando la competitividad del país;</a:t>
            </a:r>
          </a:p>
          <a:p>
            <a:pPr lvl="0" fontAlgn="base"/>
            <a:r>
              <a:rPr lang="es-SV" sz="1200" dirty="0"/>
              <a:t>Identificar mejores prácticas, metodologías y herramientas propias de la tarea de la gerencia monitoreando las tendencias internacionales de atracción de inversiones;</a:t>
            </a:r>
          </a:p>
          <a:p>
            <a:pPr lvl="0" fontAlgn="base"/>
            <a:r>
              <a:rPr lang="es-SV" sz="1200" dirty="0"/>
              <a:t>Brindar asesoría integral a inversionistas potenciales proveyendo información estratégica;</a:t>
            </a:r>
          </a:p>
          <a:p>
            <a:pPr lvl="0" fontAlgn="base"/>
            <a:r>
              <a:rPr lang="es-SV" sz="1200" dirty="0"/>
              <a:t>Promover oportunidades de negocios con posibles inversionistas, con la misión de aumentar y desarrollar el flujo de inversión en el país y posicionar a El Salvador como destino de inversiones;</a:t>
            </a:r>
          </a:p>
          <a:p>
            <a:pPr lvl="0" fontAlgn="base"/>
            <a:r>
              <a:rPr lang="es-SV" sz="1200" dirty="0"/>
              <a:t>Monitorear las tendencias globales en los sectores priorizados y potenciales para formular estrategias de promoción para captar proyectos de inversión;</a:t>
            </a:r>
          </a:p>
          <a:p>
            <a:pPr lvl="0" fontAlgn="base"/>
            <a:r>
              <a:rPr lang="es-SV" sz="1200" dirty="0"/>
              <a:t>Promover la coordinación y apoyo interinstitucional con entidades públicas  relacionadas al tema de inversión; y</a:t>
            </a:r>
          </a:p>
          <a:p>
            <a:pPr lvl="0" fontAlgn="base"/>
            <a:r>
              <a:rPr lang="es-SV" sz="1200" dirty="0"/>
              <a:t>Coordinar la ejecución de proyectos estratégicos.</a:t>
            </a:r>
          </a:p>
          <a:p>
            <a:endParaRPr lang="es-SV" sz="1200" dirty="0"/>
          </a:p>
        </p:txBody>
      </p:sp>
      <p:pic>
        <p:nvPicPr>
          <p:cNvPr id="3" name="2 Imagen"/>
          <p:cNvPicPr>
            <a:picLocks noChangeAspect="1"/>
          </p:cNvPicPr>
          <p:nvPr/>
        </p:nvPicPr>
        <p:blipFill rotWithShape="1">
          <a:blip r:embed="rId2" cstate="print">
            <a:extLst>
              <a:ext uri="{28A0092B-C50C-407E-A947-70E740481C1C}">
                <a14:useLocalDpi xmlns:a14="http://schemas.microsoft.com/office/drawing/2010/main" val="0"/>
              </a:ext>
            </a:extLst>
          </a:blip>
          <a:srcRect t="22061" b="24503"/>
          <a:stretch/>
        </p:blipFill>
        <p:spPr>
          <a:xfrm>
            <a:off x="7236296" y="6058916"/>
            <a:ext cx="1825036" cy="753576"/>
          </a:xfrm>
          <a:prstGeom prst="rect">
            <a:avLst/>
          </a:prstGeom>
        </p:spPr>
      </p:pic>
      <p:sp>
        <p:nvSpPr>
          <p:cNvPr id="4" name="3 Flecha izquierda">
            <a:hlinkClick r:id="rId3" action="ppaction://hlinksldjump"/>
          </p:cNvPr>
          <p:cNvSpPr/>
          <p:nvPr/>
        </p:nvSpPr>
        <p:spPr>
          <a:xfrm>
            <a:off x="7499885" y="566738"/>
            <a:ext cx="648929" cy="2909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25721362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90890" y="269507"/>
            <a:ext cx="8142971" cy="5570756"/>
          </a:xfrm>
          <a:prstGeom prst="rect">
            <a:avLst/>
          </a:prstGeom>
        </p:spPr>
        <p:txBody>
          <a:bodyPr wrap="square">
            <a:spAutoFit/>
          </a:bodyPr>
          <a:lstStyle/>
          <a:p>
            <a:r>
              <a:rPr lang="es-SV" sz="2000" b="1" dirty="0"/>
              <a:t>DESCRIPCIÓN DE FUNCIONES POR UNIDAD ORGANIZATIVA </a:t>
            </a:r>
            <a:endParaRPr lang="es-SV" dirty="0"/>
          </a:p>
          <a:p>
            <a:r>
              <a:rPr lang="es-SV" sz="1400" dirty="0"/>
              <a:t> </a:t>
            </a:r>
          </a:p>
          <a:p>
            <a:pPr lvl="0"/>
            <a:r>
              <a:rPr lang="es-SV" sz="1400" b="1" dirty="0"/>
              <a:t>Gerencia de Atención al Inversionista </a:t>
            </a:r>
            <a:endParaRPr lang="es-SV" sz="1400" dirty="0">
              <a:solidFill>
                <a:srgbClr val="FF0000"/>
              </a:solidFill>
            </a:endParaRPr>
          </a:p>
          <a:p>
            <a:r>
              <a:rPr lang="es-SV" sz="1400" dirty="0"/>
              <a:t> </a:t>
            </a:r>
          </a:p>
          <a:p>
            <a:r>
              <a:rPr lang="es-SV" sz="1400" b="1" dirty="0"/>
              <a:t>Objetivo General</a:t>
            </a:r>
            <a:endParaRPr lang="es-SV" sz="1400" dirty="0"/>
          </a:p>
          <a:p>
            <a:r>
              <a:rPr lang="es-SV" sz="1400" dirty="0"/>
              <a:t> </a:t>
            </a:r>
          </a:p>
          <a:p>
            <a:r>
              <a:rPr lang="es-SV" sz="1400" dirty="0"/>
              <a:t>Contribuir a la atracción, mantenimiento y expansión de la inversión nacional y extranjera, facilitando el establecimiento de nuevas empresas, identificando áreas de mejora y proponiendo la adopción de políticas con el fin de incidir en el clima de negocios.  </a:t>
            </a:r>
          </a:p>
          <a:p>
            <a:r>
              <a:rPr lang="es-SV" sz="1400" b="1" dirty="0"/>
              <a:t> </a:t>
            </a:r>
            <a:endParaRPr lang="es-SV" sz="1400" dirty="0"/>
          </a:p>
          <a:p>
            <a:r>
              <a:rPr lang="es-SV" sz="1400" b="1" dirty="0"/>
              <a:t>Funciones</a:t>
            </a:r>
            <a:endParaRPr lang="es-SV" sz="1400" dirty="0"/>
          </a:p>
          <a:p>
            <a:r>
              <a:rPr lang="es-SV" sz="1400" dirty="0"/>
              <a:t>Dirigir y orientar la tarea de planificación estratégica de la gerencia en concordancia con las directrices de la institución;</a:t>
            </a:r>
          </a:p>
          <a:p>
            <a:r>
              <a:rPr lang="es-SV" sz="1400" dirty="0"/>
              <a:t>-       Elaborar y ejecutar el plan operativo anual de la gerencia y dar seguimiento al cumplimiento de metas;</a:t>
            </a:r>
          </a:p>
          <a:p>
            <a:r>
              <a:rPr lang="es-SV" sz="1400" dirty="0"/>
              <a:t>-       Coordinar el trabajo de la gerencia con otras unidades dentro de la institución;</a:t>
            </a:r>
          </a:p>
          <a:p>
            <a:r>
              <a:rPr lang="es-SV" sz="1400" dirty="0"/>
              <a:t>-       Identificar mejores prácticas, metodologías y herramientas propias de la tarea de la gerencia;</a:t>
            </a:r>
          </a:p>
          <a:p>
            <a:r>
              <a:rPr lang="es-SV" sz="1400" dirty="0"/>
              <a:t>-       Brindar asesoría integral a inversionistas potenciales y en proceso de establecimiento en su interrelación con el país;</a:t>
            </a:r>
          </a:p>
          <a:p>
            <a:r>
              <a:rPr lang="es-SV" sz="1400" dirty="0"/>
              <a:t>-       Brindar asesoría integral a inversionistas potenciales y en proceso de establecimiento en su interrelación con el país;</a:t>
            </a:r>
          </a:p>
          <a:p>
            <a:r>
              <a:rPr lang="es-SV" sz="1400" dirty="0"/>
              <a:t>-       Evaluar y monitorear el clima de negocios del país;</a:t>
            </a:r>
          </a:p>
          <a:p>
            <a:r>
              <a:rPr lang="es-SV" sz="1400" dirty="0"/>
              <a:t>-       Promover la coordinación y apoyo interinstitucional con entidades públicas relacionadas al tema de inversión;</a:t>
            </a:r>
          </a:p>
          <a:p>
            <a:r>
              <a:rPr lang="es-SV" sz="1400" dirty="0"/>
              <a:t>-       Coordinar la ejecución de proyectos estratégicos.</a:t>
            </a:r>
          </a:p>
          <a:p>
            <a:endParaRPr lang="es-SV" sz="1400" dirty="0"/>
          </a:p>
        </p:txBody>
      </p:sp>
      <p:pic>
        <p:nvPicPr>
          <p:cNvPr id="3" name="2 Imagen"/>
          <p:cNvPicPr>
            <a:picLocks noChangeAspect="1"/>
          </p:cNvPicPr>
          <p:nvPr/>
        </p:nvPicPr>
        <p:blipFill rotWithShape="1">
          <a:blip r:embed="rId2" cstate="print">
            <a:extLst>
              <a:ext uri="{28A0092B-C50C-407E-A947-70E740481C1C}">
                <a14:useLocalDpi xmlns:a14="http://schemas.microsoft.com/office/drawing/2010/main" val="0"/>
              </a:ext>
            </a:extLst>
          </a:blip>
          <a:srcRect t="22061" b="24503"/>
          <a:stretch/>
        </p:blipFill>
        <p:spPr>
          <a:xfrm>
            <a:off x="7236296" y="6058916"/>
            <a:ext cx="1825036" cy="753576"/>
          </a:xfrm>
          <a:prstGeom prst="rect">
            <a:avLst/>
          </a:prstGeom>
        </p:spPr>
      </p:pic>
      <p:sp>
        <p:nvSpPr>
          <p:cNvPr id="4" name="3 Flecha izquierda">
            <a:hlinkClick r:id="rId3" action="ppaction://hlinksldjump"/>
          </p:cNvPr>
          <p:cNvSpPr/>
          <p:nvPr/>
        </p:nvSpPr>
        <p:spPr>
          <a:xfrm>
            <a:off x="7596336" y="575974"/>
            <a:ext cx="648929" cy="2909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14073402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90890" y="269507"/>
            <a:ext cx="8142971" cy="5355312"/>
          </a:xfrm>
          <a:prstGeom prst="rect">
            <a:avLst/>
          </a:prstGeom>
        </p:spPr>
        <p:txBody>
          <a:bodyPr wrap="square">
            <a:spAutoFit/>
          </a:bodyPr>
          <a:lstStyle/>
          <a:p>
            <a:r>
              <a:rPr lang="es-SV" b="1" dirty="0"/>
              <a:t>DESCRIPCIÓN DE FUNCIONES POR UNIDAD ORGANIZATIVA </a:t>
            </a:r>
            <a:endParaRPr lang="es-SV" sz="1600" dirty="0"/>
          </a:p>
          <a:p>
            <a:r>
              <a:rPr lang="es-SV" sz="1200" dirty="0"/>
              <a:t> </a:t>
            </a:r>
          </a:p>
          <a:p>
            <a:r>
              <a:rPr lang="es-SV" sz="1200" b="1" dirty="0"/>
              <a:t>Dirección de Exportaciones </a:t>
            </a:r>
            <a:endParaRPr lang="es-SV" sz="1200" dirty="0"/>
          </a:p>
          <a:p>
            <a:r>
              <a:rPr lang="es-SV" sz="1200" b="1" dirty="0"/>
              <a:t> </a:t>
            </a:r>
            <a:endParaRPr lang="es-SV" sz="1200" dirty="0"/>
          </a:p>
          <a:p>
            <a:r>
              <a:rPr lang="es-SV" sz="1200" b="1" dirty="0"/>
              <a:t>Objetivo general </a:t>
            </a:r>
            <a:endParaRPr lang="es-SV" sz="1200" dirty="0"/>
          </a:p>
          <a:p>
            <a:r>
              <a:rPr lang="es-SV" sz="1200" b="1" dirty="0"/>
              <a:t> </a:t>
            </a:r>
            <a:endParaRPr lang="es-SV" sz="1200" dirty="0"/>
          </a:p>
          <a:p>
            <a:r>
              <a:rPr lang="es-SV" sz="1200" dirty="0"/>
              <a:t> Promover las exportaciones de bienes y servicios producidos en El Salvador, a fin de impulsar el crecimiento económico, la diversificación de la oferta exportable y la generación de más y mejores oportunidades de empleo en el país. </a:t>
            </a:r>
          </a:p>
          <a:p>
            <a:r>
              <a:rPr lang="es-SV" sz="1200" dirty="0"/>
              <a:t> </a:t>
            </a:r>
          </a:p>
          <a:p>
            <a:r>
              <a:rPr lang="es-SV" sz="1200" dirty="0"/>
              <a:t> </a:t>
            </a:r>
          </a:p>
          <a:p>
            <a:r>
              <a:rPr lang="es-SV" sz="1200" b="1" dirty="0"/>
              <a:t>Funciones  </a:t>
            </a:r>
            <a:endParaRPr lang="es-SV" sz="1200" dirty="0"/>
          </a:p>
          <a:p>
            <a:pPr lvl="0" fontAlgn="base"/>
            <a:r>
              <a:rPr lang="es-SV" sz="1200" dirty="0"/>
              <a:t>Realizar el estudio, proposición y ejecución de todas las acciones concernientes a la promoción, diversificación y estímulo del comercio exterior del país; </a:t>
            </a:r>
          </a:p>
          <a:p>
            <a:pPr lvl="0" fontAlgn="base"/>
            <a:r>
              <a:rPr lang="es-SV" sz="1200" dirty="0"/>
              <a:t>Promover las exportaciones, a través de la identificación de oportunidades, generación de información estratégica de mercados, difusión para el aprovechamiento de los tratados internacionales y monitoreo del clima de negocios; </a:t>
            </a:r>
          </a:p>
          <a:p>
            <a:pPr lvl="0" fontAlgn="base"/>
            <a:r>
              <a:rPr lang="es-SV" sz="1200" dirty="0"/>
              <a:t>Desarrollar actividades de difusión y promoción de los productos y servicios que conforman la oferta exportable y organizar la visita a clientes potenciales y misiones comerciales con empresarios salvadoreños, facilitando contactos de negocios; </a:t>
            </a:r>
          </a:p>
          <a:p>
            <a:pPr lvl="0" fontAlgn="base"/>
            <a:r>
              <a:rPr lang="es-SV" sz="1200" dirty="0"/>
              <a:t>Apoyar y promover la competitividad de las empresas y la diversificación de productos y mercados, a través de servicios de información, asesoría, capacitación y asistencia técnica; </a:t>
            </a:r>
          </a:p>
          <a:p>
            <a:pPr lvl="0" fontAlgn="base"/>
            <a:r>
              <a:rPr lang="es-SV" sz="1200" dirty="0"/>
              <a:t>Identificar obstáculos que afecten las exportaciones, coordinar con las entidades gubernamentales y las medidas necesarias para solventarlos; </a:t>
            </a:r>
          </a:p>
          <a:p>
            <a:pPr lvl="0" fontAlgn="base"/>
            <a:r>
              <a:rPr lang="es-SV" sz="1200" dirty="0"/>
              <a:t>Organizar misiones públicas y privadas al exterior. Así mismo, promover la visita de misiones comerciales extranjeras, auxiliares en la programación de sus actividades y atenderlas durante su permanencia en el país; </a:t>
            </a:r>
          </a:p>
          <a:p>
            <a:pPr lvl="0" fontAlgn="base"/>
            <a:r>
              <a:rPr lang="es-SV" sz="1200" dirty="0"/>
              <a:t>Organizar las ferias comerciales de El Salvador en el exterior y preparar o colaborar en la realización de eventos internacionales; </a:t>
            </a:r>
          </a:p>
          <a:p>
            <a:pPr lvl="0" fontAlgn="base"/>
            <a:r>
              <a:rPr lang="es-SV" sz="1200" dirty="0"/>
              <a:t>Formular a los sectores público y privado proposiciones para el óptimo aprovechamiento de los mercados internacionales; y</a:t>
            </a:r>
          </a:p>
          <a:p>
            <a:pPr lvl="0" fontAlgn="base"/>
            <a:r>
              <a:rPr lang="es-SV" sz="1200" dirty="0"/>
              <a:t>Realizar una labor permanente de difusión en el mercado internacional de los productos nacionales para crear, extender o intensificar su demanda en las mejores condiciones.</a:t>
            </a:r>
          </a:p>
          <a:p>
            <a:endParaRPr lang="es-SV" sz="1200" dirty="0"/>
          </a:p>
        </p:txBody>
      </p:sp>
      <p:pic>
        <p:nvPicPr>
          <p:cNvPr id="3" name="2 Imagen"/>
          <p:cNvPicPr>
            <a:picLocks noChangeAspect="1"/>
          </p:cNvPicPr>
          <p:nvPr/>
        </p:nvPicPr>
        <p:blipFill rotWithShape="1">
          <a:blip r:embed="rId2" cstate="print">
            <a:extLst>
              <a:ext uri="{28A0092B-C50C-407E-A947-70E740481C1C}">
                <a14:useLocalDpi xmlns:a14="http://schemas.microsoft.com/office/drawing/2010/main" val="0"/>
              </a:ext>
            </a:extLst>
          </a:blip>
          <a:srcRect t="22061" b="24503"/>
          <a:stretch/>
        </p:blipFill>
        <p:spPr>
          <a:xfrm>
            <a:off x="7236296" y="6058916"/>
            <a:ext cx="1825036" cy="753576"/>
          </a:xfrm>
          <a:prstGeom prst="rect">
            <a:avLst/>
          </a:prstGeom>
        </p:spPr>
      </p:pic>
      <p:sp>
        <p:nvSpPr>
          <p:cNvPr id="4" name="3 Flecha izquierda">
            <a:hlinkClick r:id="rId3" action="ppaction://hlinksldjump"/>
          </p:cNvPr>
          <p:cNvSpPr/>
          <p:nvPr/>
        </p:nvSpPr>
        <p:spPr>
          <a:xfrm>
            <a:off x="7499885" y="566236"/>
            <a:ext cx="648929" cy="2909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35275315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90889" y="161353"/>
            <a:ext cx="8142971" cy="5801588"/>
          </a:xfrm>
          <a:prstGeom prst="rect">
            <a:avLst/>
          </a:prstGeom>
        </p:spPr>
        <p:txBody>
          <a:bodyPr wrap="square">
            <a:spAutoFit/>
          </a:bodyPr>
          <a:lstStyle/>
          <a:p>
            <a:r>
              <a:rPr lang="es-SV" sz="1400" b="1" dirty="0"/>
              <a:t>DESCRIPCIÓN DE FUNCIONES POR UNIDAD ORGANIZATIVA </a:t>
            </a:r>
            <a:endParaRPr lang="es-SV" sz="1200" dirty="0"/>
          </a:p>
          <a:p>
            <a:r>
              <a:rPr lang="es-SV" sz="1050" dirty="0"/>
              <a:t> </a:t>
            </a:r>
          </a:p>
          <a:p>
            <a:pPr lvl="0"/>
            <a:r>
              <a:rPr lang="es-SV" sz="1050" b="1" dirty="0"/>
              <a:t>Gerencia de Desarrollo Exportador</a:t>
            </a:r>
            <a:endParaRPr lang="es-SV" sz="1050" dirty="0"/>
          </a:p>
          <a:p>
            <a:r>
              <a:rPr lang="es-SV" sz="1050" b="1" dirty="0"/>
              <a:t> </a:t>
            </a:r>
            <a:endParaRPr lang="es-SV" sz="1050" dirty="0"/>
          </a:p>
          <a:p>
            <a:r>
              <a:rPr lang="es-SV" sz="1050" b="1" dirty="0"/>
              <a:t>Objetivo general</a:t>
            </a:r>
            <a:endParaRPr lang="es-SV" sz="1050" dirty="0"/>
          </a:p>
          <a:p>
            <a:r>
              <a:rPr lang="es-SV" sz="1050" dirty="0"/>
              <a:t> </a:t>
            </a:r>
          </a:p>
          <a:p>
            <a:r>
              <a:rPr lang="es-SV" sz="1050" dirty="0"/>
              <a:t>Proponer, administrar y dar seguimiento a diferentes instrumentos y programas de apoyo a empresas exportadoras o con potencial exportador para facilitar su inserción y/o consolidación exitosa en los mercados internacionales.</a:t>
            </a:r>
          </a:p>
          <a:p>
            <a:r>
              <a:rPr lang="es-SV" sz="1050" dirty="0"/>
              <a:t> </a:t>
            </a:r>
          </a:p>
          <a:p>
            <a:r>
              <a:rPr lang="es-SV" sz="1050" b="1" dirty="0"/>
              <a:t>Funciones</a:t>
            </a:r>
            <a:endParaRPr lang="es-SV" sz="1050" dirty="0"/>
          </a:p>
          <a:p>
            <a:r>
              <a:rPr lang="es-SV" sz="1050" b="1" dirty="0"/>
              <a:t> </a:t>
            </a:r>
            <a:endParaRPr lang="es-SV" sz="1050" dirty="0"/>
          </a:p>
          <a:p>
            <a:pPr lvl="0" fontAlgn="base"/>
            <a:r>
              <a:rPr lang="es-SV" sz="1050" dirty="0"/>
              <a:t>Proponer y elaborar el plan anual de trabajo y presupuesto para la autorización del Director de Exportaciones, así como su respectivo seguimiento una vez aprobado;</a:t>
            </a:r>
          </a:p>
          <a:p>
            <a:pPr lvl="0" fontAlgn="base"/>
            <a:r>
              <a:rPr lang="es-SV" sz="1050" dirty="0"/>
              <a:t>Administrar y dar seguimiento a consultorías u otros servicios contratados en el marco del trabajo planificado por la gerencia y la Dirección de Exportaciones;</a:t>
            </a:r>
          </a:p>
          <a:p>
            <a:pPr lvl="0" fontAlgn="base"/>
            <a:r>
              <a:rPr lang="es-SV" sz="1050" dirty="0"/>
              <a:t>Apoyar a los asesores de la gerencia, en la elaboración de los planes de trabajos con las empresas atendidas, definiendo para cada caso la o las estrategias de desarrollo de exportaciones, requeridas para su exitosa inserción en los mercados externos (capacitaciones, asesorías especializadas,  entre otras);</a:t>
            </a:r>
          </a:p>
          <a:p>
            <a:pPr lvl="0" fontAlgn="base"/>
            <a:r>
              <a:rPr lang="es-SV" sz="1050" dirty="0"/>
              <a:t>Diseñar, desarrollar y ejecutar proyectos especiales orientados a fomentar y/o promover las exportaciones;</a:t>
            </a:r>
          </a:p>
          <a:p>
            <a:pPr lvl="0" fontAlgn="base"/>
            <a:r>
              <a:rPr lang="es-SV" sz="1050" dirty="0"/>
              <a:t>Ser enlace entre PROESA y diferentes instituciones públicas, privadas y de la cooperación internacional para la ejecución de proyectos puntuales de fomento y promoción de las exportaciones  a solicitud de la Dirección de Exportaciones;</a:t>
            </a:r>
          </a:p>
          <a:p>
            <a:pPr lvl="0" fontAlgn="base"/>
            <a:r>
              <a:rPr lang="es-SV" sz="1050" dirty="0"/>
              <a:t>Apoyar, a través de la elaboración de proyectos, la gestión para la obtención de fuentes de cooperación técnica y financiera para ejecutar programas de fomento y promoción de las exportaciones;</a:t>
            </a:r>
          </a:p>
          <a:p>
            <a:pPr lvl="0" fontAlgn="base"/>
            <a:r>
              <a:rPr lang="es-SV" sz="1050" dirty="0"/>
              <a:t>Elaborar reportes de seguimiento y de resultados de las diferentes actividades realizadas en la gerencia;</a:t>
            </a:r>
          </a:p>
          <a:p>
            <a:pPr lvl="0" fontAlgn="base"/>
            <a:r>
              <a:rPr lang="es-SV" sz="1050" dirty="0"/>
              <a:t>Desarrollar las acciones requeridas para lograr el impacto anual deseado por la gerencia de Desarrollo Exportador y la Dirección de Exportaciones;</a:t>
            </a:r>
          </a:p>
          <a:p>
            <a:pPr lvl="0" fontAlgn="base"/>
            <a:r>
              <a:rPr lang="es-SV" sz="1050" dirty="0"/>
              <a:t>Coordinar actividades interinstitucionales a nivel nacional para la eficiente ejecución de programas que permitan que las empresas exportadoras se preparen para los mercados de exportación;</a:t>
            </a:r>
          </a:p>
          <a:p>
            <a:pPr lvl="0" fontAlgn="base"/>
            <a:r>
              <a:rPr lang="es-SV" sz="1050" dirty="0"/>
              <a:t>Establecer vínculos con gremiales y personal de otras instituciones privadas, gubernamentales e internacionales relacionadas con la competitividad empresarial orientada a los mercados internacionales;</a:t>
            </a:r>
          </a:p>
          <a:p>
            <a:pPr lvl="0" fontAlgn="base"/>
            <a:r>
              <a:rPr lang="es-SV" sz="1050" dirty="0"/>
              <a:t>Promover y difundir los servicios prestados por la gerencia y la Dirección de Exportaciones;</a:t>
            </a:r>
          </a:p>
          <a:p>
            <a:pPr lvl="0" fontAlgn="base"/>
            <a:r>
              <a:rPr lang="es-SV" sz="1050" dirty="0"/>
              <a:t>Participar en seminarios, reuniones sean nacionales o internacionales sobre facilitación del proceso exportador para empresas y trasladar lo aprendido a los integrantes de la institución;</a:t>
            </a:r>
          </a:p>
          <a:p>
            <a:pPr lvl="0" fontAlgn="base"/>
            <a:r>
              <a:rPr lang="es-SV" sz="1050" dirty="0"/>
              <a:t>Participar en eventos de promoción comercial, cuando sea requerido para el cumplimiento de los objetivos de la gerencia de Desarrollo Exportador o la Dirección de Exportaciones.</a:t>
            </a:r>
          </a:p>
          <a:p>
            <a:endParaRPr lang="es-SV" sz="1050" dirty="0"/>
          </a:p>
        </p:txBody>
      </p:sp>
      <p:pic>
        <p:nvPicPr>
          <p:cNvPr id="3" name="2 Imagen"/>
          <p:cNvPicPr>
            <a:picLocks noChangeAspect="1"/>
          </p:cNvPicPr>
          <p:nvPr/>
        </p:nvPicPr>
        <p:blipFill rotWithShape="1">
          <a:blip r:embed="rId2" cstate="print">
            <a:extLst>
              <a:ext uri="{28A0092B-C50C-407E-A947-70E740481C1C}">
                <a14:useLocalDpi xmlns:a14="http://schemas.microsoft.com/office/drawing/2010/main" val="0"/>
              </a:ext>
            </a:extLst>
          </a:blip>
          <a:srcRect t="22061" b="24503"/>
          <a:stretch/>
        </p:blipFill>
        <p:spPr>
          <a:xfrm>
            <a:off x="7236296" y="6058916"/>
            <a:ext cx="1825036" cy="753576"/>
          </a:xfrm>
          <a:prstGeom prst="rect">
            <a:avLst/>
          </a:prstGeom>
        </p:spPr>
      </p:pic>
      <p:sp>
        <p:nvSpPr>
          <p:cNvPr id="4" name="3 Flecha izquierda">
            <a:hlinkClick r:id="rId3" action="ppaction://hlinksldjump"/>
          </p:cNvPr>
          <p:cNvSpPr/>
          <p:nvPr/>
        </p:nvSpPr>
        <p:spPr>
          <a:xfrm>
            <a:off x="7499885" y="476672"/>
            <a:ext cx="648929" cy="2909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6113155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90889" y="161353"/>
            <a:ext cx="8142971" cy="5478423"/>
          </a:xfrm>
          <a:prstGeom prst="rect">
            <a:avLst/>
          </a:prstGeom>
        </p:spPr>
        <p:txBody>
          <a:bodyPr wrap="square">
            <a:spAutoFit/>
          </a:bodyPr>
          <a:lstStyle/>
          <a:p>
            <a:r>
              <a:rPr lang="es-SV" sz="1400" b="1" dirty="0"/>
              <a:t>DESCRIPCIÓN DE FUNCIONES POR UNIDAD ORGANIZATIVA </a:t>
            </a:r>
            <a:endParaRPr lang="es-SV" sz="1200" dirty="0"/>
          </a:p>
          <a:p>
            <a:r>
              <a:rPr lang="es-SV" sz="1050" dirty="0"/>
              <a:t> </a:t>
            </a:r>
          </a:p>
          <a:p>
            <a:pPr lvl="0"/>
            <a:r>
              <a:rPr lang="es-SV" sz="1050" b="1" dirty="0"/>
              <a:t>Gerencia de Promoción Comercial</a:t>
            </a:r>
            <a:endParaRPr lang="es-SV" sz="1050" dirty="0"/>
          </a:p>
          <a:p>
            <a:r>
              <a:rPr lang="es-SV" sz="1050" b="1" dirty="0"/>
              <a:t> </a:t>
            </a:r>
            <a:endParaRPr lang="es-SV" sz="1050" dirty="0"/>
          </a:p>
          <a:p>
            <a:r>
              <a:rPr lang="es-SV" sz="1050" b="1" dirty="0"/>
              <a:t>Objetivo general</a:t>
            </a:r>
            <a:endParaRPr lang="es-SV" sz="1050" dirty="0"/>
          </a:p>
          <a:p>
            <a:r>
              <a:rPr lang="es-SV" sz="1050" dirty="0"/>
              <a:t> </a:t>
            </a:r>
          </a:p>
          <a:p>
            <a:r>
              <a:rPr lang="es-SV" sz="1050" dirty="0"/>
              <a:t>Implementar los planes y proyectos relativos a la promoción en el exterior de la oferta exportable salvadoreña a través de medios electrónicos, participación en ferias internacionales, organización de misiones comerciales, y otros instrumentos diseñados para tal propósito. Así mismo, contribuir al fortalecimiento de la imagen del país como exportador de bienes y servicios de primera calidad.</a:t>
            </a:r>
          </a:p>
          <a:p>
            <a:r>
              <a:rPr lang="es-SV" sz="1050" b="1" dirty="0"/>
              <a:t> </a:t>
            </a:r>
            <a:endParaRPr lang="es-SV" sz="1050" dirty="0"/>
          </a:p>
          <a:p>
            <a:r>
              <a:rPr lang="es-SV" sz="1050" b="1" dirty="0"/>
              <a:t>Funciones</a:t>
            </a:r>
            <a:endParaRPr lang="es-SV" sz="1050" dirty="0"/>
          </a:p>
          <a:p>
            <a:r>
              <a:rPr lang="es-SV" sz="1050" dirty="0"/>
              <a:t> </a:t>
            </a:r>
          </a:p>
          <a:p>
            <a:pPr lvl="0" fontAlgn="base"/>
            <a:r>
              <a:rPr lang="es-SV" sz="1050" dirty="0"/>
              <a:t>Diseñar y proponer los instrumentos de promoción comercial más adecuados para facilitar el acceso de los bienes y servicios salvadoreños a los mercados externos;</a:t>
            </a:r>
          </a:p>
          <a:p>
            <a:pPr lvl="0" fontAlgn="base"/>
            <a:r>
              <a:rPr lang="es-SV" sz="1050" dirty="0"/>
              <a:t>Elaborar y proponer plan anual de promoción comercial;</a:t>
            </a:r>
          </a:p>
          <a:p>
            <a:pPr lvl="0" fontAlgn="base"/>
            <a:r>
              <a:rPr lang="es-SV" sz="1050" dirty="0"/>
              <a:t>Coordinar la ejecución de todas las actividades de promoción comercial en el exterior;</a:t>
            </a:r>
          </a:p>
          <a:p>
            <a:pPr lvl="0" fontAlgn="base"/>
            <a:r>
              <a:rPr lang="es-SV" sz="1050" dirty="0"/>
              <a:t>Brindar asesoría sobre los eventos internacionales óptimos para promover los productos de exportación, tales como ferias, seminarios, misiones comerciales y otros;</a:t>
            </a:r>
          </a:p>
          <a:p>
            <a:pPr lvl="0" fontAlgn="base"/>
            <a:r>
              <a:rPr lang="es-SV" sz="1050" dirty="0"/>
              <a:t>Organizar y acompañar a empresarios con potencial exportador a eventos de promoción comercial en el exterior;</a:t>
            </a:r>
          </a:p>
          <a:p>
            <a:pPr lvl="0" fontAlgn="base"/>
            <a:r>
              <a:rPr lang="es-SV" sz="1050" dirty="0"/>
              <a:t>Focalizar el trabajo de los colaboradores en asesoría comercial, la promoción de los eventos internacionales y seguimiento de las expectativas de ventas de las empresas exportadoras como productos de la participación en eventos de promoción comercial y programas específicos administrados por la gerencia como apoyo a los exportadores;</a:t>
            </a:r>
          </a:p>
          <a:p>
            <a:pPr lvl="0" fontAlgn="base"/>
            <a:r>
              <a:rPr lang="es-SV" sz="1050" dirty="0"/>
              <a:t>Proporcionar al área de comunicaciones la información necesaria para informar sobre la organización y los resultados de las actividades de promoción comercial;</a:t>
            </a:r>
          </a:p>
          <a:p>
            <a:pPr lvl="0" fontAlgn="base"/>
            <a:r>
              <a:rPr lang="es-SV" sz="1050" dirty="0"/>
              <a:t>Establecer contactos comerciales con posibles importadores de productos salvadoreños en el extranjero y promover encuentros entre estos y los exportadores salvadoreños;</a:t>
            </a:r>
          </a:p>
          <a:p>
            <a:pPr lvl="0" fontAlgn="base"/>
            <a:r>
              <a:rPr lang="es-SV" sz="1050" dirty="0"/>
              <a:t>Divulgación de casos de éxito en coordinación con la unidad de Comunicaciones Institucional;</a:t>
            </a:r>
          </a:p>
          <a:p>
            <a:pPr lvl="0" fontAlgn="base"/>
            <a:r>
              <a:rPr lang="es-SV" sz="1050" dirty="0"/>
              <a:t>Coordinar con otras instituciones relacionadas, el apoyo técnico y financiero a los exportadores para facilitar su participación en las actividades de promoción comercial;</a:t>
            </a:r>
          </a:p>
          <a:p>
            <a:pPr lvl="0" fontAlgn="base"/>
            <a:r>
              <a:rPr lang="es-SV" sz="1050" dirty="0"/>
              <a:t>Coordinar la compra de material promocional con la imagen de El Salvador para ser utilizados en eventos internacionales;</a:t>
            </a:r>
          </a:p>
          <a:p>
            <a:pPr lvl="0" fontAlgn="base"/>
            <a:r>
              <a:rPr lang="es-SV" sz="1050" dirty="0"/>
              <a:t>Actividades inherentes a su cargo delegadas por la Director de Exportaciones;</a:t>
            </a:r>
          </a:p>
          <a:p>
            <a:pPr lvl="0" fontAlgn="base"/>
            <a:r>
              <a:rPr lang="es-SV" sz="1050" dirty="0"/>
              <a:t>Actividades inherentes a su cargo delegadas por la Presidencia;</a:t>
            </a:r>
          </a:p>
          <a:p>
            <a:endParaRPr lang="es-SV" sz="1050" dirty="0"/>
          </a:p>
        </p:txBody>
      </p:sp>
      <p:pic>
        <p:nvPicPr>
          <p:cNvPr id="3" name="2 Imagen"/>
          <p:cNvPicPr>
            <a:picLocks noChangeAspect="1"/>
          </p:cNvPicPr>
          <p:nvPr/>
        </p:nvPicPr>
        <p:blipFill rotWithShape="1">
          <a:blip r:embed="rId2" cstate="print">
            <a:extLst>
              <a:ext uri="{28A0092B-C50C-407E-A947-70E740481C1C}">
                <a14:useLocalDpi xmlns:a14="http://schemas.microsoft.com/office/drawing/2010/main" val="0"/>
              </a:ext>
            </a:extLst>
          </a:blip>
          <a:srcRect t="22061" b="24503"/>
          <a:stretch/>
        </p:blipFill>
        <p:spPr>
          <a:xfrm>
            <a:off x="7236296" y="6058916"/>
            <a:ext cx="1825036" cy="753576"/>
          </a:xfrm>
          <a:prstGeom prst="rect">
            <a:avLst/>
          </a:prstGeom>
        </p:spPr>
      </p:pic>
      <p:sp>
        <p:nvSpPr>
          <p:cNvPr id="4" name="3 Flecha izquierda">
            <a:hlinkClick r:id="rId3" action="ppaction://hlinksldjump"/>
          </p:cNvPr>
          <p:cNvSpPr/>
          <p:nvPr/>
        </p:nvSpPr>
        <p:spPr>
          <a:xfrm>
            <a:off x="7499885" y="557502"/>
            <a:ext cx="648929" cy="2909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10922661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90888" y="318669"/>
            <a:ext cx="8142971" cy="4616648"/>
          </a:xfrm>
          <a:prstGeom prst="rect">
            <a:avLst/>
          </a:prstGeom>
        </p:spPr>
        <p:txBody>
          <a:bodyPr wrap="square">
            <a:spAutoFit/>
          </a:bodyPr>
          <a:lstStyle/>
          <a:p>
            <a:r>
              <a:rPr lang="es-SV" b="1" dirty="0"/>
              <a:t>DESCRIPCIÓN DE FUNCIONES POR UNIDAD ORGANIZATIVA </a:t>
            </a:r>
            <a:endParaRPr lang="es-SV" sz="1600" dirty="0"/>
          </a:p>
          <a:p>
            <a:r>
              <a:rPr lang="es-SV" sz="1200" dirty="0"/>
              <a:t> </a:t>
            </a:r>
          </a:p>
          <a:p>
            <a:r>
              <a:rPr lang="es-SV" sz="1200" b="1" dirty="0"/>
              <a:t>Dirección de Asocios Público Privados </a:t>
            </a:r>
            <a:endParaRPr lang="es-SV" sz="1200" dirty="0"/>
          </a:p>
          <a:p>
            <a:r>
              <a:rPr lang="es-SV" sz="1200" b="1" dirty="0"/>
              <a:t> </a:t>
            </a:r>
            <a:endParaRPr lang="es-SV" sz="1200" dirty="0"/>
          </a:p>
          <a:p>
            <a:r>
              <a:rPr lang="es-SV" sz="1200" b="1" dirty="0"/>
              <a:t>Objetivo general   </a:t>
            </a:r>
            <a:endParaRPr lang="es-SV" sz="1200" dirty="0"/>
          </a:p>
          <a:p>
            <a:r>
              <a:rPr lang="es-SV" sz="1200" dirty="0"/>
              <a:t> </a:t>
            </a:r>
          </a:p>
          <a:p>
            <a:r>
              <a:rPr lang="es-SV" sz="1200" dirty="0"/>
              <a:t>Promover y dirigir estratégicamente los esquemas colaborativos de inversión entre el sector público y sector privado, en particular los Asocios Público Privado para fomento de proyectos de inversión en infraestructura y de prestación de servicios, con el propósito de lograr su viabilidad con alta rentabilidad social y en coordinación con las instituciones del sector público que lo requieran. </a:t>
            </a:r>
          </a:p>
          <a:p>
            <a:r>
              <a:rPr lang="es-SV" sz="1200" dirty="0"/>
              <a:t> </a:t>
            </a:r>
          </a:p>
          <a:p>
            <a:r>
              <a:rPr lang="es-SV" sz="1200" b="1" dirty="0"/>
              <a:t>Funciones</a:t>
            </a:r>
            <a:r>
              <a:rPr lang="es-SV" sz="1200" dirty="0"/>
              <a:t> </a:t>
            </a:r>
          </a:p>
          <a:p>
            <a:r>
              <a:rPr lang="es-SV" sz="1200" dirty="0"/>
              <a:t> </a:t>
            </a:r>
          </a:p>
          <a:p>
            <a:pPr lvl="0" fontAlgn="base"/>
            <a:r>
              <a:rPr lang="es-SV" sz="1200" dirty="0"/>
              <a:t>Manejar las relaciones interinstitucionales para la coordinación de los proyectos en Asocios Público Privados;  </a:t>
            </a:r>
          </a:p>
          <a:p>
            <a:pPr lvl="0" fontAlgn="base"/>
            <a:r>
              <a:rPr lang="es-SV" sz="1200" dirty="0"/>
              <a:t>Dirigir, coordinar, supervisar y evaluar las diferentes actividades, para el cumplimiento del plan de trabajo;  </a:t>
            </a:r>
          </a:p>
          <a:p>
            <a:pPr lvl="0" fontAlgn="base"/>
            <a:r>
              <a:rPr lang="es-SV" sz="1200" dirty="0"/>
              <a:t>Elaboración de diseño de bases de licitación y borrador de contrato;  </a:t>
            </a:r>
          </a:p>
          <a:p>
            <a:pPr lvl="0" fontAlgn="base"/>
            <a:r>
              <a:rPr lang="es-SV" sz="1200" dirty="0"/>
              <a:t>Presentar a la Presidencia y al Consejo Directivo los avances de los proyectos para las aprobaciones respectivas de la Ley de Asocios Público Privados;  </a:t>
            </a:r>
          </a:p>
          <a:p>
            <a:pPr lvl="0" fontAlgn="base"/>
            <a:r>
              <a:rPr lang="es-SV" sz="1200" dirty="0"/>
              <a:t>Elaborar y dar seguimiento del Plan de Trabajo de la Dirección de Asocios Publico Privados;  </a:t>
            </a:r>
          </a:p>
          <a:p>
            <a:pPr lvl="0" fontAlgn="base"/>
            <a:r>
              <a:rPr lang="es-SV" sz="1200" dirty="0"/>
              <a:t>Promover proyectos de Asocios Público Privados en el País y en el Extranjero a inversionistas potenciales;  </a:t>
            </a:r>
          </a:p>
          <a:p>
            <a:pPr lvl="0" fontAlgn="base"/>
            <a:r>
              <a:rPr lang="es-SV" sz="1200" dirty="0"/>
              <a:t>Cumplir las normas de transparencia establecidas en Ley Asocios Público privados y en el marco jurídico aplicable; y </a:t>
            </a:r>
          </a:p>
          <a:p>
            <a:pPr lvl="0" fontAlgn="base"/>
            <a:r>
              <a:rPr lang="es-SV" sz="1200" dirty="0"/>
              <a:t>Elaborar análisis jurídicos de las bases y contratos que la Dirección de Asocios Público Privados elabore en conjunto con las Instituciones Contratantes del Estado.  </a:t>
            </a:r>
          </a:p>
          <a:p>
            <a:endParaRPr lang="es-SV" sz="1200" dirty="0"/>
          </a:p>
        </p:txBody>
      </p:sp>
      <p:pic>
        <p:nvPicPr>
          <p:cNvPr id="3" name="2 Imagen"/>
          <p:cNvPicPr>
            <a:picLocks noChangeAspect="1"/>
          </p:cNvPicPr>
          <p:nvPr/>
        </p:nvPicPr>
        <p:blipFill rotWithShape="1">
          <a:blip r:embed="rId2" cstate="print">
            <a:extLst>
              <a:ext uri="{28A0092B-C50C-407E-A947-70E740481C1C}">
                <a14:useLocalDpi xmlns:a14="http://schemas.microsoft.com/office/drawing/2010/main" val="0"/>
              </a:ext>
            </a:extLst>
          </a:blip>
          <a:srcRect t="22061" b="24503"/>
          <a:stretch/>
        </p:blipFill>
        <p:spPr>
          <a:xfrm>
            <a:off x="7236296" y="6058916"/>
            <a:ext cx="1825036" cy="753576"/>
          </a:xfrm>
          <a:prstGeom prst="rect">
            <a:avLst/>
          </a:prstGeom>
        </p:spPr>
      </p:pic>
      <p:sp>
        <p:nvSpPr>
          <p:cNvPr id="4" name="3 Flecha izquierda">
            <a:hlinkClick r:id="rId3" action="ppaction://hlinksldjump"/>
          </p:cNvPr>
          <p:cNvSpPr/>
          <p:nvPr/>
        </p:nvSpPr>
        <p:spPr>
          <a:xfrm>
            <a:off x="7531461" y="566236"/>
            <a:ext cx="648929" cy="2909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7578780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90888" y="318669"/>
            <a:ext cx="8142971" cy="3323987"/>
          </a:xfrm>
          <a:prstGeom prst="rect">
            <a:avLst/>
          </a:prstGeom>
        </p:spPr>
        <p:txBody>
          <a:bodyPr wrap="square">
            <a:spAutoFit/>
          </a:bodyPr>
          <a:lstStyle/>
          <a:p>
            <a:r>
              <a:rPr lang="es-SV" b="1" dirty="0"/>
              <a:t>DESCRIPCIÓN DE FUNCIONES POR UNIDAD ORGANIZATIVA </a:t>
            </a:r>
            <a:endParaRPr lang="es-SV" sz="1600" dirty="0"/>
          </a:p>
          <a:p>
            <a:r>
              <a:rPr lang="es-SV" sz="1200" dirty="0"/>
              <a:t> </a:t>
            </a:r>
          </a:p>
          <a:p>
            <a:pPr lvl="0"/>
            <a:r>
              <a:rPr lang="es-SV" sz="1200" b="1" dirty="0"/>
              <a:t>Gerencia Legal de APP</a:t>
            </a:r>
            <a:endParaRPr lang="es-SV" sz="1200" dirty="0"/>
          </a:p>
          <a:p>
            <a:r>
              <a:rPr lang="es-SV" sz="1200" b="1" dirty="0"/>
              <a:t> </a:t>
            </a:r>
            <a:endParaRPr lang="es-SV" sz="1200" dirty="0"/>
          </a:p>
          <a:p>
            <a:r>
              <a:rPr lang="es-SV" sz="1200" b="1" dirty="0"/>
              <a:t>Objetivo general</a:t>
            </a:r>
            <a:endParaRPr lang="es-SV" sz="1200" dirty="0"/>
          </a:p>
          <a:p>
            <a:r>
              <a:rPr lang="es-SV" sz="1200" b="1" dirty="0"/>
              <a:t> </a:t>
            </a:r>
            <a:endParaRPr lang="es-SV" sz="1200" dirty="0"/>
          </a:p>
          <a:p>
            <a:r>
              <a:rPr lang="es-SV" sz="1200" dirty="0"/>
              <a:t>Elaborar las bases de licitación y borradores de contratos de cada proyecto de APP</a:t>
            </a:r>
          </a:p>
          <a:p>
            <a:r>
              <a:rPr lang="es-SV" sz="1200" b="1" dirty="0"/>
              <a:t> </a:t>
            </a:r>
            <a:endParaRPr lang="es-SV" sz="1200" dirty="0"/>
          </a:p>
          <a:p>
            <a:r>
              <a:rPr lang="es-SV" sz="1200" b="1" dirty="0"/>
              <a:t>Funciones</a:t>
            </a:r>
            <a:endParaRPr lang="es-SV" sz="1200" dirty="0"/>
          </a:p>
          <a:p>
            <a:r>
              <a:rPr lang="es-SV" sz="1200" b="1" dirty="0"/>
              <a:t> </a:t>
            </a:r>
            <a:endParaRPr lang="es-SV" sz="1200" dirty="0"/>
          </a:p>
          <a:p>
            <a:pPr lvl="0" fontAlgn="base"/>
            <a:r>
              <a:rPr lang="es-SV" sz="1200" dirty="0"/>
              <a:t>Evaluar jurídicamente y diseñar documentos de bases de licitación</a:t>
            </a:r>
          </a:p>
          <a:p>
            <a:pPr lvl="0" fontAlgn="base"/>
            <a:r>
              <a:rPr lang="es-SV" sz="1200" dirty="0"/>
              <a:t>Supervisar la elaboración borradores de contratos  de APP</a:t>
            </a:r>
          </a:p>
          <a:p>
            <a:pPr lvl="0" fontAlgn="base"/>
            <a:r>
              <a:rPr lang="es-SV" sz="1200" dirty="0"/>
              <a:t>Cumplir las normas de transparencia establecidas en Ley APP y en el marco jurídico aplicable</a:t>
            </a:r>
          </a:p>
          <a:p>
            <a:pPr lvl="0" fontAlgn="base"/>
            <a:r>
              <a:rPr lang="es-SV" sz="1200" dirty="0"/>
              <a:t>Participar en foros o eventos internacionales previamente identificados para la obtención de contactos</a:t>
            </a:r>
          </a:p>
          <a:p>
            <a:pPr lvl="0" fontAlgn="base"/>
            <a:r>
              <a:rPr lang="es-SV" sz="1200" dirty="0"/>
              <a:t>Elaborar análisis jurídicos de las bases y contratos que la Dirección de Asocios Público Privados elabore en conjunto con las Instituciones Contratantes del Estado.</a:t>
            </a:r>
          </a:p>
          <a:p>
            <a:endParaRPr lang="es-SV" sz="1200" dirty="0"/>
          </a:p>
        </p:txBody>
      </p:sp>
      <p:pic>
        <p:nvPicPr>
          <p:cNvPr id="3" name="2 Imagen"/>
          <p:cNvPicPr>
            <a:picLocks noChangeAspect="1"/>
          </p:cNvPicPr>
          <p:nvPr/>
        </p:nvPicPr>
        <p:blipFill rotWithShape="1">
          <a:blip r:embed="rId2" cstate="print">
            <a:extLst>
              <a:ext uri="{28A0092B-C50C-407E-A947-70E740481C1C}">
                <a14:useLocalDpi xmlns:a14="http://schemas.microsoft.com/office/drawing/2010/main" val="0"/>
              </a:ext>
            </a:extLst>
          </a:blip>
          <a:srcRect t="22061" b="24503"/>
          <a:stretch/>
        </p:blipFill>
        <p:spPr>
          <a:xfrm>
            <a:off x="7236296" y="6058916"/>
            <a:ext cx="1825036" cy="753576"/>
          </a:xfrm>
          <a:prstGeom prst="rect">
            <a:avLst/>
          </a:prstGeom>
        </p:spPr>
      </p:pic>
      <p:sp>
        <p:nvSpPr>
          <p:cNvPr id="4" name="3 Flecha izquierda">
            <a:hlinkClick r:id="rId3" action="ppaction://hlinksldjump"/>
          </p:cNvPr>
          <p:cNvSpPr/>
          <p:nvPr/>
        </p:nvSpPr>
        <p:spPr>
          <a:xfrm>
            <a:off x="7499885" y="566236"/>
            <a:ext cx="648929" cy="2909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4522429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90888" y="318669"/>
            <a:ext cx="8142971" cy="3693319"/>
          </a:xfrm>
          <a:prstGeom prst="rect">
            <a:avLst/>
          </a:prstGeom>
        </p:spPr>
        <p:txBody>
          <a:bodyPr wrap="square">
            <a:spAutoFit/>
          </a:bodyPr>
          <a:lstStyle/>
          <a:p>
            <a:r>
              <a:rPr lang="es-SV" b="1" dirty="0"/>
              <a:t>DESCRIPCIÓN DE FUNCIONES POR UNIDAD ORGANIZATIVA </a:t>
            </a:r>
            <a:endParaRPr lang="es-SV" sz="1600" dirty="0"/>
          </a:p>
          <a:p>
            <a:r>
              <a:rPr lang="es-SV" sz="1200" dirty="0"/>
              <a:t> </a:t>
            </a:r>
          </a:p>
          <a:p>
            <a:pPr lvl="0"/>
            <a:r>
              <a:rPr lang="es-SV" sz="1200" b="1" dirty="0"/>
              <a:t>Gerencia Económica Financiera</a:t>
            </a:r>
            <a:endParaRPr lang="es-SV" sz="1200" dirty="0"/>
          </a:p>
          <a:p>
            <a:r>
              <a:rPr lang="es-SV" sz="1200" b="1" dirty="0"/>
              <a:t> </a:t>
            </a:r>
            <a:endParaRPr lang="es-SV" sz="1200" dirty="0"/>
          </a:p>
          <a:p>
            <a:r>
              <a:rPr lang="es-SV" sz="1200" b="1" dirty="0"/>
              <a:t>Objetivo general</a:t>
            </a:r>
            <a:endParaRPr lang="es-SV" sz="1200" dirty="0"/>
          </a:p>
          <a:p>
            <a:r>
              <a:rPr lang="es-SV" sz="1200" b="1" dirty="0"/>
              <a:t> </a:t>
            </a:r>
            <a:endParaRPr lang="es-SV" sz="1200" dirty="0"/>
          </a:p>
          <a:p>
            <a:r>
              <a:rPr lang="es-SV" sz="1200" dirty="0"/>
              <a:t>Proveer información financiera, asesoría necesaria y oportuna para la implementación de proyectos de Asocios Público Privados con el propósito de que estos puedan considerar a El Salvador como destino de inversión en la modalidad de APP</a:t>
            </a:r>
          </a:p>
          <a:p>
            <a:r>
              <a:rPr lang="es-SV" sz="1200" b="1" dirty="0"/>
              <a:t> </a:t>
            </a:r>
            <a:endParaRPr lang="es-SV" sz="1200" dirty="0"/>
          </a:p>
          <a:p>
            <a:r>
              <a:rPr lang="es-SV" sz="1200" b="1" dirty="0"/>
              <a:t>Funciones</a:t>
            </a:r>
            <a:endParaRPr lang="es-SV" sz="1200" dirty="0"/>
          </a:p>
          <a:p>
            <a:r>
              <a:rPr lang="es-SV" sz="1200" b="1" dirty="0"/>
              <a:t> </a:t>
            </a:r>
            <a:endParaRPr lang="es-SV" sz="1200" dirty="0"/>
          </a:p>
          <a:p>
            <a:pPr lvl="0" fontAlgn="base"/>
            <a:r>
              <a:rPr lang="es-SV" sz="1200" dirty="0"/>
              <a:t>Representar a la Dirección de Asocios Publico Privados en su ausencia, asumiendo las funciones que a este le competen y autorizando gastos, resoluciones u otros que sean necesarios para el buen funcionamiento de la dirección;</a:t>
            </a:r>
          </a:p>
          <a:p>
            <a:pPr lvl="0" fontAlgn="base"/>
            <a:r>
              <a:rPr lang="es-SV" sz="1200" dirty="0"/>
              <a:t>Desarrollar en coordinación con la Dirección de Asocios Publico Privados, alianzas estratégicas con instituciones, organismos, embajadas y otras entidades de la red de contactos</a:t>
            </a:r>
          </a:p>
          <a:p>
            <a:pPr lvl="0" fontAlgn="base"/>
            <a:r>
              <a:rPr lang="es-SV" sz="1200" dirty="0"/>
              <a:t>Dirigir, coordinar, supervisar y evaluar las diferentes actividades del personal Especialista Económicos Financieros, para el cumplimiento del plan de trabajo;</a:t>
            </a:r>
          </a:p>
          <a:p>
            <a:pPr lvl="0" fontAlgn="base"/>
            <a:r>
              <a:rPr lang="es-SV" sz="1200" dirty="0"/>
              <a:t>Participar en foros o eventos internacionales previamente identificados para la obtención de contactos</a:t>
            </a:r>
          </a:p>
          <a:p>
            <a:endParaRPr lang="es-SV" sz="1200" dirty="0"/>
          </a:p>
        </p:txBody>
      </p:sp>
      <p:pic>
        <p:nvPicPr>
          <p:cNvPr id="3" name="2 Imagen"/>
          <p:cNvPicPr>
            <a:picLocks noChangeAspect="1"/>
          </p:cNvPicPr>
          <p:nvPr/>
        </p:nvPicPr>
        <p:blipFill rotWithShape="1">
          <a:blip r:embed="rId2" cstate="print">
            <a:extLst>
              <a:ext uri="{28A0092B-C50C-407E-A947-70E740481C1C}">
                <a14:useLocalDpi xmlns:a14="http://schemas.microsoft.com/office/drawing/2010/main" val="0"/>
              </a:ext>
            </a:extLst>
          </a:blip>
          <a:srcRect t="22061" b="24503"/>
          <a:stretch/>
        </p:blipFill>
        <p:spPr>
          <a:xfrm>
            <a:off x="7236296" y="6058916"/>
            <a:ext cx="1825036" cy="753576"/>
          </a:xfrm>
          <a:prstGeom prst="rect">
            <a:avLst/>
          </a:prstGeom>
        </p:spPr>
      </p:pic>
      <p:sp>
        <p:nvSpPr>
          <p:cNvPr id="4" name="3 Flecha izquierda">
            <a:hlinkClick r:id="rId3" action="ppaction://hlinksldjump"/>
          </p:cNvPr>
          <p:cNvSpPr/>
          <p:nvPr/>
        </p:nvSpPr>
        <p:spPr>
          <a:xfrm>
            <a:off x="7499885" y="566738"/>
            <a:ext cx="648929" cy="2909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25573719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04799" y="220797"/>
            <a:ext cx="8667750" cy="523220"/>
          </a:xfrm>
          <a:prstGeom prst="rect">
            <a:avLst/>
          </a:prstGeom>
          <a:noFill/>
        </p:spPr>
        <p:txBody>
          <a:bodyPr wrap="square" rtlCol="0">
            <a:spAutoFit/>
          </a:bodyPr>
          <a:lstStyle/>
          <a:p>
            <a:pPr algn="ctr"/>
            <a:r>
              <a:rPr lang="es-SV" sz="2800" b="1" dirty="0">
                <a:solidFill>
                  <a:schemeClr val="accent4">
                    <a:lumMod val="50000"/>
                  </a:schemeClr>
                </a:solidFill>
              </a:rPr>
              <a:t>NÚMERO DE MUJERES Y HOMBRES POR UNIDAD </a:t>
            </a:r>
          </a:p>
        </p:txBody>
      </p:sp>
      <p:graphicFrame>
        <p:nvGraphicFramePr>
          <p:cNvPr id="3" name="2 Diagrama"/>
          <p:cNvGraphicFramePr/>
          <p:nvPr>
            <p:extLst>
              <p:ext uri="{D42A27DB-BD31-4B8C-83A1-F6EECF244321}">
                <p14:modId xmlns:p14="http://schemas.microsoft.com/office/powerpoint/2010/main" val="2600713780"/>
              </p:ext>
            </p:extLst>
          </p:nvPr>
        </p:nvGraphicFramePr>
        <p:xfrm>
          <a:off x="904875" y="1095375"/>
          <a:ext cx="7505700" cy="9715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3 Diagrama"/>
          <p:cNvGraphicFramePr/>
          <p:nvPr>
            <p:extLst>
              <p:ext uri="{D42A27DB-BD31-4B8C-83A1-F6EECF244321}">
                <p14:modId xmlns:p14="http://schemas.microsoft.com/office/powerpoint/2010/main" val="476338311"/>
              </p:ext>
            </p:extLst>
          </p:nvPr>
        </p:nvGraphicFramePr>
        <p:xfrm>
          <a:off x="904875" y="3438525"/>
          <a:ext cx="7505700" cy="97155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5" name="4 Diagrama"/>
          <p:cNvGraphicFramePr/>
          <p:nvPr>
            <p:extLst>
              <p:ext uri="{D42A27DB-BD31-4B8C-83A1-F6EECF244321}">
                <p14:modId xmlns:p14="http://schemas.microsoft.com/office/powerpoint/2010/main" val="826424384"/>
              </p:ext>
            </p:extLst>
          </p:nvPr>
        </p:nvGraphicFramePr>
        <p:xfrm>
          <a:off x="904875" y="2333625"/>
          <a:ext cx="7505700" cy="97155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6" name="5 Diagrama"/>
          <p:cNvGraphicFramePr/>
          <p:nvPr>
            <p:extLst>
              <p:ext uri="{D42A27DB-BD31-4B8C-83A1-F6EECF244321}">
                <p14:modId xmlns:p14="http://schemas.microsoft.com/office/powerpoint/2010/main" val="3168926008"/>
              </p:ext>
            </p:extLst>
          </p:nvPr>
        </p:nvGraphicFramePr>
        <p:xfrm>
          <a:off x="904875" y="4667250"/>
          <a:ext cx="7505700" cy="971550"/>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
        <p:nvSpPr>
          <p:cNvPr id="7" name="6 Flecha izquierda">
            <a:hlinkClick r:id="rId22" action="ppaction://hlinksldjump"/>
          </p:cNvPr>
          <p:cNvSpPr/>
          <p:nvPr/>
        </p:nvSpPr>
        <p:spPr>
          <a:xfrm>
            <a:off x="7688825" y="711702"/>
            <a:ext cx="648929" cy="2909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pic>
        <p:nvPicPr>
          <p:cNvPr id="8" name="7 Imagen"/>
          <p:cNvPicPr>
            <a:picLocks noChangeAspect="1"/>
          </p:cNvPicPr>
          <p:nvPr/>
        </p:nvPicPr>
        <p:blipFill rotWithShape="1">
          <a:blip r:embed="rId23" cstate="print">
            <a:extLst>
              <a:ext uri="{28A0092B-C50C-407E-A947-70E740481C1C}">
                <a14:useLocalDpi xmlns:a14="http://schemas.microsoft.com/office/drawing/2010/main" val="0"/>
              </a:ext>
            </a:extLst>
          </a:blip>
          <a:srcRect t="22061" b="24503"/>
          <a:stretch/>
        </p:blipFill>
        <p:spPr>
          <a:xfrm>
            <a:off x="7308304" y="6145232"/>
            <a:ext cx="1609012" cy="664378"/>
          </a:xfrm>
          <a:prstGeom prst="rect">
            <a:avLst/>
          </a:prstGeom>
        </p:spPr>
      </p:pic>
    </p:spTree>
    <p:extLst>
      <p:ext uri="{BB962C8B-B14F-4D97-AF65-F5344CB8AC3E}">
        <p14:creationId xmlns:p14="http://schemas.microsoft.com/office/powerpoint/2010/main" val="26339014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90888" y="318669"/>
            <a:ext cx="8142971" cy="5170646"/>
          </a:xfrm>
          <a:prstGeom prst="rect">
            <a:avLst/>
          </a:prstGeom>
        </p:spPr>
        <p:txBody>
          <a:bodyPr wrap="square">
            <a:spAutoFit/>
          </a:bodyPr>
          <a:lstStyle/>
          <a:p>
            <a:r>
              <a:rPr lang="es-SV" b="1" dirty="0"/>
              <a:t>DESCRIPCIÓN DE FUNCIONES POR UNIDAD ORGANIZATIVA </a:t>
            </a:r>
            <a:endParaRPr lang="es-SV" sz="1600" dirty="0"/>
          </a:p>
          <a:p>
            <a:r>
              <a:rPr lang="es-SV" sz="1200" dirty="0"/>
              <a:t> </a:t>
            </a:r>
          </a:p>
          <a:p>
            <a:r>
              <a:rPr lang="es-SV" sz="1200" b="1" dirty="0"/>
              <a:t>Dirección Nacional de Marca País</a:t>
            </a:r>
            <a:endParaRPr lang="es-SV" sz="1200" dirty="0"/>
          </a:p>
          <a:p>
            <a:r>
              <a:rPr lang="es-SV" sz="1200" b="1" dirty="0"/>
              <a:t> </a:t>
            </a:r>
            <a:endParaRPr lang="es-SV" sz="1200" dirty="0"/>
          </a:p>
          <a:p>
            <a:r>
              <a:rPr lang="es-SV" sz="1200" b="1" dirty="0"/>
              <a:t>Objetivo general</a:t>
            </a:r>
            <a:endParaRPr lang="es-SV" sz="1200" dirty="0"/>
          </a:p>
          <a:p>
            <a:r>
              <a:rPr lang="es-SV" sz="1200" dirty="0"/>
              <a:t> </a:t>
            </a:r>
          </a:p>
          <a:p>
            <a:r>
              <a:rPr lang="es-SV" sz="1200" dirty="0"/>
              <a:t>Diseñar y proponer los lineamientos estratégicos para el funcionamiento de las áreas de promoción de Marca País así como de alianzas y convenios, con el propósito de fortalecer la imagen país a través del posicionamiento y sostenibilidad de la estrategia Marca País como herramienta para promocionar a nivel nacional e internacional a El Salvador como un destino de inversión, comercio y turismo. </a:t>
            </a:r>
          </a:p>
          <a:p>
            <a:r>
              <a:rPr lang="es-SV" sz="1200" b="1" dirty="0"/>
              <a:t> </a:t>
            </a:r>
            <a:endParaRPr lang="es-SV" sz="1200" dirty="0"/>
          </a:p>
          <a:p>
            <a:r>
              <a:rPr lang="es-SV" sz="1200" b="1" dirty="0"/>
              <a:t>Funciones</a:t>
            </a:r>
            <a:endParaRPr lang="es-SV" sz="1200" dirty="0"/>
          </a:p>
          <a:p>
            <a:r>
              <a:rPr lang="es-SV" sz="1200" b="1" dirty="0"/>
              <a:t> </a:t>
            </a:r>
            <a:endParaRPr lang="es-SV" sz="1200" dirty="0"/>
          </a:p>
          <a:p>
            <a:pPr lvl="0" fontAlgn="base"/>
            <a:r>
              <a:rPr lang="es-SV" sz="1200" dirty="0"/>
              <a:t>Planificar, coordinar, supervisar y evaluar el cumplimiento de las actividades de promoción y de alianzas y convenios en materia de Marca País, en coordinación con las demás unidades organizativas  de PROESA y demás instituciones públicas y privadas, organizaciones, academia, gremiales y ciudadanía tanto nacional como internacional;</a:t>
            </a:r>
          </a:p>
          <a:p>
            <a:pPr lvl="0" fontAlgn="base"/>
            <a:r>
              <a:rPr lang="es-SV" sz="1200" dirty="0"/>
              <a:t>Supervisar la administración de todos los derechos derivados de la Marca País, regulando la política de control y demás usos de la misma, así como desarrollar y ejecutar las acciones necesarias para lograr la protección de la Marca País a nivel nacional e internacional, teniendo en cuenta las disposiciones legales que regulen la materia;</a:t>
            </a:r>
          </a:p>
          <a:p>
            <a:pPr lvl="0" fontAlgn="base"/>
            <a:r>
              <a:rPr lang="es-SV" sz="1200" dirty="0"/>
              <a:t>Dirigir la integración entre las diferentes instituciones públicas y privadas, a nivel nacional e internacional, incentivando la inclusión de la Marca País como estrategia de marketing en los productos y servicios que brindan;</a:t>
            </a:r>
          </a:p>
          <a:p>
            <a:pPr lvl="0" fontAlgn="base"/>
            <a:r>
              <a:rPr lang="es-SV" sz="1200" dirty="0"/>
              <a:t>Elaborar y proponer a la Presidencia de PROESA el plan anual de trabajo con su respectivo presupuesto y velar por el cumplimiento y ejecución del mismo; y</a:t>
            </a:r>
          </a:p>
          <a:p>
            <a:pPr lvl="0" fontAlgn="base"/>
            <a:r>
              <a:rPr lang="es-SV" sz="1200" dirty="0"/>
              <a:t>Representar a la institución ante las diferentes entidades nacionales e internacionales en temas y actividades relacionadas a Marca País, previa delegación de la Presidencia de PROESA.</a:t>
            </a:r>
          </a:p>
          <a:p>
            <a:r>
              <a:rPr lang="es-SV" sz="1200" b="1" dirty="0"/>
              <a:t> </a:t>
            </a:r>
            <a:endParaRPr lang="es-SV" sz="1200" dirty="0"/>
          </a:p>
          <a:p>
            <a:r>
              <a:rPr lang="es-SV" sz="1200" b="1" dirty="0"/>
              <a:t> </a:t>
            </a:r>
            <a:endParaRPr lang="es-SV" sz="1200" dirty="0"/>
          </a:p>
        </p:txBody>
      </p:sp>
      <p:pic>
        <p:nvPicPr>
          <p:cNvPr id="3" name="2 Imagen"/>
          <p:cNvPicPr>
            <a:picLocks noChangeAspect="1"/>
          </p:cNvPicPr>
          <p:nvPr/>
        </p:nvPicPr>
        <p:blipFill rotWithShape="1">
          <a:blip r:embed="rId2" cstate="print">
            <a:extLst>
              <a:ext uri="{28A0092B-C50C-407E-A947-70E740481C1C}">
                <a14:useLocalDpi xmlns:a14="http://schemas.microsoft.com/office/drawing/2010/main" val="0"/>
              </a:ext>
            </a:extLst>
          </a:blip>
          <a:srcRect t="22061" b="24503"/>
          <a:stretch/>
        </p:blipFill>
        <p:spPr>
          <a:xfrm>
            <a:off x="7236296" y="6058916"/>
            <a:ext cx="1825036" cy="753576"/>
          </a:xfrm>
          <a:prstGeom prst="rect">
            <a:avLst/>
          </a:prstGeom>
        </p:spPr>
      </p:pic>
      <p:sp>
        <p:nvSpPr>
          <p:cNvPr id="4" name="3 Flecha izquierda">
            <a:hlinkClick r:id="rId3" action="ppaction://hlinksldjump"/>
          </p:cNvPr>
          <p:cNvSpPr/>
          <p:nvPr/>
        </p:nvSpPr>
        <p:spPr>
          <a:xfrm>
            <a:off x="7499885" y="711702"/>
            <a:ext cx="648929" cy="2909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22681842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90888" y="318669"/>
            <a:ext cx="8142971" cy="4801314"/>
          </a:xfrm>
          <a:prstGeom prst="rect">
            <a:avLst/>
          </a:prstGeom>
        </p:spPr>
        <p:txBody>
          <a:bodyPr wrap="square">
            <a:spAutoFit/>
          </a:bodyPr>
          <a:lstStyle/>
          <a:p>
            <a:r>
              <a:rPr lang="es-SV" b="1" dirty="0"/>
              <a:t>DESCRIPCIÓN DE FUNCIONES POR UNIDAD ORGANIZATIVA </a:t>
            </a:r>
            <a:endParaRPr lang="es-SV" sz="1600" dirty="0"/>
          </a:p>
          <a:p>
            <a:r>
              <a:rPr lang="es-SV" sz="1200" dirty="0"/>
              <a:t> </a:t>
            </a:r>
          </a:p>
          <a:p>
            <a:pPr lvl="0"/>
            <a:r>
              <a:rPr lang="es-SV" sz="1200" b="1" dirty="0"/>
              <a:t> Gerencia de Promoción Marca País</a:t>
            </a:r>
            <a:endParaRPr lang="es-SV" sz="1200" dirty="0"/>
          </a:p>
          <a:p>
            <a:r>
              <a:rPr lang="es-SV" sz="1200" b="1" dirty="0"/>
              <a:t> </a:t>
            </a:r>
            <a:endParaRPr lang="es-SV" sz="1200" dirty="0"/>
          </a:p>
          <a:p>
            <a:r>
              <a:rPr lang="es-SV" sz="1200" b="1" dirty="0"/>
              <a:t>Objetivo general</a:t>
            </a:r>
            <a:endParaRPr lang="es-SV" sz="1200" dirty="0"/>
          </a:p>
          <a:p>
            <a:r>
              <a:rPr lang="es-SV" sz="1200" b="1" dirty="0"/>
              <a:t> </a:t>
            </a:r>
            <a:endParaRPr lang="es-SV" sz="1200" dirty="0"/>
          </a:p>
          <a:p>
            <a:r>
              <a:rPr lang="es-SV" sz="1200" dirty="0"/>
              <a:t>Planificar, dirigir, proponer y evaluar el cumplimiento de las estrategias y actividades de promoción de la imagen y/o marca país en los sectores priorizados para el logro del posicionamiento de marca país a nivel nacional e internacional</a:t>
            </a:r>
          </a:p>
          <a:p>
            <a:r>
              <a:rPr lang="es-SV" sz="1200" b="1" dirty="0"/>
              <a:t> </a:t>
            </a:r>
            <a:endParaRPr lang="es-SV" sz="1200" dirty="0"/>
          </a:p>
          <a:p>
            <a:r>
              <a:rPr lang="es-SV" sz="1200" b="1" dirty="0"/>
              <a:t>Funciones</a:t>
            </a:r>
            <a:endParaRPr lang="es-SV" sz="1200" dirty="0"/>
          </a:p>
          <a:p>
            <a:r>
              <a:rPr lang="es-SV" sz="1200" b="1" dirty="0"/>
              <a:t> </a:t>
            </a:r>
            <a:endParaRPr lang="es-SV" sz="1200" dirty="0"/>
          </a:p>
          <a:p>
            <a:pPr lvl="0" fontAlgn="base"/>
            <a:r>
              <a:rPr lang="es-SV" sz="1200" dirty="0"/>
              <a:t>Formular conjuntamente con la Dirección Nacional de Marca País las estrategias de posicionamiento de la Marca en eventos a nivel nacional e internacional.</a:t>
            </a:r>
          </a:p>
          <a:p>
            <a:pPr lvl="0" fontAlgn="base"/>
            <a:r>
              <a:rPr lang="es-SV" sz="1200" dirty="0"/>
              <a:t>Promover y conducir la integración entre las diferentes instituciones públicas y privadas, a nivel nacional e internacional, incentivando la inclusión de la Marca País como estrategia de marketing en los productos y servicios que brindan.</a:t>
            </a:r>
          </a:p>
          <a:p>
            <a:pPr lvl="0" fontAlgn="base"/>
            <a:r>
              <a:rPr lang="es-SV" sz="1200" dirty="0"/>
              <a:t>Identificar, proponer y conceptualizar la participación en eventos con impacto mediático a nivel nacional e internacional que contribuyan al posicionamiento de la marca país, teniendo en cuenta las líneas de acción establecidas en el Plan Estratégico Institucional.</a:t>
            </a:r>
          </a:p>
          <a:p>
            <a:pPr lvl="0" fontAlgn="base"/>
            <a:r>
              <a:rPr lang="es-SV" sz="1200" dirty="0"/>
              <a:t>Coordinar el desarrollo y la ejecución de las actividades de promoción de la Marca País en las dimensiones de inversiones, exportaciones, turismo, cultura, gastronomía, deportes, valores, entre otras, en coordinación con las Direcciones e instituciones correspondientes</a:t>
            </a:r>
          </a:p>
          <a:p>
            <a:pPr lvl="0" fontAlgn="base"/>
            <a:r>
              <a:rPr lang="es-SV" sz="1200" dirty="0"/>
              <a:t>Coordinar con la Unidad de Comunicaciones de PROESA el desarrollo y ejecución de las acciones de mercadeo y publicidad de las actividades de promoción de la Marca País cuando corresponda.</a:t>
            </a:r>
          </a:p>
          <a:p>
            <a:pPr lvl="0" fontAlgn="base"/>
            <a:r>
              <a:rPr lang="es-SV" sz="1200" dirty="0"/>
              <a:t>Elaborar reportes de resultados alcanzados respecto a las actividades de promoción de Marca País.</a:t>
            </a:r>
          </a:p>
          <a:p>
            <a:endParaRPr lang="es-SV" sz="1200" dirty="0"/>
          </a:p>
        </p:txBody>
      </p:sp>
      <p:pic>
        <p:nvPicPr>
          <p:cNvPr id="3" name="2 Imagen"/>
          <p:cNvPicPr>
            <a:picLocks noChangeAspect="1"/>
          </p:cNvPicPr>
          <p:nvPr/>
        </p:nvPicPr>
        <p:blipFill rotWithShape="1">
          <a:blip r:embed="rId2" cstate="print">
            <a:extLst>
              <a:ext uri="{28A0092B-C50C-407E-A947-70E740481C1C}">
                <a14:useLocalDpi xmlns:a14="http://schemas.microsoft.com/office/drawing/2010/main" val="0"/>
              </a:ext>
            </a:extLst>
          </a:blip>
          <a:srcRect t="22061" b="24503"/>
          <a:stretch/>
        </p:blipFill>
        <p:spPr>
          <a:xfrm>
            <a:off x="7236296" y="6058916"/>
            <a:ext cx="1825036" cy="753576"/>
          </a:xfrm>
          <a:prstGeom prst="rect">
            <a:avLst/>
          </a:prstGeom>
        </p:spPr>
      </p:pic>
      <p:sp>
        <p:nvSpPr>
          <p:cNvPr id="4" name="3 Flecha izquierda">
            <a:hlinkClick r:id="rId3" action="ppaction://hlinksldjump"/>
          </p:cNvPr>
          <p:cNvSpPr/>
          <p:nvPr/>
        </p:nvSpPr>
        <p:spPr>
          <a:xfrm>
            <a:off x="7499885" y="711702"/>
            <a:ext cx="648929" cy="2909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1773460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90888" y="318669"/>
            <a:ext cx="8142971" cy="5170646"/>
          </a:xfrm>
          <a:prstGeom prst="rect">
            <a:avLst/>
          </a:prstGeom>
        </p:spPr>
        <p:txBody>
          <a:bodyPr wrap="square">
            <a:spAutoFit/>
          </a:bodyPr>
          <a:lstStyle/>
          <a:p>
            <a:r>
              <a:rPr lang="es-SV" b="1" dirty="0"/>
              <a:t>DESCRIPCIÓN DE FUNCIONES POR UNIDAD ORGANIZATIVA </a:t>
            </a:r>
            <a:endParaRPr lang="es-SV" sz="1600" dirty="0"/>
          </a:p>
          <a:p>
            <a:r>
              <a:rPr lang="es-SV" sz="1200" dirty="0"/>
              <a:t> </a:t>
            </a:r>
          </a:p>
          <a:p>
            <a:pPr lvl="0"/>
            <a:r>
              <a:rPr lang="es-SV" sz="1200" b="1" dirty="0"/>
              <a:t>Gerencia de Alianzas Marca País  </a:t>
            </a:r>
            <a:endParaRPr lang="es-SV" sz="1200" dirty="0"/>
          </a:p>
          <a:p>
            <a:endParaRPr lang="es-SV" sz="1200" b="1" dirty="0" smtClean="0"/>
          </a:p>
          <a:p>
            <a:r>
              <a:rPr lang="es-SV" sz="1200" b="1" dirty="0" smtClean="0"/>
              <a:t>Objetivo </a:t>
            </a:r>
            <a:r>
              <a:rPr lang="es-SV" sz="1200" b="1" dirty="0"/>
              <a:t>general</a:t>
            </a:r>
            <a:endParaRPr lang="es-SV" sz="1200" dirty="0"/>
          </a:p>
          <a:p>
            <a:r>
              <a:rPr lang="es-SV" sz="1200" b="1" dirty="0"/>
              <a:t> </a:t>
            </a:r>
            <a:endParaRPr lang="es-SV" sz="1200" dirty="0"/>
          </a:p>
          <a:p>
            <a:r>
              <a:rPr lang="es-SV" sz="1200" dirty="0"/>
              <a:t>Dirigir la ejecución de actividades estratégicas que contribuyan a la implementación y sostenibilidad de la estrategia Marca País, a través de alianzas, convenios y licenciamientos con los diferentes sectores de la sociedad salvadoreña</a:t>
            </a:r>
          </a:p>
          <a:p>
            <a:r>
              <a:rPr lang="es-SV" sz="1200" b="1" dirty="0"/>
              <a:t> </a:t>
            </a:r>
            <a:endParaRPr lang="es-SV" sz="1200" dirty="0"/>
          </a:p>
          <a:p>
            <a:r>
              <a:rPr lang="es-SV" sz="1200" b="1" dirty="0"/>
              <a:t> </a:t>
            </a:r>
            <a:endParaRPr lang="es-SV" sz="1200" dirty="0"/>
          </a:p>
          <a:p>
            <a:r>
              <a:rPr lang="es-SV" sz="1200" b="1" dirty="0"/>
              <a:t> </a:t>
            </a:r>
            <a:endParaRPr lang="es-SV" sz="1200" dirty="0"/>
          </a:p>
          <a:p>
            <a:r>
              <a:rPr lang="es-SV" sz="1200" b="1" dirty="0"/>
              <a:t>Funciones</a:t>
            </a:r>
            <a:endParaRPr lang="es-SV" sz="1200" dirty="0"/>
          </a:p>
          <a:p>
            <a:r>
              <a:rPr lang="es-SV" sz="1200" b="1" dirty="0"/>
              <a:t> </a:t>
            </a:r>
            <a:endParaRPr lang="es-SV" sz="1200" dirty="0"/>
          </a:p>
          <a:p>
            <a:pPr lvl="0" fontAlgn="base"/>
            <a:r>
              <a:rPr lang="es-SV" sz="1200" dirty="0"/>
              <a:t>Coordinar y ejecutar alianzas estratégicas con los sectores de la sociedad  para la implementación de Marca País</a:t>
            </a:r>
          </a:p>
          <a:p>
            <a:pPr lvl="0" fontAlgn="base"/>
            <a:r>
              <a:rPr lang="es-SV" sz="1200" dirty="0"/>
              <a:t>Elaborar y ejecutar el plan operativo anual de la Gerencia y dar seguimiento al cumplimiento de metas</a:t>
            </a:r>
          </a:p>
          <a:p>
            <a:pPr lvl="0" fontAlgn="base"/>
            <a:r>
              <a:rPr lang="es-SV" sz="1200" dirty="0"/>
              <a:t>Monitorear las tendencias globales de implementación de Marca País, para formular estrategias y alianzas.</a:t>
            </a:r>
          </a:p>
          <a:p>
            <a:pPr lvl="0" fontAlgn="base"/>
            <a:r>
              <a:rPr lang="es-SV" sz="1200" dirty="0"/>
              <a:t>Identificar sectores, empresas, entidades, organizaciones y demás que sean potenciales para la implementación de la Marca País.</a:t>
            </a:r>
          </a:p>
          <a:p>
            <a:pPr lvl="0" fontAlgn="base"/>
            <a:r>
              <a:rPr lang="es-SV" sz="1200" dirty="0"/>
              <a:t>Brindar asesoría integral a empresarios salvadoreños que deseen utilizar la Marca País en sus productos, con el objetivo de aumentar el posicionamiento del país a nivel nacional e internacional en conjunto con la Gerencia de Promoción de Marca País</a:t>
            </a:r>
          </a:p>
          <a:p>
            <a:pPr lvl="0" fontAlgn="base"/>
            <a:r>
              <a:rPr lang="es-SV" sz="1200" dirty="0"/>
              <a:t>Promover la coordinación y apoyo interinstitucional con entidades públicas relacionadas al tema de Marca País.</a:t>
            </a:r>
          </a:p>
          <a:p>
            <a:pPr lvl="0" fontAlgn="base"/>
            <a:r>
              <a:rPr lang="es-SV" sz="1200" dirty="0"/>
              <a:t>Buscar constantemente oportunidades de alianzas y convenios con el fin de maximizar los recursos y generar mayor alcance.</a:t>
            </a:r>
          </a:p>
          <a:p>
            <a:pPr lvl="0" fontAlgn="base"/>
            <a:r>
              <a:rPr lang="es-SV" sz="1200" dirty="0"/>
              <a:t>Diseñar e implementar el programa de embajadores de la Marca</a:t>
            </a:r>
          </a:p>
          <a:p>
            <a:pPr lvl="0" fontAlgn="base"/>
            <a:r>
              <a:rPr lang="es-SV" sz="1200" dirty="0"/>
              <a:t>Diseñar e implementar el programa de licenciamiento de la Marca</a:t>
            </a:r>
          </a:p>
          <a:p>
            <a:pPr lvl="0" fontAlgn="base"/>
            <a:r>
              <a:rPr lang="es-SV" sz="1200" dirty="0"/>
              <a:t>Retroalimentar a la Dirección Nacional de Marca País, con aspectos que inciden positivamente en el posicionamiento del país a nivel nacional e internacional</a:t>
            </a:r>
          </a:p>
          <a:p>
            <a:endParaRPr lang="es-SV" sz="1200" dirty="0"/>
          </a:p>
        </p:txBody>
      </p:sp>
      <p:pic>
        <p:nvPicPr>
          <p:cNvPr id="3" name="2 Imagen"/>
          <p:cNvPicPr>
            <a:picLocks noChangeAspect="1"/>
          </p:cNvPicPr>
          <p:nvPr/>
        </p:nvPicPr>
        <p:blipFill rotWithShape="1">
          <a:blip r:embed="rId2" cstate="print">
            <a:extLst>
              <a:ext uri="{28A0092B-C50C-407E-A947-70E740481C1C}">
                <a14:useLocalDpi xmlns:a14="http://schemas.microsoft.com/office/drawing/2010/main" val="0"/>
              </a:ext>
            </a:extLst>
          </a:blip>
          <a:srcRect t="22061" b="24503"/>
          <a:stretch/>
        </p:blipFill>
        <p:spPr>
          <a:xfrm>
            <a:off x="7236296" y="6058916"/>
            <a:ext cx="1825036" cy="753576"/>
          </a:xfrm>
          <a:prstGeom prst="rect">
            <a:avLst/>
          </a:prstGeom>
        </p:spPr>
      </p:pic>
      <p:sp>
        <p:nvSpPr>
          <p:cNvPr id="4" name="3 Flecha izquierda">
            <a:hlinkClick r:id="rId3" action="ppaction://hlinksldjump"/>
          </p:cNvPr>
          <p:cNvSpPr/>
          <p:nvPr/>
        </p:nvSpPr>
        <p:spPr>
          <a:xfrm>
            <a:off x="7499885" y="585211"/>
            <a:ext cx="648929" cy="2909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29978758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90888" y="318669"/>
            <a:ext cx="8142971" cy="5509200"/>
          </a:xfrm>
          <a:prstGeom prst="rect">
            <a:avLst/>
          </a:prstGeom>
        </p:spPr>
        <p:txBody>
          <a:bodyPr wrap="square">
            <a:spAutoFit/>
          </a:bodyPr>
          <a:lstStyle/>
          <a:p>
            <a:r>
              <a:rPr lang="es-SV" sz="1200" b="1" dirty="0"/>
              <a:t>DESCRIPCIÓN DE FUNCIONES POR UNIDAD ORGANIZATIVA </a:t>
            </a:r>
            <a:endParaRPr lang="es-SV" sz="1100" dirty="0"/>
          </a:p>
          <a:p>
            <a:r>
              <a:rPr lang="es-SV" sz="1000" dirty="0"/>
              <a:t> </a:t>
            </a:r>
          </a:p>
          <a:p>
            <a:r>
              <a:rPr lang="es-SV" sz="1000" b="1" dirty="0"/>
              <a:t>Dirección de Administración y Finanzas  </a:t>
            </a:r>
            <a:endParaRPr lang="es-SV" sz="1000" dirty="0"/>
          </a:p>
          <a:p>
            <a:r>
              <a:rPr lang="es-SV" sz="1000" b="1" dirty="0"/>
              <a:t> </a:t>
            </a:r>
            <a:endParaRPr lang="es-SV" sz="1000" dirty="0"/>
          </a:p>
          <a:p>
            <a:r>
              <a:rPr lang="es-SV" sz="1000" b="1" dirty="0"/>
              <a:t>Objetivo general </a:t>
            </a:r>
            <a:endParaRPr lang="es-SV" sz="1000" dirty="0"/>
          </a:p>
          <a:p>
            <a:r>
              <a:rPr lang="es-SV" sz="1000" dirty="0"/>
              <a:t> </a:t>
            </a:r>
          </a:p>
          <a:p>
            <a:r>
              <a:rPr lang="es-SV" sz="1000" dirty="0"/>
              <a:t>Coordinar la formulación, ejecución, control y evaluación del presupuesto y de la contabilidad gubernamental de PROESA. </a:t>
            </a:r>
          </a:p>
          <a:p>
            <a:r>
              <a:rPr lang="es-SV" sz="1000" dirty="0"/>
              <a:t> </a:t>
            </a:r>
          </a:p>
          <a:p>
            <a:r>
              <a:rPr lang="es-SV" sz="1000" dirty="0"/>
              <a:t> Implementar los procedimientos administrativos que permitan gestionar la administración financiera la Institución conjuntamente con el soporte logístico y de infraestructura necesarios para el normal desarrollo de las actividades de la Dirección. </a:t>
            </a:r>
          </a:p>
          <a:p>
            <a:r>
              <a:rPr lang="es-SV" sz="1000" dirty="0"/>
              <a:t> </a:t>
            </a:r>
          </a:p>
          <a:p>
            <a:r>
              <a:rPr lang="es-SV" sz="1000" b="1" dirty="0"/>
              <a:t>Funciones  </a:t>
            </a:r>
            <a:endParaRPr lang="es-SV" sz="1000" dirty="0"/>
          </a:p>
          <a:p>
            <a:r>
              <a:rPr lang="es-SV" sz="1000" dirty="0"/>
              <a:t> </a:t>
            </a:r>
          </a:p>
          <a:p>
            <a:pPr lvl="0" fontAlgn="base"/>
            <a:r>
              <a:rPr lang="es-SV" sz="1000" dirty="0"/>
              <a:t>Dirigir la gestión financiera institucional, llevando a cabo la planificación, coordinación, integración y supervisión de las actividades de presupuesto, tesorería y de contabilidad gubernamental; </a:t>
            </a:r>
          </a:p>
          <a:p>
            <a:pPr lvl="0" fontAlgn="base"/>
            <a:r>
              <a:rPr lang="es-SV" sz="1000" dirty="0"/>
              <a:t>Difundir y supervisar el cumplimiento de las políticas y disposiciones normativas referentes al SAFI, en las entidades y organismos que conforman la institución; </a:t>
            </a:r>
          </a:p>
          <a:p>
            <a:pPr lvl="0" fontAlgn="base"/>
            <a:r>
              <a:rPr lang="es-SV" sz="1000" dirty="0"/>
              <a:t>Asesorar a las entidades en la aplicación de las normas y procedimientos que emita el Ministerio de Hacienda; </a:t>
            </a:r>
          </a:p>
          <a:p>
            <a:pPr lvl="0" fontAlgn="base"/>
            <a:r>
              <a:rPr lang="es-SV" sz="1000" dirty="0"/>
              <a:t>Elaborar y proponer las disposiciones normativas internas, necesarias para facilitar la gestión financiera institucional, las cuales deberán ser sometidas a la aprobación del Ministerio de Hacienda, previo a su divulgación y puesta en práctica, de conformidad a lo establecido en el Art. 15 de la Ley AFI; </a:t>
            </a:r>
          </a:p>
          <a:p>
            <a:pPr lvl="0" fontAlgn="base"/>
            <a:r>
              <a:rPr lang="es-SV" sz="1000" dirty="0"/>
              <a:t>Presentar el Proyecto de Presupuesto Institucional, para aprobación por parte de las autoridades de la institución y posterior remisión al Ministerio de Hacienda; </a:t>
            </a:r>
          </a:p>
          <a:p>
            <a:pPr lvl="0" fontAlgn="base"/>
            <a:r>
              <a:rPr lang="es-SV" sz="1000" dirty="0"/>
              <a:t>Participar en forma coordinada con la Unidad de Adquisiciones y Contrataciones Institucional (UACI), en la elaboración de la programación anual de las compras, las adquisiciones y contrataciones de obras, bienes y servicios; </a:t>
            </a:r>
          </a:p>
          <a:p>
            <a:pPr lvl="0" fontAlgn="base"/>
            <a:r>
              <a:rPr lang="es-SV" sz="1000" dirty="0"/>
              <a:t>Gestionar y administrar los recursos financieros asignados, para el cumplimiento de las obligaciones legalmente exigibles adquiridas por la Institución; </a:t>
            </a:r>
          </a:p>
          <a:p>
            <a:pPr lvl="0" fontAlgn="base"/>
            <a:r>
              <a:rPr lang="es-SV" sz="1000" dirty="0"/>
              <a:t>Cumplir las normas y procedimientos de control interno, relacionadas con la gestión financiera institucional. </a:t>
            </a:r>
          </a:p>
          <a:p>
            <a:pPr lvl="0" fontAlgn="base"/>
            <a:r>
              <a:rPr lang="es-SV" sz="1000" dirty="0"/>
              <a:t>Supervisar los movimientos del personal en PROESA, así como dar seguimiento al proceso de aprobación y modificación de la estructura ante las diversas instancias internas y externas, para dar cumplimiento a la normativa aplicable; </a:t>
            </a:r>
          </a:p>
          <a:p>
            <a:pPr lvl="0" fontAlgn="base"/>
            <a:r>
              <a:rPr lang="es-SV" sz="1000" dirty="0"/>
              <a:t>Supervisar el cumplimiento de las normas laborales y los procesos para la actualización de la normativa interna, su resguardo y publicación; </a:t>
            </a:r>
          </a:p>
          <a:p>
            <a:pPr lvl="0" fontAlgn="base"/>
            <a:r>
              <a:rPr lang="es-SV" sz="1000" dirty="0"/>
              <a:t>Aprobar los programas, métodos y acciones encaminadas al desempeño, desarrollo profesional, capacitación, evaluación y formación del personal de PROESA; </a:t>
            </a:r>
          </a:p>
          <a:p>
            <a:pPr lvl="0" fontAlgn="base"/>
            <a:r>
              <a:rPr lang="es-SV" sz="1000" dirty="0"/>
              <a:t>Verificar el diseño e instrumentación de los lineamientos para el ejercicio, control y evaluación del gasto de PROESA; </a:t>
            </a:r>
          </a:p>
          <a:p>
            <a:pPr lvl="0" fontAlgn="base"/>
            <a:r>
              <a:rPr lang="es-SV" sz="1000" dirty="0"/>
              <a:t>Validar la elaboración e integración de los estados financieros, asegurando el cumplimiento de la normativa vigente y los principios de contabilidad generalmente aceptados; </a:t>
            </a:r>
          </a:p>
          <a:p>
            <a:endParaRPr lang="es-SV" sz="1000" dirty="0"/>
          </a:p>
        </p:txBody>
      </p:sp>
      <p:pic>
        <p:nvPicPr>
          <p:cNvPr id="3" name="2 Imagen"/>
          <p:cNvPicPr>
            <a:picLocks noChangeAspect="1"/>
          </p:cNvPicPr>
          <p:nvPr/>
        </p:nvPicPr>
        <p:blipFill rotWithShape="1">
          <a:blip r:embed="rId2" cstate="print">
            <a:extLst>
              <a:ext uri="{28A0092B-C50C-407E-A947-70E740481C1C}">
                <a14:useLocalDpi xmlns:a14="http://schemas.microsoft.com/office/drawing/2010/main" val="0"/>
              </a:ext>
            </a:extLst>
          </a:blip>
          <a:srcRect t="22061" b="24503"/>
          <a:stretch/>
        </p:blipFill>
        <p:spPr>
          <a:xfrm>
            <a:off x="7236296" y="6058916"/>
            <a:ext cx="1825036" cy="753576"/>
          </a:xfrm>
          <a:prstGeom prst="rect">
            <a:avLst/>
          </a:prstGeom>
        </p:spPr>
      </p:pic>
      <p:sp>
        <p:nvSpPr>
          <p:cNvPr id="4" name="3 Flecha izquierda">
            <a:hlinkClick r:id="rId3" action="ppaction://hlinksldjump"/>
          </p:cNvPr>
          <p:cNvSpPr/>
          <p:nvPr/>
        </p:nvSpPr>
        <p:spPr>
          <a:xfrm>
            <a:off x="7531461" y="585211"/>
            <a:ext cx="648929" cy="2909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42831641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90888" y="318669"/>
            <a:ext cx="8142971" cy="5940088"/>
          </a:xfrm>
          <a:prstGeom prst="rect">
            <a:avLst/>
          </a:prstGeom>
        </p:spPr>
        <p:txBody>
          <a:bodyPr wrap="square">
            <a:spAutoFit/>
          </a:bodyPr>
          <a:lstStyle/>
          <a:p>
            <a:r>
              <a:rPr lang="es-SV" sz="1200" b="1" dirty="0"/>
              <a:t>DESCRIPCIÓN DE FUNCIONES POR UNIDAD ORGANIZATIVA</a:t>
            </a:r>
          </a:p>
          <a:p>
            <a:endParaRPr lang="es-SV" sz="1200" b="1" dirty="0"/>
          </a:p>
          <a:p>
            <a:pPr lvl="1" fontAlgn="base"/>
            <a:r>
              <a:rPr lang="es-SV" b="1" dirty="0"/>
              <a:t>Unidad de Gestión Documental y de Archivo</a:t>
            </a:r>
            <a:endParaRPr lang="es-SV" sz="1600" dirty="0"/>
          </a:p>
          <a:p>
            <a:r>
              <a:rPr lang="es-SV" b="1" dirty="0"/>
              <a:t> </a:t>
            </a:r>
            <a:endParaRPr lang="es-SV" sz="1600" dirty="0"/>
          </a:p>
          <a:p>
            <a:r>
              <a:rPr lang="es-SV" b="1" dirty="0"/>
              <a:t>Objetivo General:</a:t>
            </a:r>
            <a:endParaRPr lang="es-SV" sz="1600" dirty="0"/>
          </a:p>
          <a:p>
            <a:r>
              <a:rPr lang="es-SV" dirty="0"/>
              <a:t>Mantener el archivo institucional conforme a lo establecido en la Ley de Acceso a la Información Pública, así como custodiar y archivar los documentos para brindar la información solicitada oportunamente.</a:t>
            </a:r>
            <a:endParaRPr lang="es-SV" sz="1600" dirty="0"/>
          </a:p>
          <a:p>
            <a:r>
              <a:rPr lang="es-SV" b="1" dirty="0"/>
              <a:t> </a:t>
            </a:r>
            <a:endParaRPr lang="es-SV" sz="1600" dirty="0"/>
          </a:p>
          <a:p>
            <a:r>
              <a:rPr lang="es-SV" b="1" dirty="0"/>
              <a:t>Funciones:</a:t>
            </a:r>
            <a:endParaRPr lang="es-SV" sz="1600" dirty="0"/>
          </a:p>
          <a:p>
            <a:r>
              <a:rPr lang="es-SV" b="1" dirty="0"/>
              <a:t> </a:t>
            </a:r>
            <a:endParaRPr lang="es-SV" sz="1600" dirty="0"/>
          </a:p>
          <a:p>
            <a:pPr lvl="0" fontAlgn="base"/>
            <a:r>
              <a:rPr lang="es-MX" dirty="0"/>
              <a:t>Definir e implementar el sistema de clasificación y codificación de los documentos;</a:t>
            </a:r>
            <a:endParaRPr lang="es-SV" sz="1600" dirty="0"/>
          </a:p>
          <a:p>
            <a:pPr lvl="0" fontAlgn="base"/>
            <a:r>
              <a:rPr lang="es-MX" dirty="0"/>
              <a:t>Implementar mecanismos de conservación y administración de documentos;</a:t>
            </a:r>
            <a:endParaRPr lang="es-SV" sz="1600" dirty="0"/>
          </a:p>
          <a:p>
            <a:pPr lvl="0" fontAlgn="base"/>
            <a:r>
              <a:rPr lang="es-MX" dirty="0"/>
              <a:t>Elaborar una guía de la organización del archivo;</a:t>
            </a:r>
            <a:endParaRPr lang="es-SV" sz="1600" dirty="0"/>
          </a:p>
          <a:p>
            <a:pPr lvl="0" fontAlgn="base"/>
            <a:r>
              <a:rPr lang="es-MX" dirty="0"/>
              <a:t>Realizar las codificaciones de acuerdo al tipo de información de las unidades organizativas de PROESA;</a:t>
            </a:r>
            <a:endParaRPr lang="es-SV" sz="1600" dirty="0"/>
          </a:p>
          <a:p>
            <a:pPr lvl="0" fontAlgn="base"/>
            <a:r>
              <a:rPr lang="es-MX" dirty="0"/>
              <a:t>Definir e implementar las guías y procedimientos del manejo de la información en resguardo y de la nueva información a recibir para ingreso del archivo;</a:t>
            </a:r>
            <a:endParaRPr lang="es-SV" sz="1600" dirty="0"/>
          </a:p>
          <a:p>
            <a:pPr lvl="0" fontAlgn="base"/>
            <a:r>
              <a:rPr lang="es-MX" dirty="0"/>
              <a:t>Cumplir con la Ley de Acceso a la Información Pública en lo relacionado al archivo institucional;</a:t>
            </a:r>
            <a:endParaRPr lang="es-SV" sz="1600" dirty="0"/>
          </a:p>
          <a:p>
            <a:r>
              <a:rPr lang="es-SV" sz="1200" b="1" dirty="0"/>
              <a:t> </a:t>
            </a:r>
            <a:endParaRPr lang="es-SV" sz="1100" dirty="0"/>
          </a:p>
          <a:p>
            <a:r>
              <a:rPr lang="es-SV" sz="1000" dirty="0"/>
              <a:t> </a:t>
            </a:r>
          </a:p>
          <a:p>
            <a:endParaRPr lang="es-SV" sz="1000" dirty="0"/>
          </a:p>
        </p:txBody>
      </p:sp>
      <p:pic>
        <p:nvPicPr>
          <p:cNvPr id="3" name="2 Imagen"/>
          <p:cNvPicPr>
            <a:picLocks noChangeAspect="1"/>
          </p:cNvPicPr>
          <p:nvPr/>
        </p:nvPicPr>
        <p:blipFill rotWithShape="1">
          <a:blip r:embed="rId2" cstate="print">
            <a:extLst>
              <a:ext uri="{28A0092B-C50C-407E-A947-70E740481C1C}">
                <a14:useLocalDpi xmlns:a14="http://schemas.microsoft.com/office/drawing/2010/main" val="0"/>
              </a:ext>
            </a:extLst>
          </a:blip>
          <a:srcRect t="22061" b="24503"/>
          <a:stretch/>
        </p:blipFill>
        <p:spPr>
          <a:xfrm>
            <a:off x="7236296" y="6058916"/>
            <a:ext cx="1825036" cy="753576"/>
          </a:xfrm>
          <a:prstGeom prst="rect">
            <a:avLst/>
          </a:prstGeom>
        </p:spPr>
      </p:pic>
      <p:sp>
        <p:nvSpPr>
          <p:cNvPr id="4" name="3 Flecha izquierda">
            <a:hlinkClick r:id="rId3" action="ppaction://hlinksldjump"/>
          </p:cNvPr>
          <p:cNvSpPr/>
          <p:nvPr/>
        </p:nvSpPr>
        <p:spPr>
          <a:xfrm>
            <a:off x="7499885" y="620688"/>
            <a:ext cx="648929" cy="2909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35678583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90888" y="318669"/>
            <a:ext cx="8142971" cy="5455340"/>
          </a:xfrm>
          <a:prstGeom prst="rect">
            <a:avLst/>
          </a:prstGeom>
        </p:spPr>
        <p:txBody>
          <a:bodyPr wrap="square">
            <a:spAutoFit/>
          </a:bodyPr>
          <a:lstStyle/>
          <a:p>
            <a:r>
              <a:rPr lang="es-SV" sz="1050" b="1" dirty="0"/>
              <a:t>DESCRIPCIÓN DE FUNCIONES POR UNIDAD ORGANIZATIVA</a:t>
            </a:r>
          </a:p>
          <a:p>
            <a:endParaRPr lang="es-ES" sz="1050" b="1" dirty="0"/>
          </a:p>
          <a:p>
            <a:pPr lvl="1" fontAlgn="base"/>
            <a:r>
              <a:rPr lang="es-SV" sz="1400" b="1" dirty="0"/>
              <a:t>Gerencia Administrativa  </a:t>
            </a:r>
            <a:endParaRPr lang="es-SV" sz="1200" dirty="0"/>
          </a:p>
          <a:p>
            <a:r>
              <a:rPr lang="es-SV" sz="1400" b="1" dirty="0"/>
              <a:t> </a:t>
            </a:r>
            <a:endParaRPr lang="es-SV" sz="1200" dirty="0"/>
          </a:p>
          <a:p>
            <a:r>
              <a:rPr lang="es-SV" sz="1400" b="1" dirty="0"/>
              <a:t>Objetivo General  </a:t>
            </a:r>
            <a:endParaRPr lang="es-SV" sz="1200" dirty="0"/>
          </a:p>
          <a:p>
            <a:r>
              <a:rPr lang="es-SV" sz="1400" dirty="0"/>
              <a:t> </a:t>
            </a:r>
            <a:endParaRPr lang="es-SV" sz="1200" dirty="0"/>
          </a:p>
          <a:p>
            <a:r>
              <a:rPr lang="es-SV" sz="1400" dirty="0"/>
              <a:t>Dirigir, coordinar, gestionar y supervisar, las actividades del proceso administrativo e informático de PROESA, en forma integrada e interrelacionada, estableciendo e implementando para ello los controles internos necesarios, a fin de velar por el cumplimiento de las normativas definidas por entidades rectoras o contraloras. </a:t>
            </a:r>
            <a:endParaRPr lang="es-SV" sz="1200" dirty="0"/>
          </a:p>
          <a:p>
            <a:r>
              <a:rPr lang="es-SV" sz="1400" dirty="0"/>
              <a:t> </a:t>
            </a:r>
            <a:endParaRPr lang="es-SV" sz="1200" dirty="0"/>
          </a:p>
          <a:p>
            <a:r>
              <a:rPr lang="es-SV" sz="1400" b="1" dirty="0"/>
              <a:t>Funciones </a:t>
            </a:r>
            <a:endParaRPr lang="es-SV" sz="1200" dirty="0"/>
          </a:p>
          <a:p>
            <a:r>
              <a:rPr lang="es-SV" sz="1400" dirty="0"/>
              <a:t> </a:t>
            </a:r>
            <a:endParaRPr lang="es-SV" sz="1200" dirty="0"/>
          </a:p>
          <a:p>
            <a:pPr lvl="0" fontAlgn="base"/>
            <a:r>
              <a:rPr lang="es-SV" sz="1400" dirty="0"/>
              <a:t>Proponer la política de desempeño de personal y definir el instrumental técnico que se utilizará para las evaluaciones; </a:t>
            </a:r>
            <a:endParaRPr lang="es-SV" sz="1200" dirty="0"/>
          </a:p>
          <a:p>
            <a:pPr lvl="0" fontAlgn="base"/>
            <a:r>
              <a:rPr lang="es-SV" sz="1400" dirty="0"/>
              <a:t>Dar seguimiento al plan de trabajo de la Dirección de Administración y Finanzas; </a:t>
            </a:r>
            <a:endParaRPr lang="es-SV" sz="1200" dirty="0"/>
          </a:p>
          <a:p>
            <a:pPr lvl="0" fontAlgn="base"/>
            <a:r>
              <a:rPr lang="es-SV" sz="1400" dirty="0"/>
              <a:t>Mantener actualizada la estructura organizativa y de salarios; </a:t>
            </a:r>
            <a:endParaRPr lang="es-SV" sz="1200" dirty="0"/>
          </a:p>
          <a:p>
            <a:pPr lvl="0" fontAlgn="base"/>
            <a:r>
              <a:rPr lang="es-SV" sz="1400" dirty="0"/>
              <a:t>Mantener actualizadas disposiciones legales y técnicas vigentes, relacionadas con la gestión administrativa; </a:t>
            </a:r>
            <a:endParaRPr lang="es-SV" sz="1200" dirty="0"/>
          </a:p>
          <a:p>
            <a:pPr lvl="0" fontAlgn="base"/>
            <a:r>
              <a:rPr lang="es-SV" sz="1400" dirty="0"/>
              <a:t>Proponer ajustes a la organización interna de la Gerencia y a las políticas, manuales, instructivos y otras disposiciones institucionales; </a:t>
            </a:r>
            <a:endParaRPr lang="es-SV" sz="1200" dirty="0"/>
          </a:p>
          <a:p>
            <a:pPr lvl="0" fontAlgn="base"/>
            <a:r>
              <a:rPr lang="es-SV" sz="1400" dirty="0"/>
              <a:t>Gestionar la aprobación de los reglamentos, procedimientos, normas y manuales de PROESA, según el caso, que se requieran para un adecuado Control Interno de la institución. </a:t>
            </a:r>
            <a:endParaRPr lang="es-SV" sz="1200" dirty="0"/>
          </a:p>
          <a:p>
            <a:endParaRPr lang="es-SV" sz="1050" b="1" dirty="0"/>
          </a:p>
          <a:p>
            <a:pPr lvl="1" fontAlgn="base"/>
            <a:endParaRPr lang="es-SV" sz="1000" dirty="0"/>
          </a:p>
          <a:p>
            <a:r>
              <a:rPr lang="es-SV" sz="800" dirty="0"/>
              <a:t> </a:t>
            </a:r>
          </a:p>
          <a:p>
            <a:endParaRPr lang="es-SV" sz="800" dirty="0"/>
          </a:p>
        </p:txBody>
      </p:sp>
      <p:pic>
        <p:nvPicPr>
          <p:cNvPr id="3" name="2 Imagen"/>
          <p:cNvPicPr>
            <a:picLocks noChangeAspect="1"/>
          </p:cNvPicPr>
          <p:nvPr/>
        </p:nvPicPr>
        <p:blipFill rotWithShape="1">
          <a:blip r:embed="rId2" cstate="print">
            <a:extLst>
              <a:ext uri="{28A0092B-C50C-407E-A947-70E740481C1C}">
                <a14:useLocalDpi xmlns:a14="http://schemas.microsoft.com/office/drawing/2010/main" val="0"/>
              </a:ext>
            </a:extLst>
          </a:blip>
          <a:srcRect t="22061" b="24503"/>
          <a:stretch/>
        </p:blipFill>
        <p:spPr>
          <a:xfrm>
            <a:off x="7236296" y="6058916"/>
            <a:ext cx="1825036" cy="753576"/>
          </a:xfrm>
          <a:prstGeom prst="rect">
            <a:avLst/>
          </a:prstGeom>
        </p:spPr>
      </p:pic>
      <p:sp>
        <p:nvSpPr>
          <p:cNvPr id="4" name="3 Flecha izquierda">
            <a:hlinkClick r:id="rId3" action="ppaction://hlinksldjump"/>
          </p:cNvPr>
          <p:cNvSpPr/>
          <p:nvPr/>
        </p:nvSpPr>
        <p:spPr>
          <a:xfrm>
            <a:off x="7502226" y="566738"/>
            <a:ext cx="648929" cy="2909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79469041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90888" y="318669"/>
            <a:ext cx="8142971" cy="5770811"/>
          </a:xfrm>
          <a:prstGeom prst="rect">
            <a:avLst/>
          </a:prstGeom>
        </p:spPr>
        <p:txBody>
          <a:bodyPr wrap="square">
            <a:spAutoFit/>
          </a:bodyPr>
          <a:lstStyle/>
          <a:p>
            <a:r>
              <a:rPr lang="es-SV" sz="1400" b="1" dirty="0"/>
              <a:t>DESCRIPCIÓN DE FUNCIONES POR UNIDAD ORGANIZATIVA</a:t>
            </a:r>
          </a:p>
          <a:p>
            <a:endParaRPr lang="es-ES" sz="1400" b="1" dirty="0"/>
          </a:p>
          <a:p>
            <a:r>
              <a:rPr lang="es-SV" sz="1400" b="1" dirty="0"/>
              <a:t>Auditoría Interna </a:t>
            </a:r>
          </a:p>
          <a:p>
            <a:endParaRPr lang="es-SV" sz="1400" dirty="0"/>
          </a:p>
          <a:p>
            <a:r>
              <a:rPr lang="es-SV" sz="1400" b="1" dirty="0"/>
              <a:t>Objetivo general   </a:t>
            </a:r>
            <a:endParaRPr lang="es-SV" sz="1400" dirty="0"/>
          </a:p>
          <a:p>
            <a:r>
              <a:rPr lang="es-SV" sz="1400" dirty="0"/>
              <a:t> </a:t>
            </a:r>
          </a:p>
          <a:p>
            <a:r>
              <a:rPr lang="es-SV" sz="1400" dirty="0"/>
              <a:t>Planificar y ejecutar procesos que permitan establecer el cumplimiento de las normas legales, regulatorias y evaluar la eficiencia de la gestión administrativa y financiera.  </a:t>
            </a:r>
          </a:p>
          <a:p>
            <a:r>
              <a:rPr lang="es-SV" sz="1400" dirty="0"/>
              <a:t> </a:t>
            </a:r>
          </a:p>
          <a:p>
            <a:r>
              <a:rPr lang="es-SV" sz="1400" b="1" dirty="0"/>
              <a:t>Funciones </a:t>
            </a:r>
            <a:endParaRPr lang="es-SV" sz="1400" dirty="0"/>
          </a:p>
          <a:p>
            <a:r>
              <a:rPr lang="es-SV" sz="1400" dirty="0"/>
              <a:t> </a:t>
            </a:r>
          </a:p>
          <a:p>
            <a:pPr lvl="0" fontAlgn="base"/>
            <a:r>
              <a:rPr lang="es-SV" sz="1400" dirty="0"/>
              <a:t>Cumplir la Ley de la Corte de Cuentas de la República, las Normas de Auditoria Interna </a:t>
            </a:r>
          </a:p>
          <a:p>
            <a:r>
              <a:rPr lang="es-SV" sz="1400" dirty="0"/>
              <a:t>Gubernamental y los principios de objetividad, ética y profesionalismo; </a:t>
            </a:r>
          </a:p>
          <a:p>
            <a:pPr lvl="0" fontAlgn="base"/>
            <a:r>
              <a:rPr lang="es-SV" sz="1400" dirty="0"/>
              <a:t>Contribuir al fortalecimiento del sistema de control interno; </a:t>
            </a:r>
          </a:p>
          <a:p>
            <a:pPr lvl="0" fontAlgn="base"/>
            <a:r>
              <a:rPr lang="es-SV" sz="1400" dirty="0"/>
              <a:t>Practicar auditorías y exámenes especiales sobre los sistemas administrativos y financieros; </a:t>
            </a:r>
          </a:p>
          <a:p>
            <a:pPr lvl="0" fontAlgn="base"/>
            <a:r>
              <a:rPr lang="es-SV" sz="1400" dirty="0"/>
              <a:t>Evaluar el uso de los recursos de acuerdo a las leyes, reglamentos, normas y políticas internas aplicables y considerando además los principios de transparencia, eficiencia y eficacia; </a:t>
            </a:r>
          </a:p>
          <a:p>
            <a:pPr lvl="0" fontAlgn="base"/>
            <a:r>
              <a:rPr lang="es-SV" sz="1400" dirty="0"/>
              <a:t>Evaluar la aplicación de los procedimientos definidos, informar sobre las situaciones observadas y plantear las recomendaciones del caso; </a:t>
            </a:r>
          </a:p>
          <a:p>
            <a:pPr lvl="0" fontAlgn="base"/>
            <a:r>
              <a:rPr lang="es-SV" sz="1400" dirty="0"/>
              <a:t>Elaborar el Plan de Trabajo de Auditoría Interna y remitirlo a la Presidencia para su autorización; </a:t>
            </a:r>
          </a:p>
          <a:p>
            <a:pPr lvl="0" fontAlgn="base"/>
            <a:r>
              <a:rPr lang="es-SV" sz="1400" dirty="0"/>
              <a:t>Remitir a la Presidencia un informe trimestral de actividades; y </a:t>
            </a:r>
          </a:p>
          <a:p>
            <a:pPr lvl="0" fontAlgn="base"/>
            <a:r>
              <a:rPr lang="es-SV" sz="1400" dirty="0"/>
              <a:t>Verificar el cumplimiento de las instrucciones y recomendaciones emitidas por los entes fiscalizadores y reguladores. </a:t>
            </a:r>
          </a:p>
          <a:p>
            <a:endParaRPr lang="es-ES" sz="1400" b="1" dirty="0"/>
          </a:p>
          <a:p>
            <a:pPr lvl="1" fontAlgn="base"/>
            <a:endParaRPr lang="es-SV" sz="1200" dirty="0"/>
          </a:p>
          <a:p>
            <a:r>
              <a:rPr lang="es-SV" sz="1050" dirty="0"/>
              <a:t> </a:t>
            </a:r>
          </a:p>
          <a:p>
            <a:endParaRPr lang="es-SV" sz="1050" dirty="0"/>
          </a:p>
        </p:txBody>
      </p:sp>
      <p:pic>
        <p:nvPicPr>
          <p:cNvPr id="3" name="2 Imagen"/>
          <p:cNvPicPr>
            <a:picLocks noChangeAspect="1"/>
          </p:cNvPicPr>
          <p:nvPr/>
        </p:nvPicPr>
        <p:blipFill rotWithShape="1">
          <a:blip r:embed="rId2" cstate="print">
            <a:extLst>
              <a:ext uri="{28A0092B-C50C-407E-A947-70E740481C1C}">
                <a14:useLocalDpi xmlns:a14="http://schemas.microsoft.com/office/drawing/2010/main" val="0"/>
              </a:ext>
            </a:extLst>
          </a:blip>
          <a:srcRect t="22061" b="24503"/>
          <a:stretch/>
        </p:blipFill>
        <p:spPr>
          <a:xfrm>
            <a:off x="7236296" y="6058916"/>
            <a:ext cx="1825036" cy="753576"/>
          </a:xfrm>
          <a:prstGeom prst="rect">
            <a:avLst/>
          </a:prstGeom>
        </p:spPr>
      </p:pic>
      <p:sp>
        <p:nvSpPr>
          <p:cNvPr id="4" name="3 Flecha izquierda">
            <a:hlinkClick r:id="rId3" action="ppaction://hlinksldjump"/>
          </p:cNvPr>
          <p:cNvSpPr/>
          <p:nvPr/>
        </p:nvSpPr>
        <p:spPr>
          <a:xfrm>
            <a:off x="7370110" y="589815"/>
            <a:ext cx="648929" cy="2909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17507433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90888" y="318669"/>
            <a:ext cx="8142971" cy="5493812"/>
          </a:xfrm>
          <a:prstGeom prst="rect">
            <a:avLst/>
          </a:prstGeom>
        </p:spPr>
        <p:txBody>
          <a:bodyPr wrap="square">
            <a:spAutoFit/>
          </a:bodyPr>
          <a:lstStyle/>
          <a:p>
            <a:r>
              <a:rPr lang="es-SV" sz="1100" b="1" dirty="0"/>
              <a:t>DESCRIPCIÓN DE FUNCIONES POR UNIDAD ORGANIZATIVA</a:t>
            </a:r>
          </a:p>
          <a:p>
            <a:endParaRPr lang="es-ES" sz="1100" b="1" dirty="0"/>
          </a:p>
          <a:p>
            <a:pPr lvl="2"/>
            <a:r>
              <a:rPr lang="es-SV" sz="1400" b="1" dirty="0"/>
              <a:t>Gerencia de Planeamiento y Desarrollo Institucional  </a:t>
            </a:r>
            <a:endParaRPr lang="es-SV" sz="1200" dirty="0"/>
          </a:p>
          <a:p>
            <a:r>
              <a:rPr lang="es-SV" sz="1400" b="1" dirty="0"/>
              <a:t> </a:t>
            </a:r>
            <a:endParaRPr lang="es-SV" sz="1200" dirty="0"/>
          </a:p>
          <a:p>
            <a:r>
              <a:rPr lang="es-SV" sz="1400" b="1" dirty="0"/>
              <a:t>Objetivo general </a:t>
            </a:r>
            <a:endParaRPr lang="es-SV" sz="1200" dirty="0"/>
          </a:p>
          <a:p>
            <a:r>
              <a:rPr lang="es-SV" sz="1400" dirty="0"/>
              <a:t> </a:t>
            </a:r>
            <a:endParaRPr lang="es-SV" sz="1200" dirty="0"/>
          </a:p>
          <a:p>
            <a:r>
              <a:rPr lang="es-SV" sz="1400" dirty="0"/>
              <a:t>Contribuir al alcance de los objetivos institucionales brindando apoyo en: a) la definición de políticas y estrategias para el desarrollo Institucional, b) la coordinación de la planificación estratégica y operativa, c) generando información oportuna sobre los avances del cumplimiento de metas para la toma de decisiones, d) la gestión y administración de recursos externos y e) la vinculación con las representaciones diplomáticas de El Salvador en temas de comercio exterior. </a:t>
            </a:r>
            <a:endParaRPr lang="es-SV" sz="1200" dirty="0"/>
          </a:p>
          <a:p>
            <a:r>
              <a:rPr lang="es-SV" sz="1400" dirty="0"/>
              <a:t> </a:t>
            </a:r>
            <a:endParaRPr lang="es-SV" sz="1200" dirty="0"/>
          </a:p>
          <a:p>
            <a:r>
              <a:rPr lang="es-SV" sz="1400" b="1" dirty="0"/>
              <a:t>Funciones  </a:t>
            </a:r>
            <a:endParaRPr lang="es-SV" sz="1200" dirty="0"/>
          </a:p>
          <a:p>
            <a:r>
              <a:rPr lang="es-SV" sz="1400" dirty="0"/>
              <a:t> </a:t>
            </a:r>
            <a:endParaRPr lang="es-SV" sz="1200" dirty="0"/>
          </a:p>
          <a:p>
            <a:pPr lvl="0" fontAlgn="base"/>
            <a:r>
              <a:rPr lang="es-SV" sz="1400" dirty="0"/>
              <a:t>Apoyar en la definición de políticas y estrategias para el desarrollo Institucional,  </a:t>
            </a:r>
            <a:endParaRPr lang="es-SV" sz="1200" dirty="0"/>
          </a:p>
          <a:p>
            <a:pPr lvl="0" fontAlgn="base"/>
            <a:r>
              <a:rPr lang="es-SV" sz="1400" dirty="0"/>
              <a:t>Coordinar la planificación estratégica y operativa, vinculando las políticas y lineamientos contenidos en el Programa de Gobierno, con el quehacer de la Institución.  </a:t>
            </a:r>
            <a:endParaRPr lang="es-SV" sz="1200" dirty="0"/>
          </a:p>
          <a:p>
            <a:pPr lvl="0" fontAlgn="base"/>
            <a:r>
              <a:rPr lang="es-SV" sz="1400" dirty="0"/>
              <a:t>Generar información oportuna sobre los avances del cumplimiento de metas para la toma de decisiones   </a:t>
            </a:r>
            <a:endParaRPr lang="es-SV" sz="1200" dirty="0"/>
          </a:p>
          <a:p>
            <a:pPr lvl="0" fontAlgn="base"/>
            <a:r>
              <a:rPr lang="es-SV" sz="1400" dirty="0"/>
              <a:t>Gestionar y administrar recursos externos, ante instancias públicas, privadas y organismos internacionales. </a:t>
            </a:r>
            <a:endParaRPr lang="es-SV" sz="1200" dirty="0"/>
          </a:p>
          <a:p>
            <a:pPr lvl="0" fontAlgn="base"/>
            <a:r>
              <a:rPr lang="es-SV" sz="1400" dirty="0"/>
              <a:t>Coordinar la labor de promoción de inversiones, oferta exportable y promoción de turismo a través de la Red Diplomática en el exterior y los Consejeros Económicos Comerciales y de Turismo (CECT). </a:t>
            </a:r>
            <a:endParaRPr lang="es-SV" sz="1200" dirty="0"/>
          </a:p>
          <a:p>
            <a:r>
              <a:rPr lang="es-SV" sz="1400" dirty="0"/>
              <a:t>Elaborar los informes periódicos sobre la gestión de PROESA (Memoria de Labores, Informes de Logros, Informe de Rendición de Cuentas, entre otros).</a:t>
            </a:r>
            <a:endParaRPr lang="es-ES" sz="1600" b="1" dirty="0"/>
          </a:p>
          <a:p>
            <a:pPr lvl="1" fontAlgn="base"/>
            <a:endParaRPr lang="es-SV" sz="1050" dirty="0"/>
          </a:p>
          <a:p>
            <a:r>
              <a:rPr lang="es-SV" sz="900" dirty="0"/>
              <a:t> </a:t>
            </a:r>
          </a:p>
          <a:p>
            <a:endParaRPr lang="es-SV" sz="900" dirty="0"/>
          </a:p>
        </p:txBody>
      </p:sp>
      <p:pic>
        <p:nvPicPr>
          <p:cNvPr id="3" name="2 Imagen"/>
          <p:cNvPicPr>
            <a:picLocks noChangeAspect="1"/>
          </p:cNvPicPr>
          <p:nvPr/>
        </p:nvPicPr>
        <p:blipFill rotWithShape="1">
          <a:blip r:embed="rId2" cstate="print">
            <a:extLst>
              <a:ext uri="{28A0092B-C50C-407E-A947-70E740481C1C}">
                <a14:useLocalDpi xmlns:a14="http://schemas.microsoft.com/office/drawing/2010/main" val="0"/>
              </a:ext>
            </a:extLst>
          </a:blip>
          <a:srcRect t="22061" b="24503"/>
          <a:stretch/>
        </p:blipFill>
        <p:spPr>
          <a:xfrm>
            <a:off x="7236296" y="6058916"/>
            <a:ext cx="1825036" cy="753576"/>
          </a:xfrm>
          <a:prstGeom prst="rect">
            <a:avLst/>
          </a:prstGeom>
        </p:spPr>
      </p:pic>
      <p:sp>
        <p:nvSpPr>
          <p:cNvPr id="4" name="3 Flecha izquierda">
            <a:hlinkClick r:id="rId3" action="ppaction://hlinksldjump"/>
          </p:cNvPr>
          <p:cNvSpPr/>
          <p:nvPr/>
        </p:nvSpPr>
        <p:spPr>
          <a:xfrm>
            <a:off x="7505635" y="707572"/>
            <a:ext cx="648929" cy="2909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5422750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90888" y="318669"/>
            <a:ext cx="8142971" cy="5332229"/>
          </a:xfrm>
          <a:prstGeom prst="rect">
            <a:avLst/>
          </a:prstGeom>
        </p:spPr>
        <p:txBody>
          <a:bodyPr wrap="square">
            <a:spAutoFit/>
          </a:bodyPr>
          <a:lstStyle/>
          <a:p>
            <a:r>
              <a:rPr lang="es-SV" sz="1100" b="1" dirty="0"/>
              <a:t>DESCRIPCIÓN DE FUNCIONES POR UNIDAD ORGANIZATIVA</a:t>
            </a:r>
          </a:p>
          <a:p>
            <a:endParaRPr lang="es-ES" sz="1100" b="1" dirty="0"/>
          </a:p>
          <a:p>
            <a:pPr lvl="2"/>
            <a:r>
              <a:rPr lang="es-SV" sz="1400" b="1" dirty="0"/>
              <a:t>Comités Consultivo APP</a:t>
            </a:r>
          </a:p>
          <a:p>
            <a:pPr lvl="2"/>
            <a:endParaRPr lang="es-SV" sz="1400" b="1" dirty="0"/>
          </a:p>
          <a:p>
            <a:pPr lvl="2" algn="ctr"/>
            <a:r>
              <a:rPr lang="es-SV" sz="1400" b="1" dirty="0"/>
              <a:t>Estos Consejos o Comités, no son órganos permanentes de PROESA, únicamente se crean cuando hay un proyecto de APP y necesita ser evaluado, una vez finalizado el proyecto, finaliza este Consejo Consultivo; los miembros de este Consejo Consultivo, tienen cargo ad honorem   (a la fecha no se ha creado ninguno) </a:t>
            </a:r>
            <a:endParaRPr lang="es-SV" sz="1200" dirty="0"/>
          </a:p>
          <a:p>
            <a:r>
              <a:rPr lang="es-SV" sz="1200" dirty="0"/>
              <a:t> </a:t>
            </a:r>
          </a:p>
          <a:p>
            <a:r>
              <a:rPr lang="es-SV" sz="1200" dirty="0"/>
              <a:t>Art. 29.- Los Comités Consultivos son órganos colegiados constituidos por el Consejo Directivo de PROESA, en función al número y complejidad de la demanda de los procesos de inversión de  Asocios Publico Privados a atender; estos brindan apoyo técnico en el estudio de cada uno de los proyectos, de acuerdo con la normativa vigente. </a:t>
            </a:r>
          </a:p>
          <a:p>
            <a:r>
              <a:rPr lang="es-SV" sz="1200" dirty="0"/>
              <a:t> </a:t>
            </a:r>
          </a:p>
          <a:p>
            <a:r>
              <a:rPr lang="es-SV" sz="1200" b="1" dirty="0"/>
              <a:t>Funciones Comités Consultivos</a:t>
            </a:r>
            <a:endParaRPr lang="es-SV" sz="1200" dirty="0"/>
          </a:p>
          <a:p>
            <a:r>
              <a:rPr lang="es-SV" sz="1200" dirty="0"/>
              <a:t>Art. 33- Los Comités Consultivos tendrán las siguientes funciones:</a:t>
            </a:r>
          </a:p>
          <a:p>
            <a:pPr lvl="0"/>
            <a:r>
              <a:rPr lang="es-SV" sz="1200" dirty="0"/>
              <a:t>Coadyuvar al análisis técnico de cada proyecto que, conforme a la Ley Especial de Asocios Publico Privados fueren presentados al Consejo Directivo de PROESA;</a:t>
            </a:r>
          </a:p>
          <a:p>
            <a:pPr lvl="0"/>
            <a:r>
              <a:rPr lang="es-SV" sz="1200" dirty="0"/>
              <a:t>Emitir opinión sobre cualquier aspecto acorde a las especialidades de sus integrantes,</a:t>
            </a:r>
          </a:p>
          <a:p>
            <a:pPr lvl="0"/>
            <a:r>
              <a:rPr lang="es-SV" sz="1200" dirty="0"/>
              <a:t>Contribuya al optimo y transparente funcionamiento de un proyecto de Asocios Publico Privados, para cuyo análisis haya sido asignado;</a:t>
            </a:r>
          </a:p>
          <a:p>
            <a:pPr lvl="0"/>
            <a:r>
              <a:rPr lang="es-SV" sz="1200" dirty="0"/>
              <a:t>Asistir a las sesiones de Trabajo del Consejo Directivo en temas de Asocios Publico Privados, cuando fueren requeridos por el Consejo Directivo; Y</a:t>
            </a:r>
          </a:p>
          <a:p>
            <a:pPr lvl="0"/>
            <a:r>
              <a:rPr lang="es-SV" sz="1200" dirty="0"/>
              <a:t>d. Las demás que le sean asignadas por el Consejo Directivo.</a:t>
            </a:r>
          </a:p>
          <a:p>
            <a:endParaRPr lang="es-SV" sz="1200" dirty="0"/>
          </a:p>
          <a:p>
            <a:r>
              <a:rPr lang="es-SV" sz="1400" dirty="0"/>
              <a:t> </a:t>
            </a:r>
            <a:endParaRPr lang="es-SV" sz="1200" dirty="0"/>
          </a:p>
          <a:p>
            <a:pPr lvl="1" fontAlgn="base"/>
            <a:endParaRPr lang="es-SV" sz="1050" dirty="0"/>
          </a:p>
          <a:p>
            <a:r>
              <a:rPr lang="es-SV" sz="900" dirty="0"/>
              <a:t> </a:t>
            </a:r>
          </a:p>
          <a:p>
            <a:endParaRPr lang="es-SV" sz="900" dirty="0"/>
          </a:p>
        </p:txBody>
      </p:sp>
      <p:pic>
        <p:nvPicPr>
          <p:cNvPr id="3" name="2 Imagen"/>
          <p:cNvPicPr>
            <a:picLocks noChangeAspect="1"/>
          </p:cNvPicPr>
          <p:nvPr/>
        </p:nvPicPr>
        <p:blipFill rotWithShape="1">
          <a:blip r:embed="rId2" cstate="print">
            <a:extLst>
              <a:ext uri="{28A0092B-C50C-407E-A947-70E740481C1C}">
                <a14:useLocalDpi xmlns:a14="http://schemas.microsoft.com/office/drawing/2010/main" val="0"/>
              </a:ext>
            </a:extLst>
          </a:blip>
          <a:srcRect t="22061" b="24503"/>
          <a:stretch/>
        </p:blipFill>
        <p:spPr>
          <a:xfrm>
            <a:off x="7236296" y="6058916"/>
            <a:ext cx="1825036" cy="753576"/>
          </a:xfrm>
          <a:prstGeom prst="rect">
            <a:avLst/>
          </a:prstGeom>
        </p:spPr>
      </p:pic>
      <p:sp>
        <p:nvSpPr>
          <p:cNvPr id="4" name="3 Flecha izquierda">
            <a:hlinkClick r:id="rId3" action="ppaction://hlinksldjump"/>
          </p:cNvPr>
          <p:cNvSpPr/>
          <p:nvPr/>
        </p:nvSpPr>
        <p:spPr>
          <a:xfrm>
            <a:off x="7377463" y="444349"/>
            <a:ext cx="648929" cy="2909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10661443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90890" y="269507"/>
            <a:ext cx="8142971" cy="5847755"/>
          </a:xfrm>
          <a:prstGeom prst="rect">
            <a:avLst/>
          </a:prstGeom>
        </p:spPr>
        <p:txBody>
          <a:bodyPr wrap="square">
            <a:spAutoFit/>
          </a:bodyPr>
          <a:lstStyle/>
          <a:p>
            <a:r>
              <a:rPr lang="es-SV" sz="1100" b="1" dirty="0"/>
              <a:t>DESCRIPCIÓN DE FUNCIONES POR UNIDAD ORGANIZATIVA </a:t>
            </a:r>
            <a:endParaRPr lang="es-SV" sz="1100" dirty="0"/>
          </a:p>
          <a:p>
            <a:r>
              <a:rPr lang="es-SV" sz="1100" dirty="0"/>
              <a:t> </a:t>
            </a:r>
          </a:p>
          <a:p>
            <a:endParaRPr lang="es-SV" sz="1100" dirty="0"/>
          </a:p>
          <a:p>
            <a:pPr lvl="1" fontAlgn="base"/>
            <a:r>
              <a:rPr lang="es-SV" sz="1100" b="1" dirty="0"/>
              <a:t>Consejo Directivo </a:t>
            </a:r>
            <a:endParaRPr lang="es-SV" sz="1100" dirty="0"/>
          </a:p>
          <a:p>
            <a:r>
              <a:rPr lang="es-SV" sz="1100" dirty="0"/>
              <a:t> </a:t>
            </a:r>
          </a:p>
          <a:p>
            <a:r>
              <a:rPr lang="es-SV" sz="1100" dirty="0"/>
              <a:t>Máxima autoridad de PROESA integrada por: Presidente (a) de PROESA, Ministro (a) de Hacienda, Ministro (a) de Economía, Ministro (a) de Obras, Transporte, Vivienda y Desarrollo Urbano, Secretario (a) Técnico y de Planificación, y sus respectivos suplentes; dos representantes propietarios y sus respectivos suplentes, de entidades gremiales de la empresa privada y un representante propietario y su respectivo suplente del sector académico.  </a:t>
            </a:r>
          </a:p>
          <a:p>
            <a:r>
              <a:rPr lang="es-SV" sz="1100" dirty="0"/>
              <a:t>  </a:t>
            </a:r>
          </a:p>
          <a:p>
            <a:r>
              <a:rPr lang="es-SV" sz="1100" b="1" dirty="0"/>
              <a:t>Objetivo general </a:t>
            </a:r>
            <a:endParaRPr lang="es-SV" sz="1100" dirty="0"/>
          </a:p>
          <a:p>
            <a:r>
              <a:rPr lang="es-SV" sz="1100" dirty="0"/>
              <a:t> </a:t>
            </a:r>
          </a:p>
          <a:p>
            <a:r>
              <a:rPr lang="es-SV" sz="1100" dirty="0"/>
              <a:t>Ratificar estrategias, planes de trabajo y aprobación presupuestaria, que permitan elevar la eficiencia de PROESA, así como vigilar el cumplimiento de los lineamientos y disposiciones administrativas que regirán su operación, a fin de contribuir al logro de sus objetivos.  </a:t>
            </a:r>
          </a:p>
          <a:p>
            <a:r>
              <a:rPr lang="es-SV" sz="1100" dirty="0"/>
              <a:t> </a:t>
            </a:r>
          </a:p>
          <a:p>
            <a:r>
              <a:rPr lang="es-SV" sz="1100" b="1" dirty="0"/>
              <a:t>Funciones </a:t>
            </a:r>
            <a:endParaRPr lang="es-SV" sz="1100" dirty="0"/>
          </a:p>
          <a:p>
            <a:r>
              <a:rPr lang="es-SV" sz="1100" dirty="0"/>
              <a:t> </a:t>
            </a:r>
          </a:p>
          <a:p>
            <a:pPr lvl="0" fontAlgn="base"/>
            <a:r>
              <a:rPr lang="es-SV" sz="1100" dirty="0"/>
              <a:t>Aprobar estrategias de promoción de inversiones y exportaciones, conforme a las políticas del Gobierno; </a:t>
            </a:r>
          </a:p>
          <a:p>
            <a:pPr lvl="0" fontAlgn="base"/>
            <a:r>
              <a:rPr lang="es-SV" sz="1100" dirty="0"/>
              <a:t>Aprobar y modificar los planes de trabajo y la programación financiera de PROESA; </a:t>
            </a:r>
          </a:p>
          <a:p>
            <a:pPr lvl="0" fontAlgn="base"/>
            <a:r>
              <a:rPr lang="es-SV" sz="1100" dirty="0"/>
              <a:t>Aprobar el anteproyecto de presupuesto para cada ejercicio fiscal, de administración y operación de PROESA y régimen salarial, y someterlo a consideración de la Presidencia de la República, para su aprobación; </a:t>
            </a:r>
          </a:p>
          <a:p>
            <a:pPr lvl="0" fontAlgn="base"/>
            <a:r>
              <a:rPr lang="es-SV" sz="1100" dirty="0"/>
              <a:t>Aprobar la estructura organizativa de PROESA para su funcionamiento y el manual de descripción de puestos, considerando la idoneidad para el ejercicio de las funciones; </a:t>
            </a:r>
          </a:p>
          <a:p>
            <a:pPr lvl="0" fontAlgn="base"/>
            <a:r>
              <a:rPr lang="es-SV" sz="1100" dirty="0"/>
              <a:t>Crear los comités consultivos para asocios público privados; </a:t>
            </a:r>
          </a:p>
          <a:p>
            <a:pPr lvl="0" fontAlgn="base"/>
            <a:r>
              <a:rPr lang="es-SV" sz="1100" dirty="0"/>
              <a:t>Autorizar la contratación de la auditoría externa; </a:t>
            </a:r>
          </a:p>
          <a:p>
            <a:pPr lvl="0" fontAlgn="base"/>
            <a:r>
              <a:rPr lang="es-SV" sz="1100" dirty="0"/>
              <a:t>Aprobar la cartera de proyectos de asocios público privado, sus bases de licitación y sus proyectos de contrato; </a:t>
            </a:r>
          </a:p>
          <a:p>
            <a:pPr lvl="0" fontAlgn="base"/>
            <a:r>
              <a:rPr lang="es-SV" sz="1100" dirty="0"/>
              <a:t>Identificar los sectores estratégicos, tomando en cuenta las tendencias económicas y el objetivo nacional de la generación de empleos; </a:t>
            </a:r>
          </a:p>
          <a:p>
            <a:pPr lvl="0" fontAlgn="base"/>
            <a:r>
              <a:rPr lang="es-SV" sz="1100" dirty="0"/>
              <a:t>Autorizar al Presidente del Consejo Directivo para iniciar negociaciones preliminares de donaciones, de acuerdo a la norma legal, para cumplir con los fines de PROESA; </a:t>
            </a:r>
          </a:p>
          <a:p>
            <a:pPr lvl="0" fontAlgn="base"/>
            <a:r>
              <a:rPr lang="es-SV" sz="1100" dirty="0"/>
              <a:t>Aprobar el monto de los pagos por los conceptos previstos en la presente Ley; </a:t>
            </a:r>
          </a:p>
          <a:p>
            <a:pPr lvl="0" fontAlgn="base"/>
            <a:r>
              <a:rPr lang="es-SV" sz="1100" dirty="0"/>
              <a:t>Aprobar el Reglamento Interno de Trabajo de PROESA; </a:t>
            </a:r>
          </a:p>
          <a:p>
            <a:pPr lvl="0" fontAlgn="base"/>
            <a:r>
              <a:rPr lang="es-SV" sz="1100" dirty="0"/>
              <a:t>Evaluar los resultados obtenidos y reorientar las estrategias, cuando sea necesario; y</a:t>
            </a:r>
          </a:p>
          <a:p>
            <a:pPr lvl="0" fontAlgn="base"/>
            <a:r>
              <a:rPr lang="es-SV" sz="1100" dirty="0"/>
              <a:t>Celebrar actos, convenios y contratos con personas naturales o jurídicas, así como con entidades públicas o privadas, nacionales o extranjeras.</a:t>
            </a:r>
          </a:p>
        </p:txBody>
      </p:sp>
      <p:sp>
        <p:nvSpPr>
          <p:cNvPr id="3" name="2 Flecha izquierda">
            <a:hlinkClick r:id="rId2" action="ppaction://hlinksldjump"/>
          </p:cNvPr>
          <p:cNvSpPr/>
          <p:nvPr/>
        </p:nvSpPr>
        <p:spPr>
          <a:xfrm>
            <a:off x="7678993" y="414973"/>
            <a:ext cx="648929" cy="2909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pic>
        <p:nvPicPr>
          <p:cNvPr id="4" name="3 Imagen"/>
          <p:cNvPicPr>
            <a:picLocks noChangeAspect="1"/>
          </p:cNvPicPr>
          <p:nvPr/>
        </p:nvPicPr>
        <p:blipFill rotWithShape="1">
          <a:blip r:embed="rId3" cstate="print">
            <a:extLst>
              <a:ext uri="{28A0092B-C50C-407E-A947-70E740481C1C}">
                <a14:useLocalDpi xmlns:a14="http://schemas.microsoft.com/office/drawing/2010/main" val="0"/>
              </a:ext>
            </a:extLst>
          </a:blip>
          <a:srcRect t="22061" b="24503"/>
          <a:stretch/>
        </p:blipFill>
        <p:spPr>
          <a:xfrm>
            <a:off x="7236296" y="6058916"/>
            <a:ext cx="1825036" cy="753576"/>
          </a:xfrm>
          <a:prstGeom prst="rect">
            <a:avLst/>
          </a:prstGeom>
        </p:spPr>
      </p:pic>
    </p:spTree>
    <p:extLst>
      <p:ext uri="{BB962C8B-B14F-4D97-AF65-F5344CB8AC3E}">
        <p14:creationId xmlns:p14="http://schemas.microsoft.com/office/powerpoint/2010/main" val="37440752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90890" y="269507"/>
            <a:ext cx="8142971" cy="5740033"/>
          </a:xfrm>
          <a:prstGeom prst="rect">
            <a:avLst/>
          </a:prstGeom>
        </p:spPr>
        <p:txBody>
          <a:bodyPr wrap="square">
            <a:spAutoFit/>
          </a:bodyPr>
          <a:lstStyle/>
          <a:p>
            <a:r>
              <a:rPr lang="es-SV" sz="1200" b="1" dirty="0"/>
              <a:t>DESCRIPCIÓN DE FUNCIONES POR UNIDAD ORGANIZATIVA </a:t>
            </a:r>
            <a:endParaRPr lang="es-SV" sz="1200" dirty="0"/>
          </a:p>
          <a:p>
            <a:r>
              <a:rPr lang="es-SV" sz="1200" dirty="0"/>
              <a:t> </a:t>
            </a:r>
          </a:p>
          <a:p>
            <a:pPr lvl="1" fontAlgn="base"/>
            <a:r>
              <a:rPr lang="es-SV" sz="1200" b="1" dirty="0"/>
              <a:t>Presidencia</a:t>
            </a:r>
          </a:p>
          <a:p>
            <a:pPr lvl="1" fontAlgn="base"/>
            <a:endParaRPr lang="es-SV" sz="1200" dirty="0"/>
          </a:p>
          <a:p>
            <a:r>
              <a:rPr lang="es-SV" sz="1200" b="1" dirty="0"/>
              <a:t>Objetivo general </a:t>
            </a:r>
            <a:endParaRPr lang="es-SV" sz="1200" dirty="0"/>
          </a:p>
          <a:p>
            <a:r>
              <a:rPr lang="es-SV" sz="1200" dirty="0"/>
              <a:t> </a:t>
            </a:r>
          </a:p>
          <a:p>
            <a:r>
              <a:rPr lang="es-SV" sz="1200" dirty="0"/>
              <a:t>Ejercer la representación legal, judicial y extrajudicial de PROESA. Implementar y ejecutar las estrategias de promoción de inversiones, asocios público privados, marca país y exportaciones.</a:t>
            </a:r>
          </a:p>
          <a:p>
            <a:r>
              <a:rPr lang="es-SV" sz="1200" dirty="0"/>
              <a:t>  </a:t>
            </a:r>
          </a:p>
          <a:p>
            <a:r>
              <a:rPr lang="es-SV" sz="1200" b="1" dirty="0"/>
              <a:t>Funciones </a:t>
            </a:r>
            <a:endParaRPr lang="es-SV" sz="1200" dirty="0"/>
          </a:p>
          <a:p>
            <a:r>
              <a:rPr lang="es-SV" sz="1200" dirty="0"/>
              <a:t> </a:t>
            </a:r>
          </a:p>
          <a:p>
            <a:pPr lvl="0" fontAlgn="base"/>
            <a:r>
              <a:rPr lang="es-SV" sz="1200" dirty="0"/>
              <a:t>Ejercer la representación legal, judicial y extrajudicial de PROESA;  </a:t>
            </a:r>
          </a:p>
          <a:p>
            <a:pPr lvl="0" fontAlgn="base"/>
            <a:r>
              <a:rPr lang="es-SV" sz="1200" dirty="0"/>
              <a:t>Implementar y ejecutar las estrategias de promoción de inversiones, asocio público privados y exportaciones e impulsar estrategias para internacionalizar al país;  </a:t>
            </a:r>
          </a:p>
          <a:p>
            <a:pPr lvl="0" fontAlgn="base"/>
            <a:r>
              <a:rPr lang="es-SV" sz="1200" dirty="0"/>
              <a:t>Coordinar los comités consultivos para asocios público privados, que brindarán apoyo técnico en el estudio de cada uno de los proyectos que, en el marco de la Ley Especial de Asocios Público Privados, sean sometidos a la autoridad máxima de PROESA;  </a:t>
            </a:r>
          </a:p>
          <a:p>
            <a:pPr lvl="0" fontAlgn="base"/>
            <a:r>
              <a:rPr lang="es-SV" sz="1200" dirty="0"/>
              <a:t>Convocar al Consejo Directivo y presidirlo;  </a:t>
            </a:r>
          </a:p>
          <a:p>
            <a:pPr lvl="0" fontAlgn="base"/>
            <a:r>
              <a:rPr lang="es-SV" sz="1200" dirty="0"/>
              <a:t>Preparar la agenda de las sesiones;  </a:t>
            </a:r>
          </a:p>
          <a:p>
            <a:pPr lvl="0" fontAlgn="base"/>
            <a:r>
              <a:rPr lang="es-SV" sz="1200" dirty="0"/>
              <a:t>Ejecutar los acuerdos y resoluciones del Consejo Directivo;  </a:t>
            </a:r>
          </a:p>
          <a:p>
            <a:pPr lvl="0" fontAlgn="base"/>
            <a:r>
              <a:rPr lang="es-SV" sz="1200" dirty="0"/>
              <a:t>Ejecutar y evaluar los planes y programas de trabajo y la programación financiera de PROESA;  </a:t>
            </a:r>
          </a:p>
          <a:p>
            <a:pPr lvl="0" fontAlgn="base"/>
            <a:r>
              <a:rPr lang="es-SV" sz="1200" dirty="0"/>
              <a:t>Iniciar con autorización del Consejo Directivo, negociaciones preliminares de donaciones, apegándose a la norma legal, para cumplir con los fines de PROESA;  </a:t>
            </a:r>
          </a:p>
          <a:p>
            <a:pPr lvl="0" fontAlgn="base"/>
            <a:r>
              <a:rPr lang="es-SV" sz="1200" dirty="0"/>
              <a:t>Obtener y administrar recursos de origen nacional o extranjero, que sean necesarios para llevar a cabo los planes, programas y proyectos de PROESA y presentar un reporte de captación, administración y ejecución de dichos fondos, de forma trimestral al Consejo Directivo; </a:t>
            </a:r>
          </a:p>
          <a:p>
            <a:pPr lvl="0" fontAlgn="base"/>
            <a:r>
              <a:rPr lang="es-SV" sz="1200" dirty="0"/>
              <a:t>Presentar la Memoria Anual de Labores al Consejo Directivo para su aprobación;  </a:t>
            </a:r>
          </a:p>
          <a:p>
            <a:pPr lvl="0" fontAlgn="base"/>
            <a:r>
              <a:rPr lang="es-SV" sz="1200" dirty="0"/>
              <a:t>Elaborar el manual de descripción de puestos considerando la idoneidad para el ejercicio de las funciones;  </a:t>
            </a:r>
          </a:p>
          <a:p>
            <a:pPr lvl="0" fontAlgn="base"/>
            <a:r>
              <a:rPr lang="es-SV" sz="1200" dirty="0"/>
              <a:t>Contratar al personal, así como asignar funciones y competencias, para lo cual deberá requerir; </a:t>
            </a:r>
          </a:p>
          <a:p>
            <a:pPr lvl="0" fontAlgn="base"/>
            <a:r>
              <a:rPr lang="es-SV" sz="1200" dirty="0"/>
              <a:t>Autorizar y ejecutar las normas de funcionamiento, administración, finanzas y relaciones Institucionales; y</a:t>
            </a:r>
          </a:p>
          <a:p>
            <a:pPr lvl="0" fontAlgn="base"/>
            <a:r>
              <a:rPr lang="es-SV" sz="1200" dirty="0"/>
              <a:t>Rendir semestralmente informes de gestión y de resultados.</a:t>
            </a:r>
          </a:p>
          <a:p>
            <a:endParaRPr lang="es-SV" sz="700" dirty="0"/>
          </a:p>
        </p:txBody>
      </p:sp>
      <p:pic>
        <p:nvPicPr>
          <p:cNvPr id="3" name="2 Imagen"/>
          <p:cNvPicPr>
            <a:picLocks noChangeAspect="1"/>
          </p:cNvPicPr>
          <p:nvPr/>
        </p:nvPicPr>
        <p:blipFill rotWithShape="1">
          <a:blip r:embed="rId2" cstate="print">
            <a:extLst>
              <a:ext uri="{28A0092B-C50C-407E-A947-70E740481C1C}">
                <a14:useLocalDpi xmlns:a14="http://schemas.microsoft.com/office/drawing/2010/main" val="0"/>
              </a:ext>
            </a:extLst>
          </a:blip>
          <a:srcRect t="22061" b="24503"/>
          <a:stretch/>
        </p:blipFill>
        <p:spPr>
          <a:xfrm>
            <a:off x="7236296" y="6058916"/>
            <a:ext cx="1825036" cy="753576"/>
          </a:xfrm>
          <a:prstGeom prst="rect">
            <a:avLst/>
          </a:prstGeom>
        </p:spPr>
      </p:pic>
      <p:sp>
        <p:nvSpPr>
          <p:cNvPr id="4" name="3 Flecha izquierda">
            <a:hlinkClick r:id="rId3" action="ppaction://hlinksldjump"/>
          </p:cNvPr>
          <p:cNvSpPr/>
          <p:nvPr/>
        </p:nvSpPr>
        <p:spPr>
          <a:xfrm>
            <a:off x="7596336" y="430508"/>
            <a:ext cx="648929" cy="2909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32207011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90890" y="269507"/>
            <a:ext cx="8142971" cy="5493812"/>
          </a:xfrm>
          <a:prstGeom prst="rect">
            <a:avLst/>
          </a:prstGeom>
        </p:spPr>
        <p:txBody>
          <a:bodyPr wrap="square">
            <a:spAutoFit/>
          </a:bodyPr>
          <a:lstStyle/>
          <a:p>
            <a:r>
              <a:rPr lang="es-SV" sz="1600" b="1" dirty="0"/>
              <a:t>DESCRIPCIÓN DE FUNCIONES POR UNIDAD ORGANIZATIVA </a:t>
            </a:r>
            <a:endParaRPr lang="es-SV" sz="1400" dirty="0"/>
          </a:p>
          <a:p>
            <a:r>
              <a:rPr lang="es-SV" sz="1100" dirty="0"/>
              <a:t> </a:t>
            </a:r>
          </a:p>
          <a:p>
            <a:r>
              <a:rPr lang="es-SV" sz="1200" b="1" dirty="0"/>
              <a:t>Oficina de Información y Respuesta (OIR)</a:t>
            </a:r>
            <a:endParaRPr lang="es-SV" sz="1200" dirty="0"/>
          </a:p>
          <a:p>
            <a:r>
              <a:rPr lang="es-SV" sz="1200" b="1" dirty="0"/>
              <a:t> </a:t>
            </a:r>
            <a:endParaRPr lang="es-SV" sz="1200" dirty="0"/>
          </a:p>
          <a:p>
            <a:r>
              <a:rPr lang="es-SV" sz="1200" b="1" dirty="0"/>
              <a:t>Objetivo General</a:t>
            </a:r>
            <a:endParaRPr lang="es-SV" sz="1200" dirty="0"/>
          </a:p>
          <a:p>
            <a:r>
              <a:rPr lang="es-SV" sz="1200" b="1" dirty="0"/>
              <a:t> </a:t>
            </a:r>
            <a:endParaRPr lang="es-SV" sz="1200" dirty="0"/>
          </a:p>
          <a:p>
            <a:r>
              <a:rPr lang="es-SV" sz="1200" dirty="0"/>
              <a:t>Recibir y dar trámite a las solicitudes de acceso a la información pública de PROESA.</a:t>
            </a:r>
          </a:p>
          <a:p>
            <a:r>
              <a:rPr lang="es-SV" sz="1200" b="1" dirty="0"/>
              <a:t> </a:t>
            </a:r>
            <a:endParaRPr lang="es-SV" sz="1200" dirty="0"/>
          </a:p>
          <a:p>
            <a:r>
              <a:rPr lang="es-SV" sz="1200" b="1" dirty="0"/>
              <a:t>Funciones:</a:t>
            </a:r>
            <a:endParaRPr lang="es-SV" sz="1200" dirty="0"/>
          </a:p>
          <a:p>
            <a:r>
              <a:rPr lang="es-SV" sz="1200" dirty="0"/>
              <a:t>	</a:t>
            </a:r>
          </a:p>
          <a:p>
            <a:pPr lvl="0" fontAlgn="base"/>
            <a:r>
              <a:rPr lang="es-SV" sz="1200" dirty="0"/>
              <a:t>Recabar y difundir la información oficiosa y propiciar que las entidades responsables las actualicen periódicamente;</a:t>
            </a:r>
          </a:p>
          <a:p>
            <a:pPr lvl="0" fontAlgn="base"/>
            <a:r>
              <a:rPr lang="es-SV" sz="1200" dirty="0"/>
              <a:t>Recibir y dar trámite a las solicitudes referentes a datos personales a solicitud del titular y de acceso a la información;</a:t>
            </a:r>
          </a:p>
          <a:p>
            <a:pPr lvl="0" fontAlgn="base"/>
            <a:r>
              <a:rPr lang="es-SV" sz="1200" dirty="0"/>
              <a:t>Auxiliar a los particulares en la elaboración de solicitudes y, en su caso, orientarlos sobre las dependencias o entidades que pudieran tener la información que solicitan;</a:t>
            </a:r>
          </a:p>
          <a:p>
            <a:pPr lvl="0" fontAlgn="base"/>
            <a:r>
              <a:rPr lang="es-SV" sz="1200" dirty="0"/>
              <a:t>Realizar los trámites internos necesarios para localización y entrega de la información solicitada y notificar a los particulares;</a:t>
            </a:r>
          </a:p>
          <a:p>
            <a:pPr lvl="0" fontAlgn="base"/>
            <a:r>
              <a:rPr lang="es-SV" sz="1200" dirty="0"/>
              <a:t>Instruir a los servidores de PROESA, para recibir y dar trámite a las solicitudes de acceso a la información;</a:t>
            </a:r>
          </a:p>
          <a:p>
            <a:pPr lvl="0" fontAlgn="base"/>
            <a:r>
              <a:rPr lang="es-SV" sz="1200" dirty="0"/>
              <a:t>Llevar un registro de las solicitudes de acceso a la información, sus resultados y costos;</a:t>
            </a:r>
          </a:p>
          <a:p>
            <a:pPr lvl="0" fontAlgn="base"/>
            <a:r>
              <a:rPr lang="es-SV" sz="1200" dirty="0"/>
              <a:t>Garantizar y agilizar el flujo de información entre la dependencia o entidad y los particulares;</a:t>
            </a:r>
          </a:p>
          <a:p>
            <a:pPr lvl="0" fontAlgn="base"/>
            <a:r>
              <a:rPr lang="es-SV" sz="1200" dirty="0"/>
              <a:t>Realizar las notificaciones correspondientes;</a:t>
            </a:r>
          </a:p>
          <a:p>
            <a:pPr lvl="0" fontAlgn="base"/>
            <a:r>
              <a:rPr lang="es-SV" sz="1200" dirty="0"/>
              <a:t>Resolver sobre las solicitudes de información que le sean requeridas;</a:t>
            </a:r>
          </a:p>
          <a:p>
            <a:pPr lvl="0" fontAlgn="base"/>
            <a:r>
              <a:rPr lang="es-SV" sz="1200" dirty="0"/>
              <a:t>Coordinar y supervisar las acciones de las dependencias o entidades correspondientes con el objeto de proporcionar la información prevista la Ley de Acceso a la Información Pública;</a:t>
            </a:r>
          </a:p>
          <a:p>
            <a:pPr lvl="0" fontAlgn="base"/>
            <a:r>
              <a:rPr lang="es-SV" sz="1200" dirty="0"/>
              <a:t>Establecer los procedimientos internos para asegurar la mayor eficiencia en la gestión de las solicitudes de acceso a la información;</a:t>
            </a:r>
          </a:p>
          <a:p>
            <a:pPr lvl="0" fontAlgn="base"/>
            <a:r>
              <a:rPr lang="es-SV" sz="1200" dirty="0"/>
              <a:t>Elaborar un programa para facilitar la obtención de información de PROESA, que deberá ser actualizado periódicamente;</a:t>
            </a:r>
          </a:p>
          <a:p>
            <a:pPr lvl="0" fontAlgn="base"/>
            <a:r>
              <a:rPr lang="es-SV" sz="1200" dirty="0"/>
              <a:t>Elaborar el índice de la información clasificada como reservada; y</a:t>
            </a:r>
          </a:p>
          <a:p>
            <a:pPr lvl="0" fontAlgn="base"/>
            <a:r>
              <a:rPr lang="es-SV" sz="1200" dirty="0"/>
              <a:t>Elaborar y enviar al Instituto de Acceso a la Información Pública, de conformidad con los lineamientos que éste expida, los datos necesarios para la elaboración del informe anual a que se refiere el artículo 60 de la Ley de Acceso a la información pública.</a:t>
            </a:r>
          </a:p>
          <a:p>
            <a:endParaRPr lang="es-SV" sz="1200" dirty="0"/>
          </a:p>
        </p:txBody>
      </p:sp>
      <p:sp>
        <p:nvSpPr>
          <p:cNvPr id="3" name="2 Flecha izquierda">
            <a:hlinkClick r:id="rId2" action="ppaction://hlinksldjump"/>
          </p:cNvPr>
          <p:cNvSpPr/>
          <p:nvPr/>
        </p:nvSpPr>
        <p:spPr>
          <a:xfrm>
            <a:off x="7678993" y="414973"/>
            <a:ext cx="648929" cy="2909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pic>
        <p:nvPicPr>
          <p:cNvPr id="4" name="3 Imagen"/>
          <p:cNvPicPr>
            <a:picLocks noChangeAspect="1"/>
          </p:cNvPicPr>
          <p:nvPr/>
        </p:nvPicPr>
        <p:blipFill rotWithShape="1">
          <a:blip r:embed="rId3" cstate="print">
            <a:extLst>
              <a:ext uri="{28A0092B-C50C-407E-A947-70E740481C1C}">
                <a14:useLocalDpi xmlns:a14="http://schemas.microsoft.com/office/drawing/2010/main" val="0"/>
              </a:ext>
            </a:extLst>
          </a:blip>
          <a:srcRect t="22061" b="24503"/>
          <a:stretch/>
        </p:blipFill>
        <p:spPr>
          <a:xfrm>
            <a:off x="7236296" y="6058916"/>
            <a:ext cx="1825036" cy="753576"/>
          </a:xfrm>
          <a:prstGeom prst="rect">
            <a:avLst/>
          </a:prstGeom>
        </p:spPr>
      </p:pic>
    </p:spTree>
    <p:extLst>
      <p:ext uri="{BB962C8B-B14F-4D97-AF65-F5344CB8AC3E}">
        <p14:creationId xmlns:p14="http://schemas.microsoft.com/office/powerpoint/2010/main" val="10178186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90889" y="141688"/>
            <a:ext cx="8142971" cy="5832366"/>
          </a:xfrm>
          <a:prstGeom prst="rect">
            <a:avLst/>
          </a:prstGeom>
        </p:spPr>
        <p:txBody>
          <a:bodyPr wrap="square">
            <a:spAutoFit/>
          </a:bodyPr>
          <a:lstStyle/>
          <a:p>
            <a:r>
              <a:rPr lang="es-SV" sz="1200" b="1" dirty="0"/>
              <a:t>DESCRIPCIÓN DE FUNCIONES POR UNIDAD ORGANIZATIVA </a:t>
            </a:r>
            <a:endParaRPr lang="es-SV" sz="1100" dirty="0"/>
          </a:p>
          <a:p>
            <a:r>
              <a:rPr lang="es-SV" sz="1000" dirty="0"/>
              <a:t> </a:t>
            </a:r>
          </a:p>
          <a:p>
            <a:r>
              <a:rPr lang="es-SV" sz="900" b="1" dirty="0"/>
              <a:t>Unidad de Género</a:t>
            </a:r>
            <a:endParaRPr lang="es-SV" sz="900" dirty="0"/>
          </a:p>
          <a:p>
            <a:r>
              <a:rPr lang="es-SV" sz="900" b="1" dirty="0"/>
              <a:t> </a:t>
            </a:r>
            <a:endParaRPr lang="es-SV" sz="900" dirty="0"/>
          </a:p>
          <a:p>
            <a:r>
              <a:rPr lang="es-SV" sz="900" b="1" dirty="0"/>
              <a:t>Objetivo General</a:t>
            </a:r>
            <a:endParaRPr lang="es-SV" sz="900" dirty="0"/>
          </a:p>
          <a:p>
            <a:r>
              <a:rPr lang="es-SV" sz="900" b="1" dirty="0"/>
              <a:t> </a:t>
            </a:r>
            <a:endParaRPr lang="es-SV" sz="900" dirty="0"/>
          </a:p>
          <a:p>
            <a:r>
              <a:rPr lang="es-ES" sz="900" dirty="0"/>
              <a:t>Contribuir a garantizar la Institucionalidad y transversalización de la política Nacional e institucional  de Equidad de Género en las áreas organizativas de PROESA, a través de las labores de planificación, coordinación, orientación, facilitación, asesoría  técnica, investigación, seguimiento, monitoreo  y evaluación de las acciones que se implementen  como organismo promotor a nivel nacional e internacional.</a:t>
            </a:r>
            <a:endParaRPr lang="es-SV" sz="900" dirty="0"/>
          </a:p>
          <a:p>
            <a:r>
              <a:rPr lang="es-ES" sz="900" b="1" dirty="0"/>
              <a:t> </a:t>
            </a:r>
            <a:endParaRPr lang="es-SV" sz="900" dirty="0"/>
          </a:p>
          <a:p>
            <a:r>
              <a:rPr lang="es-SV" sz="900" b="1" dirty="0"/>
              <a:t>Funciones</a:t>
            </a:r>
            <a:endParaRPr lang="es-SV" sz="900" dirty="0"/>
          </a:p>
          <a:p>
            <a:pPr lvl="0" fontAlgn="base"/>
            <a:r>
              <a:rPr lang="es-SV" sz="900" dirty="0"/>
              <a:t>Coordinar conjuntamente con la Comisión de Género la formulación, aplicación, seguimiento y evaluación del Plan de Acción de la Política de Equidad de Género;</a:t>
            </a:r>
          </a:p>
          <a:p>
            <a:pPr lvl="0" fontAlgn="base"/>
            <a:r>
              <a:rPr lang="es-SV" sz="900" dirty="0"/>
              <a:t>Coordinar con los ámbitos responsables de incluir la perspectiva de género dentro de las acciones institucionales;</a:t>
            </a:r>
          </a:p>
          <a:p>
            <a:pPr lvl="0" fontAlgn="base"/>
            <a:r>
              <a:rPr lang="es-SV" sz="900" dirty="0"/>
              <a:t>Diseñar, coordinar y operar estrategias institucionales a favor de una nueva cultura de equidad de género que fomente una clara conciencia institucional en esta materia, mediante programas de capacitación;</a:t>
            </a:r>
          </a:p>
          <a:p>
            <a:pPr lvl="0" fontAlgn="base"/>
            <a:r>
              <a:rPr lang="es-SV" sz="900" dirty="0"/>
              <a:t>Coordinar con Organismos nacionales, internacionales, ONGS para la firma de  convenios en materia de género y garantizar su  cumplimiento;</a:t>
            </a:r>
          </a:p>
          <a:p>
            <a:pPr lvl="0" fontAlgn="base"/>
            <a:r>
              <a:rPr lang="es-SV" sz="900" dirty="0"/>
              <a:t>Diseñar normas, políticas internas, para garantizar los procedimientos metodológicos en la integración del enfoque de equidad de género en los procesos del trabajo institucional a través de la estrategia de información, investigación, educación y comunicación;</a:t>
            </a:r>
          </a:p>
          <a:p>
            <a:pPr lvl="0" fontAlgn="base"/>
            <a:r>
              <a:rPr lang="es-SV" sz="900" dirty="0"/>
              <a:t>Identificar áreas y temas que requieren ser investigados o profundizados para contribuir a la actualización, conceptualización e instrumentalización del enfoque de equidad de género en la institución y apoyar la toma de decisiones oportunamente a todos los niveles;</a:t>
            </a:r>
          </a:p>
          <a:p>
            <a:pPr lvl="0" fontAlgn="base"/>
            <a:r>
              <a:rPr lang="es-SV" sz="900" dirty="0"/>
              <a:t>Brindar asistencia técnica y metodológica para la aplicación del enfoque de equidad de género a las unidades organizativas de PROESA para incorporar dicho enfoque en el desempeño de sus funciones;</a:t>
            </a:r>
          </a:p>
          <a:p>
            <a:pPr lvl="0" fontAlgn="base"/>
            <a:r>
              <a:rPr lang="es-SV" sz="900" dirty="0"/>
              <a:t>Revisar y ajustar métodos para el registro y consolidación de información estadística desagregada por sexo, con el propósito de desarrollar un sistema de indicadores e instrumentos de monitoreo y evaluación, que permitan medir el avance de la implementación de la Política de Equidad de Género y ser enviados a la instancia rectora;</a:t>
            </a:r>
          </a:p>
          <a:p>
            <a:pPr lvl="0" fontAlgn="base"/>
            <a:r>
              <a:rPr lang="es-SV" sz="900" dirty="0"/>
              <a:t>Elaborar y aplicar un plan de monitoreo, dando el seguimiento y evaluación de los indicadores sensibles a género en las áreas programáticas y sistemáticas;</a:t>
            </a:r>
          </a:p>
          <a:p>
            <a:pPr lvl="0" fontAlgn="base"/>
            <a:r>
              <a:rPr lang="es-SV" sz="900" dirty="0"/>
              <a:t>Contribuir a desarrollar metodologías y herramientas concretas para la elaboración de Planes Operativos de las Unidades Organizativas con enfoque de género;</a:t>
            </a:r>
          </a:p>
          <a:p>
            <a:pPr lvl="0" fontAlgn="base"/>
            <a:r>
              <a:rPr lang="es-SV" sz="900" dirty="0"/>
              <a:t>Promover la incorporación de las acciones derivadas del cumplimiento de la Política de Equidad de Género en el Plan Estratégico Institucional de PROESA;</a:t>
            </a:r>
          </a:p>
          <a:p>
            <a:pPr lvl="0" fontAlgn="base"/>
            <a:r>
              <a:rPr lang="es-SV" sz="900" dirty="0"/>
              <a:t>Realizar y promover el desarrollo de diagnósticos y estudios comparativos en materia de equidad de género y no discriminación, para fundamentar y fortalecer la implementación de la Política de Equidad de Género a nivel nacional e institucional en todas las Unidades Administrativas de PROESA, con el fin de proponer aquellas acciones correctivas pertinentes;</a:t>
            </a:r>
          </a:p>
          <a:p>
            <a:pPr lvl="0" fontAlgn="base"/>
            <a:r>
              <a:rPr lang="es-SV" sz="900" dirty="0"/>
              <a:t>Supervisar, monitorear y evaluar la generación y análisis de estadísticas, los sistemas de información, la elaboración y seguimiento de los indicadores sensibles al género. </a:t>
            </a:r>
          </a:p>
          <a:p>
            <a:pPr lvl="0" fontAlgn="base"/>
            <a:r>
              <a:rPr lang="es-SV" sz="900" dirty="0"/>
              <a:t>Realizar acciones de Seguimiento y evaluación, como mecanismos de mejora de verificación de logros de la política y de identificación de obstáculos que impidan su implementación;</a:t>
            </a:r>
          </a:p>
          <a:p>
            <a:pPr lvl="0" fontAlgn="base"/>
            <a:r>
              <a:rPr lang="es-SV" sz="900" dirty="0"/>
              <a:t>Adoptar la revisión de mecanismos institucionales pertinentes, y documentación que generen información sobre las relaciones de género, como insumo para la toma de decisiones fortaleciendo el proceso de transversalidad de género de la institución;</a:t>
            </a:r>
          </a:p>
          <a:p>
            <a:pPr lvl="0" fontAlgn="base"/>
            <a:r>
              <a:rPr lang="es-SV" sz="900" dirty="0"/>
              <a:t>Desarrollar las estrategias de sensibilización y capacitación en género para el personal de las Unidades Administrativas de PROESA de manera gradual, continúa y sistemática sobre la necesidad e importancia de la aplicación del enfoque de equidad de género en el que hacer institucional;</a:t>
            </a:r>
          </a:p>
          <a:p>
            <a:pPr lvl="0" fontAlgn="base"/>
            <a:r>
              <a:rPr lang="es-SV" sz="900" dirty="0"/>
              <a:t>Participar en el diseño de materiales de divulgación y capacitación con la perspectiva  y enfoque de género;</a:t>
            </a:r>
          </a:p>
          <a:p>
            <a:pPr lvl="0" fontAlgn="base"/>
            <a:r>
              <a:rPr lang="es-SV" sz="900" dirty="0"/>
              <a:t>Diseñar y promover campañas de sensibilización interna en coordinación con la Gerencia Administrativo Financiera,  uniendo esfuerzos con otras instituciones y organizaciones interesadas en el avance de la equidad de género en el país;</a:t>
            </a:r>
          </a:p>
          <a:p>
            <a:endParaRPr lang="es-SV" sz="900" dirty="0"/>
          </a:p>
        </p:txBody>
      </p:sp>
      <p:pic>
        <p:nvPicPr>
          <p:cNvPr id="3" name="2 Imagen"/>
          <p:cNvPicPr>
            <a:picLocks noChangeAspect="1"/>
          </p:cNvPicPr>
          <p:nvPr/>
        </p:nvPicPr>
        <p:blipFill rotWithShape="1">
          <a:blip r:embed="rId2" cstate="print">
            <a:extLst>
              <a:ext uri="{28A0092B-C50C-407E-A947-70E740481C1C}">
                <a14:useLocalDpi xmlns:a14="http://schemas.microsoft.com/office/drawing/2010/main" val="0"/>
              </a:ext>
            </a:extLst>
          </a:blip>
          <a:srcRect t="22061" b="24503"/>
          <a:stretch/>
        </p:blipFill>
        <p:spPr>
          <a:xfrm>
            <a:off x="7236296" y="6058916"/>
            <a:ext cx="1825036" cy="753576"/>
          </a:xfrm>
          <a:prstGeom prst="rect">
            <a:avLst/>
          </a:prstGeom>
        </p:spPr>
      </p:pic>
      <p:sp>
        <p:nvSpPr>
          <p:cNvPr id="4" name="3 Flecha izquierda">
            <a:hlinkClick r:id="rId3" action="ppaction://hlinksldjump"/>
          </p:cNvPr>
          <p:cNvSpPr/>
          <p:nvPr/>
        </p:nvSpPr>
        <p:spPr>
          <a:xfrm>
            <a:off x="7596336" y="420770"/>
            <a:ext cx="648929" cy="2909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5115352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90890" y="269507"/>
            <a:ext cx="8142971" cy="4924425"/>
          </a:xfrm>
          <a:prstGeom prst="rect">
            <a:avLst/>
          </a:prstGeom>
        </p:spPr>
        <p:txBody>
          <a:bodyPr wrap="square">
            <a:spAutoFit/>
          </a:bodyPr>
          <a:lstStyle/>
          <a:p>
            <a:r>
              <a:rPr lang="es-SV" sz="1200" b="1" dirty="0"/>
              <a:t>DESCRIPCIÓN DE FUNCIONES POR UNIDAD ORGANIZATIVA </a:t>
            </a:r>
            <a:endParaRPr lang="es-SV" sz="1100" dirty="0"/>
          </a:p>
          <a:p>
            <a:r>
              <a:rPr lang="es-SV" sz="1000" dirty="0"/>
              <a:t> </a:t>
            </a:r>
          </a:p>
          <a:p>
            <a:pPr lvl="0"/>
            <a:r>
              <a:rPr lang="es-SV" sz="1400" b="1" dirty="0"/>
              <a:t>Gerencia Legal  </a:t>
            </a:r>
            <a:endParaRPr lang="es-SV" sz="1200" dirty="0"/>
          </a:p>
          <a:p>
            <a:r>
              <a:rPr lang="es-SV" sz="1400" b="1" dirty="0"/>
              <a:t> </a:t>
            </a:r>
            <a:endParaRPr lang="es-SV" sz="1200" dirty="0"/>
          </a:p>
          <a:p>
            <a:r>
              <a:rPr lang="es-SV" sz="1400" b="1" dirty="0"/>
              <a:t>Objetivo General  </a:t>
            </a:r>
            <a:endParaRPr lang="es-SV" sz="1200" dirty="0"/>
          </a:p>
          <a:p>
            <a:r>
              <a:rPr lang="es-SV" sz="1400" dirty="0"/>
              <a:t> </a:t>
            </a:r>
            <a:endParaRPr lang="es-SV" sz="1200" dirty="0"/>
          </a:p>
          <a:p>
            <a:r>
              <a:rPr lang="es-SV" sz="1400" dirty="0"/>
              <a:t>Coordinar y recomendar las propuestas en materia jurídica al Presidente de PROESA, aportando opiniones legales y revisión de documentos de carácter jurídico. </a:t>
            </a:r>
            <a:endParaRPr lang="es-SV" sz="1200" dirty="0"/>
          </a:p>
          <a:p>
            <a:r>
              <a:rPr lang="es-SV" sz="1400" dirty="0"/>
              <a:t> </a:t>
            </a:r>
            <a:endParaRPr lang="es-SV" sz="1200" dirty="0"/>
          </a:p>
          <a:p>
            <a:r>
              <a:rPr lang="es-SV" sz="1400" b="1" dirty="0"/>
              <a:t>Funciones </a:t>
            </a:r>
            <a:endParaRPr lang="es-SV" sz="1200" dirty="0"/>
          </a:p>
          <a:p>
            <a:r>
              <a:rPr lang="es-SV" sz="1400" dirty="0"/>
              <a:t> </a:t>
            </a:r>
            <a:endParaRPr lang="es-SV" sz="1200" dirty="0"/>
          </a:p>
          <a:p>
            <a:pPr lvl="1" fontAlgn="base"/>
            <a:r>
              <a:rPr lang="es-SV" sz="1400" dirty="0"/>
              <a:t>Asesorar legalmente al Consejo Directivo, Presidente, Direcciones y Gerencias de PROESA en aquellos asuntos que le sean encomendados;  </a:t>
            </a:r>
            <a:endParaRPr lang="es-SV" sz="1200" dirty="0"/>
          </a:p>
          <a:p>
            <a:pPr lvl="1" fontAlgn="base"/>
            <a:r>
              <a:rPr lang="es-SV" sz="1400" dirty="0"/>
              <a:t>Constituir el enlace para asuntos de carácter jurídico entre la Institución y las unidades jurídicas de las distintas entidades gubernamentales y privadas cuyas actividades se relacionen o tengan influencia en las de PROESA; </a:t>
            </a:r>
            <a:endParaRPr lang="es-SV" sz="1200" dirty="0"/>
          </a:p>
          <a:p>
            <a:pPr lvl="1" fontAlgn="base"/>
            <a:r>
              <a:rPr lang="es-SV" sz="1400" dirty="0"/>
              <a:t>Atender las consultas de carácter jurídico y proporcionar información de tal naturaleza que sea solicitada por inversionistas potenciales o establecidos, así como constituir el enlace para asuntos de carácter jurídico entre la Institución y los mismos; </a:t>
            </a:r>
            <a:endParaRPr lang="es-SV" sz="1200" dirty="0"/>
          </a:p>
          <a:p>
            <a:pPr lvl="1" fontAlgn="base"/>
            <a:r>
              <a:rPr lang="es-SV" sz="1400" dirty="0"/>
              <a:t>Actuar como contraparte en materia jurídica en los convenios que efectúe PROESA con terceros; </a:t>
            </a:r>
            <a:endParaRPr lang="es-SV" sz="1200" dirty="0"/>
          </a:p>
          <a:p>
            <a:pPr lvl="1" fontAlgn="base"/>
            <a:r>
              <a:rPr lang="es-SV" sz="1400" dirty="0"/>
              <a:t>Proponer a las autoridades institucionales las acciones más convenientes dentro del marco legal; </a:t>
            </a:r>
            <a:endParaRPr lang="es-SV" sz="1200" dirty="0"/>
          </a:p>
          <a:p>
            <a:pPr lvl="1" fontAlgn="base"/>
            <a:r>
              <a:rPr lang="es-SV" sz="1400" dirty="0"/>
              <a:t>Preparar proyectos de iniciativas de ley que le sean encomendadas. </a:t>
            </a:r>
            <a:endParaRPr lang="es-SV" sz="1200" dirty="0"/>
          </a:p>
          <a:p>
            <a:endParaRPr lang="es-SV" sz="900" dirty="0"/>
          </a:p>
        </p:txBody>
      </p:sp>
      <p:pic>
        <p:nvPicPr>
          <p:cNvPr id="3" name="2 Imagen"/>
          <p:cNvPicPr>
            <a:picLocks noChangeAspect="1"/>
          </p:cNvPicPr>
          <p:nvPr/>
        </p:nvPicPr>
        <p:blipFill rotWithShape="1">
          <a:blip r:embed="rId2" cstate="print">
            <a:extLst>
              <a:ext uri="{28A0092B-C50C-407E-A947-70E740481C1C}">
                <a14:useLocalDpi xmlns:a14="http://schemas.microsoft.com/office/drawing/2010/main" val="0"/>
              </a:ext>
            </a:extLst>
          </a:blip>
          <a:srcRect t="22061" b="24503"/>
          <a:stretch/>
        </p:blipFill>
        <p:spPr>
          <a:xfrm>
            <a:off x="7236296" y="6058916"/>
            <a:ext cx="1825036" cy="753576"/>
          </a:xfrm>
          <a:prstGeom prst="rect">
            <a:avLst/>
          </a:prstGeom>
        </p:spPr>
      </p:pic>
      <p:sp>
        <p:nvSpPr>
          <p:cNvPr id="4" name="3 Flecha izquierda">
            <a:hlinkClick r:id="rId3" action="ppaction://hlinksldjump"/>
          </p:cNvPr>
          <p:cNvSpPr/>
          <p:nvPr/>
        </p:nvSpPr>
        <p:spPr>
          <a:xfrm>
            <a:off x="7364360" y="566236"/>
            <a:ext cx="648929" cy="2909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33594522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90890" y="269507"/>
            <a:ext cx="8142971" cy="5478423"/>
          </a:xfrm>
          <a:prstGeom prst="rect">
            <a:avLst/>
          </a:prstGeom>
        </p:spPr>
        <p:txBody>
          <a:bodyPr wrap="square">
            <a:spAutoFit/>
          </a:bodyPr>
          <a:lstStyle/>
          <a:p>
            <a:r>
              <a:rPr lang="es-SV" sz="1400" b="1" dirty="0"/>
              <a:t>DESCRIPCIÓN DE FUNCIONES POR UNIDAD ORGANIZATIVA </a:t>
            </a:r>
            <a:endParaRPr lang="es-SV" sz="1200" dirty="0"/>
          </a:p>
          <a:p>
            <a:r>
              <a:rPr lang="es-SV" sz="1050" dirty="0"/>
              <a:t> </a:t>
            </a:r>
          </a:p>
          <a:p>
            <a:r>
              <a:rPr lang="es-SV" sz="1050" b="1" dirty="0"/>
              <a:t>Unidad de Comunicaciones Institucional</a:t>
            </a:r>
            <a:endParaRPr lang="es-SV" sz="1050" dirty="0"/>
          </a:p>
          <a:p>
            <a:r>
              <a:rPr lang="es-SV" sz="1050" dirty="0"/>
              <a:t> </a:t>
            </a:r>
          </a:p>
          <a:p>
            <a:r>
              <a:rPr lang="es-SV" sz="1050" b="1" dirty="0"/>
              <a:t>Objetivo general </a:t>
            </a:r>
            <a:endParaRPr lang="es-SV" sz="1050" dirty="0"/>
          </a:p>
          <a:p>
            <a:r>
              <a:rPr lang="es-SV" sz="1050" dirty="0"/>
              <a:t> </a:t>
            </a:r>
          </a:p>
          <a:p>
            <a:r>
              <a:rPr lang="es-SV" sz="1050" dirty="0"/>
              <a:t>Dirigir, planificar y coordinar las actividades de comunicación e imagen de PROESA de conformidad a la estrategia de comunicación institucional para dar a conocer las actividades y logros de PROESA así como mantener una imagen destacada de la institución a nivel nacional e internacional. </a:t>
            </a:r>
          </a:p>
          <a:p>
            <a:r>
              <a:rPr lang="es-SV" sz="1050" b="1" dirty="0"/>
              <a:t> </a:t>
            </a:r>
            <a:endParaRPr lang="es-SV" sz="1050" dirty="0"/>
          </a:p>
          <a:p>
            <a:r>
              <a:rPr lang="es-SV" sz="1050" b="1" dirty="0"/>
              <a:t>Funciones  </a:t>
            </a:r>
            <a:endParaRPr lang="es-SV" sz="1050" dirty="0"/>
          </a:p>
          <a:p>
            <a:r>
              <a:rPr lang="es-SV" sz="1050" b="1" dirty="0"/>
              <a:t> </a:t>
            </a:r>
            <a:endParaRPr lang="es-SV" sz="1050" dirty="0"/>
          </a:p>
          <a:p>
            <a:pPr lvl="0" fontAlgn="base"/>
            <a:r>
              <a:rPr lang="es-SV" sz="1050" dirty="0"/>
              <a:t>Desarrollar y ejecutar la estrategia institucional de comunicación de PROESA;</a:t>
            </a:r>
          </a:p>
          <a:p>
            <a:pPr lvl="0" fontAlgn="base"/>
            <a:r>
              <a:rPr lang="es-SV" sz="1050" dirty="0"/>
              <a:t>Cuidar, mantener y promocionar la  imagen de PROESA;</a:t>
            </a:r>
          </a:p>
          <a:p>
            <a:pPr lvl="0" fontAlgn="base"/>
            <a:r>
              <a:rPr lang="es-SV" sz="1050" dirty="0"/>
              <a:t>Desarrollar, ejecutar y supervisar planes y programas de comunicación que permitan el mantenimiento y fomento de la buena imagen de la institución;</a:t>
            </a:r>
          </a:p>
          <a:p>
            <a:pPr lvl="0" fontAlgn="base"/>
            <a:r>
              <a:rPr lang="es-SV" sz="1050" dirty="0"/>
              <a:t>Seguimiento y evaluación del monitoreo de medios  para el análisis oportuno, que permita generar recomendaciones para los voceros institucionales, con el fin de mantener una óptima imagen institucional ante los medios de comunicación y la opinión pública en general;</a:t>
            </a:r>
          </a:p>
          <a:p>
            <a:pPr lvl="0" fontAlgn="base"/>
            <a:r>
              <a:rPr lang="es-SV" sz="1050" dirty="0"/>
              <a:t>Brindar asesoría al personal designado por la institución para proporcionar información a los medios de comunicación;</a:t>
            </a:r>
          </a:p>
          <a:p>
            <a:pPr lvl="0" fontAlgn="base"/>
            <a:r>
              <a:rPr lang="es-SV" sz="1050" dirty="0"/>
              <a:t>Editar, revisar y someter a las aprobaciones pertinentes, todas las publicaciones en medios de comunicación y revistas;</a:t>
            </a:r>
          </a:p>
          <a:p>
            <a:pPr lvl="0" fontAlgn="base"/>
            <a:r>
              <a:rPr lang="es-SV" sz="1050" dirty="0"/>
              <a:t>Colocar publicaciones de la institución en revistas y los diferentes medios de comunicación de acuerdo a la estrategia de comunicación institucional;</a:t>
            </a:r>
          </a:p>
          <a:p>
            <a:pPr lvl="0" fontAlgn="base"/>
            <a:r>
              <a:rPr lang="es-SV" sz="1050" dirty="0"/>
              <a:t>Organizar y pautar entrevistas exclusivas con medios de comunicación conforme a la estrategia de comunicación institucional así como cuando sea requerido;</a:t>
            </a:r>
          </a:p>
          <a:p>
            <a:pPr lvl="0" fontAlgn="base"/>
            <a:r>
              <a:rPr lang="es-SV" sz="1050" dirty="0"/>
              <a:t>Coordinar el diseño y mantenimiento de la página WEB institucional, así como garantizar el cumplimiento con los estándares establecidos;</a:t>
            </a:r>
          </a:p>
          <a:p>
            <a:pPr lvl="0" fontAlgn="base"/>
            <a:r>
              <a:rPr lang="es-SV" sz="1050" dirty="0"/>
              <a:t>Supervisar que el contenido de la página WEB y de las herramientas informáticas de la institución, estén siempre actualizadas en cuanto a su contenido y diseño;</a:t>
            </a:r>
          </a:p>
          <a:p>
            <a:pPr lvl="0" fontAlgn="base"/>
            <a:r>
              <a:rPr lang="es-SV" sz="1050" dirty="0"/>
              <a:t>Manejar las relaciones públicas institucionales;</a:t>
            </a:r>
          </a:p>
          <a:p>
            <a:pPr lvl="0" fontAlgn="base"/>
            <a:r>
              <a:rPr lang="es-SV" sz="1050" dirty="0"/>
              <a:t>Supervisar  la coordinación logística de las convocatorias a conferencias de prensa</a:t>
            </a:r>
          </a:p>
          <a:p>
            <a:pPr lvl="0" fontAlgn="base"/>
            <a:r>
              <a:rPr lang="es-SV" sz="1050" dirty="0"/>
              <a:t>Supervisar el manejo de publicaciones y pautas en prensa y otros medios de comunicación;</a:t>
            </a:r>
          </a:p>
          <a:p>
            <a:pPr lvl="0" fontAlgn="base"/>
            <a:r>
              <a:rPr lang="es-SV" sz="1050" dirty="0"/>
              <a:t>Supervisar la coordinación, redacción y envío de comunicados de prensa de la institución; y</a:t>
            </a:r>
          </a:p>
          <a:p>
            <a:pPr lvl="0" fontAlgn="base"/>
            <a:r>
              <a:rPr lang="es-SV" sz="1050" dirty="0"/>
              <a:t>Supervisar el establecimiento y mantenimiento de la estrecha y cordial relación con los medios de comunicación nacionales y extranjeros conforme se requiera.</a:t>
            </a:r>
          </a:p>
          <a:p>
            <a:endParaRPr lang="es-SV" sz="1050" dirty="0"/>
          </a:p>
        </p:txBody>
      </p:sp>
      <p:pic>
        <p:nvPicPr>
          <p:cNvPr id="3" name="2 Imagen"/>
          <p:cNvPicPr>
            <a:picLocks noChangeAspect="1"/>
          </p:cNvPicPr>
          <p:nvPr/>
        </p:nvPicPr>
        <p:blipFill rotWithShape="1">
          <a:blip r:embed="rId2" cstate="print">
            <a:extLst>
              <a:ext uri="{28A0092B-C50C-407E-A947-70E740481C1C}">
                <a14:useLocalDpi xmlns:a14="http://schemas.microsoft.com/office/drawing/2010/main" val="0"/>
              </a:ext>
            </a:extLst>
          </a:blip>
          <a:srcRect t="22061" b="24503"/>
          <a:stretch/>
        </p:blipFill>
        <p:spPr>
          <a:xfrm>
            <a:off x="7236296" y="6058916"/>
            <a:ext cx="1825036" cy="753576"/>
          </a:xfrm>
          <a:prstGeom prst="rect">
            <a:avLst/>
          </a:prstGeom>
        </p:spPr>
      </p:pic>
      <p:sp>
        <p:nvSpPr>
          <p:cNvPr id="4" name="3 Flecha izquierda">
            <a:hlinkClick r:id="rId3" action="ppaction://hlinksldjump"/>
          </p:cNvPr>
          <p:cNvSpPr/>
          <p:nvPr/>
        </p:nvSpPr>
        <p:spPr>
          <a:xfrm>
            <a:off x="7364360" y="566236"/>
            <a:ext cx="648929" cy="2909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39209243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90890" y="269507"/>
            <a:ext cx="8142971" cy="5493812"/>
          </a:xfrm>
          <a:prstGeom prst="rect">
            <a:avLst/>
          </a:prstGeom>
        </p:spPr>
        <p:txBody>
          <a:bodyPr wrap="square">
            <a:spAutoFit/>
          </a:bodyPr>
          <a:lstStyle/>
          <a:p>
            <a:r>
              <a:rPr lang="es-SV" sz="1100" b="1" dirty="0"/>
              <a:t>DESCRIPCIÓN DE FUNCIONES POR UNIDAD ORGANIZATIVA </a:t>
            </a:r>
            <a:endParaRPr lang="es-SV" sz="1050" dirty="0"/>
          </a:p>
          <a:p>
            <a:r>
              <a:rPr lang="es-SV" sz="900" dirty="0"/>
              <a:t> </a:t>
            </a:r>
          </a:p>
          <a:p>
            <a:pPr lvl="1" fontAlgn="base"/>
            <a:r>
              <a:rPr lang="es-SV" sz="1400" b="1" dirty="0"/>
              <a:t>Dirección Ejecutiva </a:t>
            </a:r>
            <a:endParaRPr lang="es-SV" sz="1200" dirty="0"/>
          </a:p>
          <a:p>
            <a:r>
              <a:rPr lang="es-SV" sz="1400" b="1" dirty="0"/>
              <a:t> </a:t>
            </a:r>
            <a:endParaRPr lang="es-SV" sz="1200" dirty="0"/>
          </a:p>
          <a:p>
            <a:r>
              <a:rPr lang="es-SV" sz="1400" b="1" dirty="0"/>
              <a:t>Objetivo General  </a:t>
            </a:r>
            <a:endParaRPr lang="es-SV" sz="1200" dirty="0"/>
          </a:p>
          <a:p>
            <a:r>
              <a:rPr lang="es-SV" sz="1400" dirty="0"/>
              <a:t> </a:t>
            </a:r>
            <a:endParaRPr lang="es-SV" sz="1200" dirty="0"/>
          </a:p>
          <a:p>
            <a:r>
              <a:rPr lang="es-SV" sz="1400" dirty="0"/>
              <a:t>Dirigir y coordinar a las direcciones de promoción de PROESA llevando a cabo todas las acciones encaminadas al logro de los objetivos institucionales y cumplimiento de metas. </a:t>
            </a:r>
            <a:endParaRPr lang="es-SV" sz="1200" dirty="0"/>
          </a:p>
          <a:p>
            <a:r>
              <a:rPr lang="es-SV" sz="1400" dirty="0"/>
              <a:t> </a:t>
            </a:r>
            <a:endParaRPr lang="es-SV" sz="1200" dirty="0"/>
          </a:p>
          <a:p>
            <a:r>
              <a:rPr lang="es-SV" sz="1400" b="1" dirty="0"/>
              <a:t>Funciones </a:t>
            </a:r>
            <a:endParaRPr lang="es-SV" sz="1200" dirty="0"/>
          </a:p>
          <a:p>
            <a:r>
              <a:rPr lang="es-SV" sz="1400" dirty="0"/>
              <a:t> </a:t>
            </a:r>
            <a:endParaRPr lang="es-SV" sz="1200" dirty="0"/>
          </a:p>
          <a:p>
            <a:pPr lvl="0" fontAlgn="base"/>
            <a:r>
              <a:rPr lang="es-SV" sz="1400" dirty="0"/>
              <a:t>Constituir el enlace de comunicación con la Presidencia de PROESA en asuntos relativos a las Direcciones de Inversiones, Exportaciones y Asocios Público Privados; </a:t>
            </a:r>
            <a:endParaRPr lang="es-SV" sz="1200" dirty="0"/>
          </a:p>
          <a:p>
            <a:pPr lvl="0" fontAlgn="base"/>
            <a:r>
              <a:rPr lang="es-SV" sz="1400" dirty="0"/>
              <a:t>Supervisar la correcta ejecución de los acuerdos y resoluciones del Consejo Directivo; </a:t>
            </a:r>
            <a:endParaRPr lang="es-SV" sz="1200" dirty="0"/>
          </a:p>
          <a:p>
            <a:pPr lvl="0" fontAlgn="base"/>
            <a:r>
              <a:rPr lang="es-SV" sz="1400" dirty="0"/>
              <a:t>Apoyar a la Presidencia de PROESA en la búsqueda y aplicación de métodos para el incremento de la productividad y en el quehacer institucional; </a:t>
            </a:r>
            <a:endParaRPr lang="es-SV" sz="1200" dirty="0"/>
          </a:p>
          <a:p>
            <a:pPr lvl="0" fontAlgn="base"/>
            <a:r>
              <a:rPr lang="es-SV" sz="1400" dirty="0"/>
              <a:t>Contribuir con la Presidencia en los estudios e investigaciones que se realicen, coordinando el trabajo de las diversas Direcciones y Gerencias de PROESA; </a:t>
            </a:r>
            <a:endParaRPr lang="es-SV" sz="1200" dirty="0"/>
          </a:p>
          <a:p>
            <a:pPr lvl="0" fontAlgn="base"/>
            <a:r>
              <a:rPr lang="es-SV" sz="1400" dirty="0"/>
              <a:t>Apoyar a la Presidencia para generar modalidades de cooperación de carácter técnico y dar seguimiento a los acuerdos, y convenios entre PROESA y otras entidades estatales, privadas, académicas o de cooperación internacional y nacional; </a:t>
            </a:r>
            <a:endParaRPr lang="es-SV" sz="1200" dirty="0"/>
          </a:p>
          <a:p>
            <a:pPr lvl="0" fontAlgn="base"/>
            <a:r>
              <a:rPr lang="es-SV" sz="1400" dirty="0"/>
              <a:t>Verificar que los planes de trabajo de las Direcciones se cumplan de forma oportuna y conforme al presupuesto aprobado; y</a:t>
            </a:r>
            <a:endParaRPr lang="es-SV" sz="1200" dirty="0"/>
          </a:p>
          <a:p>
            <a:pPr lvl="0" fontAlgn="base"/>
            <a:r>
              <a:rPr lang="es-SV" sz="1400" dirty="0"/>
              <a:t>Asistir y participar en misiones comerciales y otros eventos de similar naturaleza designados por la Presidencia.</a:t>
            </a:r>
            <a:endParaRPr lang="es-SV" sz="1200" dirty="0"/>
          </a:p>
          <a:p>
            <a:endParaRPr lang="es-SV" sz="900" dirty="0"/>
          </a:p>
        </p:txBody>
      </p:sp>
      <p:pic>
        <p:nvPicPr>
          <p:cNvPr id="3" name="2 Imagen"/>
          <p:cNvPicPr>
            <a:picLocks noChangeAspect="1"/>
          </p:cNvPicPr>
          <p:nvPr/>
        </p:nvPicPr>
        <p:blipFill rotWithShape="1">
          <a:blip r:embed="rId2" cstate="print">
            <a:extLst>
              <a:ext uri="{28A0092B-C50C-407E-A947-70E740481C1C}">
                <a14:useLocalDpi xmlns:a14="http://schemas.microsoft.com/office/drawing/2010/main" val="0"/>
              </a:ext>
            </a:extLst>
          </a:blip>
          <a:srcRect t="22061" b="24503"/>
          <a:stretch/>
        </p:blipFill>
        <p:spPr>
          <a:xfrm>
            <a:off x="7236296" y="6058916"/>
            <a:ext cx="1825036" cy="753576"/>
          </a:xfrm>
          <a:prstGeom prst="rect">
            <a:avLst/>
          </a:prstGeom>
        </p:spPr>
      </p:pic>
      <p:sp>
        <p:nvSpPr>
          <p:cNvPr id="4" name="3 Flecha izquierda">
            <a:hlinkClick r:id="rId3" action="ppaction://hlinksldjump"/>
          </p:cNvPr>
          <p:cNvSpPr/>
          <p:nvPr/>
        </p:nvSpPr>
        <p:spPr>
          <a:xfrm>
            <a:off x="7499885" y="566236"/>
            <a:ext cx="648929" cy="2909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73854521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529</TotalTime>
  <Words>2589</Words>
  <Application>Microsoft Office PowerPoint</Application>
  <PresentationFormat>Presentación en pantalla (4:3)</PresentationFormat>
  <Paragraphs>612</Paragraphs>
  <Slides>28</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28</vt:i4>
      </vt:variant>
    </vt:vector>
  </HeadingPairs>
  <TitlesOfParts>
    <vt:vector size="33" baseType="lpstr">
      <vt:lpstr>ＭＳ Ｐゴシック</vt:lpstr>
      <vt:lpstr>Arial</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Melissa Raquel Posada</dc:creator>
  <cp:lastModifiedBy>Karlen Moreno</cp:lastModifiedBy>
  <cp:revision>21</cp:revision>
  <cp:lastPrinted>2019-05-18T22:06:56Z</cp:lastPrinted>
  <dcterms:created xsi:type="dcterms:W3CDTF">2018-07-17T16:09:39Z</dcterms:created>
  <dcterms:modified xsi:type="dcterms:W3CDTF">2019-05-18T22:07:15Z</dcterms:modified>
</cp:coreProperties>
</file>