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1" r:id="rId9"/>
    <p:sldId id="263" r:id="rId10"/>
    <p:sldId id="272" r:id="rId11"/>
    <p:sldId id="264" r:id="rId12"/>
    <p:sldId id="273" r:id="rId13"/>
    <p:sldId id="265" r:id="rId14"/>
    <p:sldId id="274" r:id="rId15"/>
    <p:sldId id="266" r:id="rId16"/>
    <p:sldId id="275" r:id="rId17"/>
    <p:sldId id="267" r:id="rId18"/>
    <p:sldId id="268" r:id="rId19"/>
    <p:sldId id="270" r:id="rId20"/>
    <p:sldId id="271" r:id="rId21"/>
  </p:sldIdLst>
  <p:sldSz cx="12192000" cy="6858000"/>
  <p:notesSz cx="6858000" cy="93138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B46"/>
    <a:srgbClr val="D0D1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2143A-A8C1-4342-AEFD-61836CA8EDB5}" v="6" dt="2020-05-19T22:56:11.7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43" d="100"/>
          <a:sy n="43" d="100"/>
        </p:scale>
        <p:origin x="-84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18976E-2FD4-4A30-A506-43538743DC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1CBDE481-E3CF-4D16-8152-4B19EC2B8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F2821C9B-8288-422B-8237-DB43D6F7AE45}"/>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5" name="Marcador de pie de página 4">
            <a:extLst>
              <a:ext uri="{FF2B5EF4-FFF2-40B4-BE49-F238E27FC236}">
                <a16:creationId xmlns:a16="http://schemas.microsoft.com/office/drawing/2014/main" xmlns="" id="{BA133DD2-14B7-4E93-B464-DFB314E783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C27F57F-BB74-4C32-B4A0-74A5FB737ECF}"/>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306214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85AB28-47FF-42F9-9AC6-42F69E1B585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6AC55D0-1755-429E-9B87-F7339B72CE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66DA935-ACEC-4221-9194-FB6A7F503EF4}"/>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5" name="Marcador de pie de página 4">
            <a:extLst>
              <a:ext uri="{FF2B5EF4-FFF2-40B4-BE49-F238E27FC236}">
                <a16:creationId xmlns:a16="http://schemas.microsoft.com/office/drawing/2014/main" xmlns="" id="{38A8DFE3-3994-4698-9A0D-92AB4634CE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49C9CDE7-857E-44F3-9372-8B488EEF238C}"/>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65723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5C3F9E4-678F-41BD-AE5E-5E02ACF9CB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17BCF69-8A40-4031-B146-F7A1FDDBD8C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8C1850E-0DD8-41BA-92AC-3ECB660EAD4A}"/>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5" name="Marcador de pie de página 4">
            <a:extLst>
              <a:ext uri="{FF2B5EF4-FFF2-40B4-BE49-F238E27FC236}">
                <a16:creationId xmlns:a16="http://schemas.microsoft.com/office/drawing/2014/main" xmlns="" id="{AF249E4C-A177-4103-8AEF-2AA363676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BB86D6A-841F-42DA-8639-BBC25480485B}"/>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95828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FA1496-F755-4120-B70B-D9A330F52F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8A151D98-A838-4507-AF2E-E9EFA6FD75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69FB144-9A3D-41C3-AFD4-52301C2A391F}"/>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5" name="Marcador de pie de página 4">
            <a:extLst>
              <a:ext uri="{FF2B5EF4-FFF2-40B4-BE49-F238E27FC236}">
                <a16:creationId xmlns:a16="http://schemas.microsoft.com/office/drawing/2014/main" xmlns="" id="{695D7C04-880C-44A6-B49E-C192BB37F3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43D9F06-B539-4367-B766-251F8014E4FD}"/>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386737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BA8BBE-B5EA-4D42-B63A-98A09B8FA22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1978AA3-25A5-4979-9ABB-071590BA0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990B9F-C809-4027-9589-4BF11AD43B8F}"/>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5" name="Marcador de pie de página 4">
            <a:extLst>
              <a:ext uri="{FF2B5EF4-FFF2-40B4-BE49-F238E27FC236}">
                <a16:creationId xmlns:a16="http://schemas.microsoft.com/office/drawing/2014/main" xmlns="" id="{EA744DFF-A8C4-426B-8B24-3D556E5BEC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77C8207F-E2F6-4AA0-BE00-F7A3080E645E}"/>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268369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1894B6-F6F7-48DB-9E24-860609333C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DEBD55D-0738-4B27-8697-B65CED41A9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E4CE1A9F-811A-4AE5-B53B-44282FD500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1179383-605E-4ABB-96F9-3B29D42C8E56}"/>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6" name="Marcador de pie de página 5">
            <a:extLst>
              <a:ext uri="{FF2B5EF4-FFF2-40B4-BE49-F238E27FC236}">
                <a16:creationId xmlns:a16="http://schemas.microsoft.com/office/drawing/2014/main" xmlns="" id="{3049EBE5-C959-4EEA-93B6-A7F3E9BA3F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FAC1996-0486-462E-97EA-5335D2360BCD}"/>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355122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F5A7A6-E87F-4067-9709-15251E154A9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82E786D-4EC4-40EF-B162-D0596098B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E3390748-E35C-49A3-9B6E-93F3045FE2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BC461B0-A4B5-4CF9-941A-443EAF3DF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805FF3F-FB80-4D09-8056-7DCE9A27AE8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145B0E11-486F-440A-B374-98EBE3DD9A3B}"/>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8" name="Marcador de pie de página 7">
            <a:extLst>
              <a:ext uri="{FF2B5EF4-FFF2-40B4-BE49-F238E27FC236}">
                <a16:creationId xmlns:a16="http://schemas.microsoft.com/office/drawing/2014/main" xmlns="" id="{5B0828C4-13AB-485B-A9DD-80697FAEFF5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23D9D336-B2D9-405F-A9D1-77A6E2C0E43A}"/>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419780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C1A61F-3691-415D-87E3-6620B54E710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AD3E6E49-428F-492F-AFF9-623583CF28E4}"/>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4" name="Marcador de pie de página 3">
            <a:extLst>
              <a:ext uri="{FF2B5EF4-FFF2-40B4-BE49-F238E27FC236}">
                <a16:creationId xmlns:a16="http://schemas.microsoft.com/office/drawing/2014/main" xmlns="" id="{59515F8A-FC85-42B4-913E-F3552F7D297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9D137823-7E47-4F5E-9A32-BB8AE972B4ED}"/>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133004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B8ECDC5-4153-482E-877C-CA15B0BD1C9D}"/>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3" name="Marcador de pie de página 2">
            <a:extLst>
              <a:ext uri="{FF2B5EF4-FFF2-40B4-BE49-F238E27FC236}">
                <a16:creationId xmlns:a16="http://schemas.microsoft.com/office/drawing/2014/main" xmlns="" id="{2AD29D0F-C987-451F-8A0A-D130D28352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BF44F222-2317-4B87-B1FD-5022375B92B2}"/>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409835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0A0EC9-07B5-401C-A7C9-405204AF1C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73541AF-3D60-479A-94FD-E8F372F5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7FB756CA-AF49-415A-8313-5AE65745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EB19F09-7561-47BD-8532-665177FA05FB}"/>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6" name="Marcador de pie de página 5">
            <a:extLst>
              <a:ext uri="{FF2B5EF4-FFF2-40B4-BE49-F238E27FC236}">
                <a16:creationId xmlns:a16="http://schemas.microsoft.com/office/drawing/2014/main" xmlns="" id="{1AE310FA-8126-42CC-9E39-57E1840813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751C0FF-2566-4A1F-86EC-77C1C2FF3777}"/>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156153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501649-CB51-4B49-885E-5F70F9BE2E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A6BC9EF7-D952-4F69-AFA9-C6D968FA2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185F6098-E6B7-4BEB-8695-ECC0DA248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793478A-0216-491A-8BE3-54763FB8194F}"/>
              </a:ext>
            </a:extLst>
          </p:cNvPr>
          <p:cNvSpPr>
            <a:spLocks noGrp="1"/>
          </p:cNvSpPr>
          <p:nvPr>
            <p:ph type="dt" sz="half" idx="10"/>
          </p:nvPr>
        </p:nvSpPr>
        <p:spPr/>
        <p:txBody>
          <a:bodyPr/>
          <a:lstStyle/>
          <a:p>
            <a:fld id="{724B0D2F-0BE4-483D-9C66-DB6A83390AF8}" type="datetimeFigureOut">
              <a:rPr lang="es-ES" smtClean="0"/>
              <a:pPr/>
              <a:t>30/07/2020</a:t>
            </a:fld>
            <a:endParaRPr lang="es-ES"/>
          </a:p>
        </p:txBody>
      </p:sp>
      <p:sp>
        <p:nvSpPr>
          <p:cNvPr id="6" name="Marcador de pie de página 5">
            <a:extLst>
              <a:ext uri="{FF2B5EF4-FFF2-40B4-BE49-F238E27FC236}">
                <a16:creationId xmlns:a16="http://schemas.microsoft.com/office/drawing/2014/main" xmlns="" id="{37D75A70-980F-4588-993D-EBCBC1A468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39C510A-D9D0-49ED-8167-56C09D463129}"/>
              </a:ext>
            </a:extLst>
          </p:cNvPr>
          <p:cNvSpPr>
            <a:spLocks noGrp="1"/>
          </p:cNvSpPr>
          <p:nvPr>
            <p:ph type="sldNum" sz="quarter" idx="12"/>
          </p:nvPr>
        </p:nvSpPr>
        <p:spPr/>
        <p:txBody>
          <a:body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175904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F58C826-80D4-402F-8912-2DFF630B0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B319820-52DC-4139-9D4B-781E46D91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54186CB-21F6-4851-BAE0-83001AD2E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B0D2F-0BE4-483D-9C66-DB6A83390AF8}" type="datetimeFigureOut">
              <a:rPr lang="es-ES" smtClean="0"/>
              <a:pPr/>
              <a:t>30/07/2020</a:t>
            </a:fld>
            <a:endParaRPr lang="es-ES"/>
          </a:p>
        </p:txBody>
      </p:sp>
      <p:sp>
        <p:nvSpPr>
          <p:cNvPr id="5" name="Marcador de pie de página 4">
            <a:extLst>
              <a:ext uri="{FF2B5EF4-FFF2-40B4-BE49-F238E27FC236}">
                <a16:creationId xmlns:a16="http://schemas.microsoft.com/office/drawing/2014/main" xmlns="" id="{49612728-AFC0-4A0F-A5F9-0FD8E7092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0008506D-8656-4B19-B627-C2D1A924F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A98F9-CADB-49C1-A9DF-6AB6BD034BA3}" type="slidenum">
              <a:rPr lang="es-ES" smtClean="0"/>
              <a:pPr/>
              <a:t>‹Nº›</a:t>
            </a:fld>
            <a:endParaRPr lang="es-ES"/>
          </a:p>
        </p:txBody>
      </p:sp>
    </p:spTree>
    <p:extLst>
      <p:ext uri="{BB962C8B-B14F-4D97-AF65-F5344CB8AC3E}">
        <p14:creationId xmlns:p14="http://schemas.microsoft.com/office/powerpoint/2010/main" xmlns="" val="2890295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75C4396-4648-4635-9DD4-812016C6862B}"/>
              </a:ext>
            </a:extLst>
          </p:cNvPr>
          <p:cNvSpPr txBox="1"/>
          <p:nvPr/>
        </p:nvSpPr>
        <p:spPr>
          <a:xfrm>
            <a:off x="3108036" y="3514436"/>
            <a:ext cx="6022109" cy="1077218"/>
          </a:xfrm>
          <a:prstGeom prst="rect">
            <a:avLst/>
          </a:prstGeom>
          <a:noFill/>
        </p:spPr>
        <p:txBody>
          <a:bodyPr wrap="square" rtlCol="0">
            <a:spAutoFit/>
          </a:bodyPr>
          <a:lstStyle/>
          <a:p>
            <a:pPr algn="ctr"/>
            <a:r>
              <a:rPr lang="es-ES" sz="3200" dirty="0">
                <a:solidFill>
                  <a:srgbClr val="333B46"/>
                </a:solidFill>
                <a:latin typeface="Bembo" panose="02020502050201020203" pitchFamily="18" charset="0"/>
              </a:rPr>
              <a:t>REGISTRO NACIONAL DE LAS PERSONAS NATURALES</a:t>
            </a:r>
          </a:p>
        </p:txBody>
      </p:sp>
    </p:spTree>
    <p:extLst>
      <p:ext uri="{BB962C8B-B14F-4D97-AF65-F5344CB8AC3E}">
        <p14:creationId xmlns:p14="http://schemas.microsoft.com/office/powerpoint/2010/main" xmlns="" val="47424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479703"/>
            <a:ext cx="778118" cy="820000"/>
          </a:xfrm>
          <a:prstGeom prst="rect">
            <a:avLst/>
          </a:prstGeom>
        </p:spPr>
      </p:pic>
      <p:sp>
        <p:nvSpPr>
          <p:cNvPr id="2" name="1 Rectángulo"/>
          <p:cNvSpPr/>
          <p:nvPr/>
        </p:nvSpPr>
        <p:spPr>
          <a:xfrm>
            <a:off x="800624" y="2206681"/>
            <a:ext cx="4896679" cy="2646878"/>
          </a:xfrm>
          <a:prstGeom prst="rect">
            <a:avLst/>
          </a:prstGeom>
        </p:spPr>
        <p:txBody>
          <a:bodyPr wrap="square">
            <a:spAutoFit/>
          </a:bodyPr>
          <a:lstStyle/>
          <a:p>
            <a:pPr algn="just"/>
            <a:r>
              <a:rPr lang="es-MX" dirty="0"/>
              <a:t>f</a:t>
            </a:r>
            <a:r>
              <a:rPr lang="es-MX" dirty="0">
                <a:latin typeface="Museo 300" pitchFamily="50" charset="0"/>
              </a:rPr>
              <a:t>) Depuración de defunciones y actualización del Registro Nacional de Personas</a:t>
            </a:r>
          </a:p>
          <a:p>
            <a:pPr algn="just"/>
            <a:endParaRPr lang="es-MX" dirty="0">
              <a:latin typeface="Museo 300" pitchFamily="50" charset="0"/>
            </a:endParaRPr>
          </a:p>
          <a:p>
            <a:pPr algn="just"/>
            <a:r>
              <a:rPr lang="es-MX" sz="1600" dirty="0">
                <a:latin typeface="Museo 300" pitchFamily="50" charset="0"/>
              </a:rPr>
              <a:t>Se ha logrado superar el desfase de dos años en el proceso de depuraciones de fallecimientos del registro nacional. La información actualizada de las depuraciones de partidas de defunción es enviada al Tribunal Supremo Electoral (TSE) cada 15 días; de junio 2019 a marzo 2020 se procesaron un total de 35,000 defunciones y depuradas del registro nacional de personas.</a:t>
            </a:r>
          </a:p>
        </p:txBody>
      </p:sp>
      <p:pic>
        <p:nvPicPr>
          <p:cNvPr id="6" name="Imagen 5">
            <a:extLst>
              <a:ext uri="{FF2B5EF4-FFF2-40B4-BE49-F238E27FC236}">
                <a16:creationId xmlns:a16="http://schemas.microsoft.com/office/drawing/2014/main" xmlns="" id="{EE5C05B4-2C4A-4D3E-B362-B211C8DC816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25931" y="2085837"/>
            <a:ext cx="5642247" cy="3401943"/>
          </a:xfrm>
          <a:prstGeom prst="rect">
            <a:avLst/>
          </a:prstGeom>
        </p:spPr>
      </p:pic>
      <p:sp>
        <p:nvSpPr>
          <p:cNvPr id="7" name="Rectángulo 6">
            <a:extLst>
              <a:ext uri="{FF2B5EF4-FFF2-40B4-BE49-F238E27FC236}">
                <a16:creationId xmlns:a16="http://schemas.microsoft.com/office/drawing/2014/main" xmlns="" id="{17583866-4051-44D5-9CBE-5B23E1AC9FEE}"/>
              </a:ext>
            </a:extLst>
          </p:cNvPr>
          <p:cNvSpPr/>
          <p:nvPr/>
        </p:nvSpPr>
        <p:spPr>
          <a:xfrm>
            <a:off x="800624" y="1635110"/>
            <a:ext cx="2910156" cy="369332"/>
          </a:xfrm>
          <a:prstGeom prst="rect">
            <a:avLst/>
          </a:prstGeom>
        </p:spPr>
        <p:txBody>
          <a:bodyPr wrap="none">
            <a:spAutoFit/>
          </a:bodyPr>
          <a:lstStyle/>
          <a:p>
            <a:r>
              <a:rPr lang="es-MX" b="1" dirty="0">
                <a:latin typeface="Bembo Std" pitchFamily="18" charset="0"/>
              </a:rPr>
              <a:t>Gabinete de Bienestar Social</a:t>
            </a:r>
          </a:p>
        </p:txBody>
      </p:sp>
    </p:spTree>
    <p:extLst>
      <p:ext uri="{BB962C8B-B14F-4D97-AF65-F5344CB8AC3E}">
        <p14:creationId xmlns:p14="http://schemas.microsoft.com/office/powerpoint/2010/main" xmlns="" val="89669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479703"/>
            <a:ext cx="778118" cy="820000"/>
          </a:xfrm>
          <a:prstGeom prst="rect">
            <a:avLst/>
          </a:prstGeom>
        </p:spPr>
      </p:pic>
      <p:sp>
        <p:nvSpPr>
          <p:cNvPr id="4" name="3 Rectángulo"/>
          <p:cNvSpPr/>
          <p:nvPr/>
        </p:nvSpPr>
        <p:spPr>
          <a:xfrm>
            <a:off x="1066800" y="1872656"/>
            <a:ext cx="5135217" cy="2937883"/>
          </a:xfrm>
          <a:prstGeom prst="rect">
            <a:avLst/>
          </a:prstGeom>
        </p:spPr>
        <p:txBody>
          <a:bodyPr wrap="square">
            <a:spAutoFit/>
          </a:bodyPr>
          <a:lstStyle/>
          <a:p>
            <a:r>
              <a:rPr lang="es-MX" b="1" dirty="0">
                <a:latin typeface="Bembo Std" pitchFamily="18" charset="0"/>
              </a:rPr>
              <a:t>Gabinete de Bienestar Social</a:t>
            </a:r>
          </a:p>
          <a:p>
            <a:endParaRPr lang="es-MX" b="1" dirty="0">
              <a:latin typeface="Bembo Std" pitchFamily="18" charset="0"/>
            </a:endParaRPr>
          </a:p>
          <a:p>
            <a:pPr algn="just"/>
            <a:r>
              <a:rPr lang="es-MX" dirty="0">
                <a:latin typeface="Museo 300" pitchFamily="50" charset="0"/>
              </a:rPr>
              <a:t>g) Apoyo programa CRECER</a:t>
            </a:r>
          </a:p>
          <a:p>
            <a:pPr algn="just"/>
            <a:r>
              <a:rPr lang="es-MX" sz="1600" dirty="0">
                <a:latin typeface="Museo 300" pitchFamily="50" charset="0"/>
              </a:rPr>
              <a:t>Se trabajó en la mesa Interinstitucional del programa CRECER para la implementación del sistema del Registro Civil Hospitalario en toda la red de servicios de salud pública del país, se encuentran ya firmados los convenios para su implementación y de parte del Instituto Salvadoreño del Seguro Social (ISSS) designados los espacios para su ubicación, el RNPN ya cuenta con el personal para dar cumplimiento.</a:t>
            </a:r>
          </a:p>
        </p:txBody>
      </p:sp>
      <p:pic>
        <p:nvPicPr>
          <p:cNvPr id="6" name="Imagen 5">
            <a:extLst>
              <a:ext uri="{FF2B5EF4-FFF2-40B4-BE49-F238E27FC236}">
                <a16:creationId xmlns:a16="http://schemas.microsoft.com/office/drawing/2014/main" xmlns="" id="{4322E942-02EC-4147-9777-E1B92DAEC1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639" y="1872656"/>
            <a:ext cx="5347253" cy="3564835"/>
          </a:xfrm>
          <a:prstGeom prst="rect">
            <a:avLst/>
          </a:prstGeom>
        </p:spPr>
      </p:pic>
    </p:spTree>
    <p:extLst>
      <p:ext uri="{BB962C8B-B14F-4D97-AF65-F5344CB8AC3E}">
        <p14:creationId xmlns:p14="http://schemas.microsoft.com/office/powerpoint/2010/main" xmlns="" val="181509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296" y="540867"/>
            <a:ext cx="778118" cy="820000"/>
          </a:xfrm>
          <a:prstGeom prst="rect">
            <a:avLst/>
          </a:prstGeom>
        </p:spPr>
      </p:pic>
      <p:sp>
        <p:nvSpPr>
          <p:cNvPr id="2" name="Rectángulo 1">
            <a:extLst>
              <a:ext uri="{FF2B5EF4-FFF2-40B4-BE49-F238E27FC236}">
                <a16:creationId xmlns:a16="http://schemas.microsoft.com/office/drawing/2014/main" xmlns="" id="{AE40DFE7-6EAA-4919-8619-36092D470E58}"/>
              </a:ext>
            </a:extLst>
          </p:cNvPr>
          <p:cNvSpPr/>
          <p:nvPr/>
        </p:nvSpPr>
        <p:spPr>
          <a:xfrm>
            <a:off x="894329" y="2074783"/>
            <a:ext cx="3028314" cy="2462213"/>
          </a:xfrm>
          <a:prstGeom prst="rect">
            <a:avLst/>
          </a:prstGeom>
        </p:spPr>
        <p:txBody>
          <a:bodyPr wrap="square">
            <a:spAutoFit/>
          </a:bodyPr>
          <a:lstStyle/>
          <a:p>
            <a:endParaRPr lang="es-SV" sz="800" dirty="0">
              <a:solidFill>
                <a:srgbClr val="595959"/>
              </a:solidFill>
              <a:latin typeface="Museo Sans 100" panose="02000000000000000000"/>
              <a:ea typeface="Calibri" panose="020F0502020204030204" pitchFamily="34" charset="0"/>
              <a:cs typeface="Times New Roman" panose="02020603050405020304" pitchFamily="18" charset="0"/>
            </a:endParaRPr>
          </a:p>
          <a:p>
            <a:pPr algn="just"/>
            <a:r>
              <a:rPr lang="es-MX" dirty="0">
                <a:latin typeface="Museo 300" pitchFamily="50" charset="0"/>
              </a:rPr>
              <a:t>h) Proyecto Reencuentro</a:t>
            </a:r>
          </a:p>
          <a:p>
            <a:pPr algn="just"/>
            <a:r>
              <a:rPr lang="es-MX" sz="1600" dirty="0">
                <a:latin typeface="Museo 300" pitchFamily="50" charset="0"/>
              </a:rPr>
              <a:t>El RNPN con el objetivo de apoyar a las personas que deseen reencontrarse con algún familiar, a partir de junio de 2019 restableció el programa de Reencuentro Familiar, beneficiando a cuatro familias, quienes tenían años de no tener comunicación.</a:t>
            </a:r>
          </a:p>
        </p:txBody>
      </p:sp>
      <p:pic>
        <p:nvPicPr>
          <p:cNvPr id="4" name="Imagen 3">
            <a:extLst>
              <a:ext uri="{FF2B5EF4-FFF2-40B4-BE49-F238E27FC236}">
                <a16:creationId xmlns:a16="http://schemas.microsoft.com/office/drawing/2014/main" xmlns="" id="{767B189A-4A54-4C2F-AF6E-301ADA7A2B6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87356" y="2175201"/>
            <a:ext cx="7368595" cy="2947438"/>
          </a:xfrm>
          <a:prstGeom prst="rect">
            <a:avLst/>
          </a:prstGeom>
        </p:spPr>
      </p:pic>
      <p:sp>
        <p:nvSpPr>
          <p:cNvPr id="6" name="Rectángulo 5">
            <a:extLst>
              <a:ext uri="{FF2B5EF4-FFF2-40B4-BE49-F238E27FC236}">
                <a16:creationId xmlns:a16="http://schemas.microsoft.com/office/drawing/2014/main" xmlns="" id="{7B24A0E5-CA3C-4C31-A049-F678F53BB37C}"/>
              </a:ext>
            </a:extLst>
          </p:cNvPr>
          <p:cNvSpPr/>
          <p:nvPr/>
        </p:nvSpPr>
        <p:spPr>
          <a:xfrm>
            <a:off x="894329" y="1533159"/>
            <a:ext cx="8236097" cy="369332"/>
          </a:xfrm>
          <a:prstGeom prst="rect">
            <a:avLst/>
          </a:prstGeom>
        </p:spPr>
        <p:txBody>
          <a:bodyPr wrap="square">
            <a:spAutoFit/>
          </a:bodyPr>
          <a:lstStyle/>
          <a:p>
            <a:r>
              <a:rPr lang="es-MX" b="1" dirty="0">
                <a:latin typeface="Bembo Std" pitchFamily="18" charset="0"/>
              </a:rPr>
              <a:t> Gabinete de Bienestar Social</a:t>
            </a:r>
          </a:p>
        </p:txBody>
      </p:sp>
    </p:spTree>
    <p:extLst>
      <p:ext uri="{BB962C8B-B14F-4D97-AF65-F5344CB8AC3E}">
        <p14:creationId xmlns:p14="http://schemas.microsoft.com/office/powerpoint/2010/main" xmlns="" val="27574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296" y="540867"/>
            <a:ext cx="778118" cy="820000"/>
          </a:xfrm>
          <a:prstGeom prst="rect">
            <a:avLst/>
          </a:prstGeom>
        </p:spPr>
      </p:pic>
      <p:sp>
        <p:nvSpPr>
          <p:cNvPr id="3" name="Rectángulo 2">
            <a:extLst>
              <a:ext uri="{FF2B5EF4-FFF2-40B4-BE49-F238E27FC236}">
                <a16:creationId xmlns:a16="http://schemas.microsoft.com/office/drawing/2014/main" xmlns="" id="{87FC80A3-77FA-413C-9859-9B264EBF21E6}"/>
              </a:ext>
            </a:extLst>
          </p:cNvPr>
          <p:cNvSpPr/>
          <p:nvPr/>
        </p:nvSpPr>
        <p:spPr>
          <a:xfrm>
            <a:off x="674899" y="2042591"/>
            <a:ext cx="4704623" cy="4524315"/>
          </a:xfrm>
          <a:prstGeom prst="rect">
            <a:avLst/>
          </a:prstGeom>
        </p:spPr>
        <p:txBody>
          <a:bodyPr wrap="square">
            <a:spAutoFit/>
          </a:bodyPr>
          <a:lstStyle/>
          <a:p>
            <a:pPr algn="just"/>
            <a:r>
              <a:rPr lang="es-MX" sz="1600" dirty="0">
                <a:latin typeface="Museo 300" pitchFamily="50" charset="0"/>
              </a:rPr>
              <a:t>En el marco de la emergencia por el COVID19, se brindó atención para la emisión y entrega de certificación de DUI a ciudadanos que han extraviado, dañado, con datos y fotografía ilegible su Documento Único de Identidad (DUI), que ha sido utilizada por la ciudadanía para identificarse y poder cobrar el bono de $300 para alimentación otorgados por el Gobierno de la República durante la pandemia, retiro de paquetes agrícolas, canasta básica o para identificarse durante su movilización a sus trabajos (en caso de estar autorizados) o lugar de residencia.</a:t>
            </a:r>
          </a:p>
          <a:p>
            <a:pPr algn="just"/>
            <a:endParaRPr lang="es-MX" sz="1600" dirty="0">
              <a:latin typeface="Museo 300" pitchFamily="50" charset="0"/>
            </a:endParaRPr>
          </a:p>
          <a:p>
            <a:pPr algn="just"/>
            <a:r>
              <a:rPr lang="es-MX" sz="1600" dirty="0">
                <a:latin typeface="Museo 300" pitchFamily="50" charset="0"/>
              </a:rPr>
              <a:t>El servicio de emisión de certificación de DUI se ha brindado a través del correo electrónico y en oficinas centrales. Un total de 18,562 ciudadanos han sido beneficiados con estas atenciones.</a:t>
            </a:r>
          </a:p>
        </p:txBody>
      </p:sp>
      <p:pic>
        <p:nvPicPr>
          <p:cNvPr id="6" name="Imagen 5">
            <a:extLst>
              <a:ext uri="{FF2B5EF4-FFF2-40B4-BE49-F238E27FC236}">
                <a16:creationId xmlns:a16="http://schemas.microsoft.com/office/drawing/2014/main" xmlns="" id="{659BCA39-C612-485C-A045-CE73D56642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1687" y="2665208"/>
            <a:ext cx="5989134" cy="3655477"/>
          </a:xfrm>
          <a:prstGeom prst="rect">
            <a:avLst/>
          </a:prstGeom>
        </p:spPr>
      </p:pic>
      <p:sp>
        <p:nvSpPr>
          <p:cNvPr id="7" name="Rectángulo 6">
            <a:extLst>
              <a:ext uri="{FF2B5EF4-FFF2-40B4-BE49-F238E27FC236}">
                <a16:creationId xmlns:a16="http://schemas.microsoft.com/office/drawing/2014/main" xmlns="" id="{D5EB03F1-479F-40A9-9754-780EE1D627CD}"/>
              </a:ext>
            </a:extLst>
          </p:cNvPr>
          <p:cNvSpPr/>
          <p:nvPr/>
        </p:nvSpPr>
        <p:spPr>
          <a:xfrm>
            <a:off x="830000" y="1360867"/>
            <a:ext cx="7646504" cy="369332"/>
          </a:xfrm>
          <a:prstGeom prst="rect">
            <a:avLst/>
          </a:prstGeom>
        </p:spPr>
        <p:txBody>
          <a:bodyPr wrap="square">
            <a:spAutoFit/>
          </a:bodyPr>
          <a:lstStyle/>
          <a:p>
            <a:pPr marL="400050" indent="-400050" algn="just">
              <a:buAutoNum type="romanLcParenR"/>
            </a:pPr>
            <a:r>
              <a:rPr lang="es-MX" dirty="0">
                <a:latin typeface="Museo 300" pitchFamily="50" charset="0"/>
              </a:rPr>
              <a:t>Emisión de certificación de DUI en el marco de la emergencia por COVID 19.</a:t>
            </a:r>
          </a:p>
        </p:txBody>
      </p:sp>
      <p:sp>
        <p:nvSpPr>
          <p:cNvPr id="8" name="Rectángulo 7">
            <a:extLst>
              <a:ext uri="{FF2B5EF4-FFF2-40B4-BE49-F238E27FC236}">
                <a16:creationId xmlns:a16="http://schemas.microsoft.com/office/drawing/2014/main" xmlns="" id="{724F141C-EDAA-4853-B373-B782E15DC7CD}"/>
              </a:ext>
            </a:extLst>
          </p:cNvPr>
          <p:cNvSpPr/>
          <p:nvPr/>
        </p:nvSpPr>
        <p:spPr>
          <a:xfrm>
            <a:off x="1517765" y="991535"/>
            <a:ext cx="6958739" cy="369332"/>
          </a:xfrm>
          <a:prstGeom prst="rect">
            <a:avLst/>
          </a:prstGeom>
        </p:spPr>
        <p:txBody>
          <a:bodyPr wrap="square">
            <a:spAutoFit/>
          </a:bodyPr>
          <a:lstStyle/>
          <a:p>
            <a:r>
              <a:rPr lang="es-MX" b="1" dirty="0">
                <a:latin typeface="Bembo Std" pitchFamily="18" charset="0"/>
              </a:rPr>
              <a:t> Gabinete de Bienestar Social</a:t>
            </a:r>
          </a:p>
        </p:txBody>
      </p:sp>
    </p:spTree>
    <p:extLst>
      <p:ext uri="{BB962C8B-B14F-4D97-AF65-F5344CB8AC3E}">
        <p14:creationId xmlns:p14="http://schemas.microsoft.com/office/powerpoint/2010/main" xmlns="" val="307219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307425"/>
            <a:ext cx="778118" cy="820000"/>
          </a:xfrm>
          <a:prstGeom prst="rect">
            <a:avLst/>
          </a:prstGeom>
        </p:spPr>
      </p:pic>
      <p:sp>
        <p:nvSpPr>
          <p:cNvPr id="2" name="1 Rectángulo"/>
          <p:cNvSpPr/>
          <p:nvPr/>
        </p:nvSpPr>
        <p:spPr>
          <a:xfrm>
            <a:off x="1185559" y="871383"/>
            <a:ext cx="10456985" cy="369332"/>
          </a:xfrm>
          <a:prstGeom prst="rect">
            <a:avLst/>
          </a:prstGeom>
        </p:spPr>
        <p:txBody>
          <a:bodyPr wrap="square">
            <a:spAutoFit/>
          </a:bodyPr>
          <a:lstStyle/>
          <a:p>
            <a:r>
              <a:rPr lang="es-MX" b="1" dirty="0">
                <a:latin typeface="Bembo Std" pitchFamily="18" charset="0"/>
              </a:rPr>
              <a:t>Gabinete de Bienestar Social</a:t>
            </a:r>
          </a:p>
        </p:txBody>
      </p:sp>
      <p:sp>
        <p:nvSpPr>
          <p:cNvPr id="3" name="Rectángulo 2">
            <a:extLst>
              <a:ext uri="{FF2B5EF4-FFF2-40B4-BE49-F238E27FC236}">
                <a16:creationId xmlns:a16="http://schemas.microsoft.com/office/drawing/2014/main" xmlns="" id="{108AAFC6-7EFC-4C3D-9494-18C736FE7647}"/>
              </a:ext>
            </a:extLst>
          </p:cNvPr>
          <p:cNvSpPr/>
          <p:nvPr/>
        </p:nvSpPr>
        <p:spPr>
          <a:xfrm>
            <a:off x="411565" y="1397021"/>
            <a:ext cx="5565165" cy="4770537"/>
          </a:xfrm>
          <a:prstGeom prst="rect">
            <a:avLst/>
          </a:prstGeom>
        </p:spPr>
        <p:txBody>
          <a:bodyPr wrap="square">
            <a:spAutoFit/>
          </a:bodyPr>
          <a:lstStyle/>
          <a:p>
            <a:pPr algn="just"/>
            <a:r>
              <a:rPr lang="es-MX" sz="1600" dirty="0"/>
              <a:t>j) </a:t>
            </a:r>
            <a:r>
              <a:rPr lang="es-MX" sz="1600" dirty="0">
                <a:latin typeface="Museo 300" pitchFamily="50" charset="0"/>
              </a:rPr>
              <a:t>Actividades de búsqueda y consultas para otras instituciones.</a:t>
            </a:r>
          </a:p>
          <a:p>
            <a:pPr algn="just"/>
            <a:endParaRPr lang="es-MX" sz="1600" dirty="0">
              <a:latin typeface="Museo 300" pitchFamily="50" charset="0"/>
            </a:endParaRPr>
          </a:p>
          <a:p>
            <a:pPr algn="just"/>
            <a:r>
              <a:rPr lang="es-MX" sz="1600" dirty="0">
                <a:latin typeface="Museo 300" pitchFamily="50" charset="0"/>
              </a:rPr>
              <a:t>-Apoyo para la identificación de posibles nexos epidemiológicos:</a:t>
            </a:r>
          </a:p>
          <a:p>
            <a:pPr algn="just"/>
            <a:r>
              <a:rPr lang="es-MX" sz="1600" dirty="0">
                <a:latin typeface="Museo 300" pitchFamily="50" charset="0"/>
              </a:rPr>
              <a:t>Se colaboró en la identificación del establecimiento de nexos epidemiológicos con un total de 2,838 al equipo interdisciplinario de la Contención Epidemiológica en coordinación con la Policía Nacional Civil (PNC).</a:t>
            </a:r>
          </a:p>
          <a:p>
            <a:pPr algn="just"/>
            <a:endParaRPr lang="es-MX" sz="1600" dirty="0">
              <a:latin typeface="Museo 300" pitchFamily="50" charset="0"/>
            </a:endParaRPr>
          </a:p>
          <a:p>
            <a:pPr algn="just"/>
            <a:r>
              <a:rPr lang="es-MX" sz="1600" dirty="0">
                <a:latin typeface="Museo 300" pitchFamily="50" charset="0"/>
              </a:rPr>
              <a:t>-Apoyo a despacho de la Primera Dama de la República y Ministerio de Agricultura y Ganadería (MAG)</a:t>
            </a:r>
          </a:p>
          <a:p>
            <a:pPr algn="just"/>
            <a:r>
              <a:rPr lang="es-MX" sz="1600" dirty="0">
                <a:latin typeface="Museo 300" pitchFamily="50" charset="0"/>
              </a:rPr>
              <a:t>Se contó con el apoyo del Despacho de la Primera Dama de la República, Gabriela de </a:t>
            </a:r>
            <a:r>
              <a:rPr lang="es-MX" sz="1600" dirty="0" err="1">
                <a:latin typeface="Museo 300" pitchFamily="50" charset="0"/>
              </a:rPr>
              <a:t>Bukele</a:t>
            </a:r>
            <a:r>
              <a:rPr lang="es-MX" sz="1600" dirty="0">
                <a:latin typeface="Museo 300" pitchFamily="50" charset="0"/>
              </a:rPr>
              <a:t> con la entrega de 150 canastas para habitantes de la comunidad El Éxito, en San Salvador. </a:t>
            </a:r>
          </a:p>
          <a:p>
            <a:pPr algn="just"/>
            <a:r>
              <a:rPr lang="es-MX" sz="1600" dirty="0">
                <a:latin typeface="Museo 300" pitchFamily="50" charset="0"/>
              </a:rPr>
              <a:t>Así mismo se colaboró en la elaboración, revisión y actualización de 7,365 datos de personas que serían beneficiadas con canastas básicas;  además, se colaboró con la actualización y complementación de información de los datos de 35,555 personas, para la entrega de ayuda no condicionada en el marco de la pandemia por el COVID-19.</a:t>
            </a:r>
          </a:p>
        </p:txBody>
      </p:sp>
      <p:pic>
        <p:nvPicPr>
          <p:cNvPr id="6" name="Imagen 5">
            <a:extLst>
              <a:ext uri="{FF2B5EF4-FFF2-40B4-BE49-F238E27FC236}">
                <a16:creationId xmlns:a16="http://schemas.microsoft.com/office/drawing/2014/main" xmlns="" id="{3DD52AB2-A2DF-4E60-83D3-06455E130FF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2835" y="2562946"/>
            <a:ext cx="5297760" cy="2979990"/>
          </a:xfrm>
          <a:prstGeom prst="rect">
            <a:avLst/>
          </a:prstGeom>
        </p:spPr>
      </p:pic>
    </p:spTree>
    <p:extLst>
      <p:ext uri="{BB962C8B-B14F-4D97-AF65-F5344CB8AC3E}">
        <p14:creationId xmlns:p14="http://schemas.microsoft.com/office/powerpoint/2010/main" xmlns="" val="171920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307425"/>
            <a:ext cx="778118" cy="820000"/>
          </a:xfrm>
          <a:prstGeom prst="rect">
            <a:avLst/>
          </a:prstGeom>
        </p:spPr>
      </p:pic>
      <p:sp>
        <p:nvSpPr>
          <p:cNvPr id="3" name="2 Rectángulo"/>
          <p:cNvSpPr/>
          <p:nvPr/>
        </p:nvSpPr>
        <p:spPr>
          <a:xfrm>
            <a:off x="864138" y="1790207"/>
            <a:ext cx="10463723" cy="3497411"/>
          </a:xfrm>
          <a:prstGeom prst="rect">
            <a:avLst/>
          </a:prstGeom>
        </p:spPr>
        <p:txBody>
          <a:bodyPr wrap="square">
            <a:spAutoFit/>
          </a:bodyPr>
          <a:lstStyle/>
          <a:p>
            <a:pPr algn="just"/>
            <a:r>
              <a:rPr lang="es-MX" sz="1600" dirty="0">
                <a:latin typeface="Museo 300" pitchFamily="50" charset="0"/>
              </a:rPr>
              <a:t>Además se apoyó al Ministerio de Agricultura y Ganadería (MAG) en la actualización, depuración y complementación de información de 3,865 personas beneficiadas con la entrega de la semilla mejorada a nivel nacional.</a:t>
            </a:r>
          </a:p>
          <a:p>
            <a:pPr algn="just"/>
            <a:endParaRPr lang="es-MX" dirty="0">
              <a:latin typeface="Museo 300" pitchFamily="50" charset="0"/>
            </a:endParaRPr>
          </a:p>
          <a:p>
            <a:pPr algn="just"/>
            <a:r>
              <a:rPr lang="es-MX" dirty="0">
                <a:latin typeface="Museo 300" pitchFamily="50" charset="0"/>
              </a:rPr>
              <a:t>-Desarrollo local y territorial</a:t>
            </a:r>
          </a:p>
          <a:p>
            <a:pPr algn="just"/>
            <a:r>
              <a:rPr lang="es-MX" sz="1600" dirty="0">
                <a:latin typeface="Museo 300" pitchFamily="50" charset="0"/>
              </a:rPr>
              <a:t>Se trabajó en equipo con el Centro Nacional de Registro (CNR), Ministerio de Economía (MINEC), Dirección General de Estadísticas y Censos (DIGESTYC), el Instituto Salvadoreño de Transformación Agraria (ISTA) y Ministerio de Gobernación y Desarrollo Territorial, en la elaboración de los mapas territoriales con el detalle de viviendas, cantones, caseríos y nombre de los pobladores de 50 municipios de mayor pobreza, para la entrega de canastas básicas.</a:t>
            </a:r>
          </a:p>
          <a:p>
            <a:pPr algn="just"/>
            <a:endParaRPr lang="es-MX" dirty="0">
              <a:latin typeface="Museo 300" pitchFamily="50" charset="0"/>
            </a:endParaRPr>
          </a:p>
          <a:p>
            <a:pPr algn="just"/>
            <a:r>
              <a:rPr lang="es-MX" dirty="0">
                <a:latin typeface="Museo 300" pitchFamily="50" charset="0"/>
              </a:rPr>
              <a:t>-Constancias de No DUI para jóvenes que cumplieron 18 años durante la pandemia por COVID19:</a:t>
            </a:r>
          </a:p>
          <a:p>
            <a:pPr algn="just"/>
            <a:r>
              <a:rPr lang="es-MX" sz="1600" dirty="0">
                <a:latin typeface="Museo 300" pitchFamily="50" charset="0"/>
              </a:rPr>
              <a:t>Atención a jóvenes que cumplieron 18 años a partir del 14 de marzo y mientras dure la emergencia nacional. Se entregaron 238 constancias de No DUI que incluye opinión legal para la debida identificación de los solicitantes y presentarla en los trámites de nuevo ingreso a Universidades.</a:t>
            </a:r>
          </a:p>
        </p:txBody>
      </p:sp>
    </p:spTree>
    <p:extLst>
      <p:ext uri="{BB962C8B-B14F-4D97-AF65-F5344CB8AC3E}">
        <p14:creationId xmlns:p14="http://schemas.microsoft.com/office/powerpoint/2010/main" xmlns="" val="153571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9180199-D5D6-49D4-B2BB-230C2641E37C}"/>
              </a:ext>
            </a:extLst>
          </p:cNvPr>
          <p:cNvSpPr>
            <a:spLocks noChangeArrowheads="1"/>
          </p:cNvSpPr>
          <p:nvPr/>
        </p:nvSpPr>
        <p:spPr bwMode="auto">
          <a:xfrm>
            <a:off x="815733" y="1924828"/>
            <a:ext cx="10291511"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SV" b="1" dirty="0"/>
          </a:p>
          <a:p>
            <a:r>
              <a:rPr lang="es-SV" b="1" dirty="0">
                <a:latin typeface="Bembo Std" pitchFamily="18" charset="0"/>
              </a:rPr>
              <a:t>Gabinete de Migración </a:t>
            </a:r>
          </a:p>
          <a:p>
            <a:endParaRPr lang="es-SV" b="1" dirty="0"/>
          </a:p>
          <a:p>
            <a:pPr algn="just"/>
            <a:r>
              <a:rPr lang="es-SV" dirty="0">
                <a:latin typeface="Museo 300" pitchFamily="50" charset="0"/>
              </a:rPr>
              <a:t>DUI en el exterior</a:t>
            </a:r>
          </a:p>
          <a:p>
            <a:pPr marL="342900" indent="-342900" algn="just">
              <a:buAutoNum type="alphaLcParenR"/>
            </a:pPr>
            <a:r>
              <a:rPr lang="es-SV" sz="1600" dirty="0">
                <a:latin typeface="Museo 300" pitchFamily="50" charset="0"/>
              </a:rPr>
              <a:t>Lograr que la emisión del DUI en el exterior se de en los centros de servicios, para que la atención a los compatriotas sea más ágil.</a:t>
            </a:r>
          </a:p>
          <a:p>
            <a:pPr marL="342900" indent="-342900" algn="just">
              <a:buAutoNum type="alphaLcParenR" startAt="2"/>
            </a:pPr>
            <a:r>
              <a:rPr lang="es-SV" sz="1600" dirty="0">
                <a:latin typeface="Museo 300" pitchFamily="50" charset="0"/>
              </a:rPr>
              <a:t>Lograr mediante gestiones que más estados en Estados Unidos reconozcan el DUI como un documento válido en el exterior.</a:t>
            </a:r>
          </a:p>
          <a:p>
            <a:pPr marL="342900" indent="-342900" algn="just">
              <a:buAutoNum type="alphaLcParenR" startAt="2"/>
            </a:pPr>
            <a:r>
              <a:rPr lang="es-SV" sz="1600" dirty="0">
                <a:latin typeface="Museo 300" pitchFamily="50" charset="0"/>
              </a:rPr>
              <a:t>Concretar que la entrega del DUI sea vía correo postal a corto plazo.</a:t>
            </a:r>
          </a:p>
          <a:p>
            <a:pPr marL="342900" indent="-342900" algn="just">
              <a:buAutoNum type="alphaLcParenR" startAt="2"/>
            </a:pPr>
            <a:r>
              <a:rPr lang="es-SV" sz="1600" dirty="0">
                <a:latin typeface="Museo 300" pitchFamily="50" charset="0"/>
              </a:rPr>
              <a:t>Lograr que el  RNPN gestione las partidas de nacimiento para los trámites de DUI en el exterior, para que los compatriotas disminuyan costos y tiempo para l obtención del documento de identidad.</a:t>
            </a:r>
          </a:p>
          <a:p>
            <a:pPr marL="342900" indent="-342900" algn="just">
              <a:buAutoNum type="alphaLcParenR" startAt="2"/>
            </a:pPr>
            <a:r>
              <a:rPr lang="es-SV" sz="1600" dirty="0">
                <a:latin typeface="Museo 300" pitchFamily="50" charset="0"/>
              </a:rPr>
              <a:t>Reforzar las medidas de seguridad en el resguardo de documentos y digitalización de los archivos.</a:t>
            </a:r>
          </a:p>
          <a:p>
            <a:pPr marL="342900" indent="-342900">
              <a:buAutoNum type="alphaLcParenR" startAt="2"/>
            </a:pPr>
            <a:endParaRPr lang="es-SV" sz="1600" dirty="0">
              <a:latin typeface="Museo 300" pitchFamily="50" charset="0"/>
            </a:endParaRPr>
          </a:p>
          <a:p>
            <a:pPr marL="342900" indent="-342900">
              <a:buAutoNum type="alphaLcParenR"/>
            </a:pPr>
            <a:endParaRPr lang="es-SV" dirty="0"/>
          </a:p>
        </p:txBody>
      </p:sp>
      <p:pic>
        <p:nvPicPr>
          <p:cNvPr id="2049" name="Picture 9">
            <a:extLst>
              <a:ext uri="{FF2B5EF4-FFF2-40B4-BE49-F238E27FC236}">
                <a16:creationId xmlns:a16="http://schemas.microsoft.com/office/drawing/2014/main" xmlns="" id="{713A9CAC-CB0C-4D91-BBAF-53D01A5F501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729" y="664812"/>
            <a:ext cx="715963" cy="7588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5">
            <a:extLst>
              <a:ext uri="{FF2B5EF4-FFF2-40B4-BE49-F238E27FC236}">
                <a16:creationId xmlns:a16="http://schemas.microsoft.com/office/drawing/2014/main" xmlns="" id="{55C9156D-41D7-4640-B1E4-C3EF18A6A383}"/>
              </a:ext>
            </a:extLst>
          </p:cNvPr>
          <p:cNvSpPr/>
          <p:nvPr/>
        </p:nvSpPr>
        <p:spPr>
          <a:xfrm>
            <a:off x="2115823" y="1100472"/>
            <a:ext cx="5957080" cy="646331"/>
          </a:xfrm>
          <a:prstGeom prst="rect">
            <a:avLst/>
          </a:prstGeom>
        </p:spPr>
        <p:txBody>
          <a:bodyPr wrap="none">
            <a:spAutoFit/>
          </a:bodyPr>
          <a:lstStyle/>
          <a:p>
            <a:pPr lvl="0" eaLnBrk="0" fontAlgn="base" hangingPunct="0">
              <a:spcBef>
                <a:spcPct val="0"/>
              </a:spcBef>
              <a:spcAft>
                <a:spcPct val="0"/>
              </a:spcAft>
            </a:pPr>
            <a:r>
              <a:rPr lang="es-SV" altLang="es-SV" sz="3600" dirty="0">
                <a:solidFill>
                  <a:srgbClr val="404040"/>
                </a:solidFill>
                <a:latin typeface="Bembo Std" panose="02020605060306020A03" pitchFamily="18" charset="0"/>
                <a:ea typeface="Calibri" panose="020F0502020204030204" pitchFamily="34" charset="0"/>
                <a:cs typeface="Times New Roman" panose="02020603050405020304" pitchFamily="18" charset="0"/>
              </a:rPr>
              <a:t>DESAFÍOS POR GABINETE</a:t>
            </a:r>
            <a:endParaRPr lang="es-SV" altLang="es-SV" sz="3600" dirty="0"/>
          </a:p>
        </p:txBody>
      </p:sp>
    </p:spTree>
    <p:extLst>
      <p:ext uri="{BB962C8B-B14F-4D97-AF65-F5344CB8AC3E}">
        <p14:creationId xmlns:p14="http://schemas.microsoft.com/office/powerpoint/2010/main" xmlns="" val="264596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9">
            <a:extLst>
              <a:ext uri="{FF2B5EF4-FFF2-40B4-BE49-F238E27FC236}">
                <a16:creationId xmlns:a16="http://schemas.microsoft.com/office/drawing/2014/main" xmlns="" id="{713A9CAC-CB0C-4D91-BBAF-53D01A5F501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913" y="302316"/>
            <a:ext cx="715963" cy="758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a:extLst>
              <a:ext uri="{FF2B5EF4-FFF2-40B4-BE49-F238E27FC236}">
                <a16:creationId xmlns:a16="http://schemas.microsoft.com/office/drawing/2014/main" xmlns="" id="{677F4B38-60E1-40A9-9B29-D7F1CB0AF64F}"/>
              </a:ext>
            </a:extLst>
          </p:cNvPr>
          <p:cNvSpPr/>
          <p:nvPr/>
        </p:nvSpPr>
        <p:spPr>
          <a:xfrm>
            <a:off x="524635" y="1445454"/>
            <a:ext cx="11142730" cy="369332"/>
          </a:xfrm>
          <a:prstGeom prst="rect">
            <a:avLst/>
          </a:prstGeom>
        </p:spPr>
        <p:txBody>
          <a:bodyPr wrap="square">
            <a:spAutoFit/>
          </a:bodyPr>
          <a:lstStyle/>
          <a:p>
            <a:r>
              <a:rPr lang="es-SV" dirty="0"/>
              <a:t> </a:t>
            </a:r>
          </a:p>
        </p:txBody>
      </p:sp>
      <p:sp>
        <p:nvSpPr>
          <p:cNvPr id="4" name="Rectangle 2">
            <a:extLst>
              <a:ext uri="{FF2B5EF4-FFF2-40B4-BE49-F238E27FC236}">
                <a16:creationId xmlns:a16="http://schemas.microsoft.com/office/drawing/2014/main" xmlns="" id="{D9180199-D5D6-49D4-B2BB-230C2641E37C}"/>
              </a:ext>
            </a:extLst>
          </p:cNvPr>
          <p:cNvSpPr>
            <a:spLocks noChangeArrowheads="1"/>
          </p:cNvSpPr>
          <p:nvPr/>
        </p:nvSpPr>
        <p:spPr bwMode="auto">
          <a:xfrm>
            <a:off x="950244" y="1122696"/>
            <a:ext cx="10291511"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SV" b="1" dirty="0"/>
          </a:p>
          <a:p>
            <a:r>
              <a:rPr lang="es-SV" b="1" dirty="0">
                <a:latin typeface="Bembo Std" pitchFamily="18" charset="0"/>
              </a:rPr>
              <a:t>Gabinete de Bienestar Social </a:t>
            </a:r>
          </a:p>
          <a:p>
            <a:endParaRPr lang="es-SV" b="1" dirty="0"/>
          </a:p>
          <a:p>
            <a:pPr algn="just"/>
            <a:r>
              <a:rPr lang="es-SV" dirty="0">
                <a:latin typeface="Museo 300" pitchFamily="50" charset="0"/>
              </a:rPr>
              <a:t>f) </a:t>
            </a:r>
            <a:r>
              <a:rPr lang="es-SV" sz="1600" dirty="0">
                <a:latin typeface="Museo 300" pitchFamily="50" charset="0"/>
              </a:rPr>
              <a:t>A nivel nacional lograr que las 262 alcaldías del país utilicen el Sistema de Registro de Estados Vitales y Familiares (REVFA), para la unificación de registro de asentamientos.</a:t>
            </a:r>
          </a:p>
          <a:p>
            <a:pPr algn="just"/>
            <a:r>
              <a:rPr lang="es-SV" sz="1600" dirty="0">
                <a:latin typeface="Museo 300" pitchFamily="50" charset="0"/>
              </a:rPr>
              <a:t>g) Lograr la armonización de las competencias y atribuciones de las diferentes instituciones involucradas en el proceso de registro de identidad e identificación.</a:t>
            </a:r>
          </a:p>
          <a:p>
            <a:endParaRPr lang="es-SV" sz="1600" dirty="0"/>
          </a:p>
          <a:p>
            <a:pPr marL="342900" indent="-342900">
              <a:buAutoNum type="alphaLcParenR"/>
            </a:pPr>
            <a:endParaRPr lang="es-SV" dirty="0"/>
          </a:p>
        </p:txBody>
      </p:sp>
    </p:spTree>
    <p:extLst>
      <p:ext uri="{BB962C8B-B14F-4D97-AF65-F5344CB8AC3E}">
        <p14:creationId xmlns:p14="http://schemas.microsoft.com/office/powerpoint/2010/main" xmlns="" val="37524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83A2AF7E-C819-4AED-944E-8C738A9B4F84}"/>
              </a:ext>
            </a:extLst>
          </p:cNvPr>
          <p:cNvSpPr txBox="1"/>
          <p:nvPr/>
        </p:nvSpPr>
        <p:spPr>
          <a:xfrm>
            <a:off x="1736079" y="800060"/>
            <a:ext cx="9096043" cy="3570208"/>
          </a:xfrm>
          <a:prstGeom prst="rect">
            <a:avLst/>
          </a:prstGeom>
          <a:noFill/>
        </p:spPr>
        <p:txBody>
          <a:bodyPr wrap="square" rtlCol="0">
            <a:spAutoFit/>
          </a:bodyPr>
          <a:lstStyle/>
          <a:p>
            <a:endParaRPr lang="es-ES" sz="13800" dirty="0">
              <a:solidFill>
                <a:srgbClr val="333B46"/>
              </a:solidFill>
              <a:latin typeface="Bembo" panose="02020502050201020203" pitchFamily="18" charset="0"/>
            </a:endParaRPr>
          </a:p>
          <a:p>
            <a:r>
              <a:rPr lang="es-SV" sz="4400" dirty="0">
                <a:solidFill>
                  <a:schemeClr val="tx1">
                    <a:lumMod val="65000"/>
                    <a:lumOff val="35000"/>
                  </a:schemeClr>
                </a:solidFill>
                <a:latin typeface="Bembo Std" panose="02020605060306020A03" pitchFamily="18" charset="0"/>
              </a:rPr>
              <a:t>Principales logros y desafíos del período del 1 junio de 2019 al 31 mayo de 2020</a:t>
            </a:r>
          </a:p>
        </p:txBody>
      </p:sp>
      <p:pic>
        <p:nvPicPr>
          <p:cNvPr id="4"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054" y="800060"/>
            <a:ext cx="778118" cy="820000"/>
          </a:xfrm>
          <a:prstGeom prst="rect">
            <a:avLst/>
          </a:prstGeom>
        </p:spPr>
      </p:pic>
    </p:spTree>
    <p:extLst>
      <p:ext uri="{BB962C8B-B14F-4D97-AF65-F5344CB8AC3E}">
        <p14:creationId xmlns:p14="http://schemas.microsoft.com/office/powerpoint/2010/main" xmlns="" val="204412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A7DC0B4-C015-4B60-A27E-1E7596E46AB3}"/>
              </a:ext>
            </a:extLst>
          </p:cNvPr>
          <p:cNvSpPr txBox="1"/>
          <p:nvPr/>
        </p:nvSpPr>
        <p:spPr>
          <a:xfrm>
            <a:off x="563421" y="6396182"/>
            <a:ext cx="4530436" cy="276999"/>
          </a:xfrm>
          <a:prstGeom prst="rect">
            <a:avLst/>
          </a:prstGeom>
          <a:noFill/>
        </p:spPr>
        <p:txBody>
          <a:bodyPr wrap="square" rtlCol="0">
            <a:spAutoFit/>
          </a:bodyPr>
          <a:lstStyle/>
          <a:p>
            <a:r>
              <a:rPr lang="es-ES" sz="1200" dirty="0">
                <a:solidFill>
                  <a:srgbClr val="D0D1D4"/>
                </a:solidFill>
                <a:latin typeface="Museo Sans 100" panose="02000000000000000000" pitchFamily="50" charset="0"/>
              </a:rPr>
              <a:t>Registro Nacional de las Personas Naturales </a:t>
            </a:r>
          </a:p>
        </p:txBody>
      </p:sp>
      <p:sp>
        <p:nvSpPr>
          <p:cNvPr id="3" name="Rectangle 1">
            <a:extLst>
              <a:ext uri="{FF2B5EF4-FFF2-40B4-BE49-F238E27FC236}">
                <a16:creationId xmlns:a16="http://schemas.microsoft.com/office/drawing/2014/main" xmlns="" id="{AEAFE37A-1FD5-401E-87EB-9B93B56E0D77}"/>
              </a:ext>
            </a:extLst>
          </p:cNvPr>
          <p:cNvSpPr>
            <a:spLocks noChangeArrowheads="1"/>
          </p:cNvSpPr>
          <p:nvPr/>
        </p:nvSpPr>
        <p:spPr bwMode="auto">
          <a:xfrm>
            <a:off x="563421" y="2225809"/>
            <a:ext cx="5108508" cy="430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buAutoNum type="alphaLcParenR"/>
            </a:pPr>
            <a:r>
              <a:rPr lang="es-MX" dirty="0">
                <a:latin typeface="Museo 300" pitchFamily="50" charset="0"/>
              </a:rPr>
              <a:t>DUI Digital</a:t>
            </a:r>
          </a:p>
          <a:p>
            <a:pPr algn="just"/>
            <a:r>
              <a:rPr lang="es-MX" sz="1600" dirty="0">
                <a:latin typeface="Museo 300" pitchFamily="50" charset="0"/>
              </a:rPr>
              <a:t>En coordinación con la Secretaría de Innovación de la Presidencia de la República y con apoyo del Banco Interamericano de Desarrollo (BID), se hizo el análisis de la forma en que se deberá implementarlo y su inclusión en los términos de referencia (TDR) para la próxima concesión del servicio de emisión del DUI.</a:t>
            </a:r>
          </a:p>
          <a:p>
            <a:pPr algn="just"/>
            <a:endParaRPr lang="es-MX" sz="1600" dirty="0">
              <a:latin typeface="Museo 300" pitchFamily="50" charset="0"/>
            </a:endParaRPr>
          </a:p>
          <a:p>
            <a:pPr algn="just"/>
            <a:r>
              <a:rPr lang="es-MX" sz="1600" dirty="0">
                <a:latin typeface="Museo 300" pitchFamily="50" charset="0"/>
              </a:rPr>
              <a:t>Se reformó el Reglamento de la Ley Orgánica del RNPN que permite la implementación de la identidad digital. Esta implementación a nivel nacional, permitirá la creación de una billetera electrónica, X-</a:t>
            </a:r>
            <a:r>
              <a:rPr lang="es-MX" sz="1600" dirty="0" err="1">
                <a:latin typeface="Museo 300" pitchFamily="50" charset="0"/>
              </a:rPr>
              <a:t>road</a:t>
            </a:r>
            <a:r>
              <a:rPr lang="es-MX" sz="1600" dirty="0">
                <a:latin typeface="Museo 300" pitchFamily="50" charset="0"/>
              </a:rPr>
              <a:t> e interoperabilidad institucional facilitando el gobierno electrónico, el apoyo en los servicios al ciudadano dotando de mayor seguridad los procesos financieros, transferencias no condicionadas, seguridad jurídica entre otros.</a:t>
            </a:r>
          </a:p>
          <a:p>
            <a:endParaRPr lang="es-MX" sz="1600" dirty="0">
              <a:latin typeface="Museo 300" pitchFamily="50" charset="0"/>
            </a:endParaRPr>
          </a:p>
        </p:txBody>
      </p:sp>
      <p:sp>
        <p:nvSpPr>
          <p:cNvPr id="6" name="Rectángulo 5">
            <a:extLst>
              <a:ext uri="{FF2B5EF4-FFF2-40B4-BE49-F238E27FC236}">
                <a16:creationId xmlns:a16="http://schemas.microsoft.com/office/drawing/2014/main" xmlns="" id="{55C9156D-41D7-4640-B1E4-C3EF18A6A383}"/>
              </a:ext>
            </a:extLst>
          </p:cNvPr>
          <p:cNvSpPr/>
          <p:nvPr/>
        </p:nvSpPr>
        <p:spPr>
          <a:xfrm>
            <a:off x="1928254" y="892748"/>
            <a:ext cx="5694508" cy="646331"/>
          </a:xfrm>
          <a:prstGeom prst="rect">
            <a:avLst/>
          </a:prstGeom>
        </p:spPr>
        <p:txBody>
          <a:bodyPr wrap="none">
            <a:spAutoFit/>
          </a:bodyPr>
          <a:lstStyle/>
          <a:p>
            <a:pPr lvl="0" eaLnBrk="0" fontAlgn="base" hangingPunct="0">
              <a:spcBef>
                <a:spcPct val="0"/>
              </a:spcBef>
              <a:spcAft>
                <a:spcPct val="0"/>
              </a:spcAft>
            </a:pPr>
            <a:r>
              <a:rPr lang="es-SV" altLang="es-SV" sz="3600" dirty="0">
                <a:solidFill>
                  <a:srgbClr val="404040"/>
                </a:solidFill>
                <a:latin typeface="Bembo Std" panose="02020605060306020A03" pitchFamily="18" charset="0"/>
                <a:ea typeface="Calibri" panose="020F0502020204030204" pitchFamily="34" charset="0"/>
                <a:cs typeface="Times New Roman" panose="02020603050405020304" pitchFamily="18" charset="0"/>
              </a:rPr>
              <a:t>LOGROS POR GABINETE</a:t>
            </a:r>
            <a:endParaRPr lang="es-SV" altLang="es-SV" sz="3600" dirty="0"/>
          </a:p>
        </p:txBody>
      </p:sp>
      <p:pic>
        <p:nvPicPr>
          <p:cNvPr id="5" name="Imagen 4">
            <a:extLst>
              <a:ext uri="{FF2B5EF4-FFF2-40B4-BE49-F238E27FC236}">
                <a16:creationId xmlns:a16="http://schemas.microsoft.com/office/drawing/2014/main" xmlns="" id="{4C38C105-388F-47A0-973A-899AD829787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8907" y="2439037"/>
            <a:ext cx="6003794" cy="2960204"/>
          </a:xfrm>
          <a:prstGeom prst="rect">
            <a:avLst/>
          </a:prstGeom>
        </p:spPr>
      </p:pic>
      <p:sp>
        <p:nvSpPr>
          <p:cNvPr id="7" name="Rectángulo 6">
            <a:extLst>
              <a:ext uri="{FF2B5EF4-FFF2-40B4-BE49-F238E27FC236}">
                <a16:creationId xmlns:a16="http://schemas.microsoft.com/office/drawing/2014/main" xmlns="" id="{C7BD1F27-7F8C-44B7-97DC-CC74C74A4E7C}"/>
              </a:ext>
            </a:extLst>
          </p:cNvPr>
          <p:cNvSpPr/>
          <p:nvPr/>
        </p:nvSpPr>
        <p:spPr>
          <a:xfrm>
            <a:off x="657459" y="1856477"/>
            <a:ext cx="8236097" cy="369332"/>
          </a:xfrm>
          <a:prstGeom prst="rect">
            <a:avLst/>
          </a:prstGeom>
        </p:spPr>
        <p:txBody>
          <a:bodyPr wrap="square">
            <a:spAutoFit/>
          </a:bodyPr>
          <a:lstStyle/>
          <a:p>
            <a:r>
              <a:rPr lang="es-MX" b="1" dirty="0">
                <a:latin typeface="Bembo Std" pitchFamily="18" charset="0"/>
              </a:rPr>
              <a:t> Gabinete de Seguridad</a:t>
            </a:r>
          </a:p>
        </p:txBody>
      </p:sp>
    </p:spTree>
    <p:extLst>
      <p:ext uri="{BB962C8B-B14F-4D97-AF65-F5344CB8AC3E}">
        <p14:creationId xmlns:p14="http://schemas.microsoft.com/office/powerpoint/2010/main" xmlns="" val="357985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A7DC0B4-C015-4B60-A27E-1E7596E46AB3}"/>
              </a:ext>
            </a:extLst>
          </p:cNvPr>
          <p:cNvSpPr txBox="1"/>
          <p:nvPr/>
        </p:nvSpPr>
        <p:spPr>
          <a:xfrm>
            <a:off x="563421" y="6396182"/>
            <a:ext cx="4530436" cy="276999"/>
          </a:xfrm>
          <a:prstGeom prst="rect">
            <a:avLst/>
          </a:prstGeom>
          <a:noFill/>
        </p:spPr>
        <p:txBody>
          <a:bodyPr wrap="square" rtlCol="0">
            <a:spAutoFit/>
          </a:bodyPr>
          <a:lstStyle/>
          <a:p>
            <a:r>
              <a:rPr lang="es-ES" sz="1200" dirty="0">
                <a:solidFill>
                  <a:srgbClr val="D0D1D4"/>
                </a:solidFill>
                <a:latin typeface="Museo Sans 100" panose="02000000000000000000" pitchFamily="50" charset="0"/>
              </a:rPr>
              <a:t>Registro Nacional de las Personas Naturales</a:t>
            </a:r>
          </a:p>
        </p:txBody>
      </p:sp>
      <p:sp>
        <p:nvSpPr>
          <p:cNvPr id="3" name="2 Rectángulo"/>
          <p:cNvSpPr/>
          <p:nvPr/>
        </p:nvSpPr>
        <p:spPr>
          <a:xfrm>
            <a:off x="1031632" y="1133741"/>
            <a:ext cx="4839082" cy="3600986"/>
          </a:xfrm>
          <a:prstGeom prst="rect">
            <a:avLst/>
          </a:prstGeom>
        </p:spPr>
        <p:txBody>
          <a:bodyPr wrap="square">
            <a:spAutoFit/>
          </a:bodyPr>
          <a:lstStyle/>
          <a:p>
            <a:r>
              <a:rPr lang="es-MX" dirty="0">
                <a:latin typeface="Bembo Std" pitchFamily="18" charset="0"/>
              </a:rPr>
              <a:t>b) Interoperabilidad</a:t>
            </a:r>
          </a:p>
          <a:p>
            <a:endParaRPr lang="es-MX" dirty="0"/>
          </a:p>
          <a:p>
            <a:pPr algn="just"/>
            <a:r>
              <a:rPr lang="es-MX" sz="1600" dirty="0">
                <a:latin typeface="Museo 300" pitchFamily="50" charset="0"/>
              </a:rPr>
              <a:t>Se implementó el Sistema de Registros de Estados Vitales y Familiares (REVFA), en 60 alcaldías en coordinación con la Secretaria de Innovación Tecnológica de la Presidencia de la República, permitiendo una manera más ágil y eficaz para que los hechos y actos jurídicos de los Registros del Estado Familiar de las alcaldías municipales lleguen al RNPN, contribuyendo a tener un Sistema de Registro de Personas Naturales más actualizado, lo que permite a su vez, bases más completas y seguras para compartir información y crear expedientes únicos desde el nacimiento hasta la mayoría de edad. </a:t>
            </a:r>
          </a:p>
        </p:txBody>
      </p:sp>
      <p:sp>
        <p:nvSpPr>
          <p:cNvPr id="2" name="Rectángulo 1">
            <a:extLst>
              <a:ext uri="{FF2B5EF4-FFF2-40B4-BE49-F238E27FC236}">
                <a16:creationId xmlns:a16="http://schemas.microsoft.com/office/drawing/2014/main" xmlns="" id="{509F8BEA-0584-41D0-9685-2E8E9D425F87}"/>
              </a:ext>
            </a:extLst>
          </p:cNvPr>
          <p:cNvSpPr/>
          <p:nvPr/>
        </p:nvSpPr>
        <p:spPr>
          <a:xfrm>
            <a:off x="1016888" y="4750710"/>
            <a:ext cx="10550132" cy="1569660"/>
          </a:xfrm>
          <a:prstGeom prst="rect">
            <a:avLst/>
          </a:prstGeom>
        </p:spPr>
        <p:txBody>
          <a:bodyPr wrap="square">
            <a:spAutoFit/>
          </a:bodyPr>
          <a:lstStyle/>
          <a:p>
            <a:pPr algn="just"/>
            <a:r>
              <a:rPr lang="es-MX" sz="1600" dirty="0">
                <a:latin typeface="Museo 300" pitchFamily="50" charset="0"/>
              </a:rPr>
              <a:t>Además, permite una transferencia más ágil y completa al Tribunal Suprema Electoral (TSE), lo que se traduce en un Registro Electoral más actualizado y depurado.</a:t>
            </a:r>
          </a:p>
          <a:p>
            <a:pPr algn="just"/>
            <a:endParaRPr lang="es-MX" sz="1600" dirty="0">
              <a:latin typeface="Museo 300" pitchFamily="50" charset="0"/>
            </a:endParaRPr>
          </a:p>
          <a:p>
            <a:pPr algn="just"/>
            <a:r>
              <a:rPr lang="es-MX" sz="1600" dirty="0">
                <a:latin typeface="Museo 300" pitchFamily="50" charset="0"/>
              </a:rPr>
              <a:t>Se ha mejorado el sistema de consulta de la réplica Docto entre las instituciones del Estado en cumplimiento a la Ley de Procedimientos Administrativos, la Ley de Mejoras Regulatorias para hacer más eficiente y eficaz los servicios del Estado. Este avance permitió que los servicios del RNPN en el marco de la pandemia por COVID-19 fueran más eficaces.</a:t>
            </a:r>
          </a:p>
        </p:txBody>
      </p:sp>
      <p:pic>
        <p:nvPicPr>
          <p:cNvPr id="8" name="Imagen 7">
            <a:extLst>
              <a:ext uri="{FF2B5EF4-FFF2-40B4-BE49-F238E27FC236}">
                <a16:creationId xmlns:a16="http://schemas.microsoft.com/office/drawing/2014/main" xmlns="" id="{8BFB0EFB-F27C-4A33-96C2-A422D022BB3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1543122"/>
            <a:ext cx="5471020" cy="2987210"/>
          </a:xfrm>
          <a:prstGeom prst="rect">
            <a:avLst/>
          </a:prstGeom>
        </p:spPr>
      </p:pic>
      <p:sp>
        <p:nvSpPr>
          <p:cNvPr id="6" name="Rectángulo 5">
            <a:extLst>
              <a:ext uri="{FF2B5EF4-FFF2-40B4-BE49-F238E27FC236}">
                <a16:creationId xmlns:a16="http://schemas.microsoft.com/office/drawing/2014/main" xmlns="" id="{DBBFA29D-8E0D-4101-8197-3D725C437039}"/>
              </a:ext>
            </a:extLst>
          </p:cNvPr>
          <p:cNvSpPr/>
          <p:nvPr/>
        </p:nvSpPr>
        <p:spPr>
          <a:xfrm>
            <a:off x="1016888" y="726503"/>
            <a:ext cx="7303295" cy="369332"/>
          </a:xfrm>
          <a:prstGeom prst="rect">
            <a:avLst/>
          </a:prstGeom>
        </p:spPr>
        <p:txBody>
          <a:bodyPr wrap="square">
            <a:spAutoFit/>
          </a:bodyPr>
          <a:lstStyle/>
          <a:p>
            <a:r>
              <a:rPr lang="es-MX" b="1" dirty="0">
                <a:latin typeface="Bembo Std" pitchFamily="18" charset="0"/>
              </a:rPr>
              <a:t> Gabinete de Bienestar Social</a:t>
            </a:r>
          </a:p>
        </p:txBody>
      </p:sp>
    </p:spTree>
    <p:extLst>
      <p:ext uri="{BB962C8B-B14F-4D97-AF65-F5344CB8AC3E}">
        <p14:creationId xmlns:p14="http://schemas.microsoft.com/office/powerpoint/2010/main" xmlns="" val="399717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78" y="440457"/>
            <a:ext cx="778118" cy="820000"/>
          </a:xfrm>
          <a:prstGeom prst="rect">
            <a:avLst/>
          </a:prstGeom>
        </p:spPr>
      </p:pic>
      <p:sp>
        <p:nvSpPr>
          <p:cNvPr id="2" name="1 Rectángulo"/>
          <p:cNvSpPr/>
          <p:nvPr/>
        </p:nvSpPr>
        <p:spPr>
          <a:xfrm>
            <a:off x="574431" y="1260455"/>
            <a:ext cx="11242431" cy="369332"/>
          </a:xfrm>
          <a:prstGeom prst="rect">
            <a:avLst/>
          </a:prstGeom>
        </p:spPr>
        <p:txBody>
          <a:bodyPr wrap="square">
            <a:spAutoFit/>
          </a:bodyPr>
          <a:lstStyle/>
          <a:p>
            <a:r>
              <a:rPr lang="es-SV" b="1" dirty="0">
                <a:latin typeface="Bembo Std" pitchFamily="18" charset="0"/>
              </a:rPr>
              <a:t>Gabinete de Desarrollo Territorial</a:t>
            </a:r>
            <a:endParaRPr lang="es-SV" sz="1600" dirty="0">
              <a:latin typeface="Museo 300" pitchFamily="50" charset="0"/>
            </a:endParaRPr>
          </a:p>
        </p:txBody>
      </p:sp>
      <p:sp>
        <p:nvSpPr>
          <p:cNvPr id="3" name="Rectángulo 2">
            <a:extLst>
              <a:ext uri="{FF2B5EF4-FFF2-40B4-BE49-F238E27FC236}">
                <a16:creationId xmlns:a16="http://schemas.microsoft.com/office/drawing/2014/main" xmlns="" id="{E4A3A471-1D04-4D28-85F6-C7E84598AA40}"/>
              </a:ext>
            </a:extLst>
          </p:cNvPr>
          <p:cNvSpPr/>
          <p:nvPr/>
        </p:nvSpPr>
        <p:spPr>
          <a:xfrm>
            <a:off x="574431" y="2088893"/>
            <a:ext cx="5375795" cy="2831544"/>
          </a:xfrm>
          <a:prstGeom prst="rect">
            <a:avLst/>
          </a:prstGeom>
        </p:spPr>
        <p:txBody>
          <a:bodyPr wrap="square">
            <a:spAutoFit/>
          </a:bodyPr>
          <a:lstStyle/>
          <a:p>
            <a:pPr lvl="0" algn="just"/>
            <a:r>
              <a:rPr lang="es-SV" dirty="0">
                <a:latin typeface="Museo 300" pitchFamily="50" charset="0"/>
              </a:rPr>
              <a:t>c) Servicio de DUI a domicilio</a:t>
            </a:r>
          </a:p>
          <a:p>
            <a:pPr algn="just"/>
            <a:r>
              <a:rPr lang="es-MX" sz="1600" dirty="0">
                <a:latin typeface="Museo 300" pitchFamily="50" charset="0"/>
              </a:rPr>
              <a:t>El RNPN brindó el servicio de DUI a Domicilio a un total de 323 salvadoreños a nivel nacional, El total incluyó a 202 (63%) mujeres y 121 (37%) hombres.</a:t>
            </a:r>
          </a:p>
          <a:p>
            <a:pPr algn="just"/>
            <a:endParaRPr lang="es-MX" sz="1600" dirty="0">
              <a:latin typeface="Museo 300" pitchFamily="50" charset="0"/>
            </a:endParaRPr>
          </a:p>
          <a:p>
            <a:pPr algn="just"/>
            <a:r>
              <a:rPr lang="es-MX" sz="1600" dirty="0">
                <a:latin typeface="Museo 300" pitchFamily="50" charset="0"/>
              </a:rPr>
              <a:t>El servicio de DUI a Domicilio es para todas aquellas personas que tienen dificultad permanente de movilidad y se les dificulta trasladarse a un </a:t>
            </a:r>
            <a:r>
              <a:rPr lang="es-MX" sz="1600" dirty="0" err="1">
                <a:latin typeface="Museo 300" pitchFamily="50" charset="0"/>
              </a:rPr>
              <a:t>Duicentro</a:t>
            </a:r>
            <a:r>
              <a:rPr lang="es-MX" sz="1600" dirty="0">
                <a:latin typeface="Museo 300" pitchFamily="50" charset="0"/>
              </a:rPr>
              <a:t> para tramitarlo, este servicio se brinda en todo el país. Se ha agilizado el tiempo de respuesta a través de la asignación de recursos para el equipo responsable.</a:t>
            </a:r>
          </a:p>
        </p:txBody>
      </p:sp>
      <p:pic>
        <p:nvPicPr>
          <p:cNvPr id="6" name="Imagen 5">
            <a:extLst>
              <a:ext uri="{FF2B5EF4-FFF2-40B4-BE49-F238E27FC236}">
                <a16:creationId xmlns:a16="http://schemas.microsoft.com/office/drawing/2014/main" xmlns="" id="{F17B6DE7-9E05-44EB-807D-6E58222005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1776" y="1906786"/>
            <a:ext cx="5512904" cy="4134678"/>
          </a:xfrm>
          <a:prstGeom prst="rect">
            <a:avLst/>
          </a:prstGeom>
        </p:spPr>
      </p:pic>
    </p:spTree>
    <p:extLst>
      <p:ext uri="{BB962C8B-B14F-4D97-AF65-F5344CB8AC3E}">
        <p14:creationId xmlns:p14="http://schemas.microsoft.com/office/powerpoint/2010/main" xmlns="" val="147347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479703"/>
            <a:ext cx="778118" cy="820000"/>
          </a:xfrm>
          <a:prstGeom prst="rect">
            <a:avLst/>
          </a:prstGeom>
        </p:spPr>
      </p:pic>
      <p:sp>
        <p:nvSpPr>
          <p:cNvPr id="2" name="Rectángulo 1">
            <a:extLst>
              <a:ext uri="{FF2B5EF4-FFF2-40B4-BE49-F238E27FC236}">
                <a16:creationId xmlns:a16="http://schemas.microsoft.com/office/drawing/2014/main" xmlns="" id="{9AFD8EF2-B16C-43A6-A050-30BFE5F09BEF}"/>
              </a:ext>
            </a:extLst>
          </p:cNvPr>
          <p:cNvSpPr/>
          <p:nvPr/>
        </p:nvSpPr>
        <p:spPr>
          <a:xfrm>
            <a:off x="848139" y="1663198"/>
            <a:ext cx="5340626" cy="3354765"/>
          </a:xfrm>
          <a:prstGeom prst="rect">
            <a:avLst/>
          </a:prstGeom>
        </p:spPr>
        <p:txBody>
          <a:bodyPr wrap="square">
            <a:spAutoFit/>
          </a:bodyPr>
          <a:lstStyle/>
          <a:p>
            <a:pPr lvl="0" algn="just"/>
            <a:r>
              <a:rPr lang="es-SV" dirty="0">
                <a:latin typeface="Museo 300" pitchFamily="50" charset="0"/>
              </a:rPr>
              <a:t>d) Descentralización de los servicios</a:t>
            </a:r>
          </a:p>
          <a:p>
            <a:pPr lvl="0" algn="just"/>
            <a:endParaRPr lang="es-SV" dirty="0">
              <a:latin typeface="Museo 300" pitchFamily="50" charset="0"/>
            </a:endParaRPr>
          </a:p>
          <a:p>
            <a:pPr algn="just"/>
            <a:r>
              <a:rPr lang="es-MX" sz="1600" dirty="0">
                <a:latin typeface="Museo 300" pitchFamily="50" charset="0"/>
              </a:rPr>
              <a:t>-Desconcentración de trámites de certificación de DUI y partidas de nacimiento y defunción</a:t>
            </a:r>
          </a:p>
          <a:p>
            <a:pPr algn="just"/>
            <a:endParaRPr lang="es-MX" sz="1600" dirty="0">
              <a:latin typeface="Museo 300" pitchFamily="50" charset="0"/>
            </a:endParaRPr>
          </a:p>
          <a:p>
            <a:pPr algn="just"/>
            <a:r>
              <a:rPr lang="es-MX" sz="1600" dirty="0">
                <a:latin typeface="Museo 300" pitchFamily="50" charset="0"/>
              </a:rPr>
              <a:t>A partir de noviembre de 2019 se habilitó el trámite de certificación de DUI, partidas de nacimiento y defunción en los </a:t>
            </a:r>
            <a:r>
              <a:rPr lang="es-MX" sz="1600" dirty="0" err="1">
                <a:latin typeface="Museo 300" pitchFamily="50" charset="0"/>
              </a:rPr>
              <a:t>Duicentros</a:t>
            </a:r>
            <a:r>
              <a:rPr lang="es-MX" sz="1600" dirty="0">
                <a:latin typeface="Museo 300" pitchFamily="50" charset="0"/>
              </a:rPr>
              <a:t> de San Miguel, San Vicente, Chalatenango y San Salvador en el Portal Sagrera y Centro Comercial Galerías, permitiendo que los ciudadanos ya no tengan que trasladarse hasta las oficinas centrales a tramitar esta documentación, ahorrándoles tiempo y dinero. Se ha beneficiado a más de 300 personas.</a:t>
            </a:r>
          </a:p>
        </p:txBody>
      </p:sp>
      <p:pic>
        <p:nvPicPr>
          <p:cNvPr id="6" name="Imagen 5">
            <a:extLst>
              <a:ext uri="{FF2B5EF4-FFF2-40B4-BE49-F238E27FC236}">
                <a16:creationId xmlns:a16="http://schemas.microsoft.com/office/drawing/2014/main" xmlns="" id="{2F865A0A-71E5-43E3-A450-76E20592D2D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45356" y="1663198"/>
            <a:ext cx="3962399" cy="3700991"/>
          </a:xfrm>
          <a:prstGeom prst="rect">
            <a:avLst/>
          </a:prstGeom>
        </p:spPr>
      </p:pic>
      <p:sp>
        <p:nvSpPr>
          <p:cNvPr id="7" name="Rectángulo 6">
            <a:extLst>
              <a:ext uri="{FF2B5EF4-FFF2-40B4-BE49-F238E27FC236}">
                <a16:creationId xmlns:a16="http://schemas.microsoft.com/office/drawing/2014/main" xmlns="" id="{C3CDBC80-0481-4C4D-8F58-BA4325AE7456}"/>
              </a:ext>
            </a:extLst>
          </p:cNvPr>
          <p:cNvSpPr/>
          <p:nvPr/>
        </p:nvSpPr>
        <p:spPr>
          <a:xfrm>
            <a:off x="1189683" y="1124479"/>
            <a:ext cx="7409311" cy="369332"/>
          </a:xfrm>
          <a:prstGeom prst="rect">
            <a:avLst/>
          </a:prstGeom>
        </p:spPr>
        <p:txBody>
          <a:bodyPr wrap="square">
            <a:spAutoFit/>
          </a:bodyPr>
          <a:lstStyle/>
          <a:p>
            <a:r>
              <a:rPr lang="es-MX" b="1" dirty="0">
                <a:latin typeface="Bembo Std" pitchFamily="18" charset="0"/>
              </a:rPr>
              <a:t> Gabinete de Bienestar Social</a:t>
            </a:r>
          </a:p>
        </p:txBody>
      </p:sp>
    </p:spTree>
    <p:extLst>
      <p:ext uri="{BB962C8B-B14F-4D97-AF65-F5344CB8AC3E}">
        <p14:creationId xmlns:p14="http://schemas.microsoft.com/office/powerpoint/2010/main" xmlns="" val="397299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479703"/>
            <a:ext cx="778118" cy="820000"/>
          </a:xfrm>
          <a:prstGeom prst="rect">
            <a:avLst/>
          </a:prstGeom>
        </p:spPr>
      </p:pic>
      <p:sp>
        <p:nvSpPr>
          <p:cNvPr id="3" name="Rectángulo 2">
            <a:extLst>
              <a:ext uri="{FF2B5EF4-FFF2-40B4-BE49-F238E27FC236}">
                <a16:creationId xmlns:a16="http://schemas.microsoft.com/office/drawing/2014/main" xmlns="" id="{297CDB8E-BB1D-457D-8E45-C00C847C8906}"/>
              </a:ext>
            </a:extLst>
          </p:cNvPr>
          <p:cNvSpPr/>
          <p:nvPr/>
        </p:nvSpPr>
        <p:spPr>
          <a:xfrm>
            <a:off x="562601" y="1621511"/>
            <a:ext cx="4606263" cy="4081021"/>
          </a:xfrm>
          <a:prstGeom prst="rect">
            <a:avLst/>
          </a:prstGeom>
        </p:spPr>
        <p:txBody>
          <a:bodyPr wrap="square">
            <a:spAutoFit/>
          </a:bodyPr>
          <a:lstStyle/>
          <a:p>
            <a:pPr algn="just"/>
            <a:r>
              <a:rPr lang="es-MX" dirty="0"/>
              <a:t>-</a:t>
            </a:r>
            <a:r>
              <a:rPr lang="es-MX" dirty="0">
                <a:latin typeface="Museo 300" pitchFamily="50" charset="0"/>
              </a:rPr>
              <a:t>Ferias de Identidad a nivel nacional</a:t>
            </a:r>
          </a:p>
          <a:p>
            <a:pPr algn="just"/>
            <a:endParaRPr lang="es-MX" dirty="0">
              <a:latin typeface="Museo 300" pitchFamily="50" charset="0"/>
            </a:endParaRPr>
          </a:p>
          <a:p>
            <a:pPr algn="just"/>
            <a:r>
              <a:rPr lang="es-MX" sz="1600" dirty="0">
                <a:latin typeface="Museo 300" pitchFamily="50" charset="0"/>
              </a:rPr>
              <a:t>Con el objetivo de acercar los servicios a la población y asegurar el derecho a la identidad e identificación de las personas más vulnerable, desde junio de 2019 se realizaron ferias de identidad en coordinación con las diferentes alcaldías, con este trabajo se ha logrado resolver dificultades que</a:t>
            </a:r>
          </a:p>
          <a:p>
            <a:pPr algn="just"/>
            <a:r>
              <a:rPr lang="es-MX" sz="1600" dirty="0">
                <a:latin typeface="Museo 300" pitchFamily="50" charset="0"/>
              </a:rPr>
              <a:t>tienen las personas con sus partidas de nacimiento, trámite de DUI, asentamientos voluntarios de hijos, rectificación de partidas de nacimiento o asentamiento a personas que nunca fueron registrados. Todos los servicios gratuitos. Beneficiando a un total 1,071 ciudadanos de escasos recursos han sido beneficiados con las 9 ferias de identidad que se desarrollaron.</a:t>
            </a:r>
          </a:p>
        </p:txBody>
      </p:sp>
      <p:pic>
        <p:nvPicPr>
          <p:cNvPr id="8" name="Imagen 7">
            <a:extLst>
              <a:ext uri="{FF2B5EF4-FFF2-40B4-BE49-F238E27FC236}">
                <a16:creationId xmlns:a16="http://schemas.microsoft.com/office/drawing/2014/main" xmlns="" id="{CE5814D4-0351-4FE1-9565-65D94488728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92417" y="2188392"/>
            <a:ext cx="6229982" cy="2947261"/>
          </a:xfrm>
          <a:prstGeom prst="rect">
            <a:avLst/>
          </a:prstGeom>
        </p:spPr>
      </p:pic>
      <p:sp>
        <p:nvSpPr>
          <p:cNvPr id="6" name="Rectángulo 5">
            <a:extLst>
              <a:ext uri="{FF2B5EF4-FFF2-40B4-BE49-F238E27FC236}">
                <a16:creationId xmlns:a16="http://schemas.microsoft.com/office/drawing/2014/main" xmlns="" id="{934019D3-5E57-4F56-9BEA-B7582CBD7CB5}"/>
              </a:ext>
            </a:extLst>
          </p:cNvPr>
          <p:cNvSpPr/>
          <p:nvPr/>
        </p:nvSpPr>
        <p:spPr>
          <a:xfrm>
            <a:off x="967409" y="1252179"/>
            <a:ext cx="7945868" cy="369332"/>
          </a:xfrm>
          <a:prstGeom prst="rect">
            <a:avLst/>
          </a:prstGeom>
        </p:spPr>
        <p:txBody>
          <a:bodyPr wrap="square">
            <a:spAutoFit/>
          </a:bodyPr>
          <a:lstStyle/>
          <a:p>
            <a:r>
              <a:rPr lang="es-MX" b="1" dirty="0">
                <a:latin typeface="Bembo Std" pitchFamily="18" charset="0"/>
              </a:rPr>
              <a:t> Gabinete de Bienestar Social</a:t>
            </a:r>
          </a:p>
        </p:txBody>
      </p:sp>
    </p:spTree>
    <p:extLst>
      <p:ext uri="{BB962C8B-B14F-4D97-AF65-F5344CB8AC3E}">
        <p14:creationId xmlns:p14="http://schemas.microsoft.com/office/powerpoint/2010/main" xmlns="" val="219367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479703"/>
            <a:ext cx="778118" cy="820000"/>
          </a:xfrm>
          <a:prstGeom prst="rect">
            <a:avLst/>
          </a:prstGeom>
        </p:spPr>
      </p:pic>
      <p:sp>
        <p:nvSpPr>
          <p:cNvPr id="7" name="Rectángulo 6">
            <a:extLst>
              <a:ext uri="{FF2B5EF4-FFF2-40B4-BE49-F238E27FC236}">
                <a16:creationId xmlns:a16="http://schemas.microsoft.com/office/drawing/2014/main" xmlns="" id="{E63E848B-089F-4150-B642-90C2237C775F}"/>
              </a:ext>
            </a:extLst>
          </p:cNvPr>
          <p:cNvSpPr/>
          <p:nvPr/>
        </p:nvSpPr>
        <p:spPr>
          <a:xfrm>
            <a:off x="999407" y="2121111"/>
            <a:ext cx="5096593" cy="2954655"/>
          </a:xfrm>
          <a:prstGeom prst="rect">
            <a:avLst/>
          </a:prstGeom>
        </p:spPr>
        <p:txBody>
          <a:bodyPr wrap="square">
            <a:spAutoFit/>
          </a:bodyPr>
          <a:lstStyle/>
          <a:p>
            <a:r>
              <a:rPr lang="es-SV" dirty="0">
                <a:latin typeface="Museo 300" pitchFamily="50" charset="0"/>
              </a:rPr>
              <a:t>e) Ampliación de servicios en el exterior</a:t>
            </a:r>
          </a:p>
          <a:p>
            <a:endParaRPr lang="es-SV" dirty="0">
              <a:latin typeface="Museo 300" pitchFamily="50" charset="0"/>
            </a:endParaRPr>
          </a:p>
          <a:p>
            <a:pPr algn="just"/>
            <a:r>
              <a:rPr lang="es-MX" dirty="0">
                <a:latin typeface="Museo 300" pitchFamily="50" charset="0"/>
              </a:rPr>
              <a:t>-</a:t>
            </a:r>
            <a:r>
              <a:rPr lang="es-MX" sz="1600" dirty="0">
                <a:latin typeface="Museo 300" pitchFamily="50" charset="0"/>
              </a:rPr>
              <a:t>Inauguración de 2 centros de servicio para la emisión</a:t>
            </a:r>
          </a:p>
          <a:p>
            <a:pPr algn="just"/>
            <a:r>
              <a:rPr lang="es-MX" sz="1600" dirty="0">
                <a:latin typeface="Museo 300" pitchFamily="50" charset="0"/>
              </a:rPr>
              <a:t>Para asegurar el derecho a la identificación de los compatriotas radicados en el exterior se inauguró dos centros de servicio para la emisión de DUI en las sedes consulares en Ciudad de México, en México y en Milán, Italia, en coordinación con el Ministerio de Relaciones Exteriores.</a:t>
            </a:r>
            <a:endParaRPr lang="es-SV" dirty="0"/>
          </a:p>
          <a:p>
            <a:pPr algn="just"/>
            <a:r>
              <a:rPr lang="es-SV" dirty="0"/>
              <a:t> </a:t>
            </a:r>
          </a:p>
          <a:p>
            <a:pPr algn="just"/>
            <a:r>
              <a:rPr lang="es-SV" dirty="0"/>
              <a:t> </a:t>
            </a:r>
          </a:p>
        </p:txBody>
      </p:sp>
      <p:sp>
        <p:nvSpPr>
          <p:cNvPr id="8" name="Rectángulo 7">
            <a:extLst>
              <a:ext uri="{FF2B5EF4-FFF2-40B4-BE49-F238E27FC236}">
                <a16:creationId xmlns:a16="http://schemas.microsoft.com/office/drawing/2014/main" xmlns="" id="{B54753CF-0CD3-4EC1-9EBF-183D0B43FBB9}"/>
              </a:ext>
            </a:extLst>
          </p:cNvPr>
          <p:cNvSpPr/>
          <p:nvPr/>
        </p:nvSpPr>
        <p:spPr>
          <a:xfrm>
            <a:off x="999407" y="1659124"/>
            <a:ext cx="8047082" cy="369332"/>
          </a:xfrm>
          <a:prstGeom prst="rect">
            <a:avLst/>
          </a:prstGeom>
        </p:spPr>
        <p:txBody>
          <a:bodyPr wrap="square">
            <a:spAutoFit/>
          </a:bodyPr>
          <a:lstStyle/>
          <a:p>
            <a:r>
              <a:rPr lang="es-SV" b="1" dirty="0">
                <a:latin typeface="Bembo Std" pitchFamily="18" charset="0"/>
              </a:rPr>
              <a:t>Gabinete de Migración</a:t>
            </a:r>
          </a:p>
        </p:txBody>
      </p:sp>
      <p:pic>
        <p:nvPicPr>
          <p:cNvPr id="10" name="Imagen 9">
            <a:extLst>
              <a:ext uri="{FF2B5EF4-FFF2-40B4-BE49-F238E27FC236}">
                <a16:creationId xmlns:a16="http://schemas.microsoft.com/office/drawing/2014/main" xmlns="" id="{AEE14AFB-7E96-48DD-9635-8DF4D38D063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0450" y="1582762"/>
            <a:ext cx="4872078" cy="3246783"/>
          </a:xfrm>
          <a:prstGeom prst="rect">
            <a:avLst/>
          </a:prstGeom>
        </p:spPr>
      </p:pic>
    </p:spTree>
    <p:extLst>
      <p:ext uri="{BB962C8B-B14F-4D97-AF65-F5344CB8AC3E}">
        <p14:creationId xmlns:p14="http://schemas.microsoft.com/office/powerpoint/2010/main" xmlns="" val="266480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uarto, vivo, reloj&#10;&#10;Descripción generada automáticamente">
            <a:extLst>
              <a:ext uri="{FF2B5EF4-FFF2-40B4-BE49-F238E27FC236}">
                <a16:creationId xmlns:a16="http://schemas.microsoft.com/office/drawing/2014/main" xmlns="" id="{C9DE05B9-1C03-4B32-9BAE-814204C323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65" y="479703"/>
            <a:ext cx="778118" cy="820000"/>
          </a:xfrm>
          <a:prstGeom prst="rect">
            <a:avLst/>
          </a:prstGeom>
        </p:spPr>
      </p:pic>
      <p:sp>
        <p:nvSpPr>
          <p:cNvPr id="4" name="Rectángulo 3">
            <a:extLst>
              <a:ext uri="{FF2B5EF4-FFF2-40B4-BE49-F238E27FC236}">
                <a16:creationId xmlns:a16="http://schemas.microsoft.com/office/drawing/2014/main" xmlns="" id="{47403F99-FD73-4508-8A1A-FCEF6C20F92D}"/>
              </a:ext>
            </a:extLst>
          </p:cNvPr>
          <p:cNvSpPr/>
          <p:nvPr/>
        </p:nvSpPr>
        <p:spPr>
          <a:xfrm>
            <a:off x="622852" y="2013159"/>
            <a:ext cx="6096000" cy="3847207"/>
          </a:xfrm>
          <a:prstGeom prst="rect">
            <a:avLst/>
          </a:prstGeom>
        </p:spPr>
        <p:txBody>
          <a:bodyPr>
            <a:spAutoFit/>
          </a:bodyPr>
          <a:lstStyle/>
          <a:p>
            <a:pPr algn="just"/>
            <a:r>
              <a:rPr lang="es-MX" dirty="0">
                <a:latin typeface="Museo 300" pitchFamily="50" charset="0"/>
              </a:rPr>
              <a:t>-Ferias de Identidad en el exterior</a:t>
            </a:r>
          </a:p>
          <a:p>
            <a:pPr algn="just"/>
            <a:endParaRPr lang="es-MX" dirty="0">
              <a:latin typeface="Museo 300" pitchFamily="50" charset="0"/>
            </a:endParaRPr>
          </a:p>
          <a:p>
            <a:pPr algn="just"/>
            <a:r>
              <a:rPr lang="es-MX" sz="1600" dirty="0">
                <a:latin typeface="Museo 300" pitchFamily="50" charset="0"/>
              </a:rPr>
              <a:t>Se realizaron 12 ferias de identidad en el exterior con el propósito atender, facilitar y hacer efectivo el derecho a la identidad e identificación de los compatriotas radicados en otros países, para brindar asistencia o asesoría jurídica, emisión de certificaciones de partidas, emisión y entregas de DUIS, los lugares visitados fueron Italia: Milán, Turín, Nápoles y Como, emitiéndose 350 </a:t>
            </a:r>
            <a:r>
              <a:rPr lang="es-MX" sz="1600" dirty="0" err="1">
                <a:latin typeface="Museo 300" pitchFamily="50" charset="0"/>
              </a:rPr>
              <a:t>DUI´s</a:t>
            </a:r>
            <a:r>
              <a:rPr lang="es-MX" sz="1600" dirty="0">
                <a:latin typeface="Museo 300" pitchFamily="50" charset="0"/>
              </a:rPr>
              <a:t>; México: Ciudad de México y albergues, emitiéndose 30 DUIS; Canadá: Montreal, Ottawa, Brandon, Winnipeg, Vancouver, Calgary, emitiéndose 149 </a:t>
            </a:r>
            <a:r>
              <a:rPr lang="es-MX" sz="1600" dirty="0" err="1">
                <a:latin typeface="Museo 300" pitchFamily="50" charset="0"/>
              </a:rPr>
              <a:t>DUI´s</a:t>
            </a:r>
            <a:r>
              <a:rPr lang="es-MX" sz="1600" dirty="0">
                <a:latin typeface="Museo 300" pitchFamily="50" charset="0"/>
              </a:rPr>
              <a:t>; Belice: Belmopán, emitiéndose 177 </a:t>
            </a:r>
            <a:r>
              <a:rPr lang="es-MX" sz="1600" dirty="0" err="1">
                <a:latin typeface="Museo 300" pitchFamily="50" charset="0"/>
              </a:rPr>
              <a:t>DUI´s</a:t>
            </a:r>
            <a:r>
              <a:rPr lang="es-MX" sz="1600" dirty="0">
                <a:latin typeface="Museo 300" pitchFamily="50" charset="0"/>
              </a:rPr>
              <a:t>; Panamá: Chiriquí, Colon, Ciudad de Panamá, emitiéndose 119 </a:t>
            </a:r>
            <a:r>
              <a:rPr lang="es-MX" sz="1600" dirty="0" err="1">
                <a:latin typeface="Museo 300" pitchFamily="50" charset="0"/>
              </a:rPr>
              <a:t>DUI´s</a:t>
            </a:r>
            <a:r>
              <a:rPr lang="es-MX" sz="1600" dirty="0">
                <a:latin typeface="Museo 300" pitchFamily="50" charset="0"/>
              </a:rPr>
              <a:t>; Estados Unidos: se visitaron 23 ciudades, en los estados de Colorado, Texas, Nueva York, Nebraska, Virginia, Maryland y Minnesota, emitiéndose 3,532 documentos de identidad.</a:t>
            </a:r>
          </a:p>
        </p:txBody>
      </p:sp>
      <p:pic>
        <p:nvPicPr>
          <p:cNvPr id="6" name="Imagen 5">
            <a:extLst>
              <a:ext uri="{FF2B5EF4-FFF2-40B4-BE49-F238E27FC236}">
                <a16:creationId xmlns:a16="http://schemas.microsoft.com/office/drawing/2014/main" xmlns="" id="{49C84D22-CD39-417F-AD42-CF9DBCEA68B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6661" y="2327199"/>
            <a:ext cx="4572000" cy="3429000"/>
          </a:xfrm>
          <a:prstGeom prst="rect">
            <a:avLst/>
          </a:prstGeom>
        </p:spPr>
      </p:pic>
      <p:sp>
        <p:nvSpPr>
          <p:cNvPr id="7" name="Rectángulo 6">
            <a:extLst>
              <a:ext uri="{FF2B5EF4-FFF2-40B4-BE49-F238E27FC236}">
                <a16:creationId xmlns:a16="http://schemas.microsoft.com/office/drawing/2014/main" xmlns="" id="{E9B1BEFF-0B46-4E7D-8003-7C87828C9D39}"/>
              </a:ext>
            </a:extLst>
          </p:cNvPr>
          <p:cNvSpPr/>
          <p:nvPr/>
        </p:nvSpPr>
        <p:spPr>
          <a:xfrm>
            <a:off x="622852" y="1420827"/>
            <a:ext cx="7972315" cy="646331"/>
          </a:xfrm>
          <a:prstGeom prst="rect">
            <a:avLst/>
          </a:prstGeom>
        </p:spPr>
        <p:txBody>
          <a:bodyPr wrap="square">
            <a:spAutoFit/>
          </a:bodyPr>
          <a:lstStyle/>
          <a:p>
            <a:r>
              <a:rPr lang="es-SV" b="1" dirty="0">
                <a:latin typeface="Bembo Std" pitchFamily="18" charset="0"/>
              </a:rPr>
              <a:t>Gabinete de Migración</a:t>
            </a:r>
            <a:endParaRPr lang="es-SV" dirty="0"/>
          </a:p>
          <a:p>
            <a:pPr algn="just"/>
            <a:endParaRPr lang="es-SV" dirty="0"/>
          </a:p>
        </p:txBody>
      </p:sp>
    </p:spTree>
    <p:extLst>
      <p:ext uri="{BB962C8B-B14F-4D97-AF65-F5344CB8AC3E}">
        <p14:creationId xmlns:p14="http://schemas.microsoft.com/office/powerpoint/2010/main" xmlns="" val="11233735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B698623D5D7424F9F348E985D15F09D" ma:contentTypeVersion="10" ma:contentTypeDescription="Crear nuevo documento." ma:contentTypeScope="" ma:versionID="b91bd2732bb46f00e26c9bb7437b1b2d">
  <xsd:schema xmlns:xsd="http://www.w3.org/2001/XMLSchema" xmlns:xs="http://www.w3.org/2001/XMLSchema" xmlns:p="http://schemas.microsoft.com/office/2006/metadata/properties" xmlns:ns3="de8fc23a-1154-4b02-9f35-345690615e53" targetNamespace="http://schemas.microsoft.com/office/2006/metadata/properties" ma:root="true" ma:fieldsID="5d8031b71e01d44fc8784027bb03d2bc" ns3:_="">
    <xsd:import namespace="de8fc23a-1154-4b02-9f35-345690615e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fc23a-1154-4b02-9f35-345690615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F37619-1804-4B9A-894C-BD3CC5DAD99E}">
  <ds:schemaRefs>
    <ds:schemaRef ds:uri="http://schemas.microsoft.com/sharepoint/v3/contenttype/forms"/>
  </ds:schemaRefs>
</ds:datastoreItem>
</file>

<file path=customXml/itemProps2.xml><?xml version="1.0" encoding="utf-8"?>
<ds:datastoreItem xmlns:ds="http://schemas.openxmlformats.org/officeDocument/2006/customXml" ds:itemID="{E632E2F1-0827-46E5-B0E8-3803A4FE6C0D}">
  <ds:schemaRefs>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e8fc23a-1154-4b02-9f35-345690615e53"/>
  </ds:schemaRefs>
</ds:datastoreItem>
</file>

<file path=customXml/itemProps3.xml><?xml version="1.0" encoding="utf-8"?>
<ds:datastoreItem xmlns:ds="http://schemas.openxmlformats.org/officeDocument/2006/customXml" ds:itemID="{9F05A393-7023-43B5-B1BB-F73AF542F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fc23a-1154-4b02-9f35-345690615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334</TotalTime>
  <Words>1832</Words>
  <Application>Microsoft Office PowerPoint</Application>
  <PresentationFormat>Personalizado</PresentationFormat>
  <Paragraphs>94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Danny Moran</dc:creator>
  <cp:lastModifiedBy>fromero</cp:lastModifiedBy>
  <cp:revision>51</cp:revision>
  <cp:lastPrinted>2020-05-25T18:20:08Z</cp:lastPrinted>
  <dcterms:created xsi:type="dcterms:W3CDTF">2020-05-19T20:59:41Z</dcterms:created>
  <dcterms:modified xsi:type="dcterms:W3CDTF">2020-07-30T21:14:30Z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0x010100EB698623D5D7424F9F348E985D15F09D</vt:lpwstr>
  </property>
</Properties>
</file>