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31" r:id="rId2"/>
    <p:sldMasterId id="2147483743" r:id="rId3"/>
  </p:sldMasterIdLst>
  <p:notesMasterIdLst>
    <p:notesMasterId r:id="rId117"/>
  </p:notesMasterIdLst>
  <p:sldIdLst>
    <p:sldId id="291" r:id="rId4"/>
    <p:sldId id="290" r:id="rId5"/>
    <p:sldId id="298" r:id="rId6"/>
    <p:sldId id="296" r:id="rId7"/>
    <p:sldId id="297" r:id="rId8"/>
    <p:sldId id="281" r:id="rId9"/>
    <p:sldId id="300" r:id="rId10"/>
    <p:sldId id="284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01" r:id="rId21"/>
    <p:sldId id="302" r:id="rId22"/>
    <p:sldId id="317" r:id="rId23"/>
    <p:sldId id="283" r:id="rId24"/>
    <p:sldId id="267" r:id="rId25"/>
    <p:sldId id="268" r:id="rId26"/>
    <p:sldId id="269" r:id="rId27"/>
    <p:sldId id="270" r:id="rId28"/>
    <p:sldId id="271" r:id="rId29"/>
    <p:sldId id="272" r:id="rId30"/>
    <p:sldId id="275" r:id="rId31"/>
    <p:sldId id="276" r:id="rId32"/>
    <p:sldId id="277" r:id="rId33"/>
    <p:sldId id="278" r:id="rId34"/>
    <p:sldId id="280" r:id="rId35"/>
    <p:sldId id="307" r:id="rId36"/>
    <p:sldId id="279" r:id="rId37"/>
    <p:sldId id="285" r:id="rId38"/>
    <p:sldId id="303" r:id="rId39"/>
    <p:sldId id="286" r:id="rId40"/>
    <p:sldId id="287" r:id="rId41"/>
    <p:sldId id="288" r:id="rId42"/>
    <p:sldId id="289" r:id="rId43"/>
    <p:sldId id="306" r:id="rId44"/>
    <p:sldId id="311" r:id="rId45"/>
    <p:sldId id="304" r:id="rId46"/>
    <p:sldId id="305" r:id="rId47"/>
    <p:sldId id="314" r:id="rId48"/>
    <p:sldId id="318" r:id="rId49"/>
    <p:sldId id="319" r:id="rId50"/>
    <p:sldId id="309" r:id="rId51"/>
    <p:sldId id="310" r:id="rId52"/>
    <p:sldId id="320" r:id="rId53"/>
    <p:sldId id="313" r:id="rId54"/>
    <p:sldId id="316" r:id="rId55"/>
    <p:sldId id="292" r:id="rId56"/>
    <p:sldId id="315" r:id="rId57"/>
    <p:sldId id="299" r:id="rId58"/>
    <p:sldId id="282" r:id="rId59"/>
    <p:sldId id="256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08" r:id="rId93"/>
    <p:sldId id="353" r:id="rId94"/>
    <p:sldId id="354" r:id="rId95"/>
    <p:sldId id="355" r:id="rId96"/>
    <p:sldId id="356" r:id="rId97"/>
    <p:sldId id="357" r:id="rId98"/>
    <p:sldId id="2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273" r:id="rId108"/>
    <p:sldId id="274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E97E8-CC25-4857-AC9A-741DD8E01F5C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3B235-FC5C-4F8D-8DAB-C4BBFCF05CB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5973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NACIMIENTOS ( 2018) 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NACIMIENTOS  DE ENERO/ABRIL/ 2019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 de niños nacidos en casa o  hospitales públicos o privados , 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MATRIMONIOS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DIVORCIOS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DEFUNCIONES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 mas comum Paro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S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NAC.MUERTOS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cuando el feto  nace muerto.-cuando nace vivo y posteriormente muere es tomado como defunción normal…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REP.DE NACIMIENTOS 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base a Dto. 204 …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SV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EA85-0934-40C9-877B-18A40F28FD4B}" type="slidenum">
              <a:rPr kumimoji="0" lang="es-S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s-S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50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78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7211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28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1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6101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1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1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06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59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67269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748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94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8754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10569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61302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00742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01312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7664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454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46115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861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8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32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2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8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06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6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9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557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74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86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721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73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8710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2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73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7415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84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4791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31D745-A49A-45BC-B310-0DA6373B7318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995EDE-CAEC-4214-B4B9-7D971A54B4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6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DCDFB3-6C89-4365-8442-F401A5774F00}" type="datetimeFigureOut">
              <a:rPr lang="es-SV" smtClean="0"/>
              <a:t>29/10/2019</a:t>
            </a:fld>
            <a:endParaRPr lang="es-SV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B520D7-E514-41A6-A0A2-0C6A155F43D5}" type="slidenum">
              <a:rPr lang="es-SV" smtClean="0"/>
              <a:t>‹Nº›</a:t>
            </a:fld>
            <a:endParaRPr lang="es-SV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58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A1DBEFF-DA22-4824-BC60-9224893145B7}" type="datetimeFigureOut">
              <a:rPr lang="es-ES" smtClean="0"/>
              <a:t>29/10/2019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C232F9D-5DC6-4F79-A781-E6C9C06FA0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4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3.png"/><Relationship Id="rId4" Type="http://schemas.openxmlformats.org/officeDocument/2006/relationships/image" Target="../media/image1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3.png"/><Relationship Id="rId4" Type="http://schemas.openxmlformats.org/officeDocument/2006/relationships/image" Target="../media/image16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86D66-DB54-49B4-8570-FDA0382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69" y="1298713"/>
            <a:ext cx="7381461" cy="5221357"/>
          </a:xfrm>
        </p:spPr>
        <p:txBody>
          <a:bodyPr/>
          <a:lstStyle/>
          <a:p>
            <a:r>
              <a:rPr lang="es-SV" sz="5000" b="1" dirty="0">
                <a:latin typeface="Algerian" panose="04020705040A02060702" pitchFamily="82" charset="0"/>
              </a:rPr>
              <a:t>Rendición De Cuentas</a:t>
            </a:r>
            <a:br>
              <a:rPr lang="es-SV" b="1" dirty="0">
                <a:latin typeface="Algerian" panose="04020705040A02060702" pitchFamily="82" charset="0"/>
              </a:rPr>
            </a:br>
            <a:br>
              <a:rPr lang="es-SV" b="1" dirty="0">
                <a:latin typeface="Algerian" panose="04020705040A02060702" pitchFamily="82" charset="0"/>
              </a:rPr>
            </a:br>
            <a:r>
              <a:rPr lang="es-SV" b="1" u="sng" dirty="0">
                <a:latin typeface="Algerian" panose="04020705040A02060702" pitchFamily="82" charset="0"/>
              </a:rPr>
              <a:t>Periodo:</a:t>
            </a:r>
            <a:br>
              <a:rPr lang="es-SV" b="1" dirty="0">
                <a:latin typeface="Algerian" panose="04020705040A02060702" pitchFamily="82" charset="0"/>
              </a:rPr>
            </a:br>
            <a:br>
              <a:rPr lang="es-SV" b="1" dirty="0">
                <a:latin typeface="Algerian" panose="04020705040A02060702" pitchFamily="82" charset="0"/>
              </a:rPr>
            </a:br>
            <a:r>
              <a:rPr lang="es-SV" b="1" dirty="0">
                <a:latin typeface="Algerian" panose="04020705040A02060702" pitchFamily="82" charset="0"/>
              </a:rPr>
              <a:t>DEL 01/ENERO/ 2018</a:t>
            </a:r>
            <a:br>
              <a:rPr lang="es-SV" b="1" dirty="0">
                <a:latin typeface="Algerian" panose="04020705040A02060702" pitchFamily="82" charset="0"/>
              </a:rPr>
            </a:br>
            <a:r>
              <a:rPr lang="es-SV" b="1" dirty="0">
                <a:latin typeface="Algerian" panose="04020705040A02060702" pitchFamily="82" charset="0"/>
              </a:rPr>
              <a:t> Al 30/ABRIL/2019 </a:t>
            </a:r>
            <a:br>
              <a:rPr lang="es-SV" b="1" dirty="0">
                <a:latin typeface="Algerian" panose="04020705040A02060702" pitchFamily="82" charset="0"/>
              </a:rPr>
            </a:br>
            <a:endParaRPr lang="es-SV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1934A-344C-4C84-86EC-76876CD7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1635"/>
            <a:ext cx="7886700" cy="587071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2700" b="1" dirty="0">
                <a:latin typeface="Agency FB" panose="020B0503020202020204" pitchFamily="34" charset="0"/>
              </a:rPr>
              <a:t>LG AMS 09/2018 CONSTRUCCION DE EMPEDRADO FRAGUADO SUPERFICIE TERMINADA DE CALLE PRINCIPAL A CASERIO EL GUARUMAL, CANTON EL LIMON, MUNICIPIO DE SENSEMBRA, DEPARTAMENTO DE MORAZAN.</a:t>
            </a:r>
            <a:br>
              <a:rPr lang="es-SV" sz="2700" dirty="0">
                <a:latin typeface="Agency FB" panose="020B0503020202020204" pitchFamily="34" charset="0"/>
              </a:rPr>
            </a:b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Carpeta          $ 1,428.07  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Supervisión     $ 1,872.00   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 Ejecución          </a:t>
            </a:r>
            <a:r>
              <a:rPr lang="es-SV" sz="2700" u="sng" dirty="0">
                <a:latin typeface="Agency FB" panose="020B0503020202020204" pitchFamily="34" charset="0"/>
              </a:rPr>
              <a:t>$ 47,500.00 </a:t>
            </a:r>
            <a:br>
              <a:rPr lang="es-SV" sz="2700" u="sng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Monto  total         $ 50,800.07</a:t>
            </a:r>
            <a:br>
              <a:rPr lang="es-SV" sz="3000" dirty="0">
                <a:latin typeface="Algerian" panose="04020705040A02060702" pitchFamily="82" charset="0"/>
              </a:rPr>
            </a:br>
            <a:br>
              <a:rPr lang="es-SV" sz="2500" dirty="0"/>
            </a:br>
            <a:br>
              <a:rPr lang="es-SV" sz="2500" dirty="0"/>
            </a:br>
            <a:endParaRPr lang="es-SV" sz="25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36FBD7-ABAF-43C4-988E-B05D72295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6" y="2619398"/>
            <a:ext cx="2141621" cy="25662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7526B6-D70B-458A-B12B-E997B48B5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63" y="2619398"/>
            <a:ext cx="2141621" cy="25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4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CHARLA SOBRE VALORES MORALES CON LOS ESTUDIANTES DEL CENTRO ESCOLAR CANTÓN EL RODEO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USUARIO\Desktop\sensembra fotos 2018\38403275_2126311567694204_6137993545748840448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032448" cy="303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USUARIO\Desktop\sensembra fotos 2018\29920839_1653046261430021_915802118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"/>
          <a:stretch/>
        </p:blipFill>
        <p:spPr bwMode="auto">
          <a:xfrm>
            <a:off x="4244605" y="2996952"/>
            <a:ext cx="4691577" cy="303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1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CONVIVIO DEPORTIVO DE LOS CENTROS ESCOLARES DEL MUNICIPIO DE SENSEMBRA. FECHA 01/11/2018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CONVIVIO\60844744_334861667408608_2273186100824506368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0"/>
          <a:stretch/>
        </p:blipFill>
        <p:spPr bwMode="auto">
          <a:xfrm>
            <a:off x="276494" y="2852936"/>
            <a:ext cx="422349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CONVIVIO\60383105_398897187456037_543377095963705344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4720"/>
          <a:stretch/>
        </p:blipFill>
        <p:spPr bwMode="auto">
          <a:xfrm>
            <a:off x="4596439" y="2852936"/>
            <a:ext cx="4184073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CONVIVIO DEPORTIVO DE LOS CENTROS ESCOLARES DEL MUNICIPIO DE SENSEMBRA. FECHA 01/11/2018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CONVIVIO\60986953_607719409709521_2396936387933765632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/>
          <a:stretch/>
        </p:blipFill>
        <p:spPr bwMode="auto">
          <a:xfrm>
            <a:off x="179512" y="2996952"/>
            <a:ext cx="4248472" cy="260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CONVIVIO\60363173_2393832897498358_7544109003157012480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/>
          <a:stretch/>
        </p:blipFill>
        <p:spPr bwMode="auto">
          <a:xfrm>
            <a:off x="4499992" y="3025761"/>
            <a:ext cx="4372371" cy="262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TORNEO  DE FUTBOL NAVIDEÑO 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C:\Users\richard\Desktop\fot0s\Navideño\60553908_2946442082034339_37468694167976673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585032" cy="25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hard\Desktop\fot0s\Navideño\60565505_341961319840876_3571107767223582720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4790649" y="2780928"/>
            <a:ext cx="4187096" cy="25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 TORNEO  DE FUTBOL NAVIDEÑO 2018 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050" name="Picture 2" descr="C:\Users\richard\Desktop\fot0s\Navideño\60622934_462759857825455_67065852178863226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49447"/>
            <a:ext cx="4464496" cy="25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chard\Desktop\fot0s\Navideño\60798487_417189825729480_8535932559438118912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/>
          <a:stretch/>
        </p:blipFill>
        <p:spPr bwMode="auto">
          <a:xfrm>
            <a:off x="4730048" y="2549447"/>
            <a:ext cx="4234440" cy="25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TORNEO  DE FUTBOL NAVIDEÑO 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074" name="Picture 2" descr="C:\Users\richard\Desktop\fot0s\Navideño\60634410_2463976616946059_347089103615321702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75" y="2554188"/>
            <a:ext cx="61436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TORNEO  DE FUTBOL NAVIDEÑO 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C:\Users\richard\Desktop\fot0s\Navideño\60518458_2343032965966746_77112495237916262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hard\Desktop\fot0s\Navideño\60601579_795206940865249_757764785301566259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06824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2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richard\Desktop\fot0s\Navideño\60625295_1227007780814144_5886047087673475072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/>
          <a:stretch/>
        </p:blipFill>
        <p:spPr bwMode="auto">
          <a:xfrm>
            <a:off x="179512" y="2852936"/>
            <a:ext cx="4294909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TORNEO  DE FUTBOL NAVIDEÑO 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051" name="Picture 3" descr="C:\Users\richard\Desktop\fot0s\Navideño\60679887_369041130397691_865246159777352908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52936"/>
            <a:ext cx="4392489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TORNEO  DE FUTBOL NAVIDEÑO 2018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074" name="Picture 2" descr="C:\Users\richard\Desktop\fot0s\Navideño\61063305_2263496503923637_5662089359508111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ichard\Desktop\fot0s\Navideño\61120914_1135684993286337_167961692182308454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5" y="2780928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0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2019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13285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MAÑANITAS RECREATIVAS DE LAS PARVULARIAS DEL MUNICIPIO DE SENSEMBRA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60360434_365439180751045_7460597431420321792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39" y="2717630"/>
            <a:ext cx="3187321" cy="186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60460508_396914301163633_815238506500797235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581128"/>
            <a:ext cx="4032448" cy="208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richard\Desktop\fot0s\60279197_363820720908831_2573146079906234368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1128"/>
            <a:ext cx="3653972" cy="198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8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8083D-34F1-4629-B1E7-DF62F851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1" y="1720515"/>
            <a:ext cx="7886700" cy="48260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10/2018 MEJORAMIENTO DE CALLE DESDE EL AREA URBANA AL CASERIO LOS CRUCES, LOS FERNANDEZ Y LOS TRAMOS DEL DESVIO EL NANCE VERDE Y CASERIO LOS MARTINEZ HACIA EL CANTON EL RODEO, MUNICIPIO DE SENSEMBRA.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3000" dirty="0">
                <a:latin typeface="Agency FB" panose="020B0503020202020204" pitchFamily="34" charset="0"/>
              </a:rPr>
              <a:t>     Carpeta            $ 1,063.09   </a:t>
            </a: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3000" dirty="0">
                <a:latin typeface="Agency FB" panose="020B0503020202020204" pitchFamily="34" charset="0"/>
              </a:rPr>
              <a:t>      Supervisión    $ 945.00    </a:t>
            </a: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3000" dirty="0">
                <a:latin typeface="Agency FB" panose="020B0503020202020204" pitchFamily="34" charset="0"/>
              </a:rPr>
              <a:t>        Ejecución           </a:t>
            </a:r>
            <a:r>
              <a:rPr lang="es-SV" sz="3000" u="sng" dirty="0">
                <a:latin typeface="Agency FB" panose="020B0503020202020204" pitchFamily="34" charset="0"/>
              </a:rPr>
              <a:t>$ 34,150.00</a:t>
            </a:r>
            <a:br>
              <a:rPr lang="es-SV" sz="3000" u="sng" dirty="0">
                <a:latin typeface="Agency FB" panose="020B0503020202020204" pitchFamily="34" charset="0"/>
              </a:rPr>
            </a:br>
            <a:r>
              <a:rPr lang="es-SV" sz="3000" dirty="0">
                <a:latin typeface="Agency FB" panose="020B0503020202020204" pitchFamily="34" charset="0"/>
              </a:rPr>
              <a:t>       </a:t>
            </a:r>
            <a:r>
              <a:rPr lang="es-SV" sz="3000" b="1" dirty="0">
                <a:latin typeface="Agency FB" panose="020B0503020202020204" pitchFamily="34" charset="0"/>
              </a:rPr>
              <a:t>Monto  total       $ 36,158.09 </a:t>
            </a:r>
            <a:br>
              <a:rPr lang="es-SV" sz="3200" dirty="0">
                <a:latin typeface="Algerian" panose="04020705040A02060702" pitchFamily="82" charset="0"/>
              </a:rPr>
            </a:br>
            <a:br>
              <a:rPr lang="es-SV" sz="3000" dirty="0"/>
            </a:br>
            <a:br>
              <a:rPr lang="es-SV" sz="3000" dirty="0"/>
            </a:br>
            <a:endParaRPr lang="es-SV" sz="3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6F3F37-3362-4B76-BB8D-C4695012C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5" y="3104049"/>
            <a:ext cx="1951078" cy="26590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D2EA11-1C9F-4E9F-A01A-EE92D8E30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04049"/>
            <a:ext cx="1854825" cy="26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812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2019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331640" y="213285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PRIMER FESTIVAL DEPORTIVO CLASIFICATORIO DE SEGUNDO Y TERCER CICLO DE LOS CENTROS ESCOLARES DEL MUNICIPIO DE SENSEMBRA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60416400_2729405630466158_422493365805567180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06152"/>
            <a:ext cx="3960440" cy="290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60489580_2328190710775866_3188620610024505344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"/>
          <a:stretch/>
        </p:blipFill>
        <p:spPr bwMode="auto">
          <a:xfrm>
            <a:off x="4342897" y="3068960"/>
            <a:ext cx="4477575" cy="272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2019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115616" y="21328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SEGUNDO FESTIVAL DEPORTIVO CLASIFICATORIO DE SEGUNDO Y TERCER CICLO DE LOS CENTROS ESCOLARES DEL MUNICIPIO DE SENSEMBRA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60336817_491381064938743_744720356731781120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8" y="2924944"/>
            <a:ext cx="439248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60389122_389427328313524_7422520055260250112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54" y="2924944"/>
            <a:ext cx="4258434" cy="236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80999" y="1556792"/>
            <a:ext cx="8407893" cy="4569687"/>
          </a:xfrm>
        </p:spPr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2019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331640" y="190812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SEGUNDO FESTIVAL DEPORTIVO CLASIFICATORIO DE SEGUNDO Y TERCER CICLO DE LOS CENTROS ESCOLARES DEL MUNICIPIO DE SENSEMBRA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60336817_491381064938743_744720356731781120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93" y="2528900"/>
            <a:ext cx="3677454" cy="212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ichard\Desktop\fot0s\60389122_389427328313524_7422520055260250112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55678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richard\Desktop\fot0s\60656599_432733174219005_4611361331784712192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7" y="4653136"/>
            <a:ext cx="3952246" cy="207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2019</a:t>
            </a:r>
          </a:p>
          <a:p>
            <a:pPr marL="45720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187624" y="2124145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TERCER FESTIVAL DEPORTIVO CLASIFICATORIO DE SEGUNDO Y TERCER CICLO DE LOS CENTROS ESCOLARES DEL MUNICIPIO DE SENSEMBRA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richard\Desktop\fot0s\60700466_342081663159578_551614065848352768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84" y="2828002"/>
            <a:ext cx="5400040" cy="304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F214A-7855-4A57-9D95-C2DDB93E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8956"/>
            <a:ext cx="7886700" cy="52081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2700" b="1" dirty="0">
                <a:latin typeface="Agency FB" panose="020B0503020202020204" pitchFamily="34" charset="0"/>
              </a:rPr>
              <a:t>LG AMS 11/2018 MEJORAMIENTO DE CALLES DESDE EL DESVIO EL NANCE VERDE HACIA LOS CASERIOS EL GUARUMAL, LOS FUENTES HASTA EL LIMITE CON YAMABAL, CANTON EL LIMON, MUNICIPIO DE SENSEMBRA. </a:t>
            </a:r>
            <a:br>
              <a:rPr lang="es-SV" sz="2700" dirty="0">
                <a:latin typeface="Agency FB" panose="020B0503020202020204" pitchFamily="34" charset="0"/>
              </a:rPr>
            </a:b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Carpeta              $ 501.22  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Supervisión          $ 750.00    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 Ejecución                 </a:t>
            </a:r>
            <a:r>
              <a:rPr lang="es-SV" sz="2700" u="sng" dirty="0">
                <a:latin typeface="Agency FB" panose="020B0503020202020204" pitchFamily="34" charset="0"/>
              </a:rPr>
              <a:t>$ 16,500.00</a:t>
            </a:r>
            <a:br>
              <a:rPr lang="es-SV" sz="2700" u="sng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Monto  total             $ 17,751.22 </a:t>
            </a:r>
            <a:br>
              <a:rPr lang="es-SV" sz="2700" dirty="0">
                <a:latin typeface="Agency FB" panose="020B0503020202020204" pitchFamily="34" charset="0"/>
              </a:rPr>
            </a:br>
            <a:br>
              <a:rPr lang="es-SV" sz="2800" dirty="0">
                <a:latin typeface="Agency FB" panose="020B0503020202020204" pitchFamily="34" charset="0"/>
              </a:rPr>
            </a:br>
            <a:br>
              <a:rPr lang="es-SV" sz="3000" dirty="0"/>
            </a:br>
            <a:endParaRPr lang="es-SV" sz="3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B4DC65-4C3D-4AF1-9E02-CDF330FFE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6" y="2568109"/>
            <a:ext cx="2141620" cy="25897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480FCB-CA2F-4A9A-AD99-599111FB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6" y="2568109"/>
            <a:ext cx="2141619" cy="25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77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F843D-DA15-44D8-AFA4-8DE32E2C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6430"/>
            <a:ext cx="7886700" cy="58236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12/2018 MEJORAMIENTO DE CALLE EL CAIMITO HASTA EL RIO SAN FRANCISQUITO Y DEL CAIMITO A CALLE QUE CONDUCE A CHILANGA Y HACIA CASERIO LOS VASQUEZ, CANTON EL RODEO, MUNICIPIO DE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Carpeta            $ 682.09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Supervisión      $ 870.00   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 Ejecución              </a:t>
            </a:r>
            <a:r>
              <a:rPr lang="es-SV" sz="2800" u="sng" dirty="0">
                <a:latin typeface="Agency FB" panose="020B0503020202020204" pitchFamily="34" charset="0"/>
              </a:rPr>
              <a:t>$ 22,339.46</a:t>
            </a:r>
            <a:br>
              <a:rPr lang="es-SV" sz="2800" u="sng" dirty="0">
                <a:latin typeface="Agency FB" panose="020B0503020202020204" pitchFamily="34" charset="0"/>
              </a:rPr>
            </a:br>
            <a:r>
              <a:rPr lang="es-SV" sz="2800" b="1" dirty="0">
                <a:latin typeface="Agency FB" panose="020B0503020202020204" pitchFamily="34" charset="0"/>
              </a:rPr>
              <a:t>Monto  total           $ 23,891.55  </a:t>
            </a:r>
            <a:br>
              <a:rPr lang="es-SV" sz="2800" b="1" dirty="0">
                <a:latin typeface="Agency FB" panose="020B0503020202020204" pitchFamily="34" charset="0"/>
              </a:rPr>
            </a:br>
            <a:endParaRPr lang="es-SV" sz="3000" b="1" dirty="0">
              <a:latin typeface="Agency FB" panose="020B05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A61F80-5CD0-4D7A-A2E4-D9B1E1E67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53" y="3141645"/>
            <a:ext cx="2093492" cy="27672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0AD0D6-2D17-441A-8131-5E78F721D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5" y="3141645"/>
            <a:ext cx="2093492" cy="2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D3142-034E-44E7-810F-E9260965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39618"/>
            <a:ext cx="7886700" cy="412142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13/2018 CONFORMACION Y BALASTADO DE CALLE LOS POCITOS PASANDO A CASERIO LOS LAZITOS A CALLE EL CAIMITO Y DE COPINOLERA A CASERIO LOS ECHEVERRIA A CALLE PAVIMENTADA, CANTON EL RODEO, MUNICIPIO DE SENSEMBRA.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Carpeta            $ 847.51  </a:t>
            </a:r>
            <a:br>
              <a:rPr lang="es-SV" sz="32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Supervisión        $ 870.00    </a:t>
            </a:r>
            <a:br>
              <a:rPr lang="es-SV" sz="32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 Ejecución              </a:t>
            </a:r>
            <a:r>
              <a:rPr lang="es-SV" sz="3200" u="sng" dirty="0">
                <a:latin typeface="Agency FB" panose="020B0503020202020204" pitchFamily="34" charset="0"/>
              </a:rPr>
              <a:t>$ 27,866.17</a:t>
            </a:r>
            <a:br>
              <a:rPr lang="es-SV" sz="3200" u="sng" dirty="0">
                <a:latin typeface="Agency FB" panose="020B0503020202020204" pitchFamily="34" charset="0"/>
              </a:rPr>
            </a:br>
            <a:r>
              <a:rPr lang="es-SV" sz="3200" b="1" dirty="0">
                <a:latin typeface="Agency FB" panose="020B0503020202020204" pitchFamily="34" charset="0"/>
              </a:rPr>
              <a:t>Monto  total             $ 29,583.68  </a:t>
            </a:r>
            <a:br>
              <a:rPr lang="es-SV" sz="3200" dirty="0"/>
            </a:br>
            <a:br>
              <a:rPr lang="es-SV" sz="3000" dirty="0"/>
            </a:br>
            <a:br>
              <a:rPr lang="es-SV" sz="3000" dirty="0"/>
            </a:br>
            <a:endParaRPr lang="es-SV" sz="3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83CA2D-95F8-42E9-BC42-A91911150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170320"/>
            <a:ext cx="1756611" cy="27371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39EE4F-354E-4681-ACAC-FD0CD9413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36" y="3170320"/>
            <a:ext cx="1756611" cy="27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1AC593-6209-43AC-97FC-64E855B0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213"/>
            <a:ext cx="7886700" cy="57971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14/2018 INTRODUCCION DE ENERGIA ELECTRICA A BASE DE DOS PANELES SOLARES EN CINCO CASAS DE HABITACION DEL AREA RURAL DEL MUNICIPIO DE SENSEMBRA,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Carpeta            $ 660.59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Supervisión        $ 1,050.00 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 Ejecución           </a:t>
            </a:r>
            <a:r>
              <a:rPr lang="es-SV" sz="2800" u="sng" dirty="0">
                <a:latin typeface="Agency FB" panose="020B0503020202020204" pitchFamily="34" charset="0"/>
              </a:rPr>
              <a:t>$ 13,107.50</a:t>
            </a:r>
            <a:br>
              <a:rPr lang="es-SV" sz="2800" u="sng" dirty="0">
                <a:latin typeface="Agency FB" panose="020B0503020202020204" pitchFamily="34" charset="0"/>
              </a:rPr>
            </a:br>
            <a:r>
              <a:rPr lang="es-SV" sz="2800" b="1" dirty="0">
                <a:latin typeface="Agency FB" panose="020B0503020202020204" pitchFamily="34" charset="0"/>
              </a:rPr>
              <a:t>Monto  total        $ 14,818.09   </a:t>
            </a:r>
            <a:br>
              <a:rPr lang="es-SV" sz="2800" b="1" dirty="0">
                <a:latin typeface="Agency FB" panose="020B0503020202020204" pitchFamily="34" charset="0"/>
              </a:rPr>
            </a:br>
            <a:br>
              <a:rPr lang="es-SV" sz="3000" b="1" dirty="0"/>
            </a:br>
            <a:br>
              <a:rPr lang="es-SV" sz="3000" dirty="0"/>
            </a:br>
            <a:endParaRPr lang="es-SV" sz="3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3F9097-EEEA-480C-8CD5-998098D8D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8" y="2815389"/>
            <a:ext cx="2105528" cy="27913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2CD0AB-AFDA-495B-AC98-5669988D7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4"/>
          <a:stretch/>
        </p:blipFill>
        <p:spPr>
          <a:xfrm>
            <a:off x="6112042" y="2815389"/>
            <a:ext cx="2201780" cy="27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B93AE-7B79-43B4-A609-44F621A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6187"/>
            <a:ext cx="7886700" cy="59959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16/2018 MEJORAMIENTO, CONFORMACION Y EMPEDRADO FRAGUADO DE CALLE DEL PASO DE LOS ORTIZ Y LOS AVILA, CANTON EL LIMON.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Carpeta            $ 299.79</a:t>
            </a:r>
            <a:br>
              <a:rPr lang="es-SV" sz="32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Supervisión     $ 440.00  </a:t>
            </a:r>
            <a:br>
              <a:rPr lang="es-SV" sz="3200" dirty="0">
                <a:latin typeface="Agency FB" panose="020B0503020202020204" pitchFamily="34" charset="0"/>
              </a:rPr>
            </a:br>
            <a:r>
              <a:rPr lang="es-SV" sz="3200" dirty="0">
                <a:latin typeface="Agency FB" panose="020B0503020202020204" pitchFamily="34" charset="0"/>
              </a:rPr>
              <a:t> Ejecución           </a:t>
            </a:r>
            <a:r>
              <a:rPr lang="es-SV" sz="3200" u="sng" dirty="0">
                <a:latin typeface="Agency FB" panose="020B0503020202020204" pitchFamily="34" charset="0"/>
              </a:rPr>
              <a:t>$ 9,369.95</a:t>
            </a:r>
            <a:br>
              <a:rPr lang="es-SV" sz="3200" u="sng" dirty="0">
                <a:latin typeface="Agency FB" panose="020B0503020202020204" pitchFamily="34" charset="0"/>
              </a:rPr>
            </a:br>
            <a:r>
              <a:rPr lang="es-SV" sz="3200" b="1" dirty="0">
                <a:latin typeface="Agency FB" panose="020B0503020202020204" pitchFamily="34" charset="0"/>
              </a:rPr>
              <a:t>Monto  total        $ 10,109.74    </a:t>
            </a:r>
            <a:br>
              <a:rPr lang="es-SV" sz="3200" b="1" dirty="0"/>
            </a:br>
            <a:br>
              <a:rPr lang="es-SV" sz="3000" b="1" dirty="0"/>
            </a:br>
            <a:endParaRPr lang="es-SV" sz="3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0F3E25-E607-4267-8F71-DAF5CB3E9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39" y="2584173"/>
            <a:ext cx="1987825" cy="2975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6F4475-FEA9-48B8-997A-B61569E63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3" y="2584172"/>
            <a:ext cx="1855718" cy="29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6B5F9-E7F3-4C3C-9083-5FF57140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770"/>
            <a:ext cx="7886700" cy="58766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 17/2018 CONFORMACION Y BALASTADO DE CALLE HACIA CASERIO LOS RAMOS, CANTON EL LIMON, MUNICIPIO DE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Carpeta            $ 199.14 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Supervisión         $ 450.00  </a:t>
            </a:r>
            <a:br>
              <a:rPr lang="es-SV" sz="2800" dirty="0">
                <a:latin typeface="Agency FB" panose="020B0503020202020204" pitchFamily="34" charset="0"/>
              </a:rPr>
            </a:br>
            <a:r>
              <a:rPr lang="es-SV" sz="2800" dirty="0">
                <a:latin typeface="Agency FB" panose="020B0503020202020204" pitchFamily="34" charset="0"/>
              </a:rPr>
              <a:t> Ejecución               </a:t>
            </a:r>
            <a:r>
              <a:rPr lang="es-SV" sz="2800" u="sng" dirty="0">
                <a:latin typeface="Agency FB" panose="020B0503020202020204" pitchFamily="34" charset="0"/>
              </a:rPr>
              <a:t>$ 5,934.20 </a:t>
            </a:r>
            <a:br>
              <a:rPr lang="es-SV" sz="2800" u="sng" dirty="0">
                <a:latin typeface="Agency FB" panose="020B0503020202020204" pitchFamily="34" charset="0"/>
              </a:rPr>
            </a:br>
            <a:r>
              <a:rPr lang="es-SV" sz="2800" b="1" dirty="0">
                <a:latin typeface="Agency FB" panose="020B0503020202020204" pitchFamily="34" charset="0"/>
              </a:rPr>
              <a:t>Monto  total            $ 6,583.34</a:t>
            </a:r>
            <a:br>
              <a:rPr lang="es-SV" sz="2800" dirty="0">
                <a:latin typeface="Agency FB" panose="020B0503020202020204" pitchFamily="34" charset="0"/>
              </a:rPr>
            </a:br>
            <a:br>
              <a:rPr lang="es-SV" sz="3000" dirty="0"/>
            </a:br>
            <a:br>
              <a:rPr lang="es-SV" sz="3000" dirty="0"/>
            </a:br>
            <a:endParaRPr lang="es-SV" sz="3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629247-119B-4828-A467-0C61C7119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9" y="2604399"/>
            <a:ext cx="2036418" cy="30138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0F33BF-2CE9-4E65-A847-ADEE5FBAC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3" y="2604399"/>
            <a:ext cx="2036418" cy="30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1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41C09-57FD-42F2-9F4D-77B66E60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706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REPARACION DE BACHES EN CALLES ADOQUINADAS DEL AREA URBANA Y RURAL DEL MUNICIPIO DE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$ 1,955.00</a:t>
            </a:r>
          </a:p>
        </p:txBody>
      </p:sp>
    </p:spTree>
    <p:extLst>
      <p:ext uri="{BB962C8B-B14F-4D97-AF65-F5344CB8AC3E}">
        <p14:creationId xmlns:p14="http://schemas.microsoft.com/office/powerpoint/2010/main" val="1053114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43B78-C755-4DBB-93F4-8732FD16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6339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ADQUISICION DE MOBILIARIO Y EQUIPO DE OFICINA, ALCALDIA MUNICIPAL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$ 3,352.35</a:t>
            </a:r>
          </a:p>
        </p:txBody>
      </p:sp>
    </p:spTree>
    <p:extLst>
      <p:ext uri="{BB962C8B-B14F-4D97-AF65-F5344CB8AC3E}">
        <p14:creationId xmlns:p14="http://schemas.microsoft.com/office/powerpoint/2010/main" val="56695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6F2BB-123B-4B10-BA1E-D983012C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33" y="957301"/>
            <a:ext cx="6595534" cy="1822514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SV" sz="3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anose="04020705040A02060702" pitchFamily="82" charset="0"/>
                <a:cs typeface="Courier New" pitchFamily="49" charset="0"/>
              </a:rPr>
            </a:br>
            <a:r>
              <a:rPr lang="es-SV" sz="3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anose="04020705040A02060702" pitchFamily="82" charset="0"/>
                <a:cs typeface="Courier New" pitchFamily="49" charset="0"/>
              </a:rPr>
              <a:t>  </a:t>
            </a:r>
            <a:br>
              <a:rPr lang="es-SV" sz="3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anose="04020705040A02060702" pitchFamily="82" charset="0"/>
                <a:cs typeface="Courier New" pitchFamily="49" charset="0"/>
              </a:rPr>
            </a:br>
            <a:br>
              <a:rPr lang="es-ES" sz="26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3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4400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anose="04020705040A02060702" pitchFamily="82" charset="0"/>
                <a:cs typeface="Courier New" pitchFamily="49" charset="0"/>
              </a:rPr>
              <a:t>Concejo Municipal</a:t>
            </a:r>
            <a:br>
              <a:rPr lang="es-E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br>
              <a:rPr lang="es-E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endParaRPr lang="es-SV" sz="56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CA14E-C197-4BF2-9C30-8280310AB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748" y="1404731"/>
            <a:ext cx="7646504" cy="4257430"/>
          </a:xfrm>
        </p:spPr>
        <p:txBody>
          <a:bodyPr>
            <a:noAutofit/>
          </a:bodyPr>
          <a:lstStyle/>
          <a:p>
            <a:pPr algn="l"/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OSCAR ELVIDIO VÁSQUEZ FUENTES---------------------------------------------------------------Alcalde Municipal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JOSÉ ISRRAEL VÁSQUEZ SÁNCHEZ---------------------------------------------------------------Síndico Municipal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FELIPE CARLOS RODRÍGUEZ AGUIRRE--------------------------------------------------Primer Regidor Propietario 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FEDERICO ANTONIO HERNÁNDEZ GARCÍA---------------------------------------------Segundo Regidor Propietario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 FRANCISCA DORISTELA VÁSQUEZ VÁSQUEZ----------------------------------------------Primer Regidor Suplente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CARLOS ADALBERTO CRUZ BENÍTEZ-----------------------------------------------------Segundo Regidor Suplente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JUANA ELIZABETH MARTÍNEZ DE HERNÁNDEZ---------------------------------------------Tercer Regidor Suplente</a:t>
            </a:r>
          </a:p>
          <a:p>
            <a:pPr algn="l"/>
            <a:b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</a:br>
            <a:r>
              <a:rPr lang="es-SV" sz="17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gency FB" panose="020B0503020202020204" pitchFamily="34" charset="0"/>
                <a:cs typeface="Courier New" pitchFamily="49" charset="0"/>
              </a:rPr>
              <a:t>ROSARIO NOHEMÍ VÁSQUEZ BENÍTEZ-----------------------------------------------------Cuarto Regidor Suplente</a:t>
            </a:r>
            <a:endParaRPr lang="es-SV" sz="1700" dirty="0"/>
          </a:p>
        </p:txBody>
      </p:sp>
    </p:spTree>
    <p:extLst>
      <p:ext uri="{BB962C8B-B14F-4D97-AF65-F5344CB8AC3E}">
        <p14:creationId xmlns:p14="http://schemas.microsoft.com/office/powerpoint/2010/main" val="11926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646" y="705394"/>
            <a:ext cx="7596777" cy="5434149"/>
          </a:xfrm>
        </p:spPr>
        <p:txBody>
          <a:bodyPr>
            <a:normAutofit/>
          </a:bodyPr>
          <a:lstStyle/>
          <a:p>
            <a:r>
              <a:rPr lang="es-SV" sz="2700" b="1" dirty="0">
                <a:latin typeface="Agency FB" panose="020B0503020202020204" pitchFamily="34" charset="0"/>
              </a:rPr>
              <a:t>RESILIENCIA A EFECTOS DE LAS SEQUIAS A LAS FAMILIAS MAS VULNERABLES DEL CORREDOR SECO EN EL SALVADOR.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MONTO $ 16,086.06</a:t>
            </a:r>
          </a:p>
        </p:txBody>
      </p:sp>
    </p:spTree>
    <p:extLst>
      <p:ext uri="{BB962C8B-B14F-4D97-AF65-F5344CB8AC3E}">
        <p14:creationId xmlns:p14="http://schemas.microsoft.com/office/powerpoint/2010/main" val="428755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EDB73-D7E0-49AB-A76F-FBEC5448B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1897063"/>
            <a:ext cx="7659757" cy="3063874"/>
          </a:xfrm>
        </p:spPr>
        <p:txBody>
          <a:bodyPr>
            <a:normAutofit/>
          </a:bodyPr>
          <a:lstStyle/>
          <a:p>
            <a:pPr algn="ctr"/>
            <a:r>
              <a:rPr lang="es-SV" sz="5000" b="1" dirty="0">
                <a:latin typeface="Algerian" panose="04020705040A02060702" pitchFamily="82" charset="0"/>
              </a:rPr>
              <a:t>PROYECTOS SOCIALES</a:t>
            </a:r>
          </a:p>
        </p:txBody>
      </p:sp>
    </p:spTree>
    <p:extLst>
      <p:ext uri="{BB962C8B-B14F-4D97-AF65-F5344CB8AC3E}">
        <p14:creationId xmlns:p14="http://schemas.microsoft.com/office/powerpoint/2010/main" val="94118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3BDA1-1117-4E13-8A8C-0FAECB1B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68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02/2018 COMPRA DE INSUMOS AGRICOLAS COMO APOYO A LOS AGRICULTORES PARA SIEMBRA DE PRIMERA, DEL MUNICIPIO DE SENSEMBRA, PARA EL AÑO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$ 17,028.48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DF39AB-1039-4BED-B46E-569035190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2474844"/>
            <a:ext cx="2743200" cy="29983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E13DF5-2788-4EBE-A8F1-9D2B47AF1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2474844"/>
            <a:ext cx="2584172" cy="29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4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4DD41-146C-49CD-9524-8894D3FC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899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03/2018 COMPRA DE VITAMINAS Y DESPARASITANTES EN APOYO ALSECTOR GANADERO DEL MUNICIPIO DE SENSEMBRA I FASE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$ 3,561.00</a:t>
            </a:r>
          </a:p>
        </p:txBody>
      </p:sp>
    </p:spTree>
    <p:extLst>
      <p:ext uri="{BB962C8B-B14F-4D97-AF65-F5344CB8AC3E}">
        <p14:creationId xmlns:p14="http://schemas.microsoft.com/office/powerpoint/2010/main" val="1282108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D350E-5658-4CC1-A572-08511EFC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6941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04/2018 COMPRA DE INSTRUMENTOS PARA EL FUNCIONAMIENTO DE LA ESCUELA DE MUSICA MUNICIPAL DE SENSEMBRA.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$ 8,969.50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1D081F-140D-417B-9BAB-5218BF14C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6" y="2567608"/>
            <a:ext cx="3489739" cy="26173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3A17FB-2B9F-478A-BC31-37AF47D2D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05" y="2597426"/>
            <a:ext cx="3489739" cy="25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86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D3F54-487B-48BB-947A-9666748F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5043"/>
            <a:ext cx="7886700" cy="588396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05/2018 REALIZACION DE TALLERES DE PINTURA, MURALES Y PRODUCTOS PICTORICOS EN POSTES DEL CASCO URBANO, EN EL MUNICIPIO DE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$ 6,932.84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BFDDD5-30FB-463A-BEDD-3563821A7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884" r="11160" b="7681"/>
          <a:stretch/>
        </p:blipFill>
        <p:spPr>
          <a:xfrm>
            <a:off x="4664766" y="2915478"/>
            <a:ext cx="2796208" cy="25576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0F8642-8DD1-483C-B5AA-A44F0A62E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4" y="2915478"/>
            <a:ext cx="2441302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30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96915-BFDC-4FA2-89E3-62201F49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296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07/2018 COMPRA DE INSUMOS AGRICOLAS COMO APOYO A LOS AGRICULTORES PARA SIEMBRA DE POSTRERA, DEL MUNICIPIO DE SENSEMBRA, PARA EL AÑO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$ 16,932.00</a:t>
            </a:r>
          </a:p>
        </p:txBody>
      </p:sp>
    </p:spTree>
    <p:extLst>
      <p:ext uri="{BB962C8B-B14F-4D97-AF65-F5344CB8AC3E}">
        <p14:creationId xmlns:p14="http://schemas.microsoft.com/office/powerpoint/2010/main" val="1948225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6381B7-A61C-43F7-92B7-27EB90D4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368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LG AMS 15/2018 COMPRA DE VITAMINAS Y DESPARACITANTES EN APOYO AL SECTOR GANADERO DEL MUNICIPIO DE SENSEMBRA, II FASE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$ 2,382.50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E74984-D3A6-4A9F-B7DF-B067DEF8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555" y="2451651"/>
            <a:ext cx="2703445" cy="29419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E1905-E5DD-488D-A880-BB650857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78" y="2451651"/>
            <a:ext cx="2875722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3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BE13A-DB83-44E7-B9FC-A2FB2868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9443"/>
            <a:ext cx="7886700" cy="50888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FIESTAS PATRONALES DE SENSEMBRA PARA EL AÑO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$ 20,665.50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0BE77C-7F14-4B35-ACFA-E88695BB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52" y="2597426"/>
            <a:ext cx="2716696" cy="27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14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6381C-8A2D-497B-818B-BFCB04B9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296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FORTALECIMIENTO AL DEPORTE Y RECREACION DEL MUNICIPIO DE SENSEMBRA, DEPARTAMENTO DE MORAZAN PARA EL AÑO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$ 11,125.64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4FDBC2-8966-42DF-960B-8196E3D5D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8" y="2438399"/>
            <a:ext cx="3008244" cy="27034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7F53ED-232C-447A-8DAB-1F66BD2AF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8" y="2438400"/>
            <a:ext cx="2888974" cy="27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0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BAED4-560B-4420-8F7B-F2A352B1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901147"/>
            <a:ext cx="7527234" cy="5287618"/>
          </a:xfrm>
        </p:spPr>
        <p:txBody>
          <a:bodyPr>
            <a:normAutofit/>
          </a:bodyPr>
          <a:lstStyle/>
          <a:p>
            <a:r>
              <a:rPr lang="es-SV" dirty="0">
                <a:latin typeface="Algerian" panose="04020705040A02060702" pitchFamily="82" charset="0"/>
              </a:rPr>
              <a:t>INFORMACIÓN FINANCIERA DE </a:t>
            </a:r>
            <a:br>
              <a:rPr lang="es-SV" dirty="0">
                <a:latin typeface="Algerian" panose="04020705040A02060702" pitchFamily="82" charset="0"/>
              </a:rPr>
            </a:br>
            <a:r>
              <a:rPr lang="es-SV" dirty="0">
                <a:latin typeface="Algerian" panose="04020705040A02060702" pitchFamily="82" charset="0"/>
              </a:rPr>
              <a:t>INGRESOS , EGRESOS Y PROYECTOS </a:t>
            </a:r>
            <a:br>
              <a:rPr lang="es-SV" dirty="0">
                <a:latin typeface="Algerian" panose="04020705040A02060702" pitchFamily="82" charset="0"/>
              </a:rPr>
            </a:br>
            <a:r>
              <a:rPr lang="es-SV" dirty="0">
                <a:latin typeface="Algerian" panose="04020705040A02060702" pitchFamily="82" charset="0"/>
              </a:rPr>
              <a:t>EJECUTADOS DURANTE EL PERIODO DEL 01 DE ENERO DE 2018 AL 30 DE ABRIL DE 2019</a:t>
            </a:r>
            <a:br>
              <a:rPr lang="es-SV" dirty="0">
                <a:latin typeface="Algerian" panose="04020705040A02060702" pitchFamily="82" charset="0"/>
              </a:rPr>
            </a:br>
            <a:endParaRPr lang="es-SV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A2B4-BF40-44B9-B2B6-21A53546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236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APOYO PARA EL DESARROLLO SOCIAL CON ENFASIS EN LA FAMILIA, LA NIÑEZ, ADOLESCENCIA Y EQUIDAD DE GENERO EN EL MUNICIPIO DE SENSEMBRA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$ 5,463.32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D82A7B-C3DB-489E-B7B8-71525747B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9" y="2531165"/>
            <a:ext cx="2712694" cy="28227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CA5F3B-2AFE-4DB3-8051-10B34D63B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793" y="2531165"/>
            <a:ext cx="2712694" cy="28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0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658A8-BDE6-4FFA-A845-614F12A1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501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SV" sz="3000" b="1" dirty="0">
                <a:latin typeface="Agency FB" panose="020B0503020202020204" pitchFamily="34" charset="0"/>
              </a:rPr>
              <a:t>COMPRA DE INSUMOS PARA EL PLAN DE EDUCACION AMBIENTAL, EN EL MUNICIPIO DE SENSEMBRA, DEPARTAMENTO DE MORAZAN.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$ 822.92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98A935-E54C-4186-BD0A-9ACE48F2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7" y="2544417"/>
            <a:ext cx="3392556" cy="23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5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7D39D-C425-4118-9416-634160A7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587"/>
            <a:ext cx="7886700" cy="59826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APOYO TURISTICO Y CULTURAL, EN EL MUNICIPIO DE SENSEMBRA,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$ 750.16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DC2B5F-C4EF-4334-8739-4C245C5B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64" y="2454588"/>
            <a:ext cx="2316681" cy="27270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245D75-DD7C-4C92-8A25-14762203A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73" y="2454588"/>
            <a:ext cx="2576763" cy="27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2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771" y="731520"/>
            <a:ext cx="7563395" cy="5408023"/>
          </a:xfrm>
        </p:spPr>
        <p:txBody>
          <a:bodyPr>
            <a:normAutofit/>
          </a:bodyPr>
          <a:lstStyle/>
          <a:p>
            <a:r>
              <a:rPr lang="es-SV" sz="4300" b="1" dirty="0">
                <a:latin typeface="Algerian" panose="04020705040A02060702" pitchFamily="82" charset="0"/>
              </a:rPr>
              <a:t>SERVICIOS A LA COMUNIDAD</a:t>
            </a:r>
            <a:endParaRPr lang="es-SV" sz="4300" dirty="0"/>
          </a:p>
        </p:txBody>
      </p:sp>
    </p:spTree>
    <p:extLst>
      <p:ext uri="{BB962C8B-B14F-4D97-AF65-F5344CB8AC3E}">
        <p14:creationId xmlns:p14="http://schemas.microsoft.com/office/powerpoint/2010/main" val="21029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0DBCF-C6C2-4CE5-9916-20E6223F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52" y="1107123"/>
            <a:ext cx="7886700" cy="489005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RECOLECCION Y TRANSPORTE DE DESECHOS SOLIDOS DEL MUNICIPIO DE SENSEMBRA PARA EL AÑO 2018.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MONTO: $ 9,813.02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endParaRPr lang="es-SV" sz="3000" b="1" dirty="0">
              <a:latin typeface="Agency FB" panose="020B05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9AA53B-A581-4D4F-B64E-AD5F775B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08" y="2649110"/>
            <a:ext cx="320498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47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FC0FA55-4B52-436C-B54F-DDC859C0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5" y="1643270"/>
            <a:ext cx="7434469" cy="4244008"/>
          </a:xfrm>
        </p:spPr>
        <p:txBody>
          <a:bodyPr>
            <a:normAutofit fontScale="90000"/>
          </a:bodyPr>
          <a:lstStyle/>
          <a:p>
            <a:r>
              <a:rPr lang="es-SV" sz="5000" b="1" dirty="0">
                <a:latin typeface="Algerian" panose="04020705040A02060702" pitchFamily="82" charset="0"/>
              </a:rPr>
              <a:t>PROYECTOS EN EJECUCION </a:t>
            </a:r>
            <a:br>
              <a:rPr lang="es-SV" sz="5000" b="1" dirty="0">
                <a:latin typeface="Algerian" panose="04020705040A02060702" pitchFamily="82" charset="0"/>
              </a:rPr>
            </a:br>
            <a:br>
              <a:rPr lang="es-SV" sz="5000" b="1" dirty="0">
                <a:latin typeface="Algerian" panose="04020705040A02060702" pitchFamily="82" charset="0"/>
              </a:rPr>
            </a:br>
            <a:r>
              <a:rPr lang="es-SV" sz="3900" b="1" u="sng" dirty="0">
                <a:latin typeface="Algerian" panose="04020705040A02060702" pitchFamily="82" charset="0"/>
              </a:rPr>
              <a:t>PERIODO:</a:t>
            </a:r>
            <a:br>
              <a:rPr lang="es-SV" sz="3900" b="1" u="sng" dirty="0">
                <a:latin typeface="Algerian" panose="04020705040A02060702" pitchFamily="82" charset="0"/>
              </a:rPr>
            </a:br>
            <a:br>
              <a:rPr lang="es-SV" sz="3900" b="1" dirty="0">
                <a:latin typeface="Algerian" panose="04020705040A02060702" pitchFamily="82" charset="0"/>
              </a:rPr>
            </a:br>
            <a:r>
              <a:rPr lang="es-SV" sz="3900" b="1" dirty="0">
                <a:latin typeface="Algerian" panose="04020705040A02060702" pitchFamily="82" charset="0"/>
              </a:rPr>
              <a:t>DEL 01/ENERO/2019 </a:t>
            </a:r>
            <a:br>
              <a:rPr lang="es-SV" sz="3900" b="1" dirty="0">
                <a:latin typeface="Algerian" panose="04020705040A02060702" pitchFamily="82" charset="0"/>
              </a:rPr>
            </a:br>
            <a:r>
              <a:rPr lang="es-SV" sz="3900" b="1" dirty="0">
                <a:latin typeface="Algerian" panose="04020705040A02060702" pitchFamily="82" charset="0"/>
              </a:rPr>
              <a:t>AL 30/ABRIL/2019</a:t>
            </a:r>
            <a:br>
              <a:rPr lang="es-SV" sz="3900" b="1" dirty="0">
                <a:latin typeface="Algerian" panose="04020705040A02060702" pitchFamily="82" charset="0"/>
              </a:rPr>
            </a:br>
            <a:endParaRPr lang="es-SV" sz="39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59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023" y="836960"/>
            <a:ext cx="7458891" cy="5119703"/>
          </a:xfrm>
        </p:spPr>
        <p:txBody>
          <a:bodyPr>
            <a:normAutofit/>
          </a:bodyPr>
          <a:lstStyle/>
          <a:p>
            <a:r>
              <a:rPr lang="es-SV" sz="4500" b="1" dirty="0">
                <a:latin typeface="Algerian" panose="04020705040A02060702" pitchFamily="82" charset="0"/>
              </a:rPr>
              <a:t>PROYECTOS </a:t>
            </a:r>
            <a:r>
              <a:rPr lang="es-SV" sz="4500" b="1">
                <a:latin typeface="Algerian" panose="04020705040A02060702" pitchFamily="82" charset="0"/>
              </a:rPr>
              <a:t>de inversión</a:t>
            </a:r>
            <a:endParaRPr lang="es-SV" sz="4500" dirty="0"/>
          </a:p>
        </p:txBody>
      </p:sp>
    </p:spTree>
    <p:extLst>
      <p:ext uri="{BB962C8B-B14F-4D97-AF65-F5344CB8AC3E}">
        <p14:creationId xmlns:p14="http://schemas.microsoft.com/office/powerpoint/2010/main" val="996757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8FDAF-AC5C-4DC9-AA03-A5782E6FA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915337"/>
            <a:ext cx="7487478" cy="4650576"/>
          </a:xfrm>
        </p:spPr>
        <p:txBody>
          <a:bodyPr>
            <a:normAutofit fontScale="90000"/>
          </a:bodyPr>
          <a:lstStyle/>
          <a:p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LG AMS 01/2019 LIMPIEZA DE POZO EN PREDIO MUNICIPAL DE SENSEMBRA.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AVANCE: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26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Carpeta            $ 558.86  </a:t>
            </a:r>
            <a:br>
              <a:rPr lang="es-SV" sz="26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6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Supervisión       $ 960.00 </a:t>
            </a:r>
            <a:br>
              <a:rPr lang="es-SV" sz="26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6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 Ejecución               </a:t>
            </a:r>
            <a:r>
              <a:rPr lang="es-SV" sz="26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$ 20,750.00 </a:t>
            </a:r>
            <a:br>
              <a:rPr lang="es-SV" sz="26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Monto  total            $ 22,268.86</a:t>
            </a:r>
            <a:br>
              <a:rPr lang="es-SV" sz="2600" dirty="0"/>
            </a:br>
            <a:br>
              <a:rPr lang="es-SV" dirty="0"/>
            </a:br>
            <a:br>
              <a:rPr lang="es-SV" dirty="0"/>
            </a:br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D72754-79B5-4257-BE3A-34456B179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05" y="2431774"/>
            <a:ext cx="2071237" cy="31341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D9FAAC-4DD8-42A9-8178-72072A4F2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58" y="2431774"/>
            <a:ext cx="2071237" cy="313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2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4A69E-4B43-4507-B2CC-190D9300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" y="185530"/>
            <a:ext cx="7951305" cy="5645427"/>
          </a:xfrm>
        </p:spPr>
        <p:txBody>
          <a:bodyPr>
            <a:normAutofit/>
          </a:bodyPr>
          <a:lstStyle/>
          <a:p>
            <a:r>
              <a:rPr lang="es-SV" sz="2400" b="1" dirty="0">
                <a:latin typeface="Agency FB" panose="020B0503020202020204" pitchFamily="34" charset="0"/>
              </a:rPr>
              <a:t>LG AMS 02/2019 CONSTRUCCION DE EMPEDRADO GRAGUADO SUPERFICIE TERMINADA EN CASERIO LOS ANDRADE, CANTON EL LIMON, MUNICIPIO DE SENSEMBRA.</a:t>
            </a:r>
            <a:br>
              <a:rPr lang="es-SV" sz="24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r>
              <a:rPr lang="es-SV" sz="2500" b="1" dirty="0">
                <a:latin typeface="Agency FB" panose="020B0503020202020204" pitchFamily="34" charset="0"/>
              </a:rPr>
              <a:t>AVANCE:</a:t>
            </a: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Carpeta          $ 480.61  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Supervisión      $ 960.00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 Ejecución             </a:t>
            </a:r>
            <a: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$ 15,900.00 </a:t>
            </a:r>
            <a:b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Monto  total         $ 17,340.61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endParaRPr lang="es-SV" sz="2700" b="1" dirty="0">
              <a:latin typeface="Agency FB" panose="020B05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7175F8-0139-406F-AA9B-BC501B17E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2491410"/>
            <a:ext cx="2173357" cy="27962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4B52E2-2C46-4631-851F-A98BE192E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61" y="2491410"/>
            <a:ext cx="2173356" cy="27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8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BE576-5B4D-4DA4-BEA3-E9AA7973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1" y="331305"/>
            <a:ext cx="8203097" cy="5628860"/>
          </a:xfrm>
        </p:spPr>
        <p:txBody>
          <a:bodyPr>
            <a:noAutofit/>
          </a:bodyPr>
          <a:lstStyle/>
          <a:p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r>
              <a:rPr lang="es-SV" sz="2500" b="1" dirty="0">
                <a:latin typeface="Agency FB" panose="020B0503020202020204" pitchFamily="34" charset="0"/>
              </a:rPr>
              <a:t>LG AMS 03/2019 CAMBIO DE TECHOS PARA VIVIENDAS QUE SON DE NYLON A PERSONAS DE ESCASOS RECURSOS DEL MUNICIPIO DE SENSEMBRA.</a:t>
            </a: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AVANCE: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Carpeta          $ 877.32   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Supervisión     $ 875.00 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 Ejecución             </a:t>
            </a:r>
            <a: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$ 28,949.59  </a:t>
            </a:r>
            <a:b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Monto  total         $ 30,701.91</a:t>
            </a:r>
            <a:b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 </a:t>
            </a: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endParaRPr lang="es-SV" sz="27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3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61E20-6E0F-40B5-83E3-AD23B8F3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33" y="1734178"/>
            <a:ext cx="6595534" cy="876500"/>
          </a:xfrm>
        </p:spPr>
        <p:txBody>
          <a:bodyPr>
            <a:noAutofit/>
          </a:bodyPr>
          <a:lstStyle/>
          <a:p>
            <a:r>
              <a:rPr lang="es-SV" sz="3500" b="1" dirty="0"/>
              <a:t>Ingresos  percibidos del 01/Enero/2018 al 30/Abril/2019</a:t>
            </a:r>
            <a:br>
              <a:rPr lang="es-SV" sz="3000" dirty="0"/>
            </a:br>
            <a:br>
              <a:rPr lang="es-SV" sz="3000" dirty="0"/>
            </a:br>
            <a:endParaRPr lang="es-SV" sz="3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F1708D-1EEE-4B23-9EC4-2DB1B1CC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271" y="1882277"/>
            <a:ext cx="7500730" cy="424069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s-SV" sz="2300" dirty="0"/>
              <a:t>FONDOS PROPIOS…………………...…$ 32,700.28</a:t>
            </a:r>
            <a:br>
              <a:rPr lang="es-SV" sz="2300" dirty="0"/>
            </a:br>
            <a:r>
              <a:rPr lang="es-SV" sz="2300" dirty="0"/>
              <a:t>25%.......................................................................$ 220,787.38 75%.......................................................................$630,385.24</a:t>
            </a:r>
          </a:p>
          <a:p>
            <a:pPr algn="l">
              <a:lnSpc>
                <a:spcPct val="150000"/>
              </a:lnSpc>
            </a:pPr>
            <a:r>
              <a:rPr lang="es-SV" sz="2300" dirty="0"/>
              <a:t>Intereses FISDL……………………………$ 1,369.98</a:t>
            </a:r>
            <a:br>
              <a:rPr lang="es-SV" sz="2300" dirty="0"/>
            </a:br>
            <a:br>
              <a:rPr lang="es-SV" sz="2300" dirty="0"/>
            </a:br>
            <a:r>
              <a:rPr lang="es-SV" sz="2300" dirty="0"/>
              <a:t>TOTAL DE INGRESOS………………….$ 885,242.88</a:t>
            </a:r>
          </a:p>
        </p:txBody>
      </p:sp>
    </p:spTree>
    <p:extLst>
      <p:ext uri="{BB962C8B-B14F-4D97-AF65-F5344CB8AC3E}">
        <p14:creationId xmlns:p14="http://schemas.microsoft.com/office/powerpoint/2010/main" val="2004152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39AC3-A189-488D-9ACE-86228A47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-265043"/>
            <a:ext cx="7646503" cy="6211487"/>
          </a:xfrm>
        </p:spPr>
        <p:txBody>
          <a:bodyPr>
            <a:normAutofit/>
          </a:bodyPr>
          <a:lstStyle/>
          <a:p>
            <a:r>
              <a:rPr lang="es-SV" sz="2700" b="1" dirty="0">
                <a:latin typeface="Agency FB" panose="020B0503020202020204" pitchFamily="34" charset="0"/>
              </a:rPr>
              <a:t>LG AMS 04/2019 PINTURA Y REPARACIONES VARIAS EN EDIFICIO DE ALCALDIA MUNICIPAL DE SENSEMBRA.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AVANCE: 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Carpeta          $ 400.36  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Supervisión     $ 880.00    </a:t>
            </a:r>
            <a:b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300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 Ejecución         </a:t>
            </a:r>
            <a: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$ 11,137.07   </a:t>
            </a:r>
            <a:br>
              <a:rPr lang="es-SV" sz="23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Monto  total         $ 12,417.43 </a:t>
            </a:r>
            <a:br>
              <a:rPr lang="es-SV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endParaRPr lang="es-SV" sz="27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85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0709" y="744583"/>
            <a:ext cx="7589520" cy="5421086"/>
          </a:xfrm>
        </p:spPr>
        <p:txBody>
          <a:bodyPr>
            <a:normAutofit/>
          </a:bodyPr>
          <a:lstStyle/>
          <a:p>
            <a:r>
              <a:rPr lang="es-SV" sz="5000" b="1" dirty="0">
                <a:latin typeface="Algerian" panose="04020705040A02060702" pitchFamily="82" charset="0"/>
              </a:rPr>
              <a:t>PROYECTOS SOCIALES</a:t>
            </a:r>
            <a:endParaRPr lang="es-SV" sz="5000" dirty="0"/>
          </a:p>
        </p:txBody>
      </p:sp>
    </p:spTree>
    <p:extLst>
      <p:ext uri="{BB962C8B-B14F-4D97-AF65-F5344CB8AC3E}">
        <p14:creationId xmlns:p14="http://schemas.microsoft.com/office/powerpoint/2010/main" val="1263550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647" y="1027270"/>
            <a:ext cx="7576456" cy="5447212"/>
          </a:xfrm>
        </p:spPr>
        <p:txBody>
          <a:bodyPr>
            <a:normAutofit/>
          </a:bodyPr>
          <a:lstStyle/>
          <a:p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BECAS PARA ESTUDIANTES DE EDUCACION SUPERIOR DE SENSEMBRA, DEPARTAMENTO DE MORAZAN.</a:t>
            </a: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Monto $ 4,657.00</a:t>
            </a:r>
            <a:endParaRPr lang="es-SV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3" y="2455817"/>
            <a:ext cx="3971109" cy="2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36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796835" y="1254035"/>
            <a:ext cx="7563394" cy="5394960"/>
          </a:xfrm>
        </p:spPr>
        <p:txBody>
          <a:bodyPr>
            <a:normAutofit/>
          </a:bodyPr>
          <a:lstStyle/>
          <a:p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FIESTAS PATRONALES DE SENSEMBRA PARA EL AÑO 2019.</a:t>
            </a: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Monto $ 19,810.34 </a:t>
            </a:r>
            <a:endParaRPr lang="es-SV" sz="3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4294967295"/>
          </p:nvPr>
        </p:nvSpPr>
        <p:spPr>
          <a:xfrm>
            <a:off x="0" y="2774950"/>
            <a:ext cx="3338513" cy="576263"/>
          </a:xfrm>
        </p:spPr>
        <p:txBody>
          <a:bodyPr>
            <a:normAutofit fontScale="25000" lnSpcReduction="20000"/>
          </a:bodyPr>
          <a:lstStyle/>
          <a:p>
            <a:pPr algn="ctr"/>
            <a:endParaRPr lang="es-SV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algn="ctr"/>
            <a:endParaRPr lang="es-SV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algn="ctr"/>
            <a:endParaRPr lang="es-SV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algn="ctr"/>
            <a:br>
              <a:rPr lang="es-SV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5807075" y="2955925"/>
            <a:ext cx="3336925" cy="576263"/>
          </a:xfrm>
        </p:spPr>
        <p:txBody>
          <a:bodyPr>
            <a:normAutofit fontScale="55000" lnSpcReduction="20000"/>
          </a:bodyPr>
          <a:lstStyle/>
          <a:p>
            <a:pPr algn="ctr"/>
            <a:br>
              <a:rPr lang="es-SV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endParaRPr lang="es-SV" dirty="0"/>
          </a:p>
        </p:txBody>
      </p:sp>
      <p:pic>
        <p:nvPicPr>
          <p:cNvPr id="1026" name="Picture 2" descr="La imagen puede contener: 7 personas, personas sonriendo, personas de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81" y="2588284"/>
            <a:ext cx="4238267" cy="27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22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31520" y="1554480"/>
            <a:ext cx="7680959" cy="4637314"/>
          </a:xfrm>
        </p:spPr>
        <p:txBody>
          <a:bodyPr>
            <a:normAutofit fontScale="90000"/>
          </a:bodyPr>
          <a:lstStyle/>
          <a:p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FORTALECIMIENTO AL DEPORTE Y RECREACION DEL MUNICIPIO DE SENSEMBRA, DEPARTAMENTO DE MORAZAN PARA EL AÑO 2019.</a:t>
            </a: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Monto $ 4,228.40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dirty="0"/>
            </a:br>
            <a:endParaRPr lang="es-SV" sz="3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4294967295"/>
          </p:nvPr>
        </p:nvSpPr>
        <p:spPr>
          <a:xfrm>
            <a:off x="0" y="2722563"/>
            <a:ext cx="3336925" cy="57626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br>
              <a:rPr lang="es-SV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endParaRPr lang="es-SV" dirty="0">
              <a:solidFill>
                <a:schemeClr val="tx1"/>
              </a:solidFill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19" y="2519793"/>
            <a:ext cx="3430360" cy="2706687"/>
          </a:xfrm>
        </p:spPr>
      </p:pic>
    </p:spTree>
    <p:extLst>
      <p:ext uri="{BB962C8B-B14F-4D97-AF65-F5344CB8AC3E}">
        <p14:creationId xmlns:p14="http://schemas.microsoft.com/office/powerpoint/2010/main" val="1435527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645" y="992776"/>
            <a:ext cx="7707086" cy="5499463"/>
          </a:xfrm>
        </p:spPr>
        <p:txBody>
          <a:bodyPr>
            <a:normAutofit/>
          </a:bodyPr>
          <a:lstStyle/>
          <a:p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ESCUELA DE MUSICA MUNICIPAL DE SENSEMBRA.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 $ 2,929.80</a:t>
            </a:r>
            <a:endParaRPr lang="es-SV" sz="3000" dirty="0"/>
          </a:p>
        </p:txBody>
      </p:sp>
      <p:pic>
        <p:nvPicPr>
          <p:cNvPr id="1028" name="Picture 4" descr="La imagen puede contener: 1 persona, sentado e in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10" y="2534195"/>
            <a:ext cx="3864156" cy="265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49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0709" y="718457"/>
            <a:ext cx="7589520" cy="5408023"/>
          </a:xfrm>
        </p:spPr>
        <p:txBody>
          <a:bodyPr/>
          <a:lstStyle/>
          <a:p>
            <a: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APOYO PARA EL DESARROLLO SOCIAL CON ENFASIS EN LA FAMILIA, LA NIÑEZ, ADOLESCENCIA Y EQUIDAD DE GENERO EN EL MUNICIPIO DE SENSEMBRA 2019.</a:t>
            </a: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b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</a:br>
            <a:r>
              <a:rPr lang="es-SV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Agency FB" panose="020B0503020202020204" pitchFamily="34" charset="0"/>
              </a:rPr>
              <a:t>Monto $ 166.25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835339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8871" y="609601"/>
            <a:ext cx="7659756" cy="5605670"/>
          </a:xfrm>
        </p:spPr>
        <p:txBody>
          <a:bodyPr>
            <a:noAutofit/>
          </a:bodyPr>
          <a:lstStyle/>
          <a:p>
            <a:r>
              <a:rPr lang="es-SV" sz="3000" b="1" dirty="0">
                <a:latin typeface="Agency FB" panose="020B0503020202020204" pitchFamily="34" charset="0"/>
              </a:rPr>
              <a:t>COMPRA DE INSUMOS PARA CAMPAÑAS DE RECOLECCION DE DESECHOS PARA LA EJECUCION DEL PLAN DE EDUCACION AMBIENTAL, EN EL MUNICIPIO DE SENSEMBRA</a:t>
            </a: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br>
              <a:rPr lang="es-SV" sz="3000" b="1" dirty="0">
                <a:latin typeface="Agency FB" panose="020B0503020202020204" pitchFamily="34" charset="0"/>
              </a:rPr>
            </a:br>
            <a:r>
              <a:rPr lang="es-SV" sz="3000" b="1" dirty="0">
                <a:latin typeface="Agency FB" panose="020B0503020202020204" pitchFamily="34" charset="0"/>
              </a:rPr>
              <a:t>Monto $ 263.20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EF95D6-1028-4E18-A87B-A0B493B0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9"/>
          <a:stretch/>
        </p:blipFill>
        <p:spPr>
          <a:xfrm>
            <a:off x="2729949" y="2723319"/>
            <a:ext cx="3657599" cy="25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9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35" y="679269"/>
            <a:ext cx="7537268" cy="5421085"/>
          </a:xfrm>
        </p:spPr>
        <p:txBody>
          <a:bodyPr>
            <a:normAutofit/>
          </a:bodyPr>
          <a:lstStyle/>
          <a:p>
            <a:r>
              <a:rPr lang="es-SV" sz="4300" b="1" dirty="0">
                <a:latin typeface="Algerian" panose="04020705040A02060702" pitchFamily="82" charset="0"/>
              </a:rPr>
              <a:t>SERVICIOS A LA COMUNIDAD</a:t>
            </a:r>
            <a:endParaRPr lang="es-SV" sz="4300" dirty="0"/>
          </a:p>
        </p:txBody>
      </p:sp>
    </p:spTree>
    <p:extLst>
      <p:ext uri="{BB962C8B-B14F-4D97-AF65-F5344CB8AC3E}">
        <p14:creationId xmlns:p14="http://schemas.microsoft.com/office/powerpoint/2010/main" val="3190236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0709" y="718457"/>
            <a:ext cx="7563394" cy="5434149"/>
          </a:xfrm>
        </p:spPr>
        <p:txBody>
          <a:bodyPr>
            <a:normAutofit/>
          </a:bodyPr>
          <a:lstStyle/>
          <a:p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RECOLECCION Y TRANSPORTE DE DESECHOS SOLIDOS DEL MUNICIPIO DE SENSEMBRA PARA EL AÑO 2019.</a:t>
            </a: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b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SV" sz="3000" b="1" dirty="0">
                <a:solidFill>
                  <a:schemeClr val="tx1"/>
                </a:solidFill>
                <a:latin typeface="Agency FB" panose="020B0503020202020204" pitchFamily="34" charset="0"/>
              </a:rPr>
              <a:t>Monto $ 3,995.58</a:t>
            </a:r>
            <a:endParaRPr lang="es-SV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13593C-03CA-4C24-A471-C6D0F1482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0"/>
          <a:stretch/>
        </p:blipFill>
        <p:spPr>
          <a:xfrm>
            <a:off x="2710069" y="2501348"/>
            <a:ext cx="3723861" cy="22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1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08649-FEC1-4C42-B7B6-3D5E386A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91" y="753517"/>
            <a:ext cx="7481222" cy="942761"/>
          </a:xfrm>
        </p:spPr>
        <p:txBody>
          <a:bodyPr>
            <a:normAutofit fontScale="90000"/>
          </a:bodyPr>
          <a:lstStyle/>
          <a:p>
            <a:br>
              <a:rPr lang="es-SV" dirty="0"/>
            </a:br>
            <a:r>
              <a:rPr lang="es-SV" sz="3900" b="1" dirty="0"/>
              <a:t>Gastos efectuados del 01/Enero/2018 al 30/Abril/2019</a:t>
            </a:r>
            <a:endParaRPr lang="es-SV" sz="39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E1AB6-477D-4895-9F4F-20C6B7D93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890" y="1948069"/>
            <a:ext cx="7481221" cy="4156413"/>
          </a:xfrm>
        </p:spPr>
        <p:txBody>
          <a:bodyPr>
            <a:normAutofit fontScale="92500"/>
          </a:bodyPr>
          <a:lstStyle/>
          <a:p>
            <a:pPr algn="l">
              <a:lnSpc>
                <a:spcPct val="200000"/>
              </a:lnSpc>
            </a:pPr>
            <a:r>
              <a:rPr lang="es-SV" dirty="0"/>
              <a:t>GASTOS DEL FONDO PROPIO………….…...$ 29,922.26</a:t>
            </a:r>
          </a:p>
          <a:p>
            <a:pPr algn="l">
              <a:lnSpc>
                <a:spcPct val="200000"/>
              </a:lnSpc>
            </a:pPr>
            <a:r>
              <a:rPr lang="es-SV" dirty="0"/>
              <a:t>GASTOS  DE INVERSIÓN…………………….$ 533,025.38 </a:t>
            </a:r>
            <a:r>
              <a:rPr lang="es-SV" sz="2000" dirty="0"/>
              <a:t>GASTOS DE SERVICIOS DE ADMÓN 25%</a:t>
            </a:r>
            <a:r>
              <a:rPr lang="es-SV" dirty="0"/>
              <a:t>...............$ 202,001.94 TOTAL  DE GASTOS…………………….….…$ 764,949.58</a:t>
            </a:r>
          </a:p>
        </p:txBody>
      </p:sp>
    </p:spTree>
    <p:extLst>
      <p:ext uri="{BB962C8B-B14F-4D97-AF65-F5344CB8AC3E}">
        <p14:creationId xmlns:p14="http://schemas.microsoft.com/office/powerpoint/2010/main" val="490837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63DBB-FC1F-4070-9FEC-A93AB679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728870"/>
            <a:ext cx="7619999" cy="5446643"/>
          </a:xfrm>
        </p:spPr>
        <p:txBody>
          <a:bodyPr>
            <a:normAutofit/>
          </a:bodyPr>
          <a:lstStyle/>
          <a:p>
            <a:r>
              <a:rPr lang="es-SV" sz="4300" b="1" dirty="0">
                <a:latin typeface="Algerian" panose="04020705040A02060702" pitchFamily="82" charset="0"/>
              </a:rPr>
              <a:t>SERVICIOS A LA COMUNIDAD DEL FONDO PROPIO</a:t>
            </a:r>
            <a:endParaRPr lang="es-SV" sz="43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82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34" y="229073"/>
            <a:ext cx="7550331" cy="5512526"/>
          </a:xfrm>
        </p:spPr>
        <p:txBody>
          <a:bodyPr>
            <a:normAutofit/>
          </a:bodyPr>
          <a:lstStyle/>
          <a:p>
            <a:br>
              <a:rPr lang="es-SV" b="1" dirty="0"/>
            </a:br>
            <a:r>
              <a:rPr lang="es-SV" b="1" dirty="0">
                <a:latin typeface="Agency FB" panose="020B0503020202020204" pitchFamily="34" charset="0"/>
              </a:rPr>
              <a:t>SERVICIOS FUNEBRES A LAS PERSONAS DE ESCASOS RECURSOS, AÑO 2018.</a:t>
            </a: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r>
              <a:rPr lang="es-SV" b="1" u="sng" dirty="0">
                <a:latin typeface="Agency FB" panose="020B0503020202020204" pitchFamily="34" charset="0"/>
              </a:rPr>
              <a:t>MONTO:</a:t>
            </a:r>
            <a:br>
              <a:rPr lang="es-SV" b="1" u="sng" dirty="0">
                <a:latin typeface="Agency FB" panose="020B0503020202020204" pitchFamily="34" charset="0"/>
              </a:rPr>
            </a:br>
            <a:r>
              <a:rPr lang="es-SV" b="1" dirty="0">
                <a:latin typeface="Agency FB" panose="020B0503020202020204" pitchFamily="34" charset="0"/>
              </a:rPr>
              <a:t>$ 1,980.00</a:t>
            </a:r>
            <a:br>
              <a:rPr lang="es-SV" b="1" dirty="0">
                <a:latin typeface="Agency FB" panose="020B0503020202020204" pitchFamily="34" charset="0"/>
              </a:rPr>
            </a:br>
            <a:endParaRPr lang="es-SV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84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8141B-B22B-45E9-BB8B-4B14D8B6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2" y="621128"/>
            <a:ext cx="6798735" cy="982386"/>
          </a:xfrm>
        </p:spPr>
        <p:txBody>
          <a:bodyPr>
            <a:noAutofit/>
          </a:bodyPr>
          <a:lstStyle/>
          <a:p>
            <a:r>
              <a:rPr lang="es-SV" sz="3000" b="1" dirty="0"/>
              <a:t>PERSONAS BENEFICIADAS CON LOS SERVICIOS FUNEBRES</a:t>
            </a:r>
            <a:endParaRPr lang="es-SV" sz="3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9E995-2642-4310-A0BE-F8FB064C84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1999" y="1691737"/>
            <a:ext cx="7620000" cy="472612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SV" sz="2000" b="1" dirty="0"/>
              <a:t>1. Juan Antonio Granados</a:t>
            </a:r>
            <a:br>
              <a:rPr lang="es-SV" sz="2000" b="1" dirty="0"/>
            </a:br>
            <a:r>
              <a:rPr lang="es-SV" sz="2000" b="1" dirty="0"/>
              <a:t>2. José Roberto Álvarez Paniagua</a:t>
            </a:r>
            <a:br>
              <a:rPr lang="es-SV" sz="2000" b="1" dirty="0"/>
            </a:br>
            <a:r>
              <a:rPr lang="es-SV" sz="2000" b="1" dirty="0"/>
              <a:t>3. Jesús Paniagua</a:t>
            </a:r>
            <a:br>
              <a:rPr lang="es-SV" sz="2000" b="1" dirty="0"/>
            </a:br>
            <a:r>
              <a:rPr lang="es-SV" sz="2000" b="1" dirty="0"/>
              <a:t>4. Douglas Paniagua</a:t>
            </a:r>
            <a:br>
              <a:rPr lang="es-SV" sz="2000" b="1" dirty="0"/>
            </a:br>
            <a:r>
              <a:rPr lang="es-SV" sz="2000" b="1" dirty="0"/>
              <a:t>5. Boris Edgardo Benítez</a:t>
            </a:r>
            <a:br>
              <a:rPr lang="es-SV" sz="2000" b="1" dirty="0"/>
            </a:br>
            <a:r>
              <a:rPr lang="es-SV" sz="2000" b="1" dirty="0"/>
              <a:t>6. Rosa Ivania Méndez Sánchez</a:t>
            </a:r>
            <a:br>
              <a:rPr lang="es-SV" sz="2000" b="1" dirty="0"/>
            </a:br>
            <a:r>
              <a:rPr lang="es-SV" sz="2000" b="1" dirty="0"/>
              <a:t>7. Feliciano Flores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b="1" dirty="0"/>
              <a:t>8. Martin Guevara Cruz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b="1" dirty="0"/>
              <a:t>9. Dóris </a:t>
            </a:r>
            <a:r>
              <a:rPr lang="pt-BR" sz="2000" b="1" dirty="0" err="1"/>
              <a:t>Aracely</a:t>
            </a:r>
            <a:r>
              <a:rPr lang="pt-BR" sz="2000" b="1" dirty="0"/>
              <a:t> Bonilla Lazo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b="1" dirty="0"/>
              <a:t>10. Alonso Flores Vasquez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2000" b="1" dirty="0"/>
              <a:t>11. Santos Isaac Ramos</a:t>
            </a:r>
          </a:p>
          <a:p>
            <a:pPr marL="457200" indent="-457200" algn="l">
              <a:lnSpc>
                <a:spcPct val="220000"/>
              </a:lnSpc>
              <a:buAutoNum type="arabicPeriod"/>
            </a:pPr>
            <a:endParaRPr lang="es-SV" sz="2000" b="1" dirty="0"/>
          </a:p>
          <a:p>
            <a:pPr marL="457200" indent="-457200" algn="l">
              <a:lnSpc>
                <a:spcPct val="220000"/>
              </a:lnSpc>
              <a:buAutoNum type="arabicPeriod"/>
            </a:pPr>
            <a:endParaRPr lang="es-SV" sz="2000" b="1" dirty="0"/>
          </a:p>
          <a:p>
            <a:pPr marL="0" indent="0" algn="l">
              <a:lnSpc>
                <a:spcPct val="220000"/>
              </a:lnSpc>
              <a:buNone/>
            </a:pPr>
            <a:br>
              <a:rPr lang="es-SV" sz="2000" b="1" dirty="0"/>
            </a:br>
            <a:br>
              <a:rPr lang="es-SV" sz="1800" b="1" dirty="0"/>
            </a:br>
            <a:endParaRPr lang="es-SV" sz="1800" b="1" dirty="0"/>
          </a:p>
        </p:txBody>
      </p:sp>
    </p:spTree>
    <p:extLst>
      <p:ext uri="{BB962C8B-B14F-4D97-AF65-F5344CB8AC3E}">
        <p14:creationId xmlns:p14="http://schemas.microsoft.com/office/powerpoint/2010/main" val="4008725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EE5C90-D311-42D1-BD7D-B270809D6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1290005"/>
            <a:ext cx="7707085" cy="4850296"/>
          </a:xfrm>
        </p:spPr>
        <p:txBody>
          <a:bodyPr>
            <a:normAutofit fontScale="90000"/>
          </a:bodyPr>
          <a:lstStyle/>
          <a:p>
            <a:r>
              <a:rPr lang="es-SV" b="1" dirty="0">
                <a:latin typeface="Agency FB" panose="020B0503020202020204" pitchFamily="34" charset="0"/>
              </a:rPr>
              <a:t>SERVICIOS FUNEBRES A LAS PERSONAS DE ESCASOS RECURSOS, AÑO 2019.</a:t>
            </a: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br>
              <a:rPr lang="es-SV" b="1" dirty="0">
                <a:latin typeface="Agency FB" panose="020B0503020202020204" pitchFamily="34" charset="0"/>
              </a:rPr>
            </a:br>
            <a:r>
              <a:rPr lang="es-SV" b="1" u="sng" dirty="0">
                <a:latin typeface="Agency FB" panose="020B0503020202020204" pitchFamily="34" charset="0"/>
              </a:rPr>
              <a:t>MONTO:</a:t>
            </a:r>
            <a:br>
              <a:rPr lang="es-SV" b="1" u="sng" dirty="0">
                <a:latin typeface="Agency FB" panose="020B0503020202020204" pitchFamily="34" charset="0"/>
              </a:rPr>
            </a:br>
            <a:r>
              <a:rPr lang="es-SV" b="1" dirty="0">
                <a:latin typeface="Agency FB" panose="020B0503020202020204" pitchFamily="34" charset="0"/>
              </a:rPr>
              <a:t>$ 720.00</a:t>
            </a:r>
            <a:br>
              <a:rPr lang="es-SV" b="1" dirty="0">
                <a:latin typeface="Agency FB" panose="020B0503020202020204" pitchFamily="34" charset="0"/>
              </a:rPr>
            </a:br>
            <a:endParaRPr lang="es-SV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41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0709" y="2325189"/>
            <a:ext cx="7602582" cy="3827418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220000"/>
              </a:lnSpc>
              <a:spcBef>
                <a:spcPct val="20000"/>
              </a:spcBef>
              <a:spcAft>
                <a:spcPts val="600"/>
              </a:spcAft>
            </a:pPr>
            <a:br>
              <a:rPr lang="es-SV" sz="20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1. José Nicolás Paniagua González </a:t>
            </a:r>
            <a:b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2. Carlos Pineda</a:t>
            </a:r>
            <a:b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3. Ana Julia Álvarez</a:t>
            </a:r>
            <a:b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r>
              <a:rPr lang="es-SV" sz="22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4. José Luis Amaya García</a:t>
            </a:r>
            <a:br>
              <a:rPr lang="es-SV" sz="20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endParaRPr lang="es-SV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168141B-B22B-45E9-BB8B-4B14D8B6C3E1}"/>
              </a:ext>
            </a:extLst>
          </p:cNvPr>
          <p:cNvSpPr txBox="1">
            <a:spLocks/>
          </p:cNvSpPr>
          <p:nvPr/>
        </p:nvSpPr>
        <p:spPr>
          <a:xfrm>
            <a:off x="1172632" y="1342803"/>
            <a:ext cx="6798735" cy="98238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000" b="1" dirty="0"/>
              <a:t>PERSONAS BENEFICIADAS CON LOS SERVICIOS FUNEBRES</a:t>
            </a:r>
            <a:endParaRPr lang="es-SV" sz="3000" dirty="0"/>
          </a:p>
        </p:txBody>
      </p:sp>
    </p:spTree>
    <p:extLst>
      <p:ext uri="{BB962C8B-B14F-4D97-AF65-F5344CB8AC3E}">
        <p14:creationId xmlns:p14="http://schemas.microsoft.com/office/powerpoint/2010/main" val="2794403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8B3A2-A149-4FE0-81EB-D0C86246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1" y="99391"/>
            <a:ext cx="7474226" cy="1186070"/>
          </a:xfrm>
        </p:spPr>
        <p:txBody>
          <a:bodyPr>
            <a:noAutofit/>
          </a:bodyPr>
          <a:lstStyle/>
          <a:p>
            <a:r>
              <a:rPr lang="es-SV" sz="3500" b="1" dirty="0"/>
              <a:t>Disponibilidad al 30 de Abril de 2019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0971A6-7D34-43F2-AF5D-C4AB7EC79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747" y="1298340"/>
            <a:ext cx="7474226" cy="4996069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br>
              <a:rPr lang="es-SV" dirty="0"/>
            </a:br>
            <a:r>
              <a:rPr lang="es-SV" b="1" dirty="0"/>
              <a:t>FONDOS PROPIOS…………………...$  2,778.02 25%...........................................................$ 18,785.44</a:t>
            </a:r>
          </a:p>
          <a:p>
            <a:pPr algn="l">
              <a:lnSpc>
                <a:spcPct val="150000"/>
              </a:lnSpc>
            </a:pPr>
            <a:r>
              <a:rPr lang="es-SV" b="1" dirty="0"/>
              <a:t>75%...........................................................$  116,237.10</a:t>
            </a:r>
            <a:br>
              <a:rPr lang="es-SV" b="1" dirty="0"/>
            </a:br>
            <a:r>
              <a:rPr lang="es-SV" b="1" dirty="0"/>
              <a:t>OTROS  INTERESES.…………...……..$ 1,369.98</a:t>
            </a:r>
            <a:br>
              <a:rPr lang="es-SV" b="1" dirty="0"/>
            </a:br>
            <a:r>
              <a:rPr lang="es-SV" b="1" dirty="0"/>
              <a:t>TOTAL...………………………………...$ 139,170.54</a:t>
            </a:r>
          </a:p>
        </p:txBody>
      </p:sp>
    </p:spTree>
    <p:extLst>
      <p:ext uri="{BB962C8B-B14F-4D97-AF65-F5344CB8AC3E}">
        <p14:creationId xmlns:p14="http://schemas.microsoft.com/office/powerpoint/2010/main" val="34231601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E1AED4-7FE8-41D2-851A-771BC168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3538331"/>
            <a:ext cx="7620000" cy="2623930"/>
          </a:xfrm>
          <a:prstGeom prst="rect">
            <a:avLst/>
          </a:prstGeom>
        </p:spPr>
      </p:pic>
      <p:pic>
        <p:nvPicPr>
          <p:cNvPr id="4" name="Picture 2" descr="C:\Users\USER\Pictures\GRACIAS.gif">
            <a:extLst>
              <a:ext uri="{FF2B5EF4-FFF2-40B4-BE49-F238E27FC236}">
                <a16:creationId xmlns:a16="http://schemas.microsoft.com/office/drawing/2014/main" id="{5A28910F-99F0-4E51-8790-24CFCFE4F4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5941"/>
            <a:ext cx="7924800" cy="33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50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16633"/>
            <a:ext cx="8604448" cy="2376264"/>
          </a:xfrm>
        </p:spPr>
        <p:txBody>
          <a:bodyPr>
            <a:noAutofit/>
          </a:bodyPr>
          <a:lstStyle/>
          <a:p>
            <a:pPr algn="ctr"/>
            <a:r>
              <a:rPr lang="es-SV" sz="7200" dirty="0">
                <a:solidFill>
                  <a:schemeClr val="accent6">
                    <a:lumMod val="50000"/>
                  </a:schemeClr>
                </a:solidFill>
              </a:rPr>
              <a:t>REGISTRO DEL ESTADO FAMILIAR</a:t>
            </a:r>
          </a:p>
        </p:txBody>
      </p:sp>
      <p:pic>
        <p:nvPicPr>
          <p:cNvPr id="3" name="3 Marcador de contenido">
            <a:extLst>
              <a:ext uri="{FF2B5EF4-FFF2-40B4-BE49-F238E27FC236}">
                <a16:creationId xmlns:a16="http://schemas.microsoft.com/office/drawing/2014/main" id="{DA0A4F8A-B2EA-4D37-8CE7-133EFE5C3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2" y="3717032"/>
            <a:ext cx="3456384" cy="2570132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E3AB0224-D3B6-49A2-BAAC-EC1287F4573C}"/>
              </a:ext>
            </a:extLst>
          </p:cNvPr>
          <p:cNvSpPr txBox="1">
            <a:spLocks/>
          </p:cNvSpPr>
          <p:nvPr/>
        </p:nvSpPr>
        <p:spPr>
          <a:xfrm>
            <a:off x="1709936" y="2286000"/>
            <a:ext cx="5184576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5600" b="1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NACIMIENTOS</a:t>
            </a:r>
            <a:endParaRPr kumimoji="0" lang="es-SV" sz="5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tint val="90000"/>
                  <a:satMod val="120000"/>
                </a:srgb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0104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SV" sz="3600" b="1" dirty="0">
                <a:solidFill>
                  <a:schemeClr val="tx1"/>
                </a:solidFill>
              </a:rPr>
              <a:t>LEYES APLICADAS EN  EL REGISTRO DEL ESTADO FAMILIAR.-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SV" dirty="0"/>
              <a:t>“LEY DEL NOMBRE DE LA PERSONA NATURAL Y DE LOS REGIMENES PATRIMONIALES DEL MATRIMONIO”</a:t>
            </a:r>
          </a:p>
          <a:p>
            <a:endParaRPr lang="es-SV" dirty="0"/>
          </a:p>
          <a:p>
            <a:r>
              <a:rPr lang="es-SV" dirty="0"/>
              <a:t>“LEY TRANSITORIA DEL REGISTRO DEL ESTADO FAMILIAR”</a:t>
            </a:r>
          </a:p>
          <a:p>
            <a:endParaRPr lang="es-SV" dirty="0"/>
          </a:p>
          <a:p>
            <a:r>
              <a:rPr lang="es-SV" dirty="0"/>
              <a:t>“CODIGO DE FAMILIA”</a:t>
            </a:r>
          </a:p>
          <a:p>
            <a:endParaRPr lang="es-SV" dirty="0"/>
          </a:p>
          <a:p>
            <a:r>
              <a:rPr lang="es-SV" dirty="0"/>
              <a:t>LEY PROTECCION INTEGRAL DE LA NIÑEZ Y ADOLECENCIA (</a:t>
            </a:r>
            <a:r>
              <a:rPr lang="es-SV" sz="2800" dirty="0"/>
              <a:t>LEPINA)</a:t>
            </a:r>
            <a:endParaRPr lang="es-SV" dirty="0"/>
          </a:p>
          <a:p>
            <a:endParaRPr lang="es-SV" dirty="0"/>
          </a:p>
          <a:p>
            <a:pPr marL="0" indent="0">
              <a:buNone/>
            </a:pPr>
            <a:endParaRPr lang="es-SV" dirty="0"/>
          </a:p>
          <a:p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28908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005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SV" dirty="0"/>
              <a:t>1.- Que el plazo para realizar el asentamiento de un recién nacido son : </a:t>
            </a:r>
          </a:p>
          <a:p>
            <a:pPr marL="0" indent="0">
              <a:buNone/>
            </a:pPr>
            <a:endParaRPr lang="es-SV" dirty="0"/>
          </a:p>
          <a:p>
            <a:pPr marL="0" indent="0">
              <a:buNone/>
            </a:pPr>
            <a:r>
              <a:rPr lang="es-SV" dirty="0"/>
              <a:t>1.-  90 </a:t>
            </a:r>
            <a:r>
              <a:rPr lang="es-SV" dirty="0" err="1"/>
              <a:t>dias</a:t>
            </a:r>
            <a:r>
              <a:rPr lang="es-SV" dirty="0"/>
              <a:t> plazo normal</a:t>
            </a:r>
          </a:p>
          <a:p>
            <a:pPr marL="0" indent="0">
              <a:buNone/>
            </a:pPr>
            <a:r>
              <a:rPr lang="es-SV" dirty="0"/>
              <a:t>2.-  90   días a 7 año </a:t>
            </a:r>
          </a:p>
          <a:p>
            <a:pPr marL="0" indent="0">
              <a:buNone/>
            </a:pPr>
            <a:r>
              <a:rPr lang="es-SV" dirty="0"/>
              <a:t> 3.-  7 años  en adelante </a:t>
            </a:r>
          </a:p>
          <a:p>
            <a:endParaRPr lang="es-SV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s-SV" sz="3600" b="1" dirty="0">
                <a:solidFill>
                  <a:schemeClr val="tx1"/>
                </a:solidFill>
              </a:rPr>
              <a:t>COSAS QUE USTED DEBE SABER  ACERCA DE LA INSCRIPCION DE UN RECIEN NACIDO .-</a:t>
            </a:r>
            <a:endParaRPr lang="es-SV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0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243B5-79B5-4F36-B78B-0D26A0A6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1964635"/>
            <a:ext cx="7739269" cy="2902227"/>
          </a:xfrm>
        </p:spPr>
        <p:txBody>
          <a:bodyPr>
            <a:normAutofit fontScale="90000"/>
          </a:bodyPr>
          <a:lstStyle/>
          <a:p>
            <a:br>
              <a:rPr lang="es-SV" sz="5600" b="1" dirty="0">
                <a:latin typeface="Algerian" panose="04020705040A02060702" pitchFamily="82" charset="0"/>
              </a:rPr>
            </a:br>
            <a:r>
              <a:rPr lang="es-SV" sz="5000" b="1" dirty="0">
                <a:latin typeface="Algerian" panose="04020705040A02060702" pitchFamily="82" charset="0"/>
              </a:rPr>
              <a:t>PROYECTOS EJECUTADOS</a:t>
            </a:r>
            <a:br>
              <a:rPr lang="es-SV" sz="5600" b="1" dirty="0">
                <a:latin typeface="Algerian" panose="04020705040A02060702" pitchFamily="82" charset="0"/>
              </a:rPr>
            </a:br>
            <a:br>
              <a:rPr lang="es-SV" sz="5600" b="1" dirty="0">
                <a:latin typeface="Algerian" panose="04020705040A02060702" pitchFamily="82" charset="0"/>
              </a:rPr>
            </a:br>
            <a:r>
              <a:rPr lang="es-SV" sz="3900" b="1" u="sng" dirty="0">
                <a:latin typeface="Algerian" panose="04020705040A02060702" pitchFamily="82" charset="0"/>
              </a:rPr>
              <a:t>Periodo:</a:t>
            </a:r>
            <a:br>
              <a:rPr lang="es-SV" sz="3900" b="1" u="sng" dirty="0">
                <a:latin typeface="Algerian" panose="04020705040A02060702" pitchFamily="82" charset="0"/>
              </a:rPr>
            </a:br>
            <a:br>
              <a:rPr lang="es-SV" sz="3900" b="1" dirty="0">
                <a:latin typeface="Algerian" panose="04020705040A02060702" pitchFamily="82" charset="0"/>
              </a:rPr>
            </a:br>
            <a:r>
              <a:rPr lang="es-SV" sz="3900" b="1" dirty="0">
                <a:latin typeface="Algerian" panose="04020705040A02060702" pitchFamily="82" charset="0"/>
              </a:rPr>
              <a:t>Del 01/Enero/ 2018 </a:t>
            </a:r>
            <a:br>
              <a:rPr lang="es-SV" sz="3900" b="1" dirty="0">
                <a:latin typeface="Algerian" panose="04020705040A02060702" pitchFamily="82" charset="0"/>
              </a:rPr>
            </a:br>
            <a:r>
              <a:rPr lang="es-SV" sz="3900" b="1" dirty="0">
                <a:latin typeface="Algerian" panose="04020705040A02060702" pitchFamily="82" charset="0"/>
              </a:rPr>
              <a:t>al 31/Diciembre/2018</a:t>
            </a:r>
            <a:br>
              <a:rPr lang="es-SV" sz="3900" b="1" dirty="0">
                <a:latin typeface="Algerian" panose="04020705040A02060702" pitchFamily="82" charset="0"/>
              </a:rPr>
            </a:br>
            <a:endParaRPr lang="es-SV" sz="39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66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Autofit/>
          </a:bodyPr>
          <a:lstStyle/>
          <a:p>
            <a:pPr algn="ctr"/>
            <a:r>
              <a:rPr lang="es-SV" sz="4000" b="1" dirty="0">
                <a:solidFill>
                  <a:schemeClr val="tx1"/>
                </a:solidFill>
              </a:rPr>
              <a:t>CLASES DE FILIACION DE HIJOS AL MOMENTO DE SU ASENTAMIENTO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SV" dirty="0"/>
              <a:t>1.- Anteriormente existían  tres clases de filiación o sea tres tipos de hijos  </a:t>
            </a:r>
          </a:p>
          <a:p>
            <a:r>
              <a:rPr lang="es-SV" dirty="0"/>
              <a:t> </a:t>
            </a:r>
            <a:r>
              <a:rPr lang="es-SV" b="1" dirty="0"/>
              <a:t>El hijo legítimo</a:t>
            </a:r>
            <a:r>
              <a:rPr lang="es-SV" dirty="0"/>
              <a:t>, </a:t>
            </a:r>
          </a:p>
          <a:p>
            <a:endParaRPr lang="es-SV" b="1" dirty="0"/>
          </a:p>
          <a:p>
            <a:r>
              <a:rPr lang="es-SV" b="1" dirty="0"/>
              <a:t>El  hijo reconocido </a:t>
            </a:r>
          </a:p>
          <a:p>
            <a:endParaRPr lang="es-SV" b="1" dirty="0"/>
          </a:p>
          <a:p>
            <a:r>
              <a:rPr lang="es-SV" b="1" dirty="0"/>
              <a:t>El hijo Natural </a:t>
            </a:r>
            <a:r>
              <a:rPr lang="es-SV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3102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Autofit/>
          </a:bodyPr>
          <a:lstStyle/>
          <a:p>
            <a:r>
              <a:rPr lang="es-SV" sz="4800" b="1" dirty="0">
                <a:solidFill>
                  <a:schemeClr val="tx1"/>
                </a:solidFill>
              </a:rPr>
              <a:t>En la actualidad solo existen dos clase  de hijos :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3610744" cy="2789664"/>
          </a:xfrm>
        </p:spPr>
        <p:txBody>
          <a:bodyPr>
            <a:normAutofit/>
          </a:bodyPr>
          <a:lstStyle/>
          <a:p>
            <a:endParaRPr lang="es-SV" b="1" dirty="0"/>
          </a:p>
          <a:p>
            <a:endParaRPr lang="es-SV" b="1" dirty="0"/>
          </a:p>
          <a:p>
            <a:r>
              <a:rPr lang="es-SV" b="1" dirty="0"/>
              <a:t>1.-  Hijo legítimo</a:t>
            </a:r>
          </a:p>
          <a:p>
            <a:pPr marL="0" indent="0">
              <a:buNone/>
            </a:pPr>
            <a:endParaRPr lang="es-SV" dirty="0"/>
          </a:p>
          <a:p>
            <a:r>
              <a:rPr lang="es-SV" b="1" dirty="0"/>
              <a:t>2.- Hijo natural</a:t>
            </a:r>
          </a:p>
          <a:p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29816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SV" b="1" dirty="0"/>
              <a:t>Al momento de asentar una partida esta </a:t>
            </a:r>
            <a:r>
              <a:rPr lang="es-SV" b="1" dirty="0" err="1"/>
              <a:t>debera</a:t>
            </a:r>
            <a:r>
              <a:rPr lang="es-SV" b="1" dirty="0"/>
              <a:t> contener : </a:t>
            </a:r>
          </a:p>
          <a:p>
            <a:pPr marL="0" indent="0">
              <a:buNone/>
            </a:pPr>
            <a:r>
              <a:rPr lang="es-SV" b="1" dirty="0"/>
              <a:t>  -</a:t>
            </a:r>
            <a:r>
              <a:rPr lang="es-SV" dirty="0"/>
              <a:t>Nombre</a:t>
            </a:r>
          </a:p>
          <a:p>
            <a:r>
              <a:rPr lang="es-SV" dirty="0"/>
              <a:t>-Sexo</a:t>
            </a:r>
          </a:p>
          <a:p>
            <a:r>
              <a:rPr lang="es-SV" dirty="0"/>
              <a:t>-Hora fecha y lugar de nacimiento </a:t>
            </a:r>
          </a:p>
          <a:p>
            <a:r>
              <a:rPr lang="es-SV" dirty="0"/>
              <a:t>-Nombre de los padres </a:t>
            </a:r>
          </a:p>
          <a:p>
            <a:pPr marL="0" indent="0">
              <a:buNone/>
            </a:pPr>
            <a:r>
              <a:rPr lang="es-SV" b="1" dirty="0"/>
              <a:t>La Ley demanda que al momento de asignar nombre al recién nacido  este no debe Ser:</a:t>
            </a:r>
          </a:p>
          <a:p>
            <a:pPr marL="0" indent="0">
              <a:buNone/>
            </a:pPr>
            <a:r>
              <a:rPr lang="es-SV" sz="3000" dirty="0"/>
              <a:t>1.- </a:t>
            </a:r>
            <a:r>
              <a:rPr lang="es-SV" dirty="0"/>
              <a:t>Lesivo a la dignidad Humana del recién nacido</a:t>
            </a:r>
          </a:p>
          <a:p>
            <a:pPr marL="0" indent="0">
              <a:buNone/>
            </a:pPr>
            <a:r>
              <a:rPr lang="es-SV" sz="3000" dirty="0"/>
              <a:t>2.- </a:t>
            </a:r>
            <a:r>
              <a:rPr lang="es-SV" dirty="0"/>
              <a:t>Impropio de persona: </a:t>
            </a:r>
          </a:p>
          <a:p>
            <a:pPr marL="0" indent="0">
              <a:buNone/>
            </a:pPr>
            <a:r>
              <a:rPr lang="es-SV" dirty="0"/>
              <a:t>3.- Inequívoco al sexo del recién nacido: - </a:t>
            </a:r>
          </a:p>
          <a:p>
            <a:pPr marL="0" indent="0">
              <a:buNone/>
            </a:pPr>
            <a:r>
              <a:rPr lang="es-SV" dirty="0"/>
              <a:t>4.- </a:t>
            </a:r>
            <a:r>
              <a:rPr lang="es-SV" sz="2800" dirty="0"/>
              <a:t>extranjero que se quiera castellanizar o sustituir por uno de uso común</a:t>
            </a:r>
          </a:p>
          <a:p>
            <a:pPr marL="0" indent="0">
              <a:buNone/>
            </a:pPr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68329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26033" y="469745"/>
            <a:ext cx="4392488" cy="866360"/>
          </a:xfrm>
        </p:spPr>
        <p:txBody>
          <a:bodyPr/>
          <a:lstStyle/>
          <a:p>
            <a:pPr algn="ctr"/>
            <a:r>
              <a:rPr lang="es-SV" dirty="0"/>
              <a:t>MATRIMONIOS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9" y="139231"/>
            <a:ext cx="3119083" cy="2194910"/>
          </a:xfrm>
        </p:spPr>
      </p:pic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C2C61F4E-8F74-4CB4-9DEF-E727FA131682}"/>
              </a:ext>
            </a:extLst>
          </p:cNvPr>
          <p:cNvSpPr txBox="1">
            <a:spLocks/>
          </p:cNvSpPr>
          <p:nvPr/>
        </p:nvSpPr>
        <p:spPr>
          <a:xfrm>
            <a:off x="457200" y="2348880"/>
            <a:ext cx="8229600" cy="358175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REFORMASE EL Art. 18  del Código de Familia .-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s-SV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USO DE APELLIDO DE LA MUJER CASADA.</a:t>
            </a: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s-S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1.- Usando su primer apellido  seguido del primer apellido de su esposo usando la partícula «de»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s-S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2.- Usando su primer apellidos seguido del primer apellido del esposo son la partícula “De”!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s-S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3.- o seguir usando los apellidos de soltera,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Char char=""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4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0" y="798444"/>
            <a:ext cx="3528392" cy="866360"/>
          </a:xfrm>
        </p:spPr>
        <p:txBody>
          <a:bodyPr>
            <a:normAutofit/>
          </a:bodyPr>
          <a:lstStyle/>
          <a:p>
            <a:pPr algn="ctr"/>
            <a:r>
              <a:rPr lang="es-SV" dirty="0"/>
              <a:t>DIVORCIOS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6" y="634254"/>
            <a:ext cx="3528392" cy="2307026"/>
          </a:xfrm>
        </p:spPr>
      </p:pic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C9D9CF47-8A31-4C4E-B3CC-9191A6570F6C}"/>
              </a:ext>
            </a:extLst>
          </p:cNvPr>
          <p:cNvSpPr txBox="1">
            <a:spLocks/>
          </p:cNvSpPr>
          <p:nvPr/>
        </p:nvSpPr>
        <p:spPr>
          <a:xfrm>
            <a:off x="457200" y="2780928"/>
            <a:ext cx="8229600" cy="34428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CAUSALES DE DIVORCIO 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1.- Mutuo consentimiento.- Los dos están de acuerdo.-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2.-Por  separación de más de  año consecutivo.-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3.- Por incompatibilidad de caracteres.-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481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0084" y="476672"/>
            <a:ext cx="4114800" cy="938368"/>
          </a:xfrm>
        </p:spPr>
        <p:txBody>
          <a:bodyPr>
            <a:normAutofit/>
          </a:bodyPr>
          <a:lstStyle/>
          <a:p>
            <a:pPr algn="ctr"/>
            <a:r>
              <a:rPr lang="es-SV" dirty="0"/>
              <a:t>DEFUNCIONES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73" y="3807437"/>
            <a:ext cx="3096344" cy="1921869"/>
          </a:xfr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B6CA7A2A-FA8A-4AE7-BDD1-C993C38544AC}"/>
              </a:ext>
            </a:extLst>
          </p:cNvPr>
          <p:cNvSpPr txBox="1">
            <a:spLocks/>
          </p:cNvSpPr>
          <p:nvPr/>
        </p:nvSpPr>
        <p:spPr>
          <a:xfrm>
            <a:off x="755576" y="1415040"/>
            <a:ext cx="822960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S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s-S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S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DOCUMENTOS QUE DEBEN PRESENTARSE AL MOMENTO DE REGISTRAR UNA DEFUNCION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DD1B1BA4-2094-4F4B-95E6-2FD604C93E7F}"/>
              </a:ext>
            </a:extLst>
          </p:cNvPr>
          <p:cNvSpPr txBox="1">
            <a:spLocks/>
          </p:cNvSpPr>
          <p:nvPr/>
        </p:nvSpPr>
        <p:spPr>
          <a:xfrm>
            <a:off x="388448" y="2572128"/>
            <a:ext cx="8363272" cy="41692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El plazo establecido por la ley para Registrar  una defunción son  quince días  hábiles.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DOCUMENTOS A PRESENTAR PARA ASENTAR UNA PARTIDA DE DEFUNCION 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endParaRPr kumimoji="0" lang="es-SV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1.- certificado de defunción .-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2.- Documento  de Identidad del fallecido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3.- Partida de Nacimiento del fallecido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Wingdings 2"/>
              <a:buNone/>
              <a:tabLst/>
              <a:defRPr/>
            </a:pPr>
            <a:r>
              <a:rPr kumimoji="0" lang="es-SV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4.- Documento de identidad del informante.- </a:t>
            </a:r>
          </a:p>
        </p:txBody>
      </p:sp>
    </p:spTree>
    <p:extLst>
      <p:ext uri="{BB962C8B-B14F-4D97-AF65-F5344CB8AC3E}">
        <p14:creationId xmlns:p14="http://schemas.microsoft.com/office/powerpoint/2010/main" val="8064938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>
                <a:solidFill>
                  <a:schemeClr val="tx1"/>
                </a:solidFill>
              </a:rPr>
              <a:t>- NACIDOS MUERTOS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SV" sz="4000" b="1" dirty="0"/>
          </a:p>
          <a:p>
            <a:pPr marL="0" indent="0">
              <a:buNone/>
            </a:pPr>
            <a:endParaRPr lang="es-SV" sz="4000" b="1" dirty="0"/>
          </a:p>
          <a:p>
            <a:pPr marL="0" indent="0">
              <a:buNone/>
            </a:pPr>
            <a:r>
              <a:rPr lang="es-SV" sz="4000" b="1" dirty="0"/>
              <a:t>- CONSTANCIAS VARIAS.</a:t>
            </a:r>
          </a:p>
          <a:p>
            <a:pPr marL="0" indent="0">
              <a:buNone/>
            </a:pP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03167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SV" dirty="0"/>
          </a:p>
          <a:p>
            <a:pPr marL="0" indent="0">
              <a:buNone/>
            </a:pPr>
            <a:r>
              <a:rPr lang="es-SV" dirty="0"/>
              <a:t>Es el documento que identifica a los menores de  dieciocho años de edad que residen en la jurisdicción de </a:t>
            </a:r>
            <a:r>
              <a:rPr lang="es-SV" dirty="0" err="1"/>
              <a:t>Sensembra</a:t>
            </a:r>
            <a:r>
              <a:rPr lang="es-SV" dirty="0"/>
              <a:t> .-</a:t>
            </a:r>
          </a:p>
          <a:p>
            <a:pPr marL="0" indent="0">
              <a:buNone/>
            </a:pPr>
            <a:r>
              <a:rPr lang="es-SV" b="1" dirty="0"/>
              <a:t>DOCUMENTOS QUE DEBE PRESENTAR EL MENOR PARA OBTENERLO.-</a:t>
            </a:r>
          </a:p>
          <a:p>
            <a:pPr marL="0" indent="0">
              <a:buNone/>
            </a:pPr>
            <a:r>
              <a:rPr lang="es-SV" dirty="0"/>
              <a:t>1.- Partida de Nacimiento Original y reciente</a:t>
            </a:r>
          </a:p>
          <a:p>
            <a:pPr marL="0" indent="0">
              <a:buNone/>
            </a:pPr>
            <a:r>
              <a:rPr lang="es-SV" dirty="0"/>
              <a:t>2.- Dos fotografías tamaño Carnet en papel digital.</a:t>
            </a:r>
          </a:p>
          <a:p>
            <a:pPr marL="0" indent="0">
              <a:buNone/>
            </a:pPr>
            <a:r>
              <a:rPr lang="es-SV" dirty="0"/>
              <a:t>3.- Cancelar su valor respectivo.-</a:t>
            </a:r>
          </a:p>
        </p:txBody>
      </p:sp>
    </p:spTree>
    <p:extLst>
      <p:ext uri="{BB962C8B-B14F-4D97-AF65-F5344CB8AC3E}">
        <p14:creationId xmlns:p14="http://schemas.microsoft.com/office/powerpoint/2010/main" val="3295256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es-SV" sz="5400" b="1" dirty="0">
                <a:solidFill>
                  <a:schemeClr val="tx1"/>
                </a:solidFill>
              </a:rPr>
              <a:t>CUADRO ESTADISTICO 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51520" y="1340768"/>
          <a:ext cx="8373615" cy="5273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8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4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DATOS ESTADISTICOS</a:t>
                      </a: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N°</a:t>
                      </a: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es-SV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N°</a:t>
                      </a: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OBSERVACIONES</a:t>
                      </a: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NACIMIENTOS ( 2018) 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48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ENERO/ABRIL/ 2019</a:t>
                      </a: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10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Resultado de niños nacidos en casa o  hospitales públicos o privados , 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MATRIMONIOS 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14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chemeClr val="tx1"/>
                          </a:solidFill>
                          <a:effectLst/>
                        </a:rPr>
                        <a:t> ENERO/ABRIL/ 2019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4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DIVORCIOS  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8</a:t>
                      </a:r>
                      <a:endParaRPr lang="es-SV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chemeClr val="tx1"/>
                          </a:solidFill>
                          <a:effectLst/>
                        </a:rPr>
                        <a:t> ENERO/ABRIL/ 2019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1</a:t>
                      </a:r>
                      <a:endParaRPr lang="es-SV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DEFUNCIONES  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34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chemeClr val="tx1"/>
                          </a:solidFill>
                          <a:effectLst/>
                        </a:rPr>
                        <a:t> ENERO/ABRIL/ 2019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11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Causa mas comum Paro </a:t>
                      </a:r>
                      <a:r>
                        <a:rPr lang="pt-BR" sz="1400" dirty="0" err="1">
                          <a:effectLst/>
                        </a:rPr>
                        <a:t>Cardiaco</a:t>
                      </a:r>
                      <a:r>
                        <a:rPr lang="pt-BR" sz="1400" dirty="0">
                          <a:effectLst/>
                        </a:rPr>
                        <a:t>.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9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NAC.MUERTOS  2018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0</a:t>
                      </a: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solidFill>
                            <a:schemeClr val="tx1"/>
                          </a:solidFill>
                          <a:effectLst/>
                        </a:rPr>
                        <a:t> ENERO/ABRIL/ 2019</a:t>
                      </a:r>
                      <a:endParaRPr lang="es-SV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0</a:t>
                      </a:r>
                      <a:endParaRPr lang="es-SV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 Es cuando el feto  nace muerto.-cuando nace vivo y posteriormente muere es tomado como defunción normal…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REP.DE NACIMIENTOS  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</a:t>
                      </a:r>
                      <a:endParaRPr lang="es-SV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2</a:t>
                      </a:r>
                      <a:endParaRPr lang="es-SV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effectLst/>
                        </a:rPr>
                        <a:t>0</a:t>
                      </a:r>
                      <a:endParaRPr lang="es-SV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400" dirty="0">
                          <a:effectLst/>
                        </a:rPr>
                        <a:t> En base a Dto. 204 …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28" marR="6222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21829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363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760640" cy="3888432"/>
          </a:xfrm>
        </p:spPr>
      </p:pic>
    </p:spTree>
    <p:extLst>
      <p:ext uri="{BB962C8B-B14F-4D97-AF65-F5344CB8AC3E}">
        <p14:creationId xmlns:p14="http://schemas.microsoft.com/office/powerpoint/2010/main" val="413604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834" y="714212"/>
            <a:ext cx="7550331" cy="5394960"/>
          </a:xfrm>
        </p:spPr>
        <p:txBody>
          <a:bodyPr>
            <a:normAutofit/>
          </a:bodyPr>
          <a:lstStyle/>
          <a:p>
            <a:r>
              <a:rPr lang="es-SV" sz="4500" b="1" dirty="0">
                <a:latin typeface="Algerian" panose="04020705040A02060702" pitchFamily="82" charset="0"/>
              </a:rPr>
              <a:t>PROYECTOS DE INVERSION</a:t>
            </a:r>
            <a:endParaRPr lang="es-SV" sz="4500" b="1" u="sng" dirty="0"/>
          </a:p>
        </p:txBody>
      </p:sp>
    </p:spTree>
    <p:extLst>
      <p:ext uri="{BB962C8B-B14F-4D97-AF65-F5344CB8AC3E}">
        <p14:creationId xmlns:p14="http://schemas.microsoft.com/office/powerpoint/2010/main" val="3612548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941085-9538-4B4E-BD1A-8324E9A0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915338"/>
            <a:ext cx="7604540" cy="542401"/>
          </a:xfrm>
        </p:spPr>
        <p:txBody>
          <a:bodyPr>
            <a:noAutofit/>
          </a:bodyPr>
          <a:lstStyle/>
          <a:p>
            <a:r>
              <a:rPr lang="es-SV" sz="2800" u="sng" dirty="0">
                <a:latin typeface="Arial Black" panose="020B0A04020102020204" pitchFamily="34" charset="0"/>
              </a:rPr>
              <a:t>RENDICION DE CUENTAS.</a:t>
            </a:r>
            <a:br>
              <a:rPr lang="es-SV" sz="2800" u="sng" dirty="0">
                <a:latin typeface="Arial Black" panose="020B0A04020102020204" pitchFamily="34" charset="0"/>
              </a:rPr>
            </a:br>
            <a:r>
              <a:rPr lang="es-SV" sz="2800" u="sng" dirty="0">
                <a:latin typeface="Arial Black" panose="020B0A04020102020204" pitchFamily="34" charset="0"/>
              </a:rPr>
              <a:t>AÑO 2018.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AD0FA7-BB2A-4AA6-BDB9-DC3C7C66F9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6" y="1643270"/>
            <a:ext cx="6228523" cy="3074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49737033-3E65-4CCC-AA76-FA3C3132740E}"/>
              </a:ext>
            </a:extLst>
          </p:cNvPr>
          <p:cNvSpPr txBox="1">
            <a:spLocks/>
          </p:cNvSpPr>
          <p:nvPr/>
        </p:nvSpPr>
        <p:spPr>
          <a:xfrm>
            <a:off x="735496" y="4943529"/>
            <a:ext cx="7604540" cy="12849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800" b="0" i="0" u="sng" strike="noStrike" kern="1200" cap="none" spc="0" normalizeH="0" baseline="0" noProof="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3AAF17D-D36E-47F4-A3DF-BE234D6CD62D}"/>
              </a:ext>
            </a:extLst>
          </p:cNvPr>
          <p:cNvSpPr/>
          <p:nvPr/>
        </p:nvSpPr>
        <p:spPr>
          <a:xfrm>
            <a:off x="586409" y="4717774"/>
            <a:ext cx="797118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UNIDAD DE MEDIO AMBIENTE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ALCALDIA MUNICIPAL DE SENSEMBRA-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DEPTO. DE MORAZAN.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PERIODO: DE ENERO A DICIEMBRE DE 2018.</a:t>
            </a:r>
          </a:p>
        </p:txBody>
      </p:sp>
    </p:spTree>
    <p:extLst>
      <p:ext uri="{BB962C8B-B14F-4D97-AF65-F5344CB8AC3E}">
        <p14:creationId xmlns:p14="http://schemas.microsoft.com/office/powerpoint/2010/main" val="21592624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61E20-6E0F-40B5-83E3-AD23B8F3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33" y="1734178"/>
            <a:ext cx="6595534" cy="876500"/>
          </a:xfrm>
        </p:spPr>
        <p:txBody>
          <a:bodyPr>
            <a:noAutofit/>
          </a:bodyPr>
          <a:lstStyle/>
          <a:p>
            <a:pPr algn="l"/>
            <a:r>
              <a:rPr lang="es-MX" sz="1800" dirty="0">
                <a:latin typeface="Arial Black" panose="020B0A04020102020204" pitchFamily="34" charset="0"/>
              </a:rPr>
              <a:t>ACTIVIDADES EJECUTADAS DURANTE EL PERIODO DE ENERO A DICEMBRE DE 2018</a:t>
            </a:r>
            <a:r>
              <a:rPr lang="es-MX" sz="3000" dirty="0"/>
              <a:t>.</a:t>
            </a:r>
            <a:br>
              <a:rPr lang="es-MX" sz="3000" dirty="0"/>
            </a:br>
            <a:endParaRPr lang="es-SV" sz="3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F1708D-1EEE-4B23-9EC4-2DB1B1CC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271" y="1882277"/>
            <a:ext cx="7500730" cy="4240696"/>
          </a:xfrm>
        </p:spPr>
        <p:txBody>
          <a:bodyPr>
            <a:noAutofit/>
          </a:bodyPr>
          <a:lstStyle/>
          <a:p>
            <a:pPr algn="l"/>
            <a:endParaRPr lang="es-MX" sz="2300" dirty="0"/>
          </a:p>
          <a:p>
            <a:pPr algn="just"/>
            <a:r>
              <a:rPr lang="es-SV" sz="1600" b="1" u="sng" dirty="0">
                <a:latin typeface="Arial Black" panose="020B0A04020102020204" pitchFamily="34" charset="0"/>
              </a:rPr>
              <a:t>EL PLAN OPERATIVO MUNICIPAL  AMBIENTAL </a:t>
            </a:r>
            <a:r>
              <a:rPr lang="es-SV" sz="1800" b="1" u="sng" dirty="0">
                <a:latin typeface="Arial Black" panose="020B0A04020102020204" pitchFamily="34" charset="0"/>
              </a:rPr>
              <a:t>esta enfocado específicamente en la Implementación de un Plan de Educación Ambiental a nivel Institucional y comunal.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SV" sz="1800" b="1" u="sng" dirty="0">
                <a:latin typeface="Arial Black" panose="020B0A04020102020204" pitchFamily="34" charset="0"/>
              </a:rPr>
              <a:t>Temáticas a ejecutarse.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1. cambio climático.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2. manejo sostenible de los recursos naturales.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3. manejo integrado de desechos sólidos.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4. gestión integrada del recurso hídrico.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5. saneamiento ambiental básico</a:t>
            </a:r>
            <a:endParaRPr lang="es-SV" sz="1800" dirty="0">
              <a:latin typeface="Arial Black" panose="020B0A04020102020204" pitchFamily="34" charset="0"/>
            </a:endParaRPr>
          </a:p>
          <a:p>
            <a:pPr algn="l"/>
            <a:r>
              <a:rPr lang="es-ES_tradnl" sz="1800" b="1" dirty="0">
                <a:latin typeface="Arial Black" panose="020B0A04020102020204" pitchFamily="34" charset="0"/>
              </a:rPr>
              <a:t>6.</a:t>
            </a:r>
            <a:r>
              <a:rPr lang="es-ES" sz="1800" b="1" dirty="0">
                <a:latin typeface="Arial Black" panose="020B0A04020102020204" pitchFamily="34" charset="0"/>
              </a:rPr>
              <a:t> uso y manejo de pesticidas.</a:t>
            </a: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ES" sz="1800" b="1" dirty="0">
              <a:latin typeface="Arial Black" panose="020B0A04020102020204" pitchFamily="34" charset="0"/>
            </a:endParaRPr>
          </a:p>
          <a:p>
            <a:pPr algn="l"/>
            <a:endParaRPr lang="es-SV" sz="1800" dirty="0">
              <a:latin typeface="Arial Black" panose="020B0A04020102020204" pitchFamily="34" charset="0"/>
            </a:endParaRPr>
          </a:p>
          <a:p>
            <a:r>
              <a:rPr lang="es-ES" b="1" dirty="0"/>
              <a:t> </a:t>
            </a:r>
            <a:endParaRPr lang="es-SV" dirty="0"/>
          </a:p>
          <a:p>
            <a:pPr algn="l">
              <a:lnSpc>
                <a:spcPct val="150000"/>
              </a:lnSpc>
            </a:pPr>
            <a:endParaRPr lang="es-SV" sz="2300" dirty="0"/>
          </a:p>
          <a:p>
            <a:pPr algn="l">
              <a:lnSpc>
                <a:spcPct val="150000"/>
              </a:lnSpc>
            </a:pPr>
            <a:endParaRPr lang="es-SV" sz="2300" dirty="0"/>
          </a:p>
          <a:p>
            <a:pPr algn="l">
              <a:lnSpc>
                <a:spcPct val="150000"/>
              </a:lnSpc>
            </a:pPr>
            <a:endParaRPr lang="es-SV" sz="2300" dirty="0"/>
          </a:p>
          <a:p>
            <a:pPr algn="l">
              <a:lnSpc>
                <a:spcPct val="150000"/>
              </a:lnSpc>
            </a:pPr>
            <a:endParaRPr lang="es-SV" sz="2300" dirty="0"/>
          </a:p>
        </p:txBody>
      </p:sp>
    </p:spTree>
    <p:extLst>
      <p:ext uri="{BB962C8B-B14F-4D97-AF65-F5344CB8AC3E}">
        <p14:creationId xmlns:p14="http://schemas.microsoft.com/office/powerpoint/2010/main" val="2245929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A0458-7CF8-46B6-BC44-DE32F35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622852"/>
            <a:ext cx="7832035" cy="55924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dirty="0">
                <a:latin typeface="Agency FB" panose="020B0503020202020204" pitchFamily="34" charset="0"/>
              </a:rPr>
            </a:br>
            <a:endParaRPr lang="es-SV" sz="27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897240-3987-4185-9301-FE46EBB249ED}"/>
              </a:ext>
            </a:extLst>
          </p:cNvPr>
          <p:cNvSpPr/>
          <p:nvPr/>
        </p:nvSpPr>
        <p:spPr>
          <a:xfrm>
            <a:off x="755375" y="927653"/>
            <a:ext cx="747422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8.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Divulgación de la ordenanza ambiental.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9. Pasivos ambientales en infraestructura.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10. Divulgación de boletines informativos.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11. Importancia de la participación en las mesas técnicas relacionadas a la gestión ambiental a nivel local, Departamental, Regional y Nacional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453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08649-FEC1-4C42-B7B6-3D5E386A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91" y="753517"/>
            <a:ext cx="7481222" cy="942761"/>
          </a:xfrm>
        </p:spPr>
        <p:txBody>
          <a:bodyPr>
            <a:normAutofit fontScale="90000"/>
          </a:bodyPr>
          <a:lstStyle/>
          <a:p>
            <a:r>
              <a:rPr lang="es-MX" sz="2000" u="sng" dirty="0">
                <a:latin typeface="Arial Black" panose="020B0A04020102020204" pitchFamily="34" charset="0"/>
              </a:rPr>
              <a:t>MANEJO INTEGRAL DE DESECHOS SOLIDOS.</a:t>
            </a:r>
            <a:br>
              <a:rPr lang="es-MX" sz="2000" u="sng" dirty="0">
                <a:latin typeface="Arial Black" panose="020B0A04020102020204" pitchFamily="34" charset="0"/>
              </a:rPr>
            </a:br>
            <a:r>
              <a:rPr lang="es-MX" sz="2000" u="sng" dirty="0">
                <a:latin typeface="Arial Black" panose="020B0A04020102020204" pitchFamily="34" charset="0"/>
              </a:rPr>
              <a:t>CAMPAÑAS DE RECOLECCION DE DESECHOS/RESIDUOS</a:t>
            </a:r>
            <a:r>
              <a:rPr lang="es-MX" sz="3900" u="sng" dirty="0"/>
              <a:t>.</a:t>
            </a:r>
            <a:endParaRPr lang="es-SV" sz="3900" u="sng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E1AB6-477D-4895-9F4F-20C6B7D93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885" y="1696278"/>
            <a:ext cx="7481221" cy="4156413"/>
          </a:xfrm>
        </p:spPr>
        <p:txBody>
          <a:bodyPr>
            <a:normAutofit/>
          </a:bodyPr>
          <a:lstStyle/>
          <a:p>
            <a:pPr algn="just"/>
            <a:r>
              <a:rPr lang="es-MX" sz="1600" dirty="0">
                <a:latin typeface="Arial Black" panose="020B0A04020102020204" pitchFamily="34" charset="0"/>
              </a:rPr>
              <a:t>LAS ACTIVIDADES EN MENCION SE EJECUTARON EN CADA UNA DE LAS COMUNIDADES DONSE SE ENCUENTRAN UBICADOS LOS </a:t>
            </a:r>
            <a:r>
              <a:rPr lang="es-MX" sz="1600">
                <a:latin typeface="Arial Black" panose="020B0A04020102020204" pitchFamily="34" charset="0"/>
              </a:rPr>
              <a:t>CENTROS ESCOLARES, </a:t>
            </a:r>
            <a:r>
              <a:rPr lang="es-MX" sz="1600" dirty="0">
                <a:latin typeface="Arial Black" panose="020B0A04020102020204" pitchFamily="34" charset="0"/>
              </a:rPr>
              <a:t>Y SE LLEVARON A CABO CON EL ACOMPAÑAMIENTO DE MAESTROS, ALUMNOS Y ALGUNOS MIEMBROS DE LAS ADESCOS Y DEL CONCEJO MUNICIPAL.</a:t>
            </a: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r>
              <a:rPr lang="es-MX" sz="1200" dirty="0">
                <a:latin typeface="Arial Black" panose="020B0A04020102020204" pitchFamily="34" charset="0"/>
              </a:rPr>
              <a:t>LOS SITIOS DONDE SE LLEVARON A CABO LAS CAMPAÑAS FUERON: EL ENTORNO DE LAS ESCUELAS, QUEBRADAS, CALLE PRINCIPAL Y CAMINOS VECINALES.</a:t>
            </a:r>
          </a:p>
          <a:p>
            <a:pPr algn="just"/>
            <a:r>
              <a:rPr lang="es-MX" sz="1200" dirty="0">
                <a:latin typeface="Arial Black" panose="020B0A04020102020204" pitchFamily="34" charset="0"/>
              </a:rPr>
              <a:t>ANTES DE CADA ACTIVIDAD EJECUTADA SE IMPARTIO UNA CHARLA A LOS INVOLUCRADOS SOBRE EL TIPO DE BASURA A RECOLECTAR Y MEDIDAS HIGIENICAS A TOMAR.</a:t>
            </a:r>
            <a:r>
              <a:rPr lang="es-MX" sz="1600" dirty="0">
                <a:latin typeface="Arial Black" panose="020B0A04020102020204" pitchFamily="34" charset="0"/>
              </a:rPr>
              <a:t> </a:t>
            </a: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just"/>
            <a:endParaRPr lang="es-MX" sz="1600" dirty="0">
              <a:latin typeface="Arial Black" panose="020B0A04020102020204" pitchFamily="34" charset="0"/>
            </a:endParaRP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l"/>
            <a:endParaRPr lang="es-MX" sz="1600" dirty="0">
              <a:latin typeface="Arial Black" panose="020B0A04020102020204" pitchFamily="34" charset="0"/>
            </a:endParaRPr>
          </a:p>
          <a:p>
            <a:pPr algn="l">
              <a:lnSpc>
                <a:spcPct val="200000"/>
              </a:lnSpc>
            </a:pPr>
            <a:endParaRPr lang="es-SV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215136-9725-40F4-93E5-44D52BBBE0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91" y="2938557"/>
            <a:ext cx="2047875" cy="153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524DDB-8005-4E08-9F8A-9528580D6A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1" y="2938557"/>
            <a:ext cx="2232621" cy="153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0B98C6-3319-4A4D-BEA4-7595E37732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97" y="2938557"/>
            <a:ext cx="2342159" cy="1538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78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243B5-79B5-4F36-B78B-0D26A0A6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1046322"/>
            <a:ext cx="6798735" cy="1303867"/>
          </a:xfrm>
        </p:spPr>
        <p:txBody>
          <a:bodyPr>
            <a:normAutofit fontScale="90000"/>
          </a:bodyPr>
          <a:lstStyle/>
          <a:p>
            <a:br>
              <a:rPr lang="es-SV" sz="5600" b="1" dirty="0">
                <a:latin typeface="Algerian" panose="04020705040A02060702" pitchFamily="82" charset="0"/>
              </a:rPr>
            </a:br>
            <a:endParaRPr lang="es-SV" sz="3900" b="1" dirty="0">
              <a:latin typeface="Algerian" panose="04020705040A02060702" pitchFamily="82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A39289-6561-4A87-A9A7-62EC357C56C3}"/>
              </a:ext>
            </a:extLst>
          </p:cNvPr>
          <p:cNvSpPr/>
          <p:nvPr/>
        </p:nvSpPr>
        <p:spPr>
          <a:xfrm>
            <a:off x="1017840" y="4880414"/>
            <a:ext cx="6798734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S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BDF717-A04B-4251-B811-0C5558481E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515292"/>
            <a:ext cx="2363857" cy="178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6748D4-4193-4A39-8C4A-25D92763F0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54" y="2498648"/>
            <a:ext cx="2168386" cy="178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BBFB55-47AF-4A2E-AE91-7CBAC6BCBDF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31" y="2498648"/>
            <a:ext cx="2425149" cy="181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3290D3F-3DFD-4E4D-A4FE-A1A1AA09D060}"/>
              </a:ext>
            </a:extLst>
          </p:cNvPr>
          <p:cNvSpPr/>
          <p:nvPr/>
        </p:nvSpPr>
        <p:spPr>
          <a:xfrm>
            <a:off x="946060" y="1312192"/>
            <a:ext cx="7447353" cy="5429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 DE TRABAJO DE PERSONAL DE LA MUNICIPALIDAD, CONCEJALES Y MIEMBROS DEL COMITÉ AMBIENTAL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SV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marL="2159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FOTO1.                             FOTO 2.                  FOTO 3.</a:t>
            </a:r>
          </a:p>
          <a:p>
            <a:pPr marL="2159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F1.- RECOLECCION DE BASURA: EL CONCEJAL DON CARLOS CRUZ- CASERIO LOS VASQUEZ, PUNTO DE LLEGADA Y SALIDA DEL BUS.</a:t>
            </a:r>
          </a:p>
          <a:p>
            <a:pPr marL="2159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F2.-  BARRIO EL CENTRO- SENSEMBRA- ARNOLDO MARTINEZ, EMPLEADO MUNICIPAL.</a:t>
            </a:r>
          </a:p>
          <a:p>
            <a:pPr marL="2159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F3.- COMITÉ AMBIENTAL REUNIDOS FRENTE A EL CENTRO ESCOLAR PARA DAR INICIO A DOS ACTIVIDADES: RECOGER BASURA Y ABATIZAR.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42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850CB3-2B22-42F4-8F6E-2F4B0C08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5" y="2663687"/>
            <a:ext cx="6495773" cy="800240"/>
          </a:xfrm>
        </p:spPr>
        <p:txBody>
          <a:bodyPr>
            <a:normAutofit fontScale="90000"/>
          </a:bodyPr>
          <a:lstStyle/>
          <a:p>
            <a:r>
              <a:rPr lang="es-SV" sz="2000" u="sng" dirty="0">
                <a:latin typeface="Arial Black" panose="020B0A04020102020204" pitchFamily="34" charset="0"/>
              </a:rPr>
              <a:t>GESTION INTEGRADA DEL RECURSO HIDRICO.</a:t>
            </a:r>
            <a:br>
              <a:rPr lang="es-SV" sz="2000" u="sng" dirty="0">
                <a:latin typeface="Arial Black" panose="020B0A04020102020204" pitchFamily="34" charset="0"/>
              </a:rPr>
            </a:br>
            <a:br>
              <a:rPr lang="es-SV" sz="2000" u="sng" dirty="0">
                <a:latin typeface="Arial Black" panose="020B0A04020102020204" pitchFamily="34" charset="0"/>
              </a:rPr>
            </a:br>
            <a:br>
              <a:rPr lang="es-SV" sz="2000" dirty="0">
                <a:latin typeface="Arial Black" panose="020B0A04020102020204" pitchFamily="34" charset="0"/>
              </a:rPr>
            </a:br>
            <a:br>
              <a:rPr lang="es-SV" sz="2000" dirty="0">
                <a:latin typeface="Arial Black" panose="020B0A04020102020204" pitchFamily="34" charset="0"/>
              </a:rPr>
            </a:br>
            <a:br>
              <a:rPr lang="es-SV" sz="2000" dirty="0">
                <a:latin typeface="Arial Black" panose="020B0A04020102020204" pitchFamily="34" charset="0"/>
              </a:rPr>
            </a:br>
            <a:br>
              <a:rPr lang="es-SV" sz="2000" dirty="0">
                <a:latin typeface="Arial Black" panose="020B0A04020102020204" pitchFamily="34" charset="0"/>
              </a:rPr>
            </a:br>
            <a:br>
              <a:rPr lang="es-SV" sz="2000" dirty="0">
                <a:latin typeface="Arial Black" panose="020B0A04020102020204" pitchFamily="34" charset="0"/>
              </a:rPr>
            </a:br>
            <a:endParaRPr lang="es-SV" sz="2000" dirty="0">
              <a:latin typeface="Arial Black" panose="020B0A0402010202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BB34285-B5DF-4BFB-B75D-13CA24840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383" y="3233530"/>
            <a:ext cx="7341704" cy="2782957"/>
          </a:xfrm>
        </p:spPr>
        <p:txBody>
          <a:bodyPr/>
          <a:lstStyle/>
          <a:p>
            <a:pPr algn="just"/>
            <a:endParaRPr lang="es-SV" sz="1400" dirty="0">
              <a:latin typeface="Arial Black" panose="020B0A04020102020204" pitchFamily="34" charset="0"/>
            </a:endParaRPr>
          </a:p>
          <a:p>
            <a:pPr algn="just"/>
            <a:endParaRPr lang="es-SV" sz="1400" dirty="0">
              <a:latin typeface="Arial Black" panose="020B0A04020102020204" pitchFamily="34" charset="0"/>
            </a:endParaRPr>
          </a:p>
          <a:p>
            <a:pPr algn="just"/>
            <a:endParaRPr lang="es-SV" sz="1400" dirty="0">
              <a:latin typeface="Arial Black" panose="020B0A04020102020204" pitchFamily="34" charset="0"/>
            </a:endParaRPr>
          </a:p>
          <a:p>
            <a:pPr algn="just"/>
            <a:endParaRPr lang="es-SV" sz="1400" dirty="0">
              <a:latin typeface="Arial Black" panose="020B0A04020102020204" pitchFamily="34" charset="0"/>
            </a:endParaRPr>
          </a:p>
          <a:p>
            <a:pPr algn="just"/>
            <a:r>
              <a:rPr lang="es-SV" sz="1400" dirty="0">
                <a:latin typeface="Arial Black" panose="020B0A04020102020204" pitchFamily="34" charset="0"/>
              </a:rPr>
              <a:t>CONSTRUCCION DE RESERVORIOS/ESTANQUES PARA CAPTACION DE AGUA LLUVIA PARA LA PRODUCCION DE PECES Y RIEGO PARA PEQUEÑAS PARCELAS DE HORTALIZAS.</a:t>
            </a:r>
          </a:p>
          <a:p>
            <a:pPr algn="just"/>
            <a:r>
              <a:rPr lang="es-SV" sz="1400" dirty="0">
                <a:latin typeface="Arial Black" panose="020B0A04020102020204" pitchFamily="34" charset="0"/>
              </a:rPr>
              <a:t>PROTECCION DE LAS FUENTES DE AGUA CON PROGRAMAS DE REFORESTACION.</a:t>
            </a:r>
            <a:endParaRPr lang="es-SV" dirty="0"/>
          </a:p>
        </p:txBody>
      </p:sp>
      <p:pic>
        <p:nvPicPr>
          <p:cNvPr id="5" name="Imagen 4" descr="C:\Users\AGRICOLA\Desktop\FOTOS FEBRERO\20 y 21 Feb. 18. ESTANQUES\100NIKON\DSCN7563.JPG">
            <a:extLst>
              <a:ext uri="{FF2B5EF4-FFF2-40B4-BE49-F238E27FC236}">
                <a16:creationId xmlns:a16="http://schemas.microsoft.com/office/drawing/2014/main" id="{4011A9D9-9912-4DA2-83E2-B452300D04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5" y="1655049"/>
            <a:ext cx="229552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FE5713-C5CB-49AE-837E-D6F048335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49" y="1625051"/>
            <a:ext cx="2146852" cy="14587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B5E3B03-5DA8-4F94-A798-1A5531C0E1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13" y="3133338"/>
            <a:ext cx="2150487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665758-8026-424F-97F5-D1298675F6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25" y="3155169"/>
            <a:ext cx="2150487" cy="141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3941B38-FF4C-432D-8790-84FC155BA34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86" y="1626227"/>
            <a:ext cx="2303988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509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8063E-C511-415B-9FCE-23ED8332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0574"/>
            <a:ext cx="7886700" cy="591046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s-SV" sz="2500" dirty="0">
                <a:latin typeface="Algerian" panose="04020705040A02060702" pitchFamily="82" charset="0"/>
              </a:rPr>
            </a:br>
            <a:br>
              <a:rPr lang="es-SV" sz="2700" dirty="0">
                <a:latin typeface="Algerian" panose="04020705040A02060702" pitchFamily="82" charset="0"/>
              </a:rPr>
            </a:br>
            <a:endParaRPr lang="es-SV" sz="2700" dirty="0">
              <a:latin typeface="Algerian" panose="04020705040A02060702" pitchFamily="8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59F82C-A20D-4B81-A9DE-59FEB917C4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9" y="1207810"/>
            <a:ext cx="2334038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24213B-BDF8-4742-B4B1-1E939A49E9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91" y="1207811"/>
            <a:ext cx="2436911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50A104-C5F1-4B0F-90A9-A319D223F3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16" y="1207810"/>
            <a:ext cx="2261833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5988DA0-817C-42AF-A933-965FA1084809}"/>
              </a:ext>
            </a:extLst>
          </p:cNvPr>
          <p:cNvSpPr txBox="1"/>
          <p:nvPr/>
        </p:nvSpPr>
        <p:spPr>
          <a:xfrm>
            <a:off x="887896" y="583096"/>
            <a:ext cx="737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CONSTRUCCION DE PLANTA PURIFICADORA /POTABILIZADORA DE AGUA LLUVIA.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7A2566-B664-4C98-A215-2F07D69778E5}"/>
              </a:ext>
            </a:extLst>
          </p:cNvPr>
          <p:cNvSpPr txBox="1"/>
          <p:nvPr/>
        </p:nvSpPr>
        <p:spPr>
          <a:xfrm>
            <a:off x="994639" y="3210459"/>
            <a:ext cx="6718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UBICACIÓN: CENTRO ESCOLAR DE CASERIO EL GUARUMAL</a:t>
            </a:r>
            <a:r>
              <a:rPr kumimoji="0" lang="es-S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s-SV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MONTO DEL PROYECTO: $42,650.00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CONTRAPARTIDA MUNICIPAL</a:t>
            </a:r>
            <a:r>
              <a:rPr kumimoji="0" lang="es-S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 $ 15,650.00</a:t>
            </a:r>
          </a:p>
        </p:txBody>
      </p:sp>
      <p:pic>
        <p:nvPicPr>
          <p:cNvPr id="12" name="Imagen 11" descr="J:\F. JUNIO 2018\04 Junio 18\100NIKON\DSCN8388.JPG">
            <a:extLst>
              <a:ext uri="{FF2B5EF4-FFF2-40B4-BE49-F238E27FC236}">
                <a16:creationId xmlns:a16="http://schemas.microsoft.com/office/drawing/2014/main" id="{346E1C4F-7B39-4B91-A05A-37CD4E16F36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40" y="3028924"/>
            <a:ext cx="2334038" cy="1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J:\F. ENERO 2018\22 Enero 18. GUARUMAL\100NIKON\DSCN7342.JPG">
            <a:extLst>
              <a:ext uri="{FF2B5EF4-FFF2-40B4-BE49-F238E27FC236}">
                <a16:creationId xmlns:a16="http://schemas.microsoft.com/office/drawing/2014/main" id="{3EFD6421-8E42-4FC4-815E-F05AF030CF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14" y="3042989"/>
            <a:ext cx="2261835" cy="165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J:\F-MAYO 2018\22.23 Mayo 18\DSCN8276.JPG">
            <a:extLst>
              <a:ext uri="{FF2B5EF4-FFF2-40B4-BE49-F238E27FC236}">
                <a16:creationId xmlns:a16="http://schemas.microsoft.com/office/drawing/2014/main" id="{BBC21037-3AB5-4CC5-8653-2363112C4C5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91" y="3042988"/>
            <a:ext cx="2436910" cy="1647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3244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1934A-344C-4C84-86EC-76876CD7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6" y="2436671"/>
            <a:ext cx="6766063" cy="9923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s-SV" sz="3000" dirty="0">
                <a:latin typeface="Algerian" panose="04020705040A02060702" pitchFamily="82" charset="0"/>
              </a:rPr>
            </a:br>
            <a:br>
              <a:rPr lang="es-SV" sz="2500" dirty="0"/>
            </a:br>
            <a:br>
              <a:rPr lang="es-SV" sz="2500" dirty="0"/>
            </a:br>
            <a:endParaRPr lang="es-SV" sz="25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F2B7C2-29DC-4009-853B-334066C031B5}"/>
              </a:ext>
            </a:extLst>
          </p:cNvPr>
          <p:cNvSpPr txBox="1"/>
          <p:nvPr/>
        </p:nvSpPr>
        <p:spPr>
          <a:xfrm>
            <a:off x="940905" y="675818"/>
            <a:ext cx="727544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              </a:t>
            </a: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MANEJO DE BOSQUES.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 CUMPLIMIENTO Y EJECUCION DE LAS LEYES AMBIENTALES, SE LLEVAN A CABO ACTIVIDADES COMO LAS SIGUIENTES: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CAPACITACION.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CELEBRACION DEL DIA INTERNACIONAL DEL MEDIO AMBIENTE.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ENTREGA DE ARBOLES PARA REFORESTACION.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IMPLEMENTACION DEL VIVERO MUNICIPAL.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SIEMBRA.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MONITOREO Y SEGUIMIENTO.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Imagen 4" descr="J:\F-MAYO 2018\29.30.31 Mayo.- PLANTATON\100NIKON\DSCN8342.JPG">
            <a:extLst>
              <a:ext uri="{FF2B5EF4-FFF2-40B4-BE49-F238E27FC236}">
                <a16:creationId xmlns:a16="http://schemas.microsoft.com/office/drawing/2014/main" id="{33FE9EAE-D3C4-403D-88A1-9BD46EC056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8" y="1257580"/>
            <a:ext cx="2411895" cy="161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5E788E5-3189-4228-9A26-3F0359CD89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78" y="1257580"/>
            <a:ext cx="2237547" cy="161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J:\F. JUNIO 2018\05 Junio 18.- PLANTATON 2018\100NIKON\DSCN8420.JPG">
            <a:extLst>
              <a:ext uri="{FF2B5EF4-FFF2-40B4-BE49-F238E27FC236}">
                <a16:creationId xmlns:a16="http://schemas.microsoft.com/office/drawing/2014/main" id="{2850BCF7-0525-49B0-98F0-E870D4E1833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60" y="1239222"/>
            <a:ext cx="2237546" cy="163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J:\F- FEBRERO 18\19 Feb. 18. INCENDIO\100NIKON\DSCN7555.JPG">
            <a:extLst>
              <a:ext uri="{FF2B5EF4-FFF2-40B4-BE49-F238E27FC236}">
                <a16:creationId xmlns:a16="http://schemas.microsoft.com/office/drawing/2014/main" id="{D7AA46DC-D213-414C-88D4-748752CABBB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7" y="2946879"/>
            <a:ext cx="2234565" cy="139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FA9FE2F-E276-40FD-9095-AAE90226440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77" y="2946879"/>
            <a:ext cx="2237547" cy="1390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153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8083D-34F1-4629-B1E7-DF62F851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1" y="3311311"/>
            <a:ext cx="7886700" cy="32352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s-SV" sz="3200" dirty="0">
                <a:latin typeface="Algerian" panose="04020705040A02060702" pitchFamily="82" charset="0"/>
              </a:rPr>
            </a:br>
            <a:br>
              <a:rPr lang="es-SV" sz="3000" dirty="0"/>
            </a:br>
            <a:br>
              <a:rPr lang="es-SV" sz="3000" dirty="0"/>
            </a:br>
            <a:endParaRPr lang="es-SV" sz="3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E23A64-28A9-4A0C-BAE8-1C170B30595A}"/>
              </a:ext>
            </a:extLst>
          </p:cNvPr>
          <p:cNvSpPr txBox="1"/>
          <p:nvPr/>
        </p:nvSpPr>
        <p:spPr>
          <a:xfrm>
            <a:off x="1126434" y="887895"/>
            <a:ext cx="69706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                                  </a:t>
            </a: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MANEJO DE SUELOS.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ESTA ACTIVIDAD ESTA ENFOCADA ESPECIFICAMENTE PARA: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EVITAR DEFORESTACION TOTAL CUANDO SE HACEN CULTIVOS DE GRANOS BASICOS, ESPECIALMENTE.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CONTRUIR OBRAS DE CONSERVACION Y RECUPERACION DE SUELO Y AGUA ( ACEQUIAS DE INFILTRACION) etc.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SEMBRAR DONDE SE DEBE SEMBRAR.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EVITAR QUEMAS.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SV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07F95C-C078-41F9-A42F-26A5042F62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2" y="1257227"/>
            <a:ext cx="2358887" cy="168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C7891D-05C7-4D30-9175-325337429A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1257226"/>
            <a:ext cx="2266123" cy="168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EB55FE-A8A4-4181-9F46-2360773D30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3" y="1257226"/>
            <a:ext cx="2213113" cy="1684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13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F214A-7855-4A57-9D95-C2DDB93E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8956"/>
            <a:ext cx="7886700" cy="52081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s-SV" sz="2700" dirty="0">
                <a:latin typeface="Agency FB" panose="020B0503020202020204" pitchFamily="34" charset="0"/>
              </a:rPr>
            </a:br>
            <a:br>
              <a:rPr lang="es-SV" sz="2800" dirty="0">
                <a:latin typeface="Agency FB" panose="020B0503020202020204" pitchFamily="34" charset="0"/>
              </a:rPr>
            </a:br>
            <a:br>
              <a:rPr lang="es-SV" sz="3000" dirty="0"/>
            </a:br>
            <a:endParaRPr lang="es-SV" sz="3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437326-1D96-44D5-93D7-5AB5BE2F5DAE}"/>
              </a:ext>
            </a:extLst>
          </p:cNvPr>
          <p:cNvSpPr txBox="1"/>
          <p:nvPr/>
        </p:nvSpPr>
        <p:spPr>
          <a:xfrm>
            <a:off x="755374" y="1046923"/>
            <a:ext cx="759349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                              </a:t>
            </a: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MANEJO DE PESTICIDAS.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LLAMESE PESTICIDAS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TODOS LOS QUIMICOS UTILIZADOS PARA CONTROL DE MALEZAS, ENFERMEDADES Y PLAGAS EN ANIMALES Y PLANTAS.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 MUNICIPIO CUENTA CON SEIS (6) CASETAS PARA DEPÓSITAR LOS ENVASES PLASTICOS, UBICADOS EN PUNTOS ESTRATEGICOS: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CUATRO EN CASERIO EL GUARUMAL.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UNO EN CASERIO LOS ANDRADES/ARGUETA Y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UNO EN CASERIO RODEO CENTRO.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 SER DESALOJADOS SON TRASLADADOS A LAS OFICINAS DE EL CENTA DE GOTERA.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 OBJETIVO: NO CONTAMINAR FUENTES DE AGUA SUBTERRANEAS Y SUPERFICIALES.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041469-5867-420F-BCB4-23F0028A12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51113"/>
            <a:ext cx="2213113" cy="168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4E780B-DE80-4708-AB1B-D48F48A39F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54" y="1444487"/>
            <a:ext cx="2510459" cy="166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1C755F-FF6D-41FE-B0C3-58C509C5F6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78" y="1451113"/>
            <a:ext cx="2379593" cy="16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86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A0458-7CF8-46B6-BC44-DE32F35B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1" y="622852"/>
            <a:ext cx="7527235" cy="543339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SV" sz="2700" b="1" dirty="0">
                <a:latin typeface="Agency FB" panose="020B0503020202020204" pitchFamily="34" charset="0"/>
              </a:rPr>
              <a:t>LG AMS 01/2018 CONSTRUCCION DE CONCRETO HIDRAHULICO EN CASERIO LOS CRUCES, CANTON EL LIMON, MUNICIPIO DE SENSEMBRA, DEPARTAMENTO DE MORAZAN.</a:t>
            </a: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b="1" dirty="0">
                <a:latin typeface="Agency FB" panose="020B0503020202020204" pitchFamily="34" charset="0"/>
              </a:rPr>
            </a:b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Carpeta       $ 1,434.41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Supervisión   $ 2,512.00 </a:t>
            </a:r>
            <a:br>
              <a:rPr lang="es-SV" sz="2700" dirty="0">
                <a:latin typeface="Agency FB" panose="020B0503020202020204" pitchFamily="34" charset="0"/>
              </a:rPr>
            </a:br>
            <a:r>
              <a:rPr lang="es-SV" sz="2700" dirty="0">
                <a:latin typeface="Agency FB" panose="020B0503020202020204" pitchFamily="34" charset="0"/>
              </a:rPr>
              <a:t> Ejecución         </a:t>
            </a:r>
            <a:r>
              <a:rPr lang="es-SV" sz="2700" u="sng" dirty="0">
                <a:latin typeface="Agency FB" panose="020B0503020202020204" pitchFamily="34" charset="0"/>
              </a:rPr>
              <a:t>$ 47,500.00</a:t>
            </a:r>
            <a:br>
              <a:rPr lang="es-SV" sz="2700" u="sng" dirty="0">
                <a:latin typeface="Agency FB" panose="020B0503020202020204" pitchFamily="34" charset="0"/>
              </a:rPr>
            </a:br>
            <a:r>
              <a:rPr lang="es-SV" sz="2700" b="1" dirty="0">
                <a:latin typeface="Agency FB" panose="020B0503020202020204" pitchFamily="34" charset="0"/>
              </a:rPr>
              <a:t>Monto  total    $ 51,446.41</a:t>
            </a:r>
            <a:endParaRPr lang="es-SV" sz="2700" dirty="0"/>
          </a:p>
        </p:txBody>
      </p:sp>
    </p:spTree>
    <p:extLst>
      <p:ext uri="{BB962C8B-B14F-4D97-AF65-F5344CB8AC3E}">
        <p14:creationId xmlns:p14="http://schemas.microsoft.com/office/powerpoint/2010/main" val="26025585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F843D-DA15-44D8-AFA4-8DE32E2C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696430"/>
            <a:ext cx="7759976" cy="52935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s-SV" sz="2800" b="1" dirty="0">
                <a:latin typeface="Agency FB" panose="020B0503020202020204" pitchFamily="34" charset="0"/>
              </a:rPr>
            </a:br>
            <a:endParaRPr lang="es-SV" sz="3000" b="1" dirty="0">
              <a:latin typeface="Agency FB" panose="020B0503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B77534-C569-4C17-9FFF-55CA729048D5}"/>
              </a:ext>
            </a:extLst>
          </p:cNvPr>
          <p:cNvSpPr txBox="1"/>
          <p:nvPr/>
        </p:nvSpPr>
        <p:spPr>
          <a:xfrm>
            <a:off x="954158" y="1298713"/>
            <a:ext cx="74344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</a:t>
            </a:r>
            <a:r>
              <a:rPr kumimoji="0" lang="es-MX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MANEJO DE ESTIERCOLES EN EL SECTOR GANADERO.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CUANDO LOS POTREROS Y PORQUERIZAS ESTAN UBICADOS EN  TERRENOS CON PENDIENTES MUY PRONUNCIADAS, Y LOS ESTIERCOLES NO SE RECOGEN NI TAMPOCO SON MANEJADOS, SON ARRASTRADOS POR LA LLUVIA HACIA LAS QUEBRADAS, RIOS Y OTROS AFLUENTES CERCANOS, CONTAMINADOLOS.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LOS ESTIERCOLES PUEDEN SER DE BOVINOS, PORCINOS, CABALLAR Y HASTA DE HUMANOS.</a:t>
            </a:r>
            <a:endParaRPr kumimoji="0" lang="es-S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E0E03A-BC3D-4044-B189-757C219D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1631947"/>
            <a:ext cx="3419061" cy="18931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2E3BAF-3B28-4F63-A8B8-6E2BDE734D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1681223"/>
            <a:ext cx="2028409" cy="1539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376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E1AED4-7FE8-41D2-851A-771BC168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3538331"/>
            <a:ext cx="7620000" cy="2623930"/>
          </a:xfrm>
          <a:prstGeom prst="rect">
            <a:avLst/>
          </a:prstGeom>
        </p:spPr>
      </p:pic>
      <p:pic>
        <p:nvPicPr>
          <p:cNvPr id="4" name="Picture 2" descr="C:\Users\USER\Pictures\GRACIAS.gif">
            <a:extLst>
              <a:ext uri="{FF2B5EF4-FFF2-40B4-BE49-F238E27FC236}">
                <a16:creationId xmlns:a16="http://schemas.microsoft.com/office/drawing/2014/main" id="{5A28910F-99F0-4E51-8790-24CFCFE4F4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5941"/>
            <a:ext cx="7924800" cy="33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9275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2351" y="769257"/>
            <a:ext cx="7009192" cy="5065486"/>
          </a:xfrm>
        </p:spPr>
        <p:txBody>
          <a:bodyPr>
            <a:normAutofit/>
          </a:bodyPr>
          <a:lstStyle/>
          <a:p>
            <a:r>
              <a:rPr lang="es-SV" sz="8000" dirty="0"/>
              <a:t>Unidad </a:t>
            </a:r>
            <a:br>
              <a:rPr lang="es-SV" sz="8000" dirty="0"/>
            </a:br>
            <a:r>
              <a:rPr lang="es-SV" sz="8000" dirty="0"/>
              <a:t>Municipal de la Mujer, Niñez y Adolescencia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78465" y="1641412"/>
            <a:ext cx="6595534" cy="4338473"/>
          </a:xfrm>
        </p:spPr>
        <p:txBody>
          <a:bodyPr>
            <a:noAutofit/>
          </a:bodyPr>
          <a:lstStyle/>
          <a:p>
            <a:r>
              <a:rPr lang="es-SV" sz="5000" dirty="0"/>
              <a:t>Charlas a madres y padres sobre los temas: Disciplina Familiar y Responsabilidades Maternales y Paternales en los Centros Escolares de Sensembra 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3 Imagen" descr="C:\Users\USER\Pictures\2018\reuniones 2018\reunion con madres y padres guarumal y los martinez\20180126_130410.jpg"/>
          <p:cNvPicPr/>
          <p:nvPr/>
        </p:nvPicPr>
        <p:blipFill>
          <a:blip r:embed="rId2" cstate="print">
            <a:lum bright="20000" contrast="20000"/>
          </a:blip>
          <a:srcRect t="26946"/>
          <a:stretch>
            <a:fillRect/>
          </a:stretch>
        </p:blipFill>
        <p:spPr bwMode="auto">
          <a:xfrm>
            <a:off x="601545" y="530699"/>
            <a:ext cx="5276741" cy="30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reuniones 2018\reunion con madres y padres guarumal y los martinez\20180129_134036.jpg"/>
          <p:cNvPicPr/>
          <p:nvPr/>
        </p:nvPicPr>
        <p:blipFill>
          <a:blip r:embed="rId3" cstate="print">
            <a:lum bright="10000" contrast="10000"/>
          </a:blip>
          <a:srcRect t="11364"/>
          <a:stretch>
            <a:fillRect/>
          </a:stretch>
        </p:blipFill>
        <p:spPr bwMode="auto">
          <a:xfrm>
            <a:off x="3614057" y="3599543"/>
            <a:ext cx="4990231" cy="268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3 Imagen" descr="C:\Users\USER\Desktop\fotos 2019\20190320_125138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773715" y="3672114"/>
            <a:ext cx="4838094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Desktop\fotos  2018\20181017_130314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3121" y="538315"/>
            <a:ext cx="5012308" cy="287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3608" y="785070"/>
            <a:ext cx="6595534" cy="1822514"/>
          </a:xfrm>
        </p:spPr>
        <p:txBody>
          <a:bodyPr>
            <a:normAutofit fontScale="90000"/>
          </a:bodyPr>
          <a:lstStyle/>
          <a:p>
            <a:r>
              <a:rPr lang="es-ES" dirty="0"/>
              <a:t>Capacitación a  Docentes de los 6 Centros Escolares del Municipio de Sensembra sobre la LEPINA. </a:t>
            </a:r>
            <a:endParaRPr lang="es-SV" dirty="0"/>
          </a:p>
        </p:txBody>
      </p:sp>
      <p:pic>
        <p:nvPicPr>
          <p:cNvPr id="4" name="3 Imagen" descr="C:\Users\USER\Pictures\2018\reuniones 2018\reinion de lepina adocentes\20180206_094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902" y="2477945"/>
            <a:ext cx="3079297" cy="173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reuniones 2018\reinion de lepina adocentes\20180206_1221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8971" y="2464460"/>
            <a:ext cx="3053650" cy="1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reuniones 2018\reinion de lepina adocentes\20180206_1018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4696" y="4064000"/>
            <a:ext cx="3513818" cy="21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628" y="625413"/>
            <a:ext cx="7982857" cy="971158"/>
          </a:xfrm>
        </p:spPr>
        <p:txBody>
          <a:bodyPr>
            <a:normAutofit fontScale="90000"/>
          </a:bodyPr>
          <a:lstStyle/>
          <a:p>
            <a:r>
              <a:rPr lang="es-SV" dirty="0"/>
              <a:t>Reuniones de la mesa Intersectorial un día por mes.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3 Imagen" descr="C:\Users\USER\Pictures\2018\reuniones 2018\20180219_1344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53" y="1460867"/>
            <a:ext cx="3539217" cy="177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reuniones 2018\20180319_135118-1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901324" y="1921516"/>
            <a:ext cx="3676619" cy="195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reuniones 2018\reunion de fis dl junio\20180618_145031.jpg"/>
          <p:cNvPicPr/>
          <p:nvPr/>
        </p:nvPicPr>
        <p:blipFill>
          <a:blip r:embed="rId4" cstate="print"/>
          <a:srcRect t="21918"/>
          <a:stretch>
            <a:fillRect/>
          </a:stretch>
        </p:blipFill>
        <p:spPr bwMode="auto">
          <a:xfrm>
            <a:off x="603478" y="3866004"/>
            <a:ext cx="3750807" cy="163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ER\Pictures\2018\reuniones 2018\reunio de fis dl en julio\20180723_1342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0972" y="4455885"/>
            <a:ext cx="3611162" cy="201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485" y="537028"/>
            <a:ext cx="8287658" cy="1596571"/>
          </a:xfrm>
        </p:spPr>
        <p:txBody>
          <a:bodyPr>
            <a:normAutofit fontScale="90000"/>
          </a:bodyPr>
          <a:lstStyle/>
          <a:p>
            <a:r>
              <a:rPr lang="es-SV" dirty="0"/>
              <a:t>Desarrollo del programa “Familia Fuerte” en Centro Escolar de Canton El Rodeo Centro </a:t>
            </a:r>
            <a:br>
              <a:rPr lang="es-SV" dirty="0"/>
            </a:br>
            <a:r>
              <a:rPr lang="es-SV" dirty="0"/>
              <a:t>del 28/2/18  al 9/5/18</a:t>
            </a:r>
          </a:p>
        </p:txBody>
      </p:sp>
      <p:pic>
        <p:nvPicPr>
          <p:cNvPr id="4" name="3 Imagen" descr="C:\Users\USER\Pictures\2018\reuniones 2018\FAMILIA FUERTES DEL RODEO\PRIMERA JORNADA\20180228_1357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340" y="2089180"/>
            <a:ext cx="2647950" cy="148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reuniones 2018\FAMILIA FUERTES DEL RODEO\PRIMERA JORNADA\20180228_1349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8901" y="2135401"/>
            <a:ext cx="2638425" cy="148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reuniones 2018\FAMILIA FUERTES DEL RODEO\SEGUNDA JORNADA\20180307_1357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70" y="4700893"/>
            <a:ext cx="2960633" cy="166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ER\Pictures\2018\reuniones 2018\FAMILIA FUERTES DEL RODEO\SEXTA JORNADA\20180418_1329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639" y="4912179"/>
            <a:ext cx="2777066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USER\Pictures\2018\reuniones 2018\FAMILIA FUERTES DEL RODEO\SEPTIMA CLAUSURA\20180509_140724.jpg"/>
          <p:cNvPicPr/>
          <p:nvPr/>
        </p:nvPicPr>
        <p:blipFill>
          <a:blip r:embed="rId6" cstate="print"/>
          <a:srcRect b="19249"/>
          <a:stretch>
            <a:fillRect/>
          </a:stretch>
        </p:blipFill>
        <p:spPr bwMode="auto">
          <a:xfrm>
            <a:off x="3075290" y="3193143"/>
            <a:ext cx="3514196" cy="175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2172" y="566057"/>
            <a:ext cx="7997372" cy="696686"/>
          </a:xfrm>
        </p:spPr>
        <p:txBody>
          <a:bodyPr>
            <a:normAutofit fontScale="90000"/>
          </a:bodyPr>
          <a:lstStyle/>
          <a:p>
            <a:r>
              <a:rPr lang="es-SV" dirty="0"/>
              <a:t>Celebración del día de la Familia </a:t>
            </a:r>
          </a:p>
        </p:txBody>
      </p:sp>
      <p:pic>
        <p:nvPicPr>
          <p:cNvPr id="4" name="3 Imagen" descr="C:\Users\USER\Pictures\2018\dia de la familia 2018 imagenes\34070959_2050214865299182_8953797650017157120_n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78613" y="1222904"/>
            <a:ext cx="3775673" cy="169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dia de la familia 2018 imagenes\34089314_2050214698632532_5540922422212952064_n.jpg"/>
          <p:cNvPicPr/>
          <p:nvPr/>
        </p:nvPicPr>
        <p:blipFill>
          <a:blip r:embed="rId3" cstate="print">
            <a:lum bright="20000" contrast="20000"/>
          </a:blip>
          <a:srcRect l="9770" r="10146"/>
          <a:stretch>
            <a:fillRect/>
          </a:stretch>
        </p:blipFill>
        <p:spPr bwMode="auto">
          <a:xfrm>
            <a:off x="4818743" y="2017486"/>
            <a:ext cx="3730171" cy="189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dia de la familia 2018 imagenes\34091858_2050215431965792_1165644438983147520_n.jpg"/>
          <p:cNvPicPr/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70597" y="3763066"/>
            <a:ext cx="3712978" cy="208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ER\Pictures\2018\dia de la familia 2018 imagenes\34034789_2050215168632485_1308308228760666112_n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152571" y="4368800"/>
            <a:ext cx="3593562" cy="201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8063E-C511-415B-9FCE-23ED8332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0574"/>
            <a:ext cx="7886700" cy="591046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SV" sz="2500" b="1" dirty="0">
                <a:latin typeface="Agency FB" panose="020B0503020202020204" pitchFamily="34" charset="0"/>
              </a:rPr>
              <a:t>LG AMS 08/2018 APERTURA DE CALLE DE COPINOLERA A CASA COMUNAL, CANTON EL RODEO, MUNICIPIO DE SENSEMBRA, DEPARTAMENTO DE MORAZAN. </a:t>
            </a:r>
            <a:br>
              <a:rPr lang="es-SV" sz="2500" b="1" dirty="0">
                <a:latin typeface="Agency FB" panose="020B0503020202020204" pitchFamily="34" charset="0"/>
              </a:rPr>
            </a:br>
            <a:br>
              <a:rPr lang="es-SV" sz="2500" b="1" dirty="0">
                <a:latin typeface="Agency FB" panose="020B0503020202020204" pitchFamily="34" charset="0"/>
              </a:rPr>
            </a:br>
            <a:r>
              <a:rPr lang="es-SV" sz="2500" dirty="0">
                <a:latin typeface="Agency FB" panose="020B0503020202020204" pitchFamily="34" charset="0"/>
              </a:rPr>
              <a:t>Carpeta          $ 1,322.54 </a:t>
            </a:r>
            <a:br>
              <a:rPr lang="es-SV" sz="2500" dirty="0">
                <a:latin typeface="Agency FB" panose="020B0503020202020204" pitchFamily="34" charset="0"/>
              </a:rPr>
            </a:br>
            <a:r>
              <a:rPr lang="es-SV" sz="2500" dirty="0">
                <a:latin typeface="Agency FB" panose="020B0503020202020204" pitchFamily="34" charset="0"/>
              </a:rPr>
              <a:t>Supervisión      $ 2,320.00  </a:t>
            </a:r>
            <a:br>
              <a:rPr lang="es-SV" sz="2500" dirty="0">
                <a:latin typeface="Agency FB" panose="020B0503020202020204" pitchFamily="34" charset="0"/>
              </a:rPr>
            </a:br>
            <a:r>
              <a:rPr lang="es-SV" sz="2500" dirty="0">
                <a:latin typeface="Agency FB" panose="020B0503020202020204" pitchFamily="34" charset="0"/>
              </a:rPr>
              <a:t> Ejecución           </a:t>
            </a:r>
            <a:r>
              <a:rPr lang="es-SV" sz="2500" u="sng" dirty="0">
                <a:latin typeface="Agency FB" panose="020B0503020202020204" pitchFamily="34" charset="0"/>
              </a:rPr>
              <a:t>$ 43,620.98</a:t>
            </a:r>
            <a:br>
              <a:rPr lang="es-SV" sz="2500" u="sng" dirty="0">
                <a:latin typeface="Agency FB" panose="020B0503020202020204" pitchFamily="34" charset="0"/>
              </a:rPr>
            </a:br>
            <a:r>
              <a:rPr lang="es-SV" sz="2500" b="1" dirty="0">
                <a:latin typeface="Agency FB" panose="020B0503020202020204" pitchFamily="34" charset="0"/>
              </a:rPr>
              <a:t>Monto  total        $ 47,263.52</a:t>
            </a:r>
            <a:br>
              <a:rPr lang="es-SV" sz="2500" dirty="0">
                <a:latin typeface="Algerian" panose="04020705040A02060702" pitchFamily="82" charset="0"/>
              </a:rPr>
            </a:br>
            <a:br>
              <a:rPr lang="es-SV" sz="2700" dirty="0">
                <a:latin typeface="Algerian" panose="04020705040A02060702" pitchFamily="82" charset="0"/>
              </a:rPr>
            </a:br>
            <a:endParaRPr lang="es-SV" sz="2700" dirty="0">
              <a:latin typeface="Algerian" panose="04020705040A02060702" pitchFamily="8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E5A59C-5B99-4D97-9CD9-78CF7B680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" y="2628638"/>
            <a:ext cx="2173355" cy="24251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524742C-5EC9-414E-AFB6-93B959CEA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3" y="2628638"/>
            <a:ext cx="2173355" cy="24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8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93485" y="537028"/>
            <a:ext cx="8287658" cy="15965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Desarrollo del programa “Familia Fuerte” en Centro Escolar de Sensembra. </a:t>
            </a:r>
            <a:br>
              <a:rPr kumimoji="0" lang="es-SV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</a:br>
            <a:r>
              <a:rPr kumimoji="0" lang="es-SV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del 16/7/18  al 10/9/18</a:t>
            </a:r>
          </a:p>
        </p:txBody>
      </p:sp>
      <p:pic>
        <p:nvPicPr>
          <p:cNvPr id="5" name="4 Imagen" descr="C:\Users\USER\Pictures\2018\reuniones 2018\familia fuerte en sensembra\1° jornada\20180716_141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86" y="2124572"/>
            <a:ext cx="2769931" cy="141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reuniones 2018\familia fuerte en sensembra\1° jornada\20180716_1427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629" y="1915886"/>
            <a:ext cx="249764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ER\Desktop\FAMILIA FUERTE DE C.E SENSEMBRA\familia fuerte en sensembra\4° jornada\20180820_1045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644" y="4148823"/>
            <a:ext cx="2762385" cy="142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USER\Desktop\FAMILIA FUERTE DE C.E SENSEMBRA\familia fuerte en sensembra\5° jornada\20180903_104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6600" y="4033829"/>
            <a:ext cx="2700399" cy="151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USER\Desktop\FAMILIA FUERTE DE C.E SENSEMBRA\familia fuerte en sensembra\SEPTIMA JORNADA\IMG-20180910-WA00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0858" y="2380342"/>
            <a:ext cx="2491419" cy="161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Users\USER\Desktop\FAMILIA FUERTE DE C.E SENSEMBRA\familia fuerte en sensembra\SEPTIMA JORNADA\IMG-20180910-WA0030.jpg"/>
          <p:cNvPicPr/>
          <p:nvPr/>
        </p:nvPicPr>
        <p:blipFill>
          <a:blip r:embed="rId7" cstate="print"/>
          <a:srcRect b="1687"/>
          <a:stretch>
            <a:fillRect/>
          </a:stretch>
        </p:blipFill>
        <p:spPr bwMode="auto">
          <a:xfrm>
            <a:off x="3334657" y="4561114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457" y="567356"/>
            <a:ext cx="8215086" cy="1290473"/>
          </a:xfrm>
        </p:spPr>
        <p:txBody>
          <a:bodyPr>
            <a:normAutofit fontScale="90000"/>
          </a:bodyPr>
          <a:lstStyle/>
          <a:p>
            <a:r>
              <a:rPr lang="es-SV" dirty="0"/>
              <a:t>Celebración del Día del Niño en 6 Comunidades del Municipio de Sensembra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799771"/>
            <a:ext cx="7968343" cy="432525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SV" dirty="0"/>
              <a:t>1/10/18       									2/10/18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SV" dirty="0"/>
              <a:t>AREA URBANA 						CASERIO GUARUMAL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SV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SV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SV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SV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SV" dirty="0"/>
              <a:t>3/10/ 18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SV" dirty="0"/>
              <a:t>CASERIO LOS ANDRADE </a:t>
            </a:r>
          </a:p>
        </p:txBody>
      </p:sp>
      <p:pic>
        <p:nvPicPr>
          <p:cNvPr id="6" name="5 Imagen" descr="C:\Users\USER\Pictures\2018\fotos del dia del niño2018\20181001_1408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74" y="2567003"/>
            <a:ext cx="2894666" cy="16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USER\Pictures\2018\fotos del dia del niño2018\20181002_1009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659" y="2552133"/>
            <a:ext cx="2905305" cy="163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USER\Pictures\2018\fotos del dia del niño2018\20181003_092939.jpg"/>
          <p:cNvPicPr/>
          <p:nvPr/>
        </p:nvPicPr>
        <p:blipFill>
          <a:blip r:embed="rId4" cstate="print"/>
          <a:srcRect t="11957" b="8627"/>
          <a:stretch>
            <a:fillRect/>
          </a:stretch>
        </p:blipFill>
        <p:spPr bwMode="auto">
          <a:xfrm>
            <a:off x="641267" y="4852855"/>
            <a:ext cx="3160477" cy="12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USER\Pictures\2018\fotos del dia del niño2018\20181003_093004.jpg"/>
          <p:cNvPicPr/>
          <p:nvPr/>
        </p:nvPicPr>
        <p:blipFill>
          <a:blip r:embed="rId5" cstate="print"/>
          <a:srcRect t="17486"/>
          <a:stretch>
            <a:fillRect/>
          </a:stretch>
        </p:blipFill>
        <p:spPr bwMode="auto">
          <a:xfrm>
            <a:off x="5106389" y="4738255"/>
            <a:ext cx="3228185" cy="144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6270" y="558141"/>
            <a:ext cx="7564582" cy="553390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SV" sz="1800" dirty="0"/>
              <a:t>		4/10/18      							    	 5/10/18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SV" sz="1800" dirty="0"/>
              <a:t>CTN. EL RODEO CENTRO 				CASERIO LOS MARTINEZ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SV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SV" sz="1800" dirty="0"/>
              <a:t>5/10/18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SV" sz="1800" dirty="0"/>
              <a:t>CASERIO LA BALASTRERA  </a:t>
            </a:r>
          </a:p>
        </p:txBody>
      </p:sp>
      <p:pic>
        <p:nvPicPr>
          <p:cNvPr id="4" name="3 Imagen" descr="C:\Users\USER\Pictures\2018\fotos del dia del niño2018\20181004_092831.jpg"/>
          <p:cNvPicPr/>
          <p:nvPr/>
        </p:nvPicPr>
        <p:blipFill>
          <a:blip r:embed="rId2" cstate="print"/>
          <a:srcRect r="5492"/>
          <a:stretch>
            <a:fillRect/>
          </a:stretch>
        </p:blipFill>
        <p:spPr bwMode="auto">
          <a:xfrm>
            <a:off x="691324" y="1505042"/>
            <a:ext cx="3201228" cy="1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USER\Pictures\2018\fotos del dia del niño2018\20181005_0913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47" y="1345439"/>
            <a:ext cx="3606467" cy="202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USER\Pictures\2018\fotos del dia del niño2018\20181005_1345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0823" y="4329422"/>
            <a:ext cx="287735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515" y="546264"/>
            <a:ext cx="8051469" cy="1045027"/>
          </a:xfrm>
        </p:spPr>
        <p:txBody>
          <a:bodyPr>
            <a:normAutofit fontScale="90000"/>
          </a:bodyPr>
          <a:lstStyle/>
          <a:p>
            <a:r>
              <a:rPr lang="es-SV" sz="3100" dirty="0"/>
              <a:t>Entrega de juguetes en el mes de Diciembre en diferentes comunidades del </a:t>
            </a:r>
            <a:r>
              <a:rPr lang="es-SV" sz="3300" dirty="0"/>
              <a:t>Municipio de Sensembra .</a:t>
            </a:r>
            <a:r>
              <a:rPr lang="es-SV" dirty="0"/>
              <a:t> 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73777" y="1425039"/>
            <a:ext cx="7457704" cy="4536374"/>
          </a:xfrm>
        </p:spPr>
        <p:txBody>
          <a:bodyPr/>
          <a:lstStyle/>
          <a:p>
            <a:endParaRPr lang="es-SV" dirty="0"/>
          </a:p>
        </p:txBody>
      </p:sp>
      <p:pic>
        <p:nvPicPr>
          <p:cNvPr id="1026" name="Picture 2" descr="C:\Users\USER\Desktop\TRABAJOS POR AÑO DE ALCALDIA Y PLANES DE LA UMM Y P.S DELMY HERNANDEZ\TRABAJO 2018\entrega de juguetes 2018\ENTREGA DE JUGUETES 2018\EL GUARUMAL\IMG-20181221-WA001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15312"/>
          <a:stretch>
            <a:fillRect/>
          </a:stretch>
        </p:blipFill>
        <p:spPr bwMode="auto">
          <a:xfrm>
            <a:off x="984334" y="1460667"/>
            <a:ext cx="2055749" cy="1365434"/>
          </a:xfrm>
          <a:prstGeom prst="rect">
            <a:avLst/>
          </a:prstGeom>
          <a:noFill/>
        </p:spPr>
      </p:pic>
      <p:pic>
        <p:nvPicPr>
          <p:cNvPr id="1027" name="Picture 3" descr="C:\Users\USER\Desktop\TRABAJOS POR AÑO DE ALCALDIA Y PLANES DE LA UMM Y P.S DELMY HERNANDEZ\TRABAJO 2018\entrega de juguetes 2018\ENTREGA DE JUGUETES 2018\LA BALASTRERA\IMG-20181221-WA007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3876"/>
          <a:stretch>
            <a:fillRect/>
          </a:stretch>
        </p:blipFill>
        <p:spPr bwMode="auto">
          <a:xfrm>
            <a:off x="6246421" y="1460665"/>
            <a:ext cx="2173184" cy="1403719"/>
          </a:xfrm>
          <a:prstGeom prst="rect">
            <a:avLst/>
          </a:prstGeom>
          <a:noFill/>
        </p:spPr>
      </p:pic>
      <p:pic>
        <p:nvPicPr>
          <p:cNvPr id="1028" name="Picture 4" descr="C:\Users\USER\Desktop\TRABAJOS POR AÑO DE ALCALDIA Y PLANES DE LA UMM Y P.S DELMY HERNANDEZ\TRABAJO 2018\entrega de juguetes 2018\ENTREGA DE JUGUETES 2018\LOS ANDRADE\IMG_20181221_092110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3550721" y="1525978"/>
            <a:ext cx="2149433" cy="1209056"/>
          </a:xfrm>
          <a:prstGeom prst="rect">
            <a:avLst/>
          </a:prstGeom>
          <a:noFill/>
        </p:spPr>
      </p:pic>
      <p:pic>
        <p:nvPicPr>
          <p:cNvPr id="1029" name="Picture 5" descr="C:\Users\USER\Desktop\TRABAJOS POR AÑO DE ALCALDIA Y PLANES DE LA UMM Y P.S DELMY HERNANDEZ\TRABAJO 2018\entrega de juguetes 2018\ENTREGA DE JUGUETES 2018\LOS CRUCES\IMG-20181221-WA0087.jpg"/>
          <p:cNvPicPr>
            <a:picLocks noChangeAspect="1" noChangeArrowheads="1"/>
          </p:cNvPicPr>
          <p:nvPr/>
        </p:nvPicPr>
        <p:blipFill>
          <a:blip r:embed="rId5" cstate="print"/>
          <a:srcRect t="7466" r="20846"/>
          <a:stretch>
            <a:fillRect/>
          </a:stretch>
        </p:blipFill>
        <p:spPr bwMode="auto">
          <a:xfrm>
            <a:off x="1710047" y="4548248"/>
            <a:ext cx="2529444" cy="1436917"/>
          </a:xfrm>
          <a:prstGeom prst="rect">
            <a:avLst/>
          </a:prstGeom>
          <a:noFill/>
        </p:spPr>
      </p:pic>
      <p:pic>
        <p:nvPicPr>
          <p:cNvPr id="1030" name="Picture 6" descr="C:\Users\USER\Desktop\TRABAJOS POR AÑO DE ALCALDIA Y PLANES DE LA UMM Y P.S DELMY HERNANDEZ\TRABAJO 2018\entrega de juguetes 2018\ENTREGA DE JUGUETES 2018\LOS MARTINEZ\IMG-20181221-WA0042.jpg"/>
          <p:cNvPicPr>
            <a:picLocks noChangeAspect="1" noChangeArrowheads="1"/>
          </p:cNvPicPr>
          <p:nvPr/>
        </p:nvPicPr>
        <p:blipFill>
          <a:blip r:embed="rId6" cstate="print"/>
          <a:srcRect t="15026"/>
          <a:stretch>
            <a:fillRect/>
          </a:stretch>
        </p:blipFill>
        <p:spPr bwMode="auto">
          <a:xfrm>
            <a:off x="1211283" y="3004458"/>
            <a:ext cx="3099460" cy="1481480"/>
          </a:xfrm>
          <a:prstGeom prst="rect">
            <a:avLst/>
          </a:prstGeom>
          <a:noFill/>
        </p:spPr>
      </p:pic>
      <p:pic>
        <p:nvPicPr>
          <p:cNvPr id="1031" name="Picture 7" descr="C:\Users\USER\Desktop\TRABAJOS POR AÑO DE ALCALDIA Y PLANES DE LA UMM Y P.S DELMY HERNANDEZ\TRABAJO 2018\entrega de juguetes 2018\ENTREGA DE JUGUETES 2018\RODEO CENTRO\IMG-20181221-WA0030.jpg"/>
          <p:cNvPicPr>
            <a:picLocks noChangeAspect="1" noChangeArrowheads="1"/>
          </p:cNvPicPr>
          <p:nvPr/>
        </p:nvPicPr>
        <p:blipFill>
          <a:blip r:embed="rId7" cstate="print">
            <a:lum bright="30000" contrast="40000"/>
          </a:blip>
          <a:srcRect t="32294" b="13761"/>
          <a:stretch>
            <a:fillRect/>
          </a:stretch>
        </p:blipFill>
        <p:spPr bwMode="auto">
          <a:xfrm>
            <a:off x="4880758" y="3004458"/>
            <a:ext cx="3526970" cy="1426967"/>
          </a:xfrm>
          <a:prstGeom prst="rect">
            <a:avLst/>
          </a:prstGeom>
          <a:noFill/>
        </p:spPr>
      </p:pic>
      <p:pic>
        <p:nvPicPr>
          <p:cNvPr id="1032" name="Picture 8" descr="C:\Users\USER\Desktop\TRABAJOS POR AÑO DE ALCALDIA Y PLANES DE LA UMM Y P.S DELMY HERNANDEZ\TRABAJO 2018\entrega de juguetes 2018\ENTREGA DE JUGUETES 2018\SENSEMBRA\IMG-20181221-WA0103.jpg"/>
          <p:cNvPicPr>
            <a:picLocks noChangeAspect="1" noChangeArrowheads="1"/>
          </p:cNvPicPr>
          <p:nvPr/>
        </p:nvPicPr>
        <p:blipFill>
          <a:blip r:embed="rId8" cstate="print"/>
          <a:srcRect t="26415"/>
          <a:stretch>
            <a:fillRect/>
          </a:stretch>
        </p:blipFill>
        <p:spPr bwMode="auto">
          <a:xfrm>
            <a:off x="5332020" y="4506294"/>
            <a:ext cx="2719450" cy="1500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32048"/>
            <a:ext cx="6602288" cy="1828800"/>
          </a:xfrm>
        </p:spPr>
        <p:txBody>
          <a:bodyPr/>
          <a:lstStyle/>
          <a:p>
            <a:r>
              <a:rPr lang="es-ES" sz="2800" dirty="0"/>
              <a:t>UNIDAD: DEPORTES</a:t>
            </a:r>
            <a:br>
              <a:rPr lang="es-ES" sz="2800" dirty="0"/>
            </a:br>
            <a:r>
              <a:rPr lang="es-ES" sz="2800" dirty="0"/>
              <a:t>RESPONSABLE: RICARDO García</a:t>
            </a:r>
            <a:endParaRPr lang="es-ES" dirty="0"/>
          </a:p>
        </p:txBody>
      </p:sp>
      <p:pic>
        <p:nvPicPr>
          <p:cNvPr id="1026" name="Picture 2" descr="https://scontent.fsal3-1.fna.fbcdn.net/v/t1.15752-9/60856753_293418284937111_3652966042839285760_n.jpg?_nc_cat=100&amp;_nc_ht=scontent.fsal3-1.fna&amp;oh=088e45d596faa4683f35feca11b08b22&amp;oe=5D5586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5" y="1844824"/>
            <a:ext cx="6182935" cy="34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07221" y="4804048"/>
            <a:ext cx="6602288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all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PERIODO DEL 1 DE ENERO DE 2018 AL 30 DE ABRIL DE 2019</a:t>
            </a:r>
            <a:endParaRPr kumimoji="0" lang="es-ES" sz="2000" b="0" i="0" u="none" strike="noStrike" kern="1200" cap="all" spc="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67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s-ES" sz="2400" dirty="0"/>
              <a:t>ENTRENAMIENTO DEPORTIVO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APOYO TÉCNICO A CENTROS ESCOLARES</a:t>
            </a:r>
          </a:p>
          <a:p>
            <a:pPr>
              <a:lnSpc>
                <a:spcPct val="200000"/>
              </a:lnSpc>
            </a:pPr>
            <a:r>
              <a:rPr lang="es-ES" sz="2400" dirty="0"/>
              <a:t>COORDINACIÓN DEPORTIVA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FUNCIONES PRINCIPALES</a:t>
            </a:r>
          </a:p>
        </p:txBody>
      </p:sp>
    </p:spTree>
    <p:extLst>
      <p:ext uri="{BB962C8B-B14F-4D97-AF65-F5344CB8AC3E}">
        <p14:creationId xmlns:p14="http://schemas.microsoft.com/office/powerpoint/2010/main" val="5722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SV" b="1" dirty="0"/>
          </a:p>
          <a:p>
            <a:pPr marL="45720" indent="0" algn="ctr">
              <a:buNone/>
            </a:pPr>
            <a:endParaRPr lang="es-ES" dirty="0"/>
          </a:p>
          <a:p>
            <a:pPr marL="45720" indent="0">
              <a:buNone/>
            </a:pPr>
            <a:endParaRPr lang="es-ES" dirty="0"/>
          </a:p>
        </p:txBody>
      </p:sp>
      <p:pic>
        <p:nvPicPr>
          <p:cNvPr id="4" name="3 Imagen" descr="C:\Users\USUARIO\Desktop\sensembra fotos 2018\27901176_1600120910055890_692882450_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2"/>
          <a:stretch/>
        </p:blipFill>
        <p:spPr bwMode="auto">
          <a:xfrm>
            <a:off x="251520" y="3212976"/>
            <a:ext cx="4320480" cy="2667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2195572"/>
            <a:ext cx="431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Entrenamiento deportivo con los estudiantes 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Del Centro Escolar de Sensembra</a:t>
            </a:r>
          </a:p>
        </p:txBody>
      </p:sp>
      <p:pic>
        <p:nvPicPr>
          <p:cNvPr id="6" name="5 Imagen" descr="C:\Users\USUARIO\Desktop\sensembra fotos 2018\27939010_1600120836722564_968657258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3"/>
          <a:stretch/>
        </p:blipFill>
        <p:spPr bwMode="auto">
          <a:xfrm>
            <a:off x="4705966" y="3212976"/>
            <a:ext cx="3994689" cy="266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4722734" y="2195572"/>
            <a:ext cx="431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Entrenamiento deportivo con los estudiantes del Centro Escolar Caserío Los Vásquez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4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349802" y="2132856"/>
            <a:ext cx="431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Entrenamiento deportivo con los estudiantes 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Del Centro Escolar Caserío Los González</a:t>
            </a:r>
          </a:p>
        </p:txBody>
      </p:sp>
      <p:pic>
        <p:nvPicPr>
          <p:cNvPr id="6" name="5 Imagen" descr="C:\Users\USUARIO\Desktop\sensembra fotos 2018\29855565_1653046194763361_2110877775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/>
          <a:stretch/>
        </p:blipFill>
        <p:spPr bwMode="auto">
          <a:xfrm>
            <a:off x="245368" y="2873221"/>
            <a:ext cx="4208868" cy="278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USUARIO\Desktop\sensembra fotos 2018\29955602_1653046338096680_357697998_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1"/>
          <a:stretch/>
        </p:blipFill>
        <p:spPr bwMode="auto">
          <a:xfrm>
            <a:off x="4505017" y="2873221"/>
            <a:ext cx="4383728" cy="2788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051720" y="213285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ENTRENAMIENTO DEPORTIVO CON LOS ESTUDIANTES DEL CENTRO ESCOLAR CASERÍO EL GUARUMAL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USUARIO\Desktop\sensembra fotos 2018\29855292_1653046178096696_2004444953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/>
          <a:stretch/>
        </p:blipFill>
        <p:spPr bwMode="auto">
          <a:xfrm>
            <a:off x="179512" y="3172368"/>
            <a:ext cx="4369475" cy="270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USUARIO\Desktop\sensembra fotos 2018\29855375_1653046054763375_161288371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/>
          <a:stretch/>
        </p:blipFill>
        <p:spPr bwMode="auto">
          <a:xfrm>
            <a:off x="4644008" y="3172368"/>
            <a:ext cx="4248472" cy="270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s-SV" b="1" dirty="0"/>
              <a:t>UNIDAD DEPORTES AÑO 2018</a:t>
            </a:r>
          </a:p>
          <a:p>
            <a:pPr marL="45720" indent="0" algn="ctr"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051720" y="213285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REUNIÓN DE PADRES DE FAMILIA DEL CENTRO ESCOLAR CASERÍO LOS VASQUEZ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4 Imagen" descr="C:\Users\USUARIO\Desktop\sensembra fotos 2018\38217122_2126324527692908_6348333422972239872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464496" cy="31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USUARIO\Desktop\sensembra fotos 2018\38223886_2126324734359554_1756125003922800640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126622" cy="318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72808" cy="13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Fluj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adrícula">
  <a:themeElements>
    <a:clrScheme name="Cuadrícul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uadrícula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Cuadrícul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2288</TotalTime>
  <Words>2374</Words>
  <Application>Microsoft Office PowerPoint</Application>
  <PresentationFormat>Presentación en pantalla (4:3)</PresentationFormat>
  <Paragraphs>521</Paragraphs>
  <Slides>113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113</vt:i4>
      </vt:variant>
    </vt:vector>
  </HeadingPairs>
  <TitlesOfParts>
    <vt:vector size="127" baseType="lpstr">
      <vt:lpstr>Agency FB</vt:lpstr>
      <vt:lpstr>Algerian</vt:lpstr>
      <vt:lpstr>Arial</vt:lpstr>
      <vt:lpstr>Arial Black</vt:lpstr>
      <vt:lpstr>Calibri</vt:lpstr>
      <vt:lpstr>Constantia</vt:lpstr>
      <vt:lpstr>Franklin Gothic Medium</vt:lpstr>
      <vt:lpstr>Garamond</vt:lpstr>
      <vt:lpstr>Times New Roman</vt:lpstr>
      <vt:lpstr>Wingdings</vt:lpstr>
      <vt:lpstr>Wingdings 2</vt:lpstr>
      <vt:lpstr>Orgánico</vt:lpstr>
      <vt:lpstr>Flujo</vt:lpstr>
      <vt:lpstr>Cuadrícula</vt:lpstr>
      <vt:lpstr>Rendición De Cuentas  Periodo:  DEL 01/ENERO/ 2018  Al 30/ABRIL/2019  </vt:lpstr>
      <vt:lpstr>             Concejo Municipal  </vt:lpstr>
      <vt:lpstr>INFORMACIÓN FINANCIERA DE  INGRESOS , EGRESOS Y PROYECTOS  EJECUTADOS DURANTE EL PERIODO DEL 01 DE ENERO DE 2018 AL 30 DE ABRIL DE 2019 </vt:lpstr>
      <vt:lpstr>Ingresos  percibidos del 01/Enero/2018 al 30/Abril/2019  </vt:lpstr>
      <vt:lpstr> Gastos efectuados del 01/Enero/2018 al 30/Abril/2019</vt:lpstr>
      <vt:lpstr> PROYECTOS EJECUTADOS  Periodo:  Del 01/Enero/ 2018  al 31/Diciembre/2018 </vt:lpstr>
      <vt:lpstr>PROYECTOS DE INVERSION</vt:lpstr>
      <vt:lpstr>LG AMS 01/2018 CONSTRUCCION DE CONCRETO HIDRAHULICO EN CASERIO LOS CRUCES, CANTON EL LIMON, MUNICIPIO DE SENSEMBRA, DEPARTAMENTO DE MORAZAN.    Carpeta       $ 1,434.41 Supervisión   $ 2,512.00   Ejecución         $ 47,500.00 Monto  total    $ 51,446.41</vt:lpstr>
      <vt:lpstr>LG AMS 08/2018 APERTURA DE CALLE DE COPINOLERA A CASA COMUNAL, CANTON EL RODEO, MUNICIPIO DE SENSEMBRA, DEPARTAMENTO DE MORAZAN.   Carpeta          $ 1,322.54  Supervisión      $ 2,320.00    Ejecución           $ 43,620.98 Monto  total        $ 47,263.52  </vt:lpstr>
      <vt:lpstr>LG AMS 09/2018 CONSTRUCCION DE EMPEDRADO FRAGUADO SUPERFICIE TERMINADA DE CALLE PRINCIPAL A CASERIO EL GUARUMAL, CANTON EL LIMON, MUNICIPIO DE SENSEMBRA, DEPARTAMENTO DE MORAZAN.  Carpeta          $ 1,428.07   Supervisión     $ 1,872.00     Ejecución          $ 47,500.00  Monto  total         $ 50,800.07   </vt:lpstr>
      <vt:lpstr>LG AMS 10/2018 MEJORAMIENTO DE CALLE DESDE EL AREA URBANA AL CASERIO LOS CRUCES, LOS FERNANDEZ Y LOS TRAMOS DEL DESVIO EL NANCE VERDE Y CASERIO LOS MARTINEZ HACIA EL CANTON EL RODEO, MUNICIPIO DE SENSEMBRA.       Carpeta            $ 1,063.09          Supervisión    $ 945.00             Ejecución           $ 34,150.00        Monto  total       $ 36,158.09    </vt:lpstr>
      <vt:lpstr>LG AMS 11/2018 MEJORAMIENTO DE CALLES DESDE EL DESVIO EL NANCE VERDE HACIA LOS CASERIOS EL GUARUMAL, LOS FUENTES HASTA EL LIMITE CON YAMABAL, CANTON EL LIMON, MUNICIPIO DE SENSEMBRA.   Carpeta              $ 501.22   Supervisión          $ 750.00      Ejecución                 $ 16,500.00 Monto  total             $ 17,751.22    </vt:lpstr>
      <vt:lpstr>LG AMS 12/2018 MEJORAMIENTO DE CALLE EL CAIMITO HASTA EL RIO SAN FRANCISQUITO Y DEL CAIMITO A CALLE QUE CONDUCE A CHILANGA Y HACIA CASERIO LOS VASQUEZ, CANTON EL RODEO, MUNICIPIO DE SENSEMBRA, DEPARTAMENTO DE MORAZAN.  Carpeta            $ 682.09  Supervisión      $ 870.00      Ejecución              $ 22,339.46 Monto  total           $ 23,891.55   </vt:lpstr>
      <vt:lpstr>LG AMS 13/2018 CONFORMACION Y BALASTADO DE CALLE LOS POCITOS PASANDO A CASERIO LOS LAZITOS A CALLE EL CAIMITO Y DE COPINOLERA A CASERIO LOS ECHEVERRIA A CALLE PAVIMENTADA, CANTON EL RODEO, MUNICIPIO DE SENSEMBRA.  Carpeta            $ 847.51   Supervisión        $ 870.00      Ejecución              $ 27,866.17 Monto  total             $ 29,583.68     </vt:lpstr>
      <vt:lpstr>LG AMS 14/2018 INTRODUCCION DE ENERGIA ELECTRICA A BASE DE DOS PANELES SOLARES EN CINCO CASAS DE HABITACION DEL AREA RURAL DEL MUNICIPIO DE SENSEMBRA, MORAZAN.  Carpeta            $ 660.59  Supervisión        $ 1,050.00    Ejecución           $ 13,107.50 Monto  total        $ 14,818.09      </vt:lpstr>
      <vt:lpstr>LG AMS 16/2018 MEJORAMIENTO, CONFORMACION Y EMPEDRADO FRAGUADO DE CALLE DEL PASO DE LOS ORTIZ Y LOS AVILA, CANTON EL LIMON.  Carpeta            $ 299.79 Supervisión     $ 440.00    Ejecución           $ 9,369.95 Monto  total        $ 10,109.74      </vt:lpstr>
      <vt:lpstr>LG AMS  17/2018 CONFORMACION Y BALASTADO DE CALLE HACIA CASERIO LOS RAMOS, CANTON EL LIMON, MUNICIPIO DE SENSEMBRA, DEPARTAMENTO DE MORAZAN.   Carpeta            $ 199.14   Supervisión         $ 450.00    Ejecución               $ 5,934.20  Monto  total            $ 6,583.34   </vt:lpstr>
      <vt:lpstr>REPARACION DE BACHES EN CALLES ADOQUINADAS DEL AREA URBANA Y RURAL DEL MUNICIPIO DE SENSEMBRA, DEPARTAMENTO DE MORAZAN.      MONTO: $ 1,955.00</vt:lpstr>
      <vt:lpstr>ADQUISICION DE MOBILIARIO Y EQUIPO DE OFICINA, ALCALDIA MUNICIPAL SENSEMBRA, DEPARTAMENTO DE MORAZAN.      MONTO: $ 3,352.35</vt:lpstr>
      <vt:lpstr>RESILIENCIA A EFECTOS DE LAS SEQUIAS A LAS FAMILIAS MAS VULNERABLES DEL CORREDOR SECO EN EL SALVADOR.       MONTO $ 16,086.06</vt:lpstr>
      <vt:lpstr>PROYECTOS SOCIALES</vt:lpstr>
      <vt:lpstr>LG AMS 02/2018 COMPRA DE INSUMOS AGRICOLAS COMO APOYO A LOS AGRICULTORES PARA SIEMBRA DE PRIMERA, DEL MUNICIPIO DE SENSEMBRA, PARA EL AÑO 2018.      MONTO: $ 17,028.48</vt:lpstr>
      <vt:lpstr>LG AMS 03/2018 COMPRA DE VITAMINAS Y DESPARASITANTES EN APOYO ALSECTOR GANADERO DEL MUNICIPIO DE SENSEMBRA I FASE 2018.      MONTO: $ 3,561.00</vt:lpstr>
      <vt:lpstr>LG AMS 04/2018 COMPRA DE INSTRUMENTOS PARA EL FUNCIONAMIENTO DE LA ESCUELA DE MUSICA MUNICIPAL DE SENSEMBRA.      MONTO: $ 8,969.50</vt:lpstr>
      <vt:lpstr>LG AMS 05/2018 REALIZACION DE TALLERES DE PINTURA, MURALES Y PRODUCTOS PICTORICOS EN POSTES DEL CASCO URBANO, EN EL MUNICIPIO DE SENSEMBRA, DEPARTAMENTO DE MORAZAN.     MONTO: $ 6,932.84</vt:lpstr>
      <vt:lpstr>LG AMS 07/2018 COMPRA DE INSUMOS AGRICOLAS COMO APOYO A LOS AGRICULTORES PARA SIEMBRA DE POSTRERA, DEL MUNICIPIO DE SENSEMBRA, PARA EL AÑO 2018.      MONTO: $ 16,932.00</vt:lpstr>
      <vt:lpstr>LG AMS 15/2018 COMPRA DE VITAMINAS Y DESPARACITANTES EN APOYO AL SECTOR GANADERO DEL MUNICIPIO DE SENSEMBRA, II FASE 2018.      MONTO: $ 2,382.50</vt:lpstr>
      <vt:lpstr>FIESTAS PATRONALES DE SENSEMBRA PARA EL AÑO 2018.      MONTO: $ 20,665.50</vt:lpstr>
      <vt:lpstr>FORTALECIMIENTO AL DEPORTE Y RECREACION DEL MUNICIPIO DE SENSEMBRA, DEPARTAMENTO DE MORAZAN PARA EL AÑO 2018.      MONTO: $ 11,125.64</vt:lpstr>
      <vt:lpstr>APOYO PARA EL DESARROLLO SOCIAL CON ENFASIS EN LA FAMILIA, LA NIÑEZ, ADOLESCENCIA Y EQUIDAD DE GENERO EN EL MUNICIPIO DE SENSEMBRA 2018.      MONTO: $ 5,463.32</vt:lpstr>
      <vt:lpstr>COMPRA DE INSUMOS PARA EL PLAN DE EDUCACION AMBIENTAL, EN EL MUNICIPIO DE SENSEMBRA, DEPARTAMENTO DE MORAZAN.      MONTO: $ 822.92</vt:lpstr>
      <vt:lpstr> APOYO TURISTICO Y CULTURAL, EN EL MUNICIPIO DE SENSEMBRA, 2018.      MONTO: $ 750.16</vt:lpstr>
      <vt:lpstr>SERVICIOS A LA COMUNIDAD</vt:lpstr>
      <vt:lpstr>   RECOLECCION Y TRANSPORTE DE DESECHOS SOLIDOS DEL MUNICIPIO DE SENSEMBRA PARA EL AÑO 2018.     MONTO: $ 9,813.02    </vt:lpstr>
      <vt:lpstr>PROYECTOS EN EJECUCION   PERIODO:  DEL 01/ENERO/2019  AL 30/ABRIL/2019 </vt:lpstr>
      <vt:lpstr>PROYECTOS de inversión</vt:lpstr>
      <vt:lpstr> LG AMS 01/2019 LIMPIEZA DE POZO EN PREDIO MUNICIPAL DE SENSEMBRA.  AVANCE:   Carpeta            $ 558.86   Supervisión       $ 960.00   Ejecución               $ 20,750.00  Monto  total            $ 22,268.86   </vt:lpstr>
      <vt:lpstr>LG AMS 02/2019 CONSTRUCCION DE EMPEDRADO GRAGUADO SUPERFICIE TERMINADA EN CASERIO LOS ANDRADE, CANTON EL LIMON, MUNICIPIO DE SENSEMBRA.  AVANCE:   Carpeta          $ 480.61   Supervisión      $ 960.00  Ejecución             $ 15,900.00  Monto  total         $ 17,340.61  </vt:lpstr>
      <vt:lpstr>       LG AMS 03/2019 CAMBIO DE TECHOS PARA VIVIENDAS QUE SON DE NYLON A PERSONAS DE ESCASOS RECURSOS DEL MUNICIPIO DE SENSEMBRA.  AVANCE:   Carpeta          $ 877.32    Supervisión     $ 875.00   Ejecución             $ 28,949.59   Monto  total         $ 30,701.91          </vt:lpstr>
      <vt:lpstr>LG AMS 04/2019 PINTURA Y REPARACIONES VARIAS EN EDIFICIO DE ALCALDIA MUNICIPAL DE SENSEMBRA.  AVANCE:   Carpeta          $ 400.36   Supervisión     $ 880.00      Ejecución         $ 11,137.07    Monto  total         $ 12,417.43   </vt:lpstr>
      <vt:lpstr>PROYECTOS SOCIALES</vt:lpstr>
      <vt:lpstr>BECAS PARA ESTUDIANTES DE EDUCACION SUPERIOR DE SENSEMBRA, DEPARTAMENTO DE MORAZAN.        Monto $ 4,657.00</vt:lpstr>
      <vt:lpstr>FIESTAS PATRONALES DE SENSEMBRA PARA EL AÑO 2019.        Monto $ 19,810.34 </vt:lpstr>
      <vt:lpstr> FORTALECIMIENTO AL DEPORTE Y RECREACION DEL MUNICIPIO DE SENSEMBRA, DEPARTAMENTO DE MORAZAN PARA EL AÑO 2019.         Monto $ 4,228.40  </vt:lpstr>
      <vt:lpstr> ESCUELA DE MUSICA MUNICIPAL DE SENSEMBRA.        Monto $ 2,929.80</vt:lpstr>
      <vt:lpstr>APOYO PARA EL DESARROLLO SOCIAL CON ENFASIS EN LA FAMILIA, LA NIÑEZ, ADOLESCENCIA Y EQUIDAD DE GENERO EN EL MUNICIPIO DE SENSEMBRA 2019.        Monto $ 166.25</vt:lpstr>
      <vt:lpstr>COMPRA DE INSUMOS PARA CAMPAÑAS DE RECOLECCION DE DESECHOS PARA LA EJECUCION DEL PLAN DE EDUCACION AMBIENTAL, EN EL MUNICIPIO DE SENSEMBRA         Monto $ 263.20</vt:lpstr>
      <vt:lpstr>SERVICIOS A LA COMUNIDAD</vt:lpstr>
      <vt:lpstr>RECOLECCION Y TRANSPORTE DE DESECHOS SOLIDOS DEL MUNICIPIO DE SENSEMBRA PARA EL AÑO 2019.       Monto $ 3,995.58</vt:lpstr>
      <vt:lpstr>SERVICIOS A LA COMUNIDAD DEL FONDO PROPIO</vt:lpstr>
      <vt:lpstr> SERVICIOS FUNEBRES A LAS PERSONAS DE ESCASOS RECURSOS, AÑO 2018.   MONTO: $ 1,980.00 </vt:lpstr>
      <vt:lpstr>PERSONAS BENEFICIADAS CON LOS SERVICIOS FUNEBRES</vt:lpstr>
      <vt:lpstr>SERVICIOS FUNEBRES A LAS PERSONAS DE ESCASOS RECURSOS, AÑO 2019.     MONTO: $ 720.00 </vt:lpstr>
      <vt:lpstr> 1. José Nicolás Paniagua González  2. Carlos Pineda 3. Ana Julia Álvarez 4. José Luis Amaya García </vt:lpstr>
      <vt:lpstr>Disponibilidad al 30 de Abril de 2019</vt:lpstr>
      <vt:lpstr>Presentación de PowerPoint</vt:lpstr>
      <vt:lpstr>REGISTRO DEL ESTADO FAMILIAR</vt:lpstr>
      <vt:lpstr>LEYES APLICADAS EN  EL REGISTRO DEL ESTADO FAMILIAR.-</vt:lpstr>
      <vt:lpstr>COSAS QUE USTED DEBE SABER  ACERCA DE LA INSCRIPCION DE UN RECIEN NACIDO .-</vt:lpstr>
      <vt:lpstr>CLASES DE FILIACION DE HIJOS AL MOMENTO DE SU ASENTAMIENTO</vt:lpstr>
      <vt:lpstr>En la actualidad solo existen dos clase  de hijos : </vt:lpstr>
      <vt:lpstr>Presentación de PowerPoint</vt:lpstr>
      <vt:lpstr>MATRIMONIOS</vt:lpstr>
      <vt:lpstr>DIVORCIOS</vt:lpstr>
      <vt:lpstr>DEFUNCIONES</vt:lpstr>
      <vt:lpstr>- NACIDOS MUERTOS</vt:lpstr>
      <vt:lpstr>Presentación de PowerPoint</vt:lpstr>
      <vt:lpstr>CUADRO ESTADISTICO </vt:lpstr>
      <vt:lpstr>Presentación de PowerPoint</vt:lpstr>
      <vt:lpstr>RENDICION DE CUENTAS. AÑO 2018.</vt:lpstr>
      <vt:lpstr>ACTIVIDADES EJECUTADAS DURANTE EL PERIODO DE ENERO A DICEMBRE DE 2018. </vt:lpstr>
      <vt:lpstr>   </vt:lpstr>
      <vt:lpstr>MANEJO INTEGRAL DE DESECHOS SOLIDOS. CAMPAÑAS DE RECOLECCION DE DESECHOS/RESIDUOS.</vt:lpstr>
      <vt:lpstr> </vt:lpstr>
      <vt:lpstr>GESTION INTEGRADA DEL RECURSO HIDRICO.       </vt:lpstr>
      <vt:lpstr>  </vt:lpstr>
      <vt:lpstr>   </vt:lpstr>
      <vt:lpstr>   </vt:lpstr>
      <vt:lpstr>   </vt:lpstr>
      <vt:lpstr> </vt:lpstr>
      <vt:lpstr>Presentación de PowerPoint</vt:lpstr>
      <vt:lpstr>Unidad  Municipal de la Mujer, Niñez y Adolescencia </vt:lpstr>
      <vt:lpstr>Charlas a madres y padres sobre los temas: Disciplina Familiar y Responsabilidades Maternales y Paternales en los Centros Escolares de Sensembra  </vt:lpstr>
      <vt:lpstr>Presentación de PowerPoint</vt:lpstr>
      <vt:lpstr>Presentación de PowerPoint</vt:lpstr>
      <vt:lpstr>Capacitación a  Docentes de los 6 Centros Escolares del Municipio de Sensembra sobre la LEPINA. </vt:lpstr>
      <vt:lpstr>Reuniones de la mesa Intersectorial un día por mes. </vt:lpstr>
      <vt:lpstr>Desarrollo del programa “Familia Fuerte” en Centro Escolar de Canton El Rodeo Centro  del 28/2/18  al 9/5/18</vt:lpstr>
      <vt:lpstr>Celebración del día de la Familia </vt:lpstr>
      <vt:lpstr>Presentación de PowerPoint</vt:lpstr>
      <vt:lpstr>Celebración del Día del Niño en 6 Comunidades del Municipio de Sensembra </vt:lpstr>
      <vt:lpstr>Presentación de PowerPoint</vt:lpstr>
      <vt:lpstr>Entrega de juguetes en el mes de Diciembre en diferentes comunidades del Municipio de Sensembra .  </vt:lpstr>
      <vt:lpstr>UNIDAD: DEPORTES RESPONSABLE: RICARDO García</vt:lpstr>
      <vt:lpstr>FUNCIONES PRINCIPALES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 Periodo: Del 01/Enero/ 2018 al 31/Diciembre/2018</dc:title>
  <dc:creator>EQUIPO 6</dc:creator>
  <cp:lastModifiedBy>EQUIPO 6</cp:lastModifiedBy>
  <cp:revision>143</cp:revision>
  <dcterms:created xsi:type="dcterms:W3CDTF">2019-04-03T15:23:56Z</dcterms:created>
  <dcterms:modified xsi:type="dcterms:W3CDTF">2019-10-29T21:38:19Z</dcterms:modified>
</cp:coreProperties>
</file>