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customXml/itemProps5.xml" ContentType="application/vnd.openxmlformats-officedocument.customXmlProperties+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 id="2147483684" r:id="rId7"/>
    <p:sldMasterId id="2147483672" r:id="rId8"/>
  </p:sldMasterIdLst>
  <p:notesMasterIdLst>
    <p:notesMasterId r:id="rId72"/>
  </p:notesMasterIdLst>
  <p:sldIdLst>
    <p:sldId id="259" r:id="rId9"/>
    <p:sldId id="257" r:id="rId10"/>
    <p:sldId id="258" r:id="rId11"/>
    <p:sldId id="260" r:id="rId12"/>
    <p:sldId id="261" r:id="rId13"/>
    <p:sldId id="262" r:id="rId14"/>
    <p:sldId id="263" r:id="rId15"/>
    <p:sldId id="264" r:id="rId16"/>
    <p:sldId id="265" r:id="rId17"/>
    <p:sldId id="266" r:id="rId18"/>
    <p:sldId id="268" r:id="rId19"/>
    <p:sldId id="269" r:id="rId20"/>
    <p:sldId id="270" r:id="rId21"/>
    <p:sldId id="271" r:id="rId22"/>
    <p:sldId id="273" r:id="rId23"/>
    <p:sldId id="274"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8" r:id="rId45"/>
    <p:sldId id="299" r:id="rId46"/>
    <p:sldId id="300" r:id="rId47"/>
    <p:sldId id="301" r:id="rId48"/>
    <p:sldId id="302" r:id="rId49"/>
    <p:sldId id="303" r:id="rId50"/>
    <p:sldId id="304" r:id="rId51"/>
    <p:sldId id="305" r:id="rId52"/>
    <p:sldId id="32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Lst>
  <p:sldSz cx="9144000" cy="6858000" type="screen4x3"/>
  <p:notesSz cx="6858000" cy="9144000"/>
  <p:custShowLst>
    <p:custShow name="Consejo Directivo" id="0">
      <p:sldLst>
        <p:sld r:id="rId11"/>
      </p:sldLst>
    </p:custShow>
    <p:custShow name="SUPERINTENDENTE" id="1">
      <p:sldLst>
        <p:sld r:id="rId12"/>
      </p:sldLst>
    </p:custShow>
    <p:custShow name="AI" id="2">
      <p:sldLst>
        <p:sld r:id="rId13"/>
      </p:sldLst>
    </p:custShow>
    <p:custShow name="AE" id="3">
      <p:sldLst>
        <p:sld r:id="rId14"/>
      </p:sldLst>
    </p:custShow>
    <p:custShow name="UA" id="4">
      <p:sldLst>
        <p:sld r:id="rId15"/>
      </p:sldLst>
    </p:custShow>
    <p:custShow name="UG" id="5">
      <p:sldLst>
        <p:sld r:id="rId16"/>
      </p:sldLst>
    </p:custShow>
    <p:custShow name="SABAO" id="6">
      <p:sldLst>
        <p:sld r:id="rId17"/>
      </p:sldLst>
    </p:custShow>
    <p:custShow name="19" id="7">
      <p:sldLst>
        <p:sld r:id="rId25"/>
      </p:sldLst>
    </p:custShow>
    <p:custShow name="19_" id="8">
      <p:sldLst>
        <p:sld r:id="rId25"/>
      </p:sldLst>
    </p:custShow>
    <p:custShow name="10_" id="9">
      <p:sldLst>
        <p:sld r:id="rId18"/>
      </p:sldLst>
    </p:custShow>
    <p:custShow name="11" id="10">
      <p:sldLst/>
    </p:custShow>
    <p:custShow name="12" id="11">
      <p:sldLst>
        <p:sld r:id="rId19"/>
      </p:sldLst>
    </p:custShow>
  </p:custShowLst>
  <p:defaultTextStyle>
    <a:defPPr>
      <a:defRPr lang="es-E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84" autoAdjust="0"/>
    <p:restoredTop sz="94660"/>
  </p:normalViewPr>
  <p:slideViewPr>
    <p:cSldViewPr snapToGrid="0" snapToObjects="1">
      <p:cViewPr>
        <p:scale>
          <a:sx n="100" d="100"/>
          <a:sy n="100" d="100"/>
        </p:scale>
        <p:origin x="24" y="6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49" d="100"/>
          <a:sy n="49" d="100"/>
        </p:scale>
        <p:origin x="-2702"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tableStyles" Target="tableStyles.xml"/><Relationship Id="rId7" Type="http://schemas.openxmlformats.org/officeDocument/2006/relationships/slideMaster" Target="slideMasters/slideMaster2.xml"/><Relationship Id="rId71"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3.xml"/><Relationship Id="rId51" Type="http://schemas.openxmlformats.org/officeDocument/2006/relationships/slide" Target="slides/slide43.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S PGothic" pitchFamily="34" charset="-128"/>
                <a:cs typeface="+mn-cs"/>
              </a:defRPr>
            </a:lvl1pPr>
          </a:lstStyle>
          <a:p>
            <a:pPr>
              <a:defRPr/>
            </a:pPr>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AFBB8B3C-D205-4237-B22C-D16EA46B2A97}" type="datetimeFigureOut">
              <a:rPr lang="es-SV"/>
              <a:pPr>
                <a:defRPr/>
              </a:pPr>
              <a:t>17/05/2019</a:t>
            </a:fld>
            <a:endParaRPr lang="es-SV"/>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SV"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SV"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S PGothic" pitchFamily="34" charset="-128"/>
                <a:cs typeface="+mn-cs"/>
              </a:defRPr>
            </a:lvl1pPr>
          </a:lstStyle>
          <a:p>
            <a:pPr>
              <a:defRPr/>
            </a:pPr>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EA9415E-86E2-40C0-8D1E-252C2F3F5773}" type="slidenum">
              <a:rPr lang="es-SV"/>
              <a:pPr>
                <a:defRPr/>
              </a:pPr>
              <a:t>‹Nº›</a:t>
            </a:fld>
            <a:endParaRPr lang="es-S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0485FE3C-AAD9-4C6C-89EC-A8E1F9E7F95B}" type="datetimeFigureOut">
              <a:rPr lang="es-ES"/>
              <a:pPr>
                <a:defRPr/>
              </a:pPr>
              <a:t>17/05/2019</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40F983CC-7AC3-48F4-A819-F22FD80487A4}"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DE94551C-0109-4C0F-A8CC-FF2F34183A9F}" type="datetimeFigureOut">
              <a:rPr lang="es-ES"/>
              <a:pPr>
                <a:defRPr/>
              </a:pPr>
              <a:t>17/05/2019</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9EE1DA2C-3B47-4D41-BDC4-59B934CCA2A6}"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FB192357-2307-4566-853B-8CD01BFF8BCF}" type="datetimeFigureOut">
              <a:rPr lang="es-ES"/>
              <a:pPr>
                <a:defRPr/>
              </a:pPr>
              <a:t>17/05/2019</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04561E1B-0F53-49B0-A035-7DA6EB873412}"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EB2E9CB0-C2A0-4C6D-817C-173A792A051F}" type="datetimeFigureOut">
              <a:rPr lang="es-SV"/>
              <a:pPr>
                <a:defRPr/>
              </a:pPr>
              <a:t>17/05/2019</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21630F26-76F1-4673-B46B-1E7DCAACEC31}" type="slidenum">
              <a:rPr lang="es-SV"/>
              <a:pPr>
                <a:defRPr/>
              </a:pPr>
              <a:t>‹Nº›</a:t>
            </a:fld>
            <a:endParaRPr lang="es-SV"/>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D9EEEA63-EFCE-4F4F-9973-4497B31D15C5}" type="datetimeFigureOut">
              <a:rPr lang="es-SV"/>
              <a:pPr>
                <a:defRPr/>
              </a:pPr>
              <a:t>17/05/2019</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78BC3F77-1F67-4D56-AEB1-247DFF78143C}" type="slidenum">
              <a:rPr lang="es-SV"/>
              <a:pPr>
                <a:defRPr/>
              </a:pPr>
              <a:t>‹Nº›</a:t>
            </a:fld>
            <a:endParaRPr lang="es-SV"/>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F55B223-C00D-4100-ACBE-CB5AEFDED21F}" type="datetimeFigureOut">
              <a:rPr lang="es-SV"/>
              <a:pPr>
                <a:defRPr/>
              </a:pPr>
              <a:t>17/05/2019</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0D202915-9272-4507-9184-3B5B425189FA}" type="slidenum">
              <a:rPr lang="es-SV"/>
              <a:pPr>
                <a:defRPr/>
              </a:pPr>
              <a:t>‹Nº›</a:t>
            </a:fld>
            <a:endParaRPr lang="es-SV"/>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2FA87C5E-6E30-413F-B798-66C9A1ED8964}" type="datetimeFigureOut">
              <a:rPr lang="es-SV"/>
              <a:pPr>
                <a:defRPr/>
              </a:pPr>
              <a:t>17/05/2019</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04967A14-9B3E-4D45-913B-BA8A49B3F846}" type="slidenum">
              <a:rPr lang="es-SV"/>
              <a:pPr>
                <a:defRPr/>
              </a:pPr>
              <a:t>‹Nº›</a:t>
            </a:fld>
            <a:endParaRPr lang="es-SV"/>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CB1741B4-EE07-4D1A-9C6F-CCD8CCF78F4F}" type="datetimeFigureOut">
              <a:rPr lang="es-SV"/>
              <a:pPr>
                <a:defRPr/>
              </a:pPr>
              <a:t>17/05/2019</a:t>
            </a:fld>
            <a:endParaRPr lang="es-SV"/>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pPr>
              <a:defRPr/>
            </a:pPr>
            <a:fld id="{B246294A-004F-4B87-BD3D-068CCBB467B4}" type="slidenum">
              <a:rPr lang="es-SV"/>
              <a:pPr>
                <a:defRPr/>
              </a:pPr>
              <a:t>‹Nº›</a:t>
            </a:fld>
            <a:endParaRPr lang="es-SV"/>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7FB57CED-02A7-482A-A7EB-B5809EF76F0E}" type="datetimeFigureOut">
              <a:rPr lang="es-SV"/>
              <a:pPr>
                <a:defRPr/>
              </a:pPr>
              <a:t>17/05/2019</a:t>
            </a:fld>
            <a:endParaRPr lang="es-SV"/>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pPr>
              <a:defRPr/>
            </a:pPr>
            <a:fld id="{E5D31AB6-6BF4-4380-B1B0-D4D282B52D67}" type="slidenum">
              <a:rPr lang="es-SV"/>
              <a:pPr>
                <a:defRPr/>
              </a:pPr>
              <a:t>‹Nº›</a:t>
            </a:fld>
            <a:endParaRPr lang="es-SV"/>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A566B5E-A2E9-4F59-80E6-8F497325EF77}" type="datetimeFigureOut">
              <a:rPr lang="es-SV"/>
              <a:pPr>
                <a:defRPr/>
              </a:pPr>
              <a:t>17/05/2019</a:t>
            </a:fld>
            <a:endParaRPr lang="es-SV"/>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pPr>
              <a:defRPr/>
            </a:pPr>
            <a:fld id="{D7330CFD-AF71-44A1-9B5D-B6C9A4460C37}" type="slidenum">
              <a:rPr lang="es-SV"/>
              <a:pPr>
                <a:defRPr/>
              </a:pPr>
              <a:t>‹Nº›</a:t>
            </a:fld>
            <a:endParaRPr lang="es-SV"/>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C074AF6-6813-4B0E-ADCA-FD8647DDC6F9}" type="datetimeFigureOut">
              <a:rPr lang="es-SV"/>
              <a:pPr>
                <a:defRPr/>
              </a:pPr>
              <a:t>17/05/2019</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D0FD20F2-0477-4E59-B0B8-FEB572EC7904}" type="slidenum">
              <a:rPr lang="es-SV"/>
              <a:pPr>
                <a:defRPr/>
              </a:pPr>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8542B1EA-60DC-4835-8960-5406E042623B}" type="datetimeFigureOut">
              <a:rPr lang="es-ES"/>
              <a:pPr>
                <a:defRPr/>
              </a:pPr>
              <a:t>17/05/2019</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2F99CCA4-2923-4E4A-9501-728BEC950EB1}"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656DC89-4D82-4B0D-BA52-847CFF636FFD}" type="datetimeFigureOut">
              <a:rPr lang="es-SV"/>
              <a:pPr>
                <a:defRPr/>
              </a:pPr>
              <a:t>17/05/2019</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7E74E1FC-B000-4EC6-958A-B6ED7E8C3DD8}" type="slidenum">
              <a:rPr lang="es-SV"/>
              <a:pPr>
                <a:defRPr/>
              </a:pPr>
              <a:t>‹Nº›</a:t>
            </a:fld>
            <a:endParaRPr lang="es-SV"/>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41204D34-6268-4522-9921-FF43E6F3029A}" type="datetimeFigureOut">
              <a:rPr lang="es-SV"/>
              <a:pPr>
                <a:defRPr/>
              </a:pPr>
              <a:t>17/05/2019</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63AE1C0F-78AF-43CA-BD5F-EFF3557E1790}" type="slidenum">
              <a:rPr lang="es-SV"/>
              <a:pPr>
                <a:defRPr/>
              </a:pPr>
              <a:t>‹Nº›</a:t>
            </a:fld>
            <a:endParaRPr lang="es-SV"/>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44C02AC4-E4AB-4106-AC95-D8D386EF5D91}" type="datetimeFigureOut">
              <a:rPr lang="es-SV"/>
              <a:pPr>
                <a:defRPr/>
              </a:pPr>
              <a:t>17/05/2019</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EC80991A-E779-40D8-9785-32845AED7AA9}" type="slidenum">
              <a:rPr lang="es-SV"/>
              <a:pPr>
                <a:defRPr/>
              </a:pPr>
              <a:t>‹Nº›</a:t>
            </a:fld>
            <a:endParaRPr lang="es-SV"/>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SV" dirty="0"/>
          </a:p>
        </p:txBody>
      </p:sp>
      <p:sp>
        <p:nvSpPr>
          <p:cNvPr id="3" name="3 Marcador de fecha"/>
          <p:cNvSpPr>
            <a:spLocks noGrp="1"/>
          </p:cNvSpPr>
          <p:nvPr>
            <p:ph type="dt" sz="half" idx="10"/>
          </p:nvPr>
        </p:nvSpPr>
        <p:spPr/>
        <p:txBody>
          <a:bodyPr/>
          <a:lstStyle>
            <a:lvl1pPr>
              <a:defRPr/>
            </a:lvl1pPr>
          </a:lstStyle>
          <a:p>
            <a:pPr>
              <a:defRPr/>
            </a:pPr>
            <a:fld id="{E6278B63-AF31-4A4A-B346-8EB4CE411A79}" type="datetimeFigureOut">
              <a:rPr lang="es-SV"/>
              <a:pPr>
                <a:defRPr/>
              </a:pPr>
              <a:t>17/05/2019</a:t>
            </a:fld>
            <a:endParaRPr lang="es-SV"/>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pPr>
              <a:defRPr/>
            </a:pPr>
            <a:fld id="{BE575717-F2A3-435F-ADEF-BD9F4C78C072}" type="slidenum">
              <a:rPr lang="es-SV"/>
              <a:pPr>
                <a:defRPr/>
              </a:pPr>
              <a:t>‹Nº›</a:t>
            </a:fld>
            <a:endParaRPr lang="es-SV"/>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5D2FEA31-E9B6-4532-AE06-D8645CBB19CE}" type="datetimeFigureOut">
              <a:rPr lang="es-SV"/>
              <a:pPr>
                <a:defRPr/>
              </a:pPr>
              <a:t>17/05/2019</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991A2CEF-1682-4396-98D9-FF1AA71DC671}" type="slidenum">
              <a:rPr lang="es-SV"/>
              <a:pPr>
                <a:defRPr/>
              </a:pPr>
              <a:t>‹Nº›</a:t>
            </a:fld>
            <a:endParaRPr lang="es-SV"/>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24330BDA-2185-4BF4-A00A-872A30C7C59E}" type="datetimeFigureOut">
              <a:rPr lang="es-SV"/>
              <a:pPr>
                <a:defRPr/>
              </a:pPr>
              <a:t>17/05/2019</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EB9AE652-8F06-4E6F-8051-F66A88BE8EF7}" type="slidenum">
              <a:rPr lang="es-SV"/>
              <a:pPr>
                <a:defRPr/>
              </a:pPr>
              <a:t>‹Nº›</a:t>
            </a:fld>
            <a:endParaRPr lang="es-SV"/>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E486C93-6BF8-42AD-AF56-B48598185C41}" type="datetimeFigureOut">
              <a:rPr lang="es-SV"/>
              <a:pPr>
                <a:defRPr/>
              </a:pPr>
              <a:t>17/05/2019</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5A1BE07E-5D93-4705-9578-982C07D9D666}" type="slidenum">
              <a:rPr lang="es-SV"/>
              <a:pPr>
                <a:defRPr/>
              </a:pPr>
              <a:t>‹Nº›</a:t>
            </a:fld>
            <a:endParaRPr lang="es-SV"/>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8464809D-4E75-44A4-9EEA-54BD5EFAE39A}" type="datetimeFigureOut">
              <a:rPr lang="es-SV"/>
              <a:pPr>
                <a:defRPr/>
              </a:pPr>
              <a:t>17/05/2019</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DC5E10B3-F509-48FA-ABF1-A9D04C96D093}" type="slidenum">
              <a:rPr lang="es-SV"/>
              <a:pPr>
                <a:defRPr/>
              </a:pPr>
              <a:t>‹Nº›</a:t>
            </a:fld>
            <a:endParaRPr lang="es-SV"/>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F18AEF5F-3B5C-49EE-A05C-B1B36CAECDE0}" type="datetimeFigureOut">
              <a:rPr lang="es-SV"/>
              <a:pPr>
                <a:defRPr/>
              </a:pPr>
              <a:t>17/05/2019</a:t>
            </a:fld>
            <a:endParaRPr lang="es-SV"/>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pPr>
              <a:defRPr/>
            </a:pPr>
            <a:fld id="{D0F88040-92E6-49AA-807F-54DDC4C386D1}" type="slidenum">
              <a:rPr lang="es-SV"/>
              <a:pPr>
                <a:defRPr/>
              </a:pPr>
              <a:t>‹Nº›</a:t>
            </a:fld>
            <a:endParaRPr lang="es-SV"/>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0D7E86B4-0633-49B2-827B-C80BF8F2B3BE}" type="datetimeFigureOut">
              <a:rPr lang="es-SV"/>
              <a:pPr>
                <a:defRPr/>
              </a:pPr>
              <a:t>17/05/2019</a:t>
            </a:fld>
            <a:endParaRPr lang="es-SV"/>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pPr>
              <a:defRPr/>
            </a:pPr>
            <a:fld id="{F959A82E-A4E8-47D5-9EF2-5ABBAF9662EA}" type="slidenum">
              <a:rPr lang="es-SV"/>
              <a:pPr>
                <a:defRPr/>
              </a:pPr>
              <a:t>‹Nº›</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63FFAD20-FF47-4525-9E06-1B368F06D961}" type="datetimeFigureOut">
              <a:rPr lang="es-ES"/>
              <a:pPr>
                <a:defRPr/>
              </a:pPr>
              <a:t>17/05/2019</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F1C40E73-4B39-439D-A8C0-71B9274AD110}" type="slidenum">
              <a:rPr lang="es-ES"/>
              <a:pPr>
                <a:defRPr/>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B09EAF5-6E2D-4CAB-A260-5627AD38098C}" type="datetimeFigureOut">
              <a:rPr lang="es-SV"/>
              <a:pPr>
                <a:defRPr/>
              </a:pPr>
              <a:t>17/05/2019</a:t>
            </a:fld>
            <a:endParaRPr lang="es-SV"/>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pPr>
              <a:defRPr/>
            </a:pPr>
            <a:fld id="{40AC472E-4D90-4C09-9A89-C1DBE7305F64}" type="slidenum">
              <a:rPr lang="es-SV"/>
              <a:pPr>
                <a:defRPr/>
              </a:pPr>
              <a:t>‹Nº›</a:t>
            </a:fld>
            <a:endParaRPr lang="es-SV"/>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80AE372-DA7B-4710-B80C-370B3FB87EEA}" type="datetimeFigureOut">
              <a:rPr lang="es-SV"/>
              <a:pPr>
                <a:defRPr/>
              </a:pPr>
              <a:t>17/05/2019</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0CC1DF7F-5717-4D76-97B7-C265770D227E}" type="slidenum">
              <a:rPr lang="es-SV"/>
              <a:pPr>
                <a:defRPr/>
              </a:pPr>
              <a:t>‹Nº›</a:t>
            </a:fld>
            <a:endParaRPr lang="es-SV"/>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196CFF2-3C90-4AEE-A41F-7FC5DA3A23C7}" type="datetimeFigureOut">
              <a:rPr lang="es-SV"/>
              <a:pPr>
                <a:defRPr/>
              </a:pPr>
              <a:t>17/05/2019</a:t>
            </a:fld>
            <a:endParaRPr lang="es-SV"/>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E99471A5-1580-4C87-A7DC-B36021C1445F}" type="slidenum">
              <a:rPr lang="es-SV"/>
              <a:pPr>
                <a:defRPr/>
              </a:pPr>
              <a:t>‹Nº›</a:t>
            </a:fld>
            <a:endParaRPr lang="es-SV"/>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17AF0798-4C4A-48DF-9346-EB7CDB1E9E5A}" type="datetimeFigureOut">
              <a:rPr lang="es-SV"/>
              <a:pPr>
                <a:defRPr/>
              </a:pPr>
              <a:t>17/05/2019</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0C568C25-CA19-43B7-B921-FAD4CAAC2051}" type="slidenum">
              <a:rPr lang="es-SV"/>
              <a:pPr>
                <a:defRPr/>
              </a:pPr>
              <a:t>‹Nº›</a:t>
            </a:fld>
            <a:endParaRPr lang="es-SV"/>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59B55267-2440-4592-9EC5-5ACE9F63ED3F}" type="datetimeFigureOut">
              <a:rPr lang="es-SV"/>
              <a:pPr>
                <a:defRPr/>
              </a:pPr>
              <a:t>17/05/2019</a:t>
            </a:fld>
            <a:endParaRPr lang="es-SV"/>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C2534477-857C-409A-9D1E-1C00A9F206C1}" type="slidenum">
              <a:rPr lang="es-SV"/>
              <a:pPr>
                <a:defRPr/>
              </a:pPr>
              <a:t>‹Nº›</a:t>
            </a:fld>
            <a:endParaRPr lang="es-S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68E4BEFB-E8F0-4D66-B9FF-BEBDB0532966}" type="datetimeFigureOut">
              <a:rPr lang="es-ES"/>
              <a:pPr>
                <a:defRPr/>
              </a:pPr>
              <a:t>17/05/2019</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499926FF-E0EF-4827-BA6C-F3045D098F01}"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F22FABF4-A7AB-405F-A912-75172F2F7587}" type="datetimeFigureOut">
              <a:rPr lang="es-ES"/>
              <a:pPr>
                <a:defRPr/>
              </a:pPr>
              <a:t>17/05/2019</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1BE7210F-C341-4FA0-9985-D4A087A037F4}"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2E734DCC-3A2A-46EE-A040-9C6A050E9707}" type="datetimeFigureOut">
              <a:rPr lang="es-ES"/>
              <a:pPr>
                <a:defRPr/>
              </a:pPr>
              <a:t>17/05/2019</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F593AF4C-8084-4088-A658-47C019508E67}"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5443C6EB-EDCC-4811-AB25-B20436EA9E8B}" type="datetimeFigureOut">
              <a:rPr lang="es-ES"/>
              <a:pPr>
                <a:defRPr/>
              </a:pPr>
              <a:t>17/05/2019</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ED0E474E-D7CB-4718-9633-CEFDDFD19447}"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BAD8B7DE-D656-42CC-A35A-DD6EF2DFFF47}" type="datetimeFigureOut">
              <a:rPr lang="es-ES"/>
              <a:pPr>
                <a:defRPr/>
              </a:pPr>
              <a:t>17/05/2019</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36E464FE-3C58-4B34-9858-FF04D729AEF1}"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smtClean="0"/>
              <a:t>Arrastre la imagen al marcador de posición o haga clic en el icono para agregar</a:t>
            </a:r>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2871F074-764B-4201-911D-4BED194E10FF}" type="datetimeFigureOut">
              <a:rPr lang="es-ES"/>
              <a:pPr>
                <a:defRPr/>
              </a:pPr>
              <a:t>17/05/2019</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8A90222D-993A-4960-B9B4-C9875DC09885}"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título</a:t>
            </a:r>
            <a:endParaRPr lang="es-ES" smtClean="0"/>
          </a:p>
        </p:txBody>
      </p:sp>
      <p:sp>
        <p:nvSpPr>
          <p:cNvPr id="1027"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C25A2E7F-4166-4DEE-93FA-DF736C3CB240}" type="datetimeFigureOut">
              <a:rPr lang="es-ES"/>
              <a:pPr>
                <a:defRPr/>
              </a:pPr>
              <a:t>17/05/2019</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EA19436-1358-4C52-93A3-C6B5DABD7721}"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SV" smtClean="0"/>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6B1FBD85-87CA-43BE-87C1-ECE6F805C371}" type="datetimeFigureOut">
              <a:rPr lang="es-SV"/>
              <a:pPr>
                <a:defRPr/>
              </a:pPr>
              <a:t>17/05/2019</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ea typeface="MS PGothic" pitchFamily="34" charset="-128"/>
                <a:cs typeface="+mn-cs"/>
              </a:defRPr>
            </a:lvl1pPr>
          </a:lstStyle>
          <a:p>
            <a:pPr>
              <a:defRPr/>
            </a:pPr>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8CE5444C-0A99-4972-81EE-022AC7C6571B}" type="slidenum">
              <a:rPr lang="es-SV"/>
              <a:pPr>
                <a:defRPr/>
              </a:pPr>
              <a:t>‹Nº›</a:t>
            </a:fld>
            <a:endParaRPr lang="es-SV"/>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charset="0"/>
          <a:ea typeface="MS PGothic" pitchFamily="34"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SV" smtClean="0"/>
          </a:p>
        </p:txBody>
      </p:sp>
      <p:sp>
        <p:nvSpPr>
          <p:cNvPr id="307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D8B1E8D9-29FE-44A5-9F60-83EF9F299B98}" type="datetimeFigureOut">
              <a:rPr lang="es-SV"/>
              <a:pPr>
                <a:defRPr/>
              </a:pPr>
              <a:t>17/05/2019</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ea typeface="MS PGothic" pitchFamily="34" charset="-128"/>
                <a:cs typeface="+mn-cs"/>
              </a:defRPr>
            </a:lvl1pPr>
          </a:lstStyle>
          <a:p>
            <a:pPr>
              <a:defRPr/>
            </a:pPr>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AF636E7-A9A6-4525-AEED-FA363DFFD82B}" type="slidenum">
              <a:rPr lang="es-SV"/>
              <a:pPr>
                <a:defRPr/>
              </a:pPr>
              <a:t>‹Nº›</a:t>
            </a:fld>
            <a:endParaRPr lang="es-SV"/>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charset="0"/>
          <a:ea typeface="MS PGothic" pitchFamily="34"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9 Título"/>
          <p:cNvSpPr txBox="1">
            <a:spLocks/>
          </p:cNvSpPr>
          <p:nvPr/>
        </p:nvSpPr>
        <p:spPr bwMode="auto">
          <a:xfrm>
            <a:off x="947738" y="3913188"/>
            <a:ext cx="7272337" cy="1296987"/>
          </a:xfrm>
          <a:prstGeom prst="rect">
            <a:avLst/>
          </a:prstGeom>
          <a:noFill/>
          <a:ln w="9525">
            <a:noFill/>
            <a:miter lim="800000"/>
            <a:headEnd/>
            <a:tailEnd/>
          </a:ln>
        </p:spPr>
        <p:txBody>
          <a:bodyPr anchor="ctr"/>
          <a:lstStyle/>
          <a:p>
            <a:pPr algn="ctr" eaLnBrk="0" hangingPunct="0"/>
            <a:r>
              <a:rPr lang="es-SV" sz="4400" b="1" dirty="0">
                <a:solidFill>
                  <a:schemeClr val="bg1"/>
                </a:solidFill>
              </a:rPr>
              <a:t>ORGANIGRAMA </a:t>
            </a:r>
            <a:r>
              <a:rPr lang="es-SV" sz="4400" b="1" dirty="0" smtClean="0">
                <a:solidFill>
                  <a:schemeClr val="bg1"/>
                </a:solidFill>
              </a:rPr>
              <a:t>SSF 2018</a:t>
            </a:r>
          </a:p>
          <a:p>
            <a:pPr algn="ctr" eaLnBrk="0" hangingPunct="0"/>
            <a:r>
              <a:rPr lang="es-SV" sz="4400" b="1" dirty="0" smtClean="0">
                <a:solidFill>
                  <a:schemeClr val="bg1"/>
                </a:solidFill>
              </a:rPr>
              <a:t>Información por </a:t>
            </a:r>
            <a:r>
              <a:rPr lang="es-SV" sz="4400" b="1" dirty="0" smtClean="0">
                <a:solidFill>
                  <a:schemeClr val="bg1"/>
                </a:solidFill>
              </a:rPr>
              <a:t>Área Organizacional</a:t>
            </a:r>
            <a:endParaRPr lang="es-SV" sz="4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Intendencia de Bancos y Conglomerados</a:t>
            </a:r>
            <a:endParaRPr lang="es-SV" sz="2400" b="1">
              <a:solidFill>
                <a:srgbClr val="10253F"/>
              </a:solidFill>
            </a:endParaRPr>
          </a:p>
        </p:txBody>
      </p:sp>
      <p:sp>
        <p:nvSpPr>
          <p:cNvPr id="13315"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endParaRPr lang="es-SV" sz="1200"/>
          </a:p>
          <a:p>
            <a:r>
              <a:rPr lang="es-SV" sz="1200"/>
              <a:t>Su objetivo es </a:t>
            </a:r>
            <a:r>
              <a:rPr lang="es-MX" sz="1200"/>
              <a:t>planificar, dirigir,  coordinar y ejecutar la realización de auditorias </a:t>
            </a:r>
            <a:r>
              <a:rPr lang="es-ES_tradnl" sz="1200"/>
              <a:t>en los Bancos y Conglomerados financieros vigilados,  auditorias que permitan determinar que el Banco ó Conglomerado Financiero cumple con la normativa vigente y que el riesgo de sus operaciones está controlado. </a:t>
            </a:r>
          </a:p>
          <a:p>
            <a:r>
              <a:rPr lang="es-SV" sz="1200"/>
              <a:t>Sus funciones son:</a:t>
            </a:r>
          </a:p>
          <a:p>
            <a:r>
              <a:rPr lang="es-ES_tradnl" sz="1200"/>
              <a:t>Controlar el cumplimiento de disposiciones legales y normas prudenciales y contables aplicables </a:t>
            </a:r>
            <a:endParaRPr lang="es-SV" sz="1200"/>
          </a:p>
          <a:p>
            <a:r>
              <a:rPr lang="es-ES_tradnl" sz="1200"/>
              <a:t>Autorizar la compra y venta de activos (cartera y activos extraordinarios) </a:t>
            </a:r>
            <a:endParaRPr lang="es-SV" sz="1200"/>
          </a:p>
          <a:p>
            <a:r>
              <a:rPr lang="es-ES_tradnl" sz="1200"/>
              <a:t>Proporcionar visto bueno  para implementación de sistemas informáticos </a:t>
            </a:r>
            <a:endParaRPr lang="es-SV" sz="1200"/>
          </a:p>
          <a:p>
            <a:r>
              <a:rPr lang="es-ES_tradnl" sz="1200"/>
              <a:t>Conocer informes de  visitas de inspección  y comunicaciones relacionadas </a:t>
            </a:r>
            <a:endParaRPr lang="es-SV" sz="1200"/>
          </a:p>
          <a:p>
            <a:r>
              <a:rPr lang="es-ES_tradnl" sz="1200"/>
              <a:t>Evaluar moras financieras </a:t>
            </a:r>
            <a:endParaRPr lang="es-SV" sz="1200"/>
          </a:p>
          <a:p>
            <a:r>
              <a:rPr lang="es-ES_tradnl" sz="1200"/>
              <a:t>Apoyar peritajes solicitados por juzgados y Fiscalía General de la República </a:t>
            </a:r>
            <a:endParaRPr lang="es-SV" sz="1200"/>
          </a:p>
          <a:p>
            <a:r>
              <a:rPr lang="es-ES_tradnl" sz="1200"/>
              <a:t>Dar seguimiento extra e in situ a Planes de Solución para corrección de observaciones de visita </a:t>
            </a:r>
            <a:endParaRPr lang="es-SV" sz="1200"/>
          </a:p>
          <a:p>
            <a:r>
              <a:rPr lang="es-ES_tradnl" sz="1200"/>
              <a:t>Gestionar procesos administrativos sancionatorios </a:t>
            </a:r>
            <a:endParaRPr lang="es-SV" sz="1200"/>
          </a:p>
          <a:p>
            <a:r>
              <a:rPr lang="es-ES_tradnl" sz="1200"/>
              <a:t>Desarrollar el proceso de inspección necesario para la autorización de inicio de operaciones entidades </a:t>
            </a:r>
            <a:endParaRPr lang="es-SV" sz="1200"/>
          </a:p>
          <a:p>
            <a:r>
              <a:rPr lang="es-ES_tradnl" sz="1200"/>
              <a:t>Gestionar solicitud de traslado de activos extraordinarios al activo fijo </a:t>
            </a:r>
            <a:endParaRPr lang="es-SV" sz="1200"/>
          </a:p>
          <a:p>
            <a:r>
              <a:rPr lang="es-ES_tradnl" sz="1200"/>
              <a:t>Dar seguimiento  a Planes de Trabajo de Auditoría Interna y Externa </a:t>
            </a:r>
            <a:endParaRPr lang="es-SV" sz="1200"/>
          </a:p>
          <a:p>
            <a:r>
              <a:rPr lang="es-ES_tradnl" sz="1200"/>
              <a:t>Participar en la elaboración de los Planes Operativos y Estratégicos de los Departamentos e Intendencia, entre otras.</a:t>
            </a:r>
          </a:p>
          <a:p>
            <a:endParaRPr lang="es-ES_tradnl" sz="1200" b="1"/>
          </a:p>
          <a:p>
            <a:r>
              <a:rPr lang="es-ES_tradnl" sz="1200" b="1"/>
              <a:t>No. De Empleados: 2</a:t>
            </a:r>
            <a:endParaRPr lang="es-SV" sz="1200" b="1"/>
          </a:p>
          <a:p>
            <a:endParaRPr lang="es-MX" sz="1200"/>
          </a:p>
          <a:p>
            <a:endParaRPr lang="es-MX" sz="1200"/>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Supervisión de Bancos</a:t>
            </a:r>
            <a:endParaRPr lang="es-SV" sz="2400" b="1">
              <a:solidFill>
                <a:srgbClr val="10253F"/>
              </a:solidFill>
            </a:endParaRPr>
          </a:p>
        </p:txBody>
      </p:sp>
      <p:sp>
        <p:nvSpPr>
          <p:cNvPr id="3" name="9 Título"/>
          <p:cNvSpPr txBox="1">
            <a:spLocks/>
          </p:cNvSpPr>
          <p:nvPr/>
        </p:nvSpPr>
        <p:spPr bwMode="auto">
          <a:xfrm>
            <a:off x="901700" y="1775791"/>
            <a:ext cx="7829550" cy="4810539"/>
          </a:xfrm>
          <a:prstGeom prst="rect">
            <a:avLst/>
          </a:prstGeom>
          <a:noFill/>
          <a:ln w="9525">
            <a:noFill/>
            <a:miter lim="800000"/>
            <a:headEnd/>
            <a:tailEnd/>
          </a:ln>
        </p:spPr>
        <p:txBody>
          <a:bodyPr anchor="ctr"/>
          <a:lstStyle/>
          <a:p>
            <a:pPr>
              <a:defRPr/>
            </a:pPr>
            <a:endParaRPr lang="es-SV" sz="1200" dirty="0"/>
          </a:p>
          <a:p>
            <a:pPr>
              <a:defRPr/>
            </a:pPr>
            <a:endParaRPr lang="es-SV" sz="1200" dirty="0"/>
          </a:p>
          <a:p>
            <a:pPr>
              <a:defRPr/>
            </a:pPr>
            <a:endParaRPr lang="es-SV" sz="1200" dirty="0"/>
          </a:p>
          <a:p>
            <a:pPr>
              <a:defRPr/>
            </a:pPr>
            <a:endParaRPr lang="es-SV" sz="1200" dirty="0"/>
          </a:p>
          <a:p>
            <a:pPr>
              <a:defRPr/>
            </a:pPr>
            <a:endParaRPr lang="es-SV" sz="1200" strike="sngStrike" dirty="0"/>
          </a:p>
          <a:p>
            <a:pPr>
              <a:defRPr/>
            </a:pPr>
            <a:r>
              <a:rPr lang="es-SV" sz="1200" dirty="0"/>
              <a:t>Su objetivo es </a:t>
            </a:r>
            <a:r>
              <a:rPr lang="es-ES_tradnl" sz="1200" dirty="0"/>
              <a:t>p</a:t>
            </a:r>
            <a:r>
              <a:rPr lang="es-ES" sz="1200" dirty="0" err="1"/>
              <a:t>lanificar</a:t>
            </a:r>
            <a:r>
              <a:rPr lang="es-ES" sz="1200" dirty="0"/>
              <a:t>, dirigir,  coordinar y supervisar el seguimiento de todos los Bancos.</a:t>
            </a:r>
          </a:p>
          <a:p>
            <a:pPr>
              <a:defRPr/>
            </a:pPr>
            <a:r>
              <a:rPr lang="es-ES" sz="1200" dirty="0"/>
              <a:t>Sus funciones son:</a:t>
            </a:r>
          </a:p>
          <a:p>
            <a:pPr>
              <a:defRPr/>
            </a:pPr>
            <a:r>
              <a:rPr lang="es-MX" sz="1200" dirty="0"/>
              <a:t>Programar auditoría de sistemas  en las diferentes áreas de operación de las entidades  fiscalizadas.    </a:t>
            </a:r>
            <a:endParaRPr lang="es-SV" sz="1200" dirty="0"/>
          </a:p>
          <a:p>
            <a:pPr>
              <a:defRPr/>
            </a:pPr>
            <a:r>
              <a:rPr lang="es-SV" sz="1200" dirty="0"/>
              <a:t>Verificar el cumplimiento de las políticas y normas de gobierno corporativo de  los Bancos.</a:t>
            </a:r>
          </a:p>
          <a:p>
            <a:pPr>
              <a:defRPr/>
            </a:pPr>
            <a:r>
              <a:rPr lang="es-MX" sz="1200" dirty="0"/>
              <a:t>Ejecutar auditorías planificadas o eventuales, en base a los programas de auditoría en existencia o nuevas.     </a:t>
            </a:r>
            <a:endParaRPr lang="es-SV" sz="1200" dirty="0"/>
          </a:p>
          <a:p>
            <a:pPr>
              <a:defRPr/>
            </a:pPr>
            <a:r>
              <a:rPr lang="es-ES" sz="1200" dirty="0"/>
              <a:t>Apoyar al  equipo de trabajo en el desarrollo de una gestión efectiva y en la solución de sus problemas.</a:t>
            </a:r>
            <a:endParaRPr lang="es-SV" sz="1200" dirty="0"/>
          </a:p>
          <a:p>
            <a:pPr>
              <a:defRPr/>
            </a:pPr>
            <a:r>
              <a:rPr lang="es-ES_tradnl" sz="1200" dirty="0"/>
              <a:t>Apoyar Peritajes solicitados por juzgados y Fiscalía General de la República</a:t>
            </a:r>
            <a:endParaRPr lang="es-SV" sz="1200" dirty="0"/>
          </a:p>
          <a:p>
            <a:pPr>
              <a:defRPr/>
            </a:pPr>
            <a:r>
              <a:rPr lang="es-ES_tradnl" sz="1200" dirty="0"/>
              <a:t>Gestionar Solicitud de autorización de revalúo del activo fijo</a:t>
            </a:r>
            <a:endParaRPr lang="es-SV" sz="1200" dirty="0"/>
          </a:p>
          <a:p>
            <a:pPr>
              <a:defRPr/>
            </a:pPr>
            <a:r>
              <a:rPr lang="es-MX" sz="1200" dirty="0"/>
              <a:t>Apoyar el desarrollo de auditorías, y la evaluación de mora financiera y la cartera de préstamos aplicando el marco normativo de la SSF.</a:t>
            </a:r>
            <a:endParaRPr lang="es-SV" sz="1200" dirty="0"/>
          </a:p>
          <a:p>
            <a:pPr>
              <a:defRPr/>
            </a:pPr>
            <a:r>
              <a:rPr lang="es-MX" sz="1200" dirty="0"/>
              <a:t>Evaluar requerimientos para autorizar al cambio de sistemas contables automatizados.</a:t>
            </a:r>
            <a:endParaRPr lang="es-SV" sz="1200" dirty="0"/>
          </a:p>
          <a:p>
            <a:pPr>
              <a:defRPr/>
            </a:pPr>
            <a:r>
              <a:rPr lang="es-ES_tradnl" sz="1200" dirty="0"/>
              <a:t>Autorizar la compra y venta de activos (cartera y activos extraordinarios) Evaluar Moras Financieras </a:t>
            </a:r>
            <a:endParaRPr lang="es-SV" sz="1200" dirty="0"/>
          </a:p>
          <a:p>
            <a:pPr>
              <a:defRPr/>
            </a:pPr>
            <a:r>
              <a:rPr lang="es-ES_tradnl" sz="1200" dirty="0"/>
              <a:t>Gestionar solicitud de traslado de activos extraordinarios al activo fijo, entre otros.</a:t>
            </a:r>
          </a:p>
          <a:p>
            <a:pPr>
              <a:defRPr/>
            </a:pPr>
            <a:endParaRPr lang="es-ES_tradnl" sz="1200" dirty="0"/>
          </a:p>
          <a:p>
            <a:pPr>
              <a:defRPr/>
            </a:pPr>
            <a:r>
              <a:rPr lang="es-ES_tradnl" sz="1200" b="1" dirty="0"/>
              <a:t>No. De Empleados: 11</a:t>
            </a:r>
            <a:endParaRPr lang="es-SV" sz="1200" b="1" dirty="0"/>
          </a:p>
          <a:p>
            <a:pPr>
              <a:defRPr/>
            </a:pPr>
            <a:endParaRPr lang="es-SV" sz="1200" b="1" dirty="0"/>
          </a:p>
          <a:p>
            <a:pPr>
              <a:defRPr/>
            </a:pPr>
            <a:endParaRPr lang="es-MX" sz="1200" dirty="0"/>
          </a:p>
          <a:p>
            <a:pPr>
              <a:defRPr/>
            </a:pPr>
            <a:endParaRPr lang="es-MX" sz="1200" dirty="0"/>
          </a:p>
          <a:p>
            <a:pPr>
              <a:defRPr/>
            </a:pPr>
            <a:endParaRPr lang="es-MX" sz="1200" dirty="0"/>
          </a:p>
          <a:p>
            <a:pPr>
              <a:defRPr/>
            </a:pPr>
            <a:endParaRPr lang="es-SV" sz="1200" dirty="0"/>
          </a:p>
          <a:p>
            <a:pPr>
              <a:defRPr/>
            </a:pPr>
            <a:endParaRPr lang="es-ES" sz="1200" dirty="0"/>
          </a:p>
          <a:p>
            <a:pPr eaLnBrk="0" hangingPunct="0">
              <a:defRPr/>
            </a:pPr>
            <a:endParaRPr lang="es-SV" sz="2000" b="1" dirty="0">
              <a:solidFill>
                <a:srgbClr val="10253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Supervisión de Conglomerados</a:t>
            </a:r>
            <a:endParaRPr lang="es-SV" sz="2400" b="1">
              <a:solidFill>
                <a:srgbClr val="10253F"/>
              </a:solidFill>
            </a:endParaRPr>
          </a:p>
        </p:txBody>
      </p:sp>
      <p:sp>
        <p:nvSpPr>
          <p:cNvPr id="3" name="9 Título"/>
          <p:cNvSpPr txBox="1">
            <a:spLocks/>
          </p:cNvSpPr>
          <p:nvPr/>
        </p:nvSpPr>
        <p:spPr bwMode="auto">
          <a:xfrm>
            <a:off x="901700" y="1775791"/>
            <a:ext cx="7829550" cy="4810539"/>
          </a:xfrm>
          <a:prstGeom prst="rect">
            <a:avLst/>
          </a:prstGeom>
          <a:noFill/>
          <a:ln w="9525">
            <a:noFill/>
            <a:miter lim="800000"/>
            <a:headEnd/>
            <a:tailEnd/>
          </a:ln>
        </p:spPr>
        <p:txBody>
          <a:bodyPr anchor="ctr"/>
          <a:lstStyle/>
          <a:p>
            <a:pPr>
              <a:defRPr/>
            </a:pPr>
            <a:endParaRPr lang="es-SV" sz="1200" dirty="0"/>
          </a:p>
          <a:p>
            <a:pPr>
              <a:defRPr/>
            </a:pPr>
            <a:endParaRPr lang="es-SV" sz="1200" dirty="0"/>
          </a:p>
          <a:p>
            <a:pPr>
              <a:defRPr/>
            </a:pPr>
            <a:endParaRPr lang="es-SV" sz="1200" dirty="0"/>
          </a:p>
          <a:p>
            <a:pPr>
              <a:defRPr/>
            </a:pPr>
            <a:endParaRPr lang="es-SV" sz="1200" dirty="0"/>
          </a:p>
          <a:p>
            <a:pPr>
              <a:defRPr/>
            </a:pPr>
            <a:endParaRPr lang="es-SV" sz="1200" strike="sngStrike" dirty="0"/>
          </a:p>
          <a:p>
            <a:pPr>
              <a:defRPr/>
            </a:pPr>
            <a:r>
              <a:rPr lang="es-SV" sz="1200" dirty="0"/>
              <a:t>Su objetivo es s</a:t>
            </a:r>
            <a:r>
              <a:rPr lang="es-ES" sz="1200" dirty="0" err="1"/>
              <a:t>upervisar</a:t>
            </a:r>
            <a:r>
              <a:rPr lang="es-ES" sz="1200" dirty="0"/>
              <a:t> que las entidades adopten mecanismos para la administración, prevención, y control de los riesgos a los que se encuentran expuestas en el desarrollo de sus actividades </a:t>
            </a:r>
            <a:r>
              <a:rPr lang="es-ES_tradnl" sz="1200" dirty="0"/>
              <a:t>los Conglomerados.</a:t>
            </a:r>
          </a:p>
          <a:p>
            <a:pPr>
              <a:defRPr/>
            </a:pPr>
            <a:r>
              <a:rPr lang="es-ES_tradnl" sz="1200" dirty="0"/>
              <a:t>Sus funciones son:</a:t>
            </a:r>
          </a:p>
          <a:p>
            <a:pPr>
              <a:defRPr/>
            </a:pPr>
            <a:r>
              <a:rPr lang="es-SV" sz="1200" dirty="0"/>
              <a:t>Verificar el cumplimiento de las normas sobre administración, control y detección de riesgos.</a:t>
            </a:r>
          </a:p>
          <a:p>
            <a:pPr>
              <a:defRPr/>
            </a:pPr>
            <a:r>
              <a:rPr lang="es-SV" sz="1200" dirty="0"/>
              <a:t>Verificar el cumplimiento de las políticas y normas de gobierno corporativo de  las entidades vigiladas pertenecientes a un conglomerado. </a:t>
            </a:r>
          </a:p>
          <a:p>
            <a:pPr>
              <a:defRPr/>
            </a:pPr>
            <a:r>
              <a:rPr lang="es-ES_tradnl" sz="1200" dirty="0"/>
              <a:t> </a:t>
            </a:r>
            <a:r>
              <a:rPr lang="es-SV" sz="1200" dirty="0"/>
              <a:t>E</a:t>
            </a:r>
            <a:r>
              <a:rPr lang="es-ES" sz="1200" dirty="0" err="1"/>
              <a:t>fectuar</a:t>
            </a:r>
            <a:r>
              <a:rPr lang="es-ES" sz="1200" dirty="0"/>
              <a:t> la supervisión consolidada de las instituciones bajo su vigilancia.</a:t>
            </a:r>
            <a:endParaRPr lang="es-SV" sz="1200" dirty="0"/>
          </a:p>
          <a:p>
            <a:pPr>
              <a:defRPr/>
            </a:pPr>
            <a:r>
              <a:rPr lang="es-ES" sz="1200" dirty="0"/>
              <a:t>Monitorear el seguimiento de los planes estratégicos y operativos y coordinar la actualización  de </a:t>
            </a:r>
            <a:r>
              <a:rPr lang="es-ES_tradnl" sz="1200" dirty="0"/>
              <a:t>los indicadores de gestión.</a:t>
            </a:r>
            <a:endParaRPr lang="es-SV" sz="1200" dirty="0"/>
          </a:p>
          <a:p>
            <a:pPr>
              <a:defRPr/>
            </a:pPr>
            <a:r>
              <a:rPr lang="es-MX" sz="1200" dirty="0"/>
              <a:t>Revisar información electrónica y aplicación de cuestionarios y programas de auditorías, de acuerdo al marco normativo de la SSF.</a:t>
            </a:r>
            <a:endParaRPr lang="es-SV" sz="1200" dirty="0"/>
          </a:p>
          <a:p>
            <a:pPr>
              <a:defRPr/>
            </a:pPr>
            <a:r>
              <a:rPr lang="es-MX" sz="1200" dirty="0"/>
              <a:t>Apoyar el desarrollo de auditorías, y la evaluación de mora financiera y la cartera de préstamos aplicando el marco normativo de la SSF.</a:t>
            </a:r>
            <a:endParaRPr lang="es-SV" sz="1200" dirty="0"/>
          </a:p>
          <a:p>
            <a:pPr>
              <a:defRPr/>
            </a:pPr>
            <a:r>
              <a:rPr lang="es-ES_tradnl" sz="1200" i="1" dirty="0"/>
              <a:t>Autorizar la compra y venta de activos (cartera y activos extraordinarios) Evaluar Moras Financieras </a:t>
            </a:r>
            <a:endParaRPr lang="es-SV" sz="1200" dirty="0"/>
          </a:p>
          <a:p>
            <a:pPr>
              <a:defRPr/>
            </a:pPr>
            <a:r>
              <a:rPr lang="es-MX" sz="1200" dirty="0"/>
              <a:t>Ejercer el seguimiento apropiado a las Reservas de Saneamiento registradas por los Conglomerados, para  determinar  si  son  razonables  en  relación  con los  activos  de  riesgo  crediticio  que manejan.</a:t>
            </a:r>
            <a:endParaRPr lang="es-SV" sz="1200" dirty="0"/>
          </a:p>
          <a:p>
            <a:pPr>
              <a:defRPr/>
            </a:pPr>
            <a:endParaRPr lang="es-SV" sz="1200" dirty="0"/>
          </a:p>
          <a:p>
            <a:pPr>
              <a:defRPr/>
            </a:pPr>
            <a:endParaRPr lang="es-SV" sz="1200" b="1" dirty="0"/>
          </a:p>
          <a:p>
            <a:pPr>
              <a:defRPr/>
            </a:pPr>
            <a:r>
              <a:rPr lang="es-SV" sz="1200" b="1" dirty="0"/>
              <a:t>No. De Empleados: 11</a:t>
            </a:r>
          </a:p>
          <a:p>
            <a:pPr>
              <a:defRPr/>
            </a:pPr>
            <a:endParaRPr lang="es-SV" sz="1200" b="1" dirty="0"/>
          </a:p>
          <a:p>
            <a:pPr>
              <a:defRPr/>
            </a:pPr>
            <a:endParaRPr lang="es-SV" sz="1200" b="1" dirty="0"/>
          </a:p>
          <a:p>
            <a:pPr>
              <a:defRPr/>
            </a:pPr>
            <a:endParaRPr lang="es-MX" sz="1200" dirty="0"/>
          </a:p>
          <a:p>
            <a:pPr>
              <a:defRPr/>
            </a:pPr>
            <a:endParaRPr lang="es-MX" sz="1200" dirty="0"/>
          </a:p>
          <a:p>
            <a:pPr>
              <a:defRPr/>
            </a:pPr>
            <a:endParaRPr lang="es-MX" sz="1200" dirty="0"/>
          </a:p>
          <a:p>
            <a:pPr>
              <a:defRPr/>
            </a:pPr>
            <a:endParaRPr lang="es-SV" sz="1200" dirty="0"/>
          </a:p>
          <a:p>
            <a:pPr>
              <a:defRPr/>
            </a:pPr>
            <a:endParaRPr lang="es-ES" sz="1200" dirty="0"/>
          </a:p>
          <a:p>
            <a:pPr eaLnBrk="0" hangingPunct="0">
              <a:defRPr/>
            </a:pPr>
            <a:endParaRPr lang="es-SV" sz="2000" b="1" dirty="0">
              <a:solidFill>
                <a:srgbClr val="10253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Intendencia de Seguros</a:t>
            </a:r>
            <a:endParaRPr lang="es-SV" sz="2400" b="1">
              <a:solidFill>
                <a:srgbClr val="10253F"/>
              </a:solidFill>
            </a:endParaRPr>
          </a:p>
        </p:txBody>
      </p:sp>
      <p:sp>
        <p:nvSpPr>
          <p:cNvPr id="3" name="9 Título"/>
          <p:cNvSpPr txBox="1">
            <a:spLocks/>
          </p:cNvSpPr>
          <p:nvPr/>
        </p:nvSpPr>
        <p:spPr bwMode="auto">
          <a:xfrm>
            <a:off x="901700" y="1775791"/>
            <a:ext cx="7829550" cy="4810539"/>
          </a:xfrm>
          <a:prstGeom prst="rect">
            <a:avLst/>
          </a:prstGeom>
          <a:noFill/>
          <a:ln w="9525">
            <a:noFill/>
            <a:miter lim="800000"/>
            <a:headEnd/>
            <a:tailEnd/>
          </a:ln>
        </p:spPr>
        <p:txBody>
          <a:bodyPr anchor="ctr"/>
          <a:lstStyle/>
          <a:p>
            <a:pPr>
              <a:defRPr/>
            </a:pPr>
            <a:endParaRPr lang="es-SV" sz="1200" dirty="0"/>
          </a:p>
          <a:p>
            <a:pPr>
              <a:defRPr/>
            </a:pPr>
            <a:endParaRPr lang="es-SV" sz="1200" dirty="0"/>
          </a:p>
          <a:p>
            <a:pPr>
              <a:defRPr/>
            </a:pPr>
            <a:endParaRPr lang="es-SV" sz="1200" dirty="0"/>
          </a:p>
          <a:p>
            <a:pPr>
              <a:defRPr/>
            </a:pPr>
            <a:endParaRPr lang="es-SV" sz="1200" dirty="0"/>
          </a:p>
          <a:p>
            <a:pPr>
              <a:defRPr/>
            </a:pPr>
            <a:endParaRPr lang="es-SV" sz="1200" strike="sngStrike" dirty="0"/>
          </a:p>
          <a:p>
            <a:pPr>
              <a:defRPr/>
            </a:pPr>
            <a:r>
              <a:rPr lang="es-SV" sz="1200" dirty="0"/>
              <a:t>Su objetivo es </a:t>
            </a:r>
            <a:r>
              <a:rPr lang="es-MX" sz="1200" dirty="0"/>
              <a:t>vigilar la constitución y funcionamiento de las sociedades de seguros con el objeto de preservar su solidez financiera, eficiencia y transparencia, así como la participación de los intermediarios de seguros a fin de velar por los derechos del público y facilitar el desarrollo de la actividad aseguradora, planificando y coordinando auditorías con el objeto que las aseguradoras gestionen adecuadamente sus riesgos y cumplan con la normativa aplicable.</a:t>
            </a:r>
          </a:p>
          <a:p>
            <a:pPr>
              <a:defRPr/>
            </a:pPr>
            <a:r>
              <a:rPr lang="es-SV" sz="1200" b="1" dirty="0"/>
              <a:t>Sus funciones son:</a:t>
            </a:r>
          </a:p>
          <a:p>
            <a:pPr>
              <a:defRPr/>
            </a:pPr>
            <a:r>
              <a:rPr lang="es-ES_tradnl" sz="1200" dirty="0"/>
              <a:t>Supervisar el cumplimiento de disposiciones legales y normas prudenciales y contables aplicables.</a:t>
            </a:r>
            <a:r>
              <a:rPr lang="es-SV" sz="1200" dirty="0"/>
              <a:t> </a:t>
            </a:r>
          </a:p>
          <a:p>
            <a:pPr>
              <a:defRPr/>
            </a:pPr>
            <a:r>
              <a:rPr lang="es-ES_tradnl" sz="1200" dirty="0"/>
              <a:t>Revisar y dar a conocer al Superintendente Adjunto y al Consejo Directivo los resultados de las visita de inspección, los seguimientos a los planes de solución y revisar las notas de comunicación a las entidades supervisadas. </a:t>
            </a:r>
            <a:endParaRPr lang="es-SV" sz="1200" dirty="0"/>
          </a:p>
          <a:p>
            <a:pPr>
              <a:defRPr/>
            </a:pPr>
            <a:r>
              <a:rPr lang="es-ES_tradnl" sz="1200" dirty="0"/>
              <a:t>Gestionar los procesos administrativos sancionatorios.</a:t>
            </a:r>
            <a:r>
              <a:rPr lang="es-SV" sz="1200" dirty="0"/>
              <a:t> </a:t>
            </a:r>
          </a:p>
          <a:p>
            <a:pPr>
              <a:defRPr/>
            </a:pPr>
            <a:r>
              <a:rPr lang="es-ES_tradnl" sz="1200" dirty="0"/>
              <a:t>Coordinar el proceso de inspección necesario para la autorización de inicio de operaciones de entidades, así como la implementación de sistemas informáticos.</a:t>
            </a:r>
            <a:r>
              <a:rPr lang="es-SV" sz="1200" dirty="0"/>
              <a:t> </a:t>
            </a:r>
          </a:p>
          <a:p>
            <a:pPr>
              <a:defRPr/>
            </a:pPr>
            <a:r>
              <a:rPr lang="es-ES_tradnl" sz="1200" dirty="0"/>
              <a:t>Coordinar la actualización de los perfiles de riesgos de las entidades supervisadas.</a:t>
            </a:r>
            <a:endParaRPr lang="es-SV" sz="1200" dirty="0"/>
          </a:p>
          <a:p>
            <a:pPr>
              <a:defRPr/>
            </a:pPr>
            <a:r>
              <a:rPr lang="es-ES_tradnl" sz="1200" dirty="0"/>
              <a:t>Revisar informes de Juntas Generales de Accionistas o Asambleas Generales de asociados y comunicar las observaciones cuando se determinen.</a:t>
            </a:r>
            <a:r>
              <a:rPr lang="es-SV" sz="1200" dirty="0"/>
              <a:t> </a:t>
            </a:r>
          </a:p>
          <a:p>
            <a:pPr>
              <a:defRPr/>
            </a:pPr>
            <a:r>
              <a:rPr lang="es-ES_tradnl" sz="1200" dirty="0"/>
              <a:t>Supervisar actividades extra situ relacionadas con la revisión de Planes de Trabajo de auditoría interna y externa; estados financieros de conformidad a las normas de elaboración y publicación</a:t>
            </a:r>
            <a:r>
              <a:rPr lang="es-SV" sz="1200" dirty="0"/>
              <a:t>;</a:t>
            </a:r>
            <a:r>
              <a:rPr lang="es-ES_tradnl" sz="1200" dirty="0"/>
              <a:t> información estadística y financiera sujeta a publicación en sitio Web</a:t>
            </a:r>
            <a:r>
              <a:rPr lang="es-SV" sz="1200" dirty="0"/>
              <a:t>; entre otros.</a:t>
            </a:r>
          </a:p>
          <a:p>
            <a:pPr>
              <a:defRPr/>
            </a:pPr>
            <a:r>
              <a:rPr lang="es-SV" sz="1200" dirty="0"/>
              <a:t>Coordinar la revisión de </a:t>
            </a:r>
            <a:r>
              <a:rPr lang="es-MX" sz="1200" dirty="0"/>
              <a:t>condiciones generales y particulares, notas técnicas para que se efectúe el depósito de Modelos de Pólizas de Seguros, que presentan las sociedades de seguros, o en su defecto comunicar las observaciones efectuadas a los modelos de pólizas de seguros, entre otras.</a:t>
            </a:r>
          </a:p>
          <a:p>
            <a:pPr>
              <a:defRPr/>
            </a:pPr>
            <a:endParaRPr lang="es-MX" sz="1200" b="1" dirty="0"/>
          </a:p>
          <a:p>
            <a:pPr>
              <a:defRPr/>
            </a:pPr>
            <a:r>
              <a:rPr lang="es-MX" sz="1200" b="1" dirty="0"/>
              <a:t>No. De Empleados: 2</a:t>
            </a:r>
            <a:endParaRPr lang="es-SV" sz="1200" b="1" dirty="0"/>
          </a:p>
          <a:p>
            <a:pPr>
              <a:defRPr/>
            </a:pPr>
            <a:endParaRPr lang="es-SV" sz="1200" b="1" dirty="0"/>
          </a:p>
          <a:p>
            <a:pPr>
              <a:defRPr/>
            </a:pPr>
            <a:endParaRPr lang="es-SV" sz="1200" b="1" dirty="0"/>
          </a:p>
          <a:p>
            <a:pPr>
              <a:defRPr/>
            </a:pPr>
            <a:endParaRPr lang="es-MX" sz="1200" dirty="0"/>
          </a:p>
          <a:p>
            <a:pPr>
              <a:defRPr/>
            </a:pPr>
            <a:endParaRPr lang="es-MX" sz="1200" dirty="0"/>
          </a:p>
          <a:p>
            <a:pPr>
              <a:defRPr/>
            </a:pPr>
            <a:endParaRPr lang="es-MX" sz="1200" dirty="0"/>
          </a:p>
          <a:p>
            <a:pPr>
              <a:defRPr/>
            </a:pPr>
            <a:endParaRPr lang="es-SV" sz="1200" dirty="0"/>
          </a:p>
          <a:p>
            <a:pPr>
              <a:defRPr/>
            </a:pPr>
            <a:endParaRPr lang="es-ES" sz="1200" dirty="0"/>
          </a:p>
          <a:p>
            <a:pPr eaLnBrk="0" hangingPunct="0">
              <a:defRPr/>
            </a:pPr>
            <a:endParaRPr lang="es-SV" sz="2000" b="1" dirty="0">
              <a:solidFill>
                <a:srgbClr val="10253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Supervisión de Seguros</a:t>
            </a:r>
            <a:endParaRPr lang="es-SV" sz="2400" b="1">
              <a:solidFill>
                <a:srgbClr val="10253F"/>
              </a:solidFill>
            </a:endParaRPr>
          </a:p>
        </p:txBody>
      </p:sp>
      <p:sp>
        <p:nvSpPr>
          <p:cNvPr id="3" name="9 Título"/>
          <p:cNvSpPr txBox="1">
            <a:spLocks/>
          </p:cNvSpPr>
          <p:nvPr/>
        </p:nvSpPr>
        <p:spPr bwMode="auto">
          <a:xfrm>
            <a:off x="901700" y="1775791"/>
            <a:ext cx="7829550" cy="4810539"/>
          </a:xfrm>
          <a:prstGeom prst="rect">
            <a:avLst/>
          </a:prstGeom>
          <a:noFill/>
          <a:ln w="9525">
            <a:noFill/>
            <a:miter lim="800000"/>
            <a:headEnd/>
            <a:tailEnd/>
          </a:ln>
        </p:spPr>
        <p:txBody>
          <a:bodyPr anchor="ctr"/>
          <a:lstStyle/>
          <a:p>
            <a:pPr>
              <a:defRPr/>
            </a:pPr>
            <a:endParaRPr lang="es-SV" sz="1200" dirty="0"/>
          </a:p>
          <a:p>
            <a:pPr>
              <a:defRPr/>
            </a:pPr>
            <a:endParaRPr lang="es-SV" sz="1200" dirty="0"/>
          </a:p>
          <a:p>
            <a:pPr>
              <a:defRPr/>
            </a:pPr>
            <a:endParaRPr lang="es-SV" sz="1200" dirty="0"/>
          </a:p>
          <a:p>
            <a:pPr>
              <a:defRPr/>
            </a:pPr>
            <a:endParaRPr lang="es-SV" sz="1200" dirty="0"/>
          </a:p>
          <a:p>
            <a:pPr>
              <a:defRPr/>
            </a:pPr>
            <a:endParaRPr lang="es-SV" sz="1200" strike="sngStrike" dirty="0"/>
          </a:p>
          <a:p>
            <a:pPr>
              <a:defRPr/>
            </a:pPr>
            <a:r>
              <a:rPr lang="es-SV" sz="1200" dirty="0"/>
              <a:t>Su objetivo es </a:t>
            </a:r>
            <a:r>
              <a:rPr lang="es-MX" sz="1200" dirty="0"/>
              <a:t>ejecutar la supervisión permanente en las Aseguradoras, promoviendo la adecuada gestión de los riesgos que asumen, así como el cumplimiento de la regulación vigente y proponiendo las medidas correctivas necesarias;  además supervisar a los intermediarios de seguros, a fin de proteger los derechos de los asegurados.</a:t>
            </a:r>
          </a:p>
          <a:p>
            <a:pPr>
              <a:defRPr/>
            </a:pPr>
            <a:r>
              <a:rPr lang="es-MX" sz="1200" dirty="0"/>
              <a:t>Sus funciones son:</a:t>
            </a:r>
          </a:p>
          <a:p>
            <a:pPr>
              <a:defRPr/>
            </a:pPr>
            <a:r>
              <a:rPr lang="es-SV" sz="1200" dirty="0"/>
              <a:t>Ejecutar la revisión del cumplimiento de las disposiciones legales y normativas aplicables a las entidades supervisadas. </a:t>
            </a:r>
          </a:p>
          <a:p>
            <a:pPr>
              <a:defRPr/>
            </a:pPr>
            <a:r>
              <a:rPr lang="es-SV" sz="1200" dirty="0"/>
              <a:t>Elaborar con los coordinadores  de visita de inspección el plan operativo anual del Departamento.</a:t>
            </a:r>
          </a:p>
          <a:p>
            <a:pPr>
              <a:defRPr/>
            </a:pPr>
            <a:r>
              <a:rPr lang="es-SV" sz="1200" dirty="0"/>
              <a:t>Revisar los informes de las visitas de inspección, los seguimientos a los planes de solución a las observaciones determinadas y apoyar al coordinador  de visita  de inspección en la discusión de dichas observaciones con los supervisados.</a:t>
            </a:r>
          </a:p>
          <a:p>
            <a:pPr>
              <a:defRPr/>
            </a:pPr>
            <a:r>
              <a:rPr lang="es-SV" sz="1200" dirty="0"/>
              <a:t>Revisar y  actualizar nuevos procesos y programas de trabajo asociados al Departamento. </a:t>
            </a:r>
          </a:p>
          <a:p>
            <a:pPr>
              <a:defRPr/>
            </a:pPr>
            <a:r>
              <a:rPr lang="es-MX" sz="1200" dirty="0"/>
              <a:t>Coordinar el proceso de análisis de las condiciones generales y particulares, notas técnicas para que se efectúe el depósito de Modelos de Pólizas de Seguros, que presentan las sociedades de seguros.</a:t>
            </a:r>
            <a:endParaRPr lang="es-SV" sz="1200" dirty="0"/>
          </a:p>
          <a:p>
            <a:pPr>
              <a:defRPr/>
            </a:pPr>
            <a:r>
              <a:rPr lang="es-SV" sz="1200" dirty="0"/>
              <a:t>Verificar el adecuado seguimiento a las observaciones determinadas en las entidades.</a:t>
            </a:r>
          </a:p>
          <a:p>
            <a:pPr>
              <a:defRPr/>
            </a:pPr>
            <a:r>
              <a:rPr lang="es-SV" sz="1200" dirty="0"/>
              <a:t>Planificar y revisar el presupuesto del Departamento de Seguros. </a:t>
            </a:r>
          </a:p>
          <a:p>
            <a:pPr>
              <a:defRPr/>
            </a:pPr>
            <a:r>
              <a:rPr lang="es-SV" sz="1200" dirty="0"/>
              <a:t>Revisar las publicaciones que se hagan a través de los medios de difusión nacional, que se relacionen con la actividad aseguradora.</a:t>
            </a:r>
          </a:p>
          <a:p>
            <a:pPr>
              <a:buFont typeface="Arial" charset="0"/>
              <a:buNone/>
              <a:defRPr/>
            </a:pPr>
            <a:endParaRPr lang="es-SV" sz="1200" dirty="0"/>
          </a:p>
          <a:p>
            <a:pPr>
              <a:defRPr/>
            </a:pPr>
            <a:r>
              <a:rPr lang="es-SV" sz="1200" b="1" dirty="0"/>
              <a:t>No. De Empleados: 13</a:t>
            </a:r>
          </a:p>
          <a:p>
            <a:pPr>
              <a:defRPr/>
            </a:pPr>
            <a:endParaRPr lang="es-SV" sz="1200" b="1" dirty="0"/>
          </a:p>
          <a:p>
            <a:pPr>
              <a:defRPr/>
            </a:pPr>
            <a:endParaRPr lang="es-MX" sz="1200" dirty="0"/>
          </a:p>
          <a:p>
            <a:pPr>
              <a:defRPr/>
            </a:pPr>
            <a:endParaRPr lang="es-MX" sz="1200" dirty="0"/>
          </a:p>
          <a:p>
            <a:pPr>
              <a:defRPr/>
            </a:pPr>
            <a:endParaRPr lang="es-MX" sz="1200" dirty="0"/>
          </a:p>
          <a:p>
            <a:pPr>
              <a:defRPr/>
            </a:pPr>
            <a:endParaRPr lang="es-SV" sz="1200" dirty="0"/>
          </a:p>
          <a:p>
            <a:pPr>
              <a:defRPr/>
            </a:pPr>
            <a:endParaRPr lang="es-ES" sz="1200" dirty="0"/>
          </a:p>
          <a:p>
            <a:pPr eaLnBrk="0" hangingPunct="0">
              <a:defRPr/>
            </a:pPr>
            <a:endParaRPr lang="es-SV" sz="2000" b="1" dirty="0">
              <a:solidFill>
                <a:srgbClr val="10253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Intendencia de Inclusión Financiera y Otras Entidades</a:t>
            </a:r>
            <a:endParaRPr lang="es-SV" sz="2400" b="1">
              <a:solidFill>
                <a:srgbClr val="10253F"/>
              </a:solidFill>
            </a:endParaRPr>
          </a:p>
        </p:txBody>
      </p:sp>
      <p:sp>
        <p:nvSpPr>
          <p:cNvPr id="3" name="9 Título"/>
          <p:cNvSpPr txBox="1">
            <a:spLocks/>
          </p:cNvSpPr>
          <p:nvPr/>
        </p:nvSpPr>
        <p:spPr bwMode="auto">
          <a:xfrm>
            <a:off x="901700" y="1775791"/>
            <a:ext cx="7829550" cy="4810539"/>
          </a:xfrm>
          <a:prstGeom prst="rect">
            <a:avLst/>
          </a:prstGeom>
          <a:noFill/>
          <a:ln w="9525">
            <a:noFill/>
            <a:miter lim="800000"/>
            <a:headEnd/>
            <a:tailEnd/>
          </a:ln>
        </p:spPr>
        <p:txBody>
          <a:bodyPr anchor="ctr"/>
          <a:lstStyle/>
          <a:p>
            <a:pPr>
              <a:defRPr/>
            </a:pPr>
            <a:endParaRPr lang="es-SV" sz="1200" dirty="0"/>
          </a:p>
          <a:p>
            <a:pPr>
              <a:defRPr/>
            </a:pPr>
            <a:endParaRPr lang="es-SV" sz="1200" dirty="0"/>
          </a:p>
          <a:p>
            <a:pPr>
              <a:defRPr/>
            </a:pPr>
            <a:endParaRPr lang="es-SV" sz="1200" dirty="0"/>
          </a:p>
          <a:p>
            <a:pPr>
              <a:defRPr/>
            </a:pPr>
            <a:endParaRPr lang="es-SV" sz="1200" dirty="0"/>
          </a:p>
          <a:p>
            <a:pPr>
              <a:defRPr/>
            </a:pPr>
            <a:endParaRPr lang="es-SV" sz="1200" strike="sngStrike" dirty="0"/>
          </a:p>
          <a:p>
            <a:pPr>
              <a:defRPr/>
            </a:pPr>
            <a:r>
              <a:rPr lang="es-SV" sz="1200" dirty="0"/>
              <a:t>Su objetivo es </a:t>
            </a:r>
            <a:r>
              <a:rPr lang="es-MX" sz="1200" dirty="0"/>
              <a:t>velar por el cumplimiento legal y normativo, así como por la adecuada gestión de los riesgos en las operaciones financieras desarrolladas por las Sociedades Proveedoras de Dinero Electrónico, las Agencias de Información de Datos,  las Sociedades de Garantía Recíproca, los Agentes y Subagentes </a:t>
            </a:r>
            <a:r>
              <a:rPr lang="es-MX" sz="1200" dirty="0" err="1"/>
              <a:t>remesadores</a:t>
            </a:r>
            <a:r>
              <a:rPr lang="es-MX" sz="1200" dirty="0"/>
              <a:t>, las Casas de Cambio y las Sociedades Administradoras u Operadoras de Sistemas de Pagos y de Liquidación de Valores (</a:t>
            </a:r>
            <a:r>
              <a:rPr lang="es-MX" sz="1200" dirty="0" err="1"/>
              <a:t>ACH</a:t>
            </a:r>
            <a:r>
              <a:rPr lang="es-MX" sz="1200" dirty="0"/>
              <a:t>).</a:t>
            </a:r>
          </a:p>
          <a:p>
            <a:pPr>
              <a:defRPr/>
            </a:pPr>
            <a:r>
              <a:rPr lang="es-MX" sz="1200" dirty="0"/>
              <a:t>Sus funciones son: </a:t>
            </a:r>
          </a:p>
          <a:p>
            <a:pPr>
              <a:defRPr/>
            </a:pPr>
            <a:r>
              <a:rPr lang="es-ES_tradnl" sz="1200" dirty="0"/>
              <a:t>Coordinar y supervisar las actividades de la Intendencia.</a:t>
            </a:r>
            <a:endParaRPr lang="es-SV" sz="1200" dirty="0"/>
          </a:p>
          <a:p>
            <a:pPr>
              <a:defRPr/>
            </a:pPr>
            <a:r>
              <a:rPr lang="es-ES_tradnl" sz="1200" dirty="0"/>
              <a:t>Revisar y presentar informes al Superintendente Adjunto, Superintendente General y Consejo.</a:t>
            </a:r>
            <a:endParaRPr lang="es-SV" sz="1200" dirty="0"/>
          </a:p>
          <a:p>
            <a:pPr>
              <a:defRPr/>
            </a:pPr>
            <a:r>
              <a:rPr lang="es-ES_tradnl" sz="1200" dirty="0"/>
              <a:t>Revisar los acuerdos de Consejo Directivo y notas de comunicación de éstos para los supervisados.</a:t>
            </a:r>
            <a:endParaRPr lang="es-SV" sz="1200" dirty="0"/>
          </a:p>
          <a:p>
            <a:pPr>
              <a:defRPr/>
            </a:pPr>
            <a:r>
              <a:rPr lang="es-ES_tradnl" sz="1200" dirty="0"/>
              <a:t>Realizar seguimiento a las instrucciones giradas por el Superintendente Adjunto y Superintendente a las diferentes jefaturas.</a:t>
            </a:r>
            <a:endParaRPr lang="es-SV" sz="1200" dirty="0"/>
          </a:p>
          <a:p>
            <a:pPr>
              <a:defRPr/>
            </a:pPr>
            <a:r>
              <a:rPr lang="es-ES_tradnl" sz="1200" dirty="0"/>
              <a:t>Realizar seguimiento a instrucciones y notas de comunicación del Consejo Directivo.</a:t>
            </a:r>
            <a:endParaRPr lang="es-SV" sz="1200" dirty="0"/>
          </a:p>
          <a:p>
            <a:pPr>
              <a:defRPr/>
            </a:pPr>
            <a:r>
              <a:rPr lang="es-ES_tradnl" sz="1200" dirty="0"/>
              <a:t>Verificar y acompañar en el cumplimiento de planes operativos y estratégicos.</a:t>
            </a:r>
            <a:endParaRPr lang="es-SV" sz="1200" dirty="0"/>
          </a:p>
          <a:p>
            <a:pPr>
              <a:defRPr/>
            </a:pPr>
            <a:r>
              <a:rPr lang="es-ES_tradnl" sz="1200" dirty="0"/>
              <a:t>Apoyar en generación de proyectos y la implementación de leyes que promuevan el desarrollo de los mercados supervisados.</a:t>
            </a:r>
            <a:endParaRPr lang="es-SV" sz="1200" dirty="0"/>
          </a:p>
          <a:p>
            <a:pPr>
              <a:defRPr/>
            </a:pPr>
            <a:endParaRPr lang="es-SV" sz="1200" b="1" dirty="0"/>
          </a:p>
          <a:p>
            <a:pPr>
              <a:defRPr/>
            </a:pPr>
            <a:r>
              <a:rPr lang="es-SV" sz="1200" b="1" dirty="0"/>
              <a:t>No. De Empleados: 2</a:t>
            </a:r>
          </a:p>
          <a:p>
            <a:pPr>
              <a:defRPr/>
            </a:pPr>
            <a:endParaRPr lang="es-SV" sz="1200" b="1" dirty="0"/>
          </a:p>
          <a:p>
            <a:pPr>
              <a:defRPr/>
            </a:pPr>
            <a:endParaRPr lang="es-SV" sz="1200" b="1" dirty="0"/>
          </a:p>
          <a:p>
            <a:pPr>
              <a:defRPr/>
            </a:pPr>
            <a:endParaRPr lang="es-MX" sz="1200" dirty="0"/>
          </a:p>
          <a:p>
            <a:pPr>
              <a:defRPr/>
            </a:pPr>
            <a:endParaRPr lang="es-MX" sz="1200" dirty="0"/>
          </a:p>
          <a:p>
            <a:pPr>
              <a:defRPr/>
            </a:pPr>
            <a:endParaRPr lang="es-MX" sz="1200" dirty="0"/>
          </a:p>
          <a:p>
            <a:pPr>
              <a:defRPr/>
            </a:pPr>
            <a:endParaRPr lang="es-SV" sz="1200" dirty="0"/>
          </a:p>
          <a:p>
            <a:pPr>
              <a:defRPr/>
            </a:pPr>
            <a:endParaRPr lang="es-ES" sz="1200" dirty="0"/>
          </a:p>
          <a:p>
            <a:pPr eaLnBrk="0" hangingPunct="0">
              <a:defRPr/>
            </a:pPr>
            <a:endParaRPr lang="es-SV" sz="2000" b="1" dirty="0">
              <a:solidFill>
                <a:srgbClr val="10253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Supervisión de Entidades de Inclusión Financiera</a:t>
            </a:r>
            <a:endParaRPr lang="es-SV" sz="2400" b="1">
              <a:solidFill>
                <a:srgbClr val="10253F"/>
              </a:solidFill>
            </a:endParaRPr>
          </a:p>
        </p:txBody>
      </p:sp>
      <p:sp>
        <p:nvSpPr>
          <p:cNvPr id="3" name="9 Título"/>
          <p:cNvSpPr txBox="1">
            <a:spLocks/>
          </p:cNvSpPr>
          <p:nvPr/>
        </p:nvSpPr>
        <p:spPr bwMode="auto">
          <a:xfrm>
            <a:off x="901700" y="1775791"/>
            <a:ext cx="7829550" cy="4810539"/>
          </a:xfrm>
          <a:prstGeom prst="rect">
            <a:avLst/>
          </a:prstGeom>
          <a:noFill/>
          <a:ln w="9525">
            <a:noFill/>
            <a:miter lim="800000"/>
            <a:headEnd/>
            <a:tailEnd/>
          </a:ln>
        </p:spPr>
        <p:txBody>
          <a:bodyPr anchor="ctr"/>
          <a:lstStyle/>
          <a:p>
            <a:pPr>
              <a:defRPr/>
            </a:pPr>
            <a:endParaRPr lang="es-SV" sz="1200" dirty="0"/>
          </a:p>
          <a:p>
            <a:pPr>
              <a:defRPr/>
            </a:pPr>
            <a:endParaRPr lang="es-SV" sz="1200" dirty="0"/>
          </a:p>
          <a:p>
            <a:pPr>
              <a:defRPr/>
            </a:pPr>
            <a:endParaRPr lang="es-SV" sz="1200" dirty="0"/>
          </a:p>
          <a:p>
            <a:pPr>
              <a:defRPr/>
            </a:pPr>
            <a:endParaRPr lang="es-SV" sz="1200" dirty="0"/>
          </a:p>
          <a:p>
            <a:pPr>
              <a:defRPr/>
            </a:pPr>
            <a:endParaRPr lang="es-SV" sz="1200" strike="sngStrike" dirty="0"/>
          </a:p>
          <a:p>
            <a:pPr>
              <a:defRPr/>
            </a:pPr>
            <a:r>
              <a:rPr lang="es-SV" sz="1200" dirty="0"/>
              <a:t>Su objetivo es s</a:t>
            </a:r>
            <a:r>
              <a:rPr lang="es-ES_tradnl" sz="1200" dirty="0" err="1"/>
              <a:t>upervisar</a:t>
            </a:r>
            <a:r>
              <a:rPr lang="es-ES_tradnl" sz="1200" dirty="0"/>
              <a:t> y controlar el cumplimiento legal y normativo, así como la adecuada gestión de los riesgos en las operaciones de las Sociedades Proveedoras de Dinero Electrónico, las Agencias de Información de Datos y las Sociedades de Garantía Recíproca.</a:t>
            </a:r>
          </a:p>
          <a:p>
            <a:pPr>
              <a:defRPr/>
            </a:pPr>
            <a:r>
              <a:rPr lang="es-ES_tradnl" sz="1200" dirty="0"/>
              <a:t>Sus funciones son: </a:t>
            </a:r>
          </a:p>
          <a:p>
            <a:pPr>
              <a:defRPr/>
            </a:pPr>
            <a:r>
              <a:rPr lang="es-ES_tradnl" sz="1200" dirty="0"/>
              <a:t>Verificar el cumplimiento de requisitos de constitución e inicio de operaciones de Sociedades Proveedoras de Dinero Electrónico y Sociedades de Garantía Recíproca y registro de éstos y  de las Agencias de Información de Datos.</a:t>
            </a:r>
            <a:endParaRPr lang="es-SV" sz="1200" dirty="0"/>
          </a:p>
          <a:p>
            <a:pPr>
              <a:defRPr/>
            </a:pPr>
            <a:r>
              <a:rPr lang="es-ES_tradnl" sz="1200" dirty="0"/>
              <a:t>Vigilar el establecimiento de la garantía de dinero electrónico.</a:t>
            </a:r>
            <a:endParaRPr lang="es-SV" sz="1200" dirty="0"/>
          </a:p>
          <a:p>
            <a:pPr>
              <a:defRPr/>
            </a:pPr>
            <a:r>
              <a:rPr lang="es-ES_tradnl" sz="1200" dirty="0"/>
              <a:t>Verificar  procedimientos de selección y vinculación de puntos de servicio y distribuidores de Dinero Electrónico.</a:t>
            </a:r>
            <a:endParaRPr lang="es-SV" sz="1200" dirty="0"/>
          </a:p>
          <a:p>
            <a:pPr>
              <a:defRPr/>
            </a:pPr>
            <a:r>
              <a:rPr lang="es-ES_tradnl" sz="1200" dirty="0"/>
              <a:t>Supervisar los mecanismos y procedimientos de apertura de los registros de Dinero Electrónico. </a:t>
            </a:r>
            <a:endParaRPr lang="es-SV" sz="1200" dirty="0"/>
          </a:p>
          <a:p>
            <a:pPr>
              <a:defRPr/>
            </a:pPr>
            <a:r>
              <a:rPr lang="es-ES_tradnl" sz="1200" dirty="0"/>
              <a:t>Analizar la información diaria remitida sobre transferencias y pagos utilizando dinero electrónico, realizados de persona a persona, de persona a comercio y de proveedor de dinero electrónico a clientes.</a:t>
            </a:r>
            <a:endParaRPr lang="es-SV" sz="1200" dirty="0"/>
          </a:p>
          <a:p>
            <a:pPr>
              <a:defRPr/>
            </a:pPr>
            <a:r>
              <a:rPr lang="es-ES_tradnl" sz="1200" dirty="0"/>
              <a:t>Verificar periódicamente la gestión integral de riesgos en las Sociedades Proveedoras de Dinero Electrónico, Agencias de Información de Datos y Sociedades de Garantía Recíproca.</a:t>
            </a:r>
            <a:endParaRPr lang="es-SV" sz="1200" dirty="0"/>
          </a:p>
          <a:p>
            <a:pPr>
              <a:defRPr/>
            </a:pPr>
            <a:r>
              <a:rPr lang="es-ES_tradnl" sz="1200" dirty="0"/>
              <a:t>Monitorear permanentemente el riesgo de lavado de dinero y financiamiento al terrorismo, así como de la seguridad y continuidad operacional y tecnologías de la información.</a:t>
            </a:r>
            <a:endParaRPr lang="es-SV" sz="1200" dirty="0"/>
          </a:p>
          <a:p>
            <a:pPr>
              <a:defRPr/>
            </a:pPr>
            <a:r>
              <a:rPr lang="es-ES_tradnl" sz="1200" dirty="0"/>
              <a:t>Supervisar el apego a límites de las Sociedades Proveedoras de Dinero Electrónico y Sociedades de Garantía Recíproca  y el cumplimiento de los campos permitidos a las Agencias de Información de Datos.</a:t>
            </a:r>
            <a:endParaRPr lang="es-SV" sz="1200" dirty="0"/>
          </a:p>
          <a:p>
            <a:pPr>
              <a:defRPr/>
            </a:pPr>
            <a:r>
              <a:rPr lang="es-ES_tradnl" sz="1200" dirty="0"/>
              <a:t>Dar seguimiento a la situación financiera de las Sociedades Proveedoras de Dinero Electrónico y de las Sociedades de Garantía Recíproca.</a:t>
            </a:r>
            <a:endParaRPr lang="es-SV" sz="1200" dirty="0"/>
          </a:p>
          <a:p>
            <a:pPr>
              <a:defRPr/>
            </a:pPr>
            <a:endParaRPr lang="es-SV" sz="1200" b="1" dirty="0"/>
          </a:p>
          <a:p>
            <a:pPr>
              <a:defRPr/>
            </a:pPr>
            <a:r>
              <a:rPr lang="es-SV" sz="1200" b="1" dirty="0"/>
              <a:t>No. De Empleados: 14</a:t>
            </a:r>
          </a:p>
          <a:p>
            <a:pPr>
              <a:defRPr/>
            </a:pPr>
            <a:endParaRPr lang="es-SV" sz="1200" b="1" dirty="0"/>
          </a:p>
          <a:p>
            <a:pPr>
              <a:defRPr/>
            </a:pPr>
            <a:endParaRPr lang="es-SV" sz="1200" b="1" dirty="0"/>
          </a:p>
          <a:p>
            <a:pPr>
              <a:defRPr/>
            </a:pPr>
            <a:endParaRPr lang="es-SV" sz="1200" b="1" dirty="0"/>
          </a:p>
          <a:p>
            <a:pPr>
              <a:defRPr/>
            </a:pPr>
            <a:endParaRPr lang="es-MX" sz="1200" dirty="0"/>
          </a:p>
          <a:p>
            <a:pPr>
              <a:defRPr/>
            </a:pPr>
            <a:endParaRPr lang="es-MX" sz="1200" dirty="0"/>
          </a:p>
          <a:p>
            <a:pPr>
              <a:defRPr/>
            </a:pPr>
            <a:endParaRPr lang="es-MX" sz="1200" dirty="0"/>
          </a:p>
          <a:p>
            <a:pPr>
              <a:defRPr/>
            </a:pPr>
            <a:endParaRPr lang="es-SV" sz="1200" dirty="0"/>
          </a:p>
          <a:p>
            <a:pPr>
              <a:defRPr/>
            </a:pPr>
            <a:endParaRPr lang="es-ES" sz="1200" dirty="0"/>
          </a:p>
          <a:p>
            <a:pPr eaLnBrk="0" hangingPunct="0">
              <a:defRPr/>
            </a:pPr>
            <a:endParaRPr lang="es-SV" sz="2000" b="1" dirty="0">
              <a:solidFill>
                <a:srgbClr val="10253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Superintendencia Adjunta de Pensiones</a:t>
            </a:r>
            <a:endParaRPr lang="es-SV" sz="2400" b="1">
              <a:solidFill>
                <a:srgbClr val="10253F"/>
              </a:solidFill>
            </a:endParaRPr>
          </a:p>
        </p:txBody>
      </p:sp>
      <p:sp>
        <p:nvSpPr>
          <p:cNvPr id="3" name="9 Título"/>
          <p:cNvSpPr txBox="1">
            <a:spLocks/>
          </p:cNvSpPr>
          <p:nvPr/>
        </p:nvSpPr>
        <p:spPr bwMode="auto">
          <a:xfrm>
            <a:off x="901700" y="1775791"/>
            <a:ext cx="7829550" cy="4810539"/>
          </a:xfrm>
          <a:prstGeom prst="rect">
            <a:avLst/>
          </a:prstGeom>
          <a:noFill/>
          <a:ln w="9525">
            <a:noFill/>
            <a:miter lim="800000"/>
            <a:headEnd/>
            <a:tailEnd/>
          </a:ln>
        </p:spPr>
        <p:txBody>
          <a:bodyPr anchor="ctr"/>
          <a:lstStyle/>
          <a:p>
            <a:pPr>
              <a:defRPr/>
            </a:pPr>
            <a:endParaRPr lang="es-SV" sz="1200" dirty="0"/>
          </a:p>
          <a:p>
            <a:pPr>
              <a:defRPr/>
            </a:pPr>
            <a:endParaRPr lang="es-SV" sz="1200" dirty="0"/>
          </a:p>
          <a:p>
            <a:pPr>
              <a:defRPr/>
            </a:pPr>
            <a:endParaRPr lang="es-SV" sz="1200" dirty="0"/>
          </a:p>
          <a:p>
            <a:pPr>
              <a:defRPr/>
            </a:pPr>
            <a:endParaRPr lang="es-SV" sz="1200" dirty="0"/>
          </a:p>
          <a:p>
            <a:pPr>
              <a:defRPr/>
            </a:pPr>
            <a:endParaRPr lang="es-SV" sz="1200" strike="sngStrike" dirty="0"/>
          </a:p>
          <a:p>
            <a:pPr>
              <a:defRPr/>
            </a:pPr>
            <a:r>
              <a:rPr lang="es-ES" sz="1200" dirty="0"/>
              <a:t>Su objetivo es fiscalizar, vigilar y controlar el cumplimiento de las disposiciones legales aplicables al funcionamiento del Sistema de Ahorro para Pensiones y del sistema de Pensiones Público, particularmente al ISSS, al INPEP y a las Administradoras de Fondos de pensiones. </a:t>
            </a:r>
          </a:p>
          <a:p>
            <a:pPr>
              <a:defRPr/>
            </a:pPr>
            <a:r>
              <a:rPr lang="es-ES" sz="1200" b="1" dirty="0"/>
              <a:t>Sus funciones son de acuerdo a la Ley de Supervisión y Regulación del Sistema Financiero, articulo 6:</a:t>
            </a:r>
          </a:p>
          <a:p>
            <a:pPr>
              <a:defRPr/>
            </a:pPr>
            <a:r>
              <a:rPr lang="es-ES" sz="1200" dirty="0"/>
              <a:t>a) Supervisar el cumplimiento de las disposiciones aplicables y el funcionamiento del Sistema de Ahorro para Pensiones y del Sistema de Pensiones Público, particularmente del Instituto Salvadoreño del Seguro Social, en adelante denominado “ISSS”, del Instituto Nacional de Pensiones de los Empleados Públicos, en adelante referido como “INPEP”, de las instituciones administradoras de fondos de pensiones; asimismo supervisará al Instituto de Previsión Social de la Fuerza Armada, en adelante denominado “IPSFA” y el régimen de riesgos profesionales del ISSS; </a:t>
            </a:r>
            <a:endParaRPr lang="es-SV" sz="1200" dirty="0"/>
          </a:p>
          <a:p>
            <a:pPr>
              <a:defRPr/>
            </a:pPr>
            <a:r>
              <a:rPr lang="es-ES" sz="1200" dirty="0"/>
              <a:t> b) Supervisar las inversiones efectuadas con los recursos de los fondos de pensiones y la estructura de la cartera de inversiones; </a:t>
            </a:r>
            <a:endParaRPr lang="es-SV" sz="1200" dirty="0"/>
          </a:p>
          <a:p>
            <a:pPr>
              <a:defRPr/>
            </a:pPr>
            <a:r>
              <a:rPr lang="es-ES" sz="1200" dirty="0"/>
              <a:t> c) Acceder en tiempo real a la información de las Instituciones administradoras de fondos de pensiones, referente a las operaciones efectuadas con recursos del fondo de pensiones;  </a:t>
            </a:r>
          </a:p>
          <a:p>
            <a:pPr>
              <a:defRPr/>
            </a:pPr>
            <a:r>
              <a:rPr lang="es-ES" sz="1200" dirty="0"/>
              <a:t>Las demás señaladas en la normativa y necesarias para el logro de los objetivos institucionales.</a:t>
            </a:r>
            <a:endParaRPr lang="es-SV" sz="1200" dirty="0"/>
          </a:p>
          <a:p>
            <a:pPr>
              <a:defRPr/>
            </a:pPr>
            <a:endParaRPr lang="es-SV" sz="1200" dirty="0"/>
          </a:p>
          <a:p>
            <a:pPr>
              <a:defRPr/>
            </a:pPr>
            <a:endParaRPr lang="es-SV" sz="1200" b="1" dirty="0"/>
          </a:p>
          <a:p>
            <a:pPr>
              <a:defRPr/>
            </a:pPr>
            <a:r>
              <a:rPr lang="es-SV" sz="1200" b="1" dirty="0"/>
              <a:t>No. De Empleados: 2</a:t>
            </a:r>
          </a:p>
          <a:p>
            <a:pPr>
              <a:defRPr/>
            </a:pPr>
            <a:endParaRPr lang="es-SV" sz="1200" b="1" dirty="0"/>
          </a:p>
          <a:p>
            <a:pPr>
              <a:defRPr/>
            </a:pPr>
            <a:endParaRPr lang="es-SV" sz="1200" b="1" dirty="0"/>
          </a:p>
          <a:p>
            <a:pPr>
              <a:defRPr/>
            </a:pPr>
            <a:endParaRPr lang="es-MX" sz="1200" dirty="0"/>
          </a:p>
          <a:p>
            <a:pPr>
              <a:defRPr/>
            </a:pPr>
            <a:endParaRPr lang="es-MX" sz="1200" dirty="0"/>
          </a:p>
          <a:p>
            <a:pPr>
              <a:defRPr/>
            </a:pPr>
            <a:endParaRPr lang="es-MX" sz="1200" dirty="0"/>
          </a:p>
          <a:p>
            <a:pPr>
              <a:defRPr/>
            </a:pPr>
            <a:endParaRPr lang="es-SV" sz="1200" dirty="0"/>
          </a:p>
          <a:p>
            <a:pPr>
              <a:defRPr/>
            </a:pPr>
            <a:endParaRPr lang="es-ES" sz="1200" dirty="0"/>
          </a:p>
          <a:p>
            <a:pPr eaLnBrk="0" hangingPunct="0">
              <a:defRPr/>
            </a:pPr>
            <a:endParaRPr lang="es-SV" sz="2000" b="1" dirty="0">
              <a:solidFill>
                <a:srgbClr val="10253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Comisión Calificadora de Invalidez</a:t>
            </a:r>
            <a:endParaRPr lang="es-SV" sz="2400" b="1">
              <a:solidFill>
                <a:srgbClr val="10253F"/>
              </a:solidFill>
            </a:endParaRPr>
          </a:p>
        </p:txBody>
      </p:sp>
      <p:sp>
        <p:nvSpPr>
          <p:cNvPr id="3" name="9 Título"/>
          <p:cNvSpPr txBox="1">
            <a:spLocks/>
          </p:cNvSpPr>
          <p:nvPr/>
        </p:nvSpPr>
        <p:spPr bwMode="auto">
          <a:xfrm>
            <a:off x="901700" y="1775791"/>
            <a:ext cx="7829550" cy="4810539"/>
          </a:xfrm>
          <a:prstGeom prst="rect">
            <a:avLst/>
          </a:prstGeom>
          <a:noFill/>
          <a:ln w="9525">
            <a:noFill/>
            <a:miter lim="800000"/>
            <a:headEnd/>
            <a:tailEnd/>
          </a:ln>
        </p:spPr>
        <p:txBody>
          <a:bodyPr anchor="ctr"/>
          <a:lstStyle/>
          <a:p>
            <a:pPr>
              <a:defRPr/>
            </a:pPr>
            <a:endParaRPr lang="es-SV" sz="1200" dirty="0"/>
          </a:p>
          <a:p>
            <a:pPr>
              <a:defRPr/>
            </a:pPr>
            <a:endParaRPr lang="es-SV" sz="1200" dirty="0"/>
          </a:p>
          <a:p>
            <a:pPr>
              <a:defRPr/>
            </a:pPr>
            <a:endParaRPr lang="es-SV" sz="1200" dirty="0"/>
          </a:p>
          <a:p>
            <a:pPr>
              <a:defRPr/>
            </a:pPr>
            <a:endParaRPr lang="es-SV" sz="1200" dirty="0"/>
          </a:p>
          <a:p>
            <a:pPr>
              <a:defRPr/>
            </a:pPr>
            <a:endParaRPr lang="es-SV" sz="1200" strike="sngStrike" dirty="0"/>
          </a:p>
          <a:p>
            <a:pPr>
              <a:defRPr/>
            </a:pPr>
            <a:r>
              <a:rPr lang="es-ES" sz="1200" dirty="0"/>
              <a:t>Su objetivo es determinar el origen de la enfermedad o del accidente, común profesional, y calificar el grado de invalidez, de los afiliados al Sistema de Pensiones.</a:t>
            </a:r>
          </a:p>
          <a:p>
            <a:pPr>
              <a:defRPr/>
            </a:pPr>
            <a:r>
              <a:rPr lang="es-ES" sz="1200" b="1" dirty="0"/>
              <a:t>Sus funciones son:</a:t>
            </a:r>
            <a:endParaRPr lang="es-SV" sz="1200" b="1" dirty="0"/>
          </a:p>
          <a:p>
            <a:pPr>
              <a:defRPr/>
            </a:pPr>
            <a:r>
              <a:rPr lang="es-ES" sz="1200" dirty="0"/>
              <a:t>-Evaluar los impedimentos y calificar el grado de menoscabo de la capacidad de trabajo de los solicitantes afiliados a las Instituciones Previsionales Públicas y Privadas; así como también, sus beneficiarios. </a:t>
            </a:r>
            <a:endParaRPr lang="es-SV" sz="1200" dirty="0"/>
          </a:p>
          <a:p>
            <a:pPr>
              <a:defRPr/>
            </a:pPr>
            <a:r>
              <a:rPr lang="es-ES" sz="1200" dirty="0"/>
              <a:t>Determinar el origen de la enfermedad o del accidente común ó profesional que ocasionó la invalidez. </a:t>
            </a:r>
            <a:endParaRPr lang="es-SV" sz="1200" dirty="0"/>
          </a:p>
          <a:p>
            <a:pPr>
              <a:defRPr/>
            </a:pPr>
            <a:r>
              <a:rPr lang="es-ES" sz="1200" dirty="0"/>
              <a:t>Cumplir las disposiciones contenidas en el Reglamento de la Comisión Calificadora de Invalidez. </a:t>
            </a:r>
            <a:endParaRPr lang="es-SV" sz="1200" dirty="0"/>
          </a:p>
          <a:p>
            <a:pPr>
              <a:defRPr/>
            </a:pPr>
            <a:r>
              <a:rPr lang="es-ES" sz="1200" dirty="0"/>
              <a:t>Proponer modificaciones al Reglamento de la Comisión Calificadora de Invalidez y a las Normas Generales de Invalidez. </a:t>
            </a:r>
            <a:endParaRPr lang="es-SV" sz="1200" dirty="0"/>
          </a:p>
          <a:p>
            <a:pPr>
              <a:defRPr/>
            </a:pPr>
            <a:r>
              <a:rPr lang="es-ES" sz="1200" dirty="0"/>
              <a:t>Participar en la elaboración de instructivos a impartirse en las Instituciones Previsionales, en lo referente al proceso calificador. </a:t>
            </a:r>
            <a:endParaRPr lang="es-SV" sz="1200" dirty="0"/>
          </a:p>
          <a:p>
            <a:pPr>
              <a:defRPr/>
            </a:pPr>
            <a:r>
              <a:rPr lang="es-ES" sz="1200" dirty="0"/>
              <a:t>Atender los reclamos interpuestos por los trabajadores, Instituciones Previsionales o Sociedades de Seguros, a los dictámenes emitidos, de acuerdo al procedimiento establecido en la Ley. </a:t>
            </a:r>
            <a:endParaRPr lang="es-SV" sz="1200" dirty="0"/>
          </a:p>
          <a:p>
            <a:pPr>
              <a:defRPr/>
            </a:pPr>
            <a:r>
              <a:rPr lang="es-SV" sz="1200" dirty="0"/>
              <a:t>Las demás necesarias para el logro de los objetivos institucionales.</a:t>
            </a:r>
          </a:p>
          <a:p>
            <a:pPr>
              <a:defRPr/>
            </a:pPr>
            <a:endParaRPr lang="es-SV" sz="1200" b="1" dirty="0"/>
          </a:p>
          <a:p>
            <a:pPr>
              <a:defRPr/>
            </a:pPr>
            <a:r>
              <a:rPr lang="es-SV" sz="1200" b="1" dirty="0"/>
              <a:t>No. De Empleados: 10</a:t>
            </a:r>
          </a:p>
          <a:p>
            <a:pPr>
              <a:defRPr/>
            </a:pPr>
            <a:endParaRPr lang="es-SV" sz="1200" b="1" dirty="0"/>
          </a:p>
          <a:p>
            <a:pPr>
              <a:defRPr/>
            </a:pPr>
            <a:endParaRPr lang="es-SV" sz="1200" b="1" dirty="0"/>
          </a:p>
          <a:p>
            <a:pPr>
              <a:defRPr/>
            </a:pPr>
            <a:endParaRPr lang="es-SV" sz="1200" b="1" dirty="0"/>
          </a:p>
          <a:p>
            <a:pPr>
              <a:defRPr/>
            </a:pPr>
            <a:endParaRPr lang="es-MX" sz="1200" dirty="0"/>
          </a:p>
          <a:p>
            <a:pPr>
              <a:defRPr/>
            </a:pPr>
            <a:endParaRPr lang="es-MX" sz="1200" dirty="0"/>
          </a:p>
          <a:p>
            <a:pPr>
              <a:defRPr/>
            </a:pPr>
            <a:endParaRPr lang="es-MX" sz="1200" dirty="0"/>
          </a:p>
          <a:p>
            <a:pPr>
              <a:defRPr/>
            </a:pPr>
            <a:endParaRPr lang="es-SV" sz="1200" dirty="0"/>
          </a:p>
          <a:p>
            <a:pPr>
              <a:defRPr/>
            </a:pPr>
            <a:endParaRPr lang="es-ES" sz="1200" dirty="0"/>
          </a:p>
          <a:p>
            <a:pPr eaLnBrk="0" hangingPunct="0">
              <a:defRPr/>
            </a:pPr>
            <a:endParaRPr lang="es-SV" sz="2000" b="1" dirty="0">
              <a:solidFill>
                <a:srgbClr val="10253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Intendencia del Sistema de Pensiones</a:t>
            </a:r>
            <a:endParaRPr lang="es-SV" sz="2400" b="1">
              <a:solidFill>
                <a:srgbClr val="10253F"/>
              </a:solidFill>
            </a:endParaRPr>
          </a:p>
        </p:txBody>
      </p:sp>
      <p:sp>
        <p:nvSpPr>
          <p:cNvPr id="3" name="9 Título"/>
          <p:cNvSpPr txBox="1">
            <a:spLocks/>
          </p:cNvSpPr>
          <p:nvPr/>
        </p:nvSpPr>
        <p:spPr bwMode="auto">
          <a:xfrm>
            <a:off x="901700" y="1775791"/>
            <a:ext cx="7829550" cy="4810539"/>
          </a:xfrm>
          <a:prstGeom prst="rect">
            <a:avLst/>
          </a:prstGeom>
          <a:noFill/>
          <a:ln w="9525">
            <a:noFill/>
            <a:miter lim="800000"/>
            <a:headEnd/>
            <a:tailEnd/>
          </a:ln>
        </p:spPr>
        <p:txBody>
          <a:bodyPr anchor="ctr"/>
          <a:lstStyle/>
          <a:p>
            <a:pPr>
              <a:defRPr/>
            </a:pPr>
            <a:endParaRPr lang="es-SV" sz="1200" dirty="0"/>
          </a:p>
          <a:p>
            <a:pPr>
              <a:defRPr/>
            </a:pPr>
            <a:endParaRPr lang="es-SV" sz="1200" dirty="0"/>
          </a:p>
          <a:p>
            <a:pPr>
              <a:defRPr/>
            </a:pPr>
            <a:endParaRPr lang="es-SV" sz="1200" dirty="0"/>
          </a:p>
          <a:p>
            <a:pPr>
              <a:defRPr/>
            </a:pPr>
            <a:endParaRPr lang="es-SV" sz="1200" dirty="0"/>
          </a:p>
          <a:p>
            <a:pPr>
              <a:defRPr/>
            </a:pPr>
            <a:endParaRPr lang="es-SV" sz="1200" strike="sngStrike" dirty="0"/>
          </a:p>
          <a:p>
            <a:pPr>
              <a:defRPr/>
            </a:pPr>
            <a:r>
              <a:rPr lang="es-SV" sz="1200" dirty="0"/>
              <a:t>Su objetivo es </a:t>
            </a:r>
            <a:r>
              <a:rPr lang="es-MX" sz="1200" dirty="0"/>
              <a:t>supervisar la  ejecución de las labores de fiscalización, vigilancia y control en el cumplimiento de las disposiciones legales aplicables al Sistema de Ahorro para Pensiones, al Sistema de Pensiones Público y al Instituto de Previsión Social de la Fuerza Armada.</a:t>
            </a:r>
          </a:p>
          <a:p>
            <a:pPr>
              <a:defRPr/>
            </a:pPr>
            <a:r>
              <a:rPr lang="es-MX" sz="1200" b="1" dirty="0"/>
              <a:t>Sus funciones son: </a:t>
            </a:r>
          </a:p>
          <a:p>
            <a:pPr>
              <a:defRPr/>
            </a:pPr>
            <a:r>
              <a:rPr lang="es-SV" sz="1200" dirty="0"/>
              <a:t>Evaluar permanentemente el desempeño y cumplimiento de la normativa por parte de las Instituciones Administradoras de Fondos de Pensiones, Unidad de Pensiones del ISSS y el INPEP, en lo referente a los regímenes de Invalidez, Vejez y Sobrevivencia por contingencias comunes y del </a:t>
            </a:r>
            <a:r>
              <a:rPr lang="es-MX" sz="1200" dirty="0"/>
              <a:t>Instituto de Previsión Social de la Fuerza Armada</a:t>
            </a:r>
            <a:r>
              <a:rPr lang="es-SV" sz="1200" dirty="0"/>
              <a:t>.</a:t>
            </a:r>
          </a:p>
          <a:p>
            <a:pPr>
              <a:defRPr/>
            </a:pPr>
            <a:r>
              <a:rPr lang="es-SV" sz="1200" dirty="0"/>
              <a:t>Vigilar el cumplimiento de los planes de auditoría previamente aprobados por el Superintendente Adjunto de Pensiones.</a:t>
            </a:r>
          </a:p>
          <a:p>
            <a:pPr>
              <a:defRPr/>
            </a:pPr>
            <a:r>
              <a:rPr lang="es-SV" sz="1200" dirty="0"/>
              <a:t>Proponer al Superintendente Ajunto de Pensiones, sanciones a aplicar a los entes fiscalizados, cuando vulneren la Ley y sus normas complementarias.</a:t>
            </a:r>
          </a:p>
          <a:p>
            <a:pPr>
              <a:defRPr/>
            </a:pPr>
            <a:r>
              <a:rPr lang="es-SV" sz="1200" dirty="0"/>
              <a:t>Efectuar la coordinación de actividades con las diferentes unidades organizativas de la Superintendencia del Sistema Financiero.</a:t>
            </a:r>
          </a:p>
          <a:p>
            <a:pPr>
              <a:defRPr/>
            </a:pPr>
            <a:r>
              <a:rPr lang="es-SV" sz="1200" dirty="0"/>
              <a:t>Proponer al Superintendente Adjunto de Pensiones, las reformas legales y normativas necesarias para el buen funcionamiento del Sistema de Ahorro para Pensiones y del Sistema de Pensiones Público.</a:t>
            </a:r>
          </a:p>
          <a:p>
            <a:pPr>
              <a:defRPr/>
            </a:pPr>
            <a:r>
              <a:rPr lang="es-SV" sz="1200" dirty="0"/>
              <a:t>Informar permanentemente al Superintendente Adjunto de Pensiones, sobre el estado, evolución y proyección del Sistema de Ahorro para Pensiones y del Sistema de Pensiones Público, entre otras.</a:t>
            </a:r>
          </a:p>
          <a:p>
            <a:pPr>
              <a:defRPr/>
            </a:pPr>
            <a:endParaRPr lang="es-SV" sz="1200" dirty="0"/>
          </a:p>
          <a:p>
            <a:pPr>
              <a:defRPr/>
            </a:pPr>
            <a:r>
              <a:rPr lang="es-SV" sz="1200" b="1" dirty="0"/>
              <a:t>No. De Empleados:  2</a:t>
            </a:r>
          </a:p>
          <a:p>
            <a:pPr>
              <a:defRPr/>
            </a:pPr>
            <a:endParaRPr lang="es-SV" sz="1200" b="1" dirty="0"/>
          </a:p>
          <a:p>
            <a:pPr>
              <a:defRPr/>
            </a:pPr>
            <a:endParaRPr lang="es-SV" sz="1200" b="1" dirty="0"/>
          </a:p>
          <a:p>
            <a:pPr>
              <a:defRPr/>
            </a:pPr>
            <a:endParaRPr lang="es-SV" sz="1200" b="1" dirty="0"/>
          </a:p>
          <a:p>
            <a:pPr>
              <a:defRPr/>
            </a:pPr>
            <a:endParaRPr lang="es-MX" sz="1200" dirty="0"/>
          </a:p>
          <a:p>
            <a:pPr>
              <a:defRPr/>
            </a:pPr>
            <a:endParaRPr lang="es-MX" sz="1200" dirty="0"/>
          </a:p>
          <a:p>
            <a:pPr>
              <a:defRPr/>
            </a:pPr>
            <a:endParaRPr lang="es-MX" sz="1200" dirty="0"/>
          </a:p>
          <a:p>
            <a:pPr>
              <a:defRPr/>
            </a:pPr>
            <a:endParaRPr lang="es-SV" sz="1200" dirty="0"/>
          </a:p>
          <a:p>
            <a:pPr>
              <a:defRPr/>
            </a:pPr>
            <a:endParaRPr lang="es-ES" sz="1200" dirty="0"/>
          </a:p>
          <a:p>
            <a:pPr eaLnBrk="0" hangingPunct="0">
              <a:defRPr/>
            </a:pPr>
            <a:endParaRPr lang="es-SV" sz="2000" b="1" dirty="0">
              <a:solidFill>
                <a:srgbClr val="10253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a:srcRect/>
          <a:stretch>
            <a:fillRect/>
          </a:stretch>
        </p:blipFill>
        <p:spPr bwMode="auto">
          <a:xfrm>
            <a:off x="0" y="1311275"/>
            <a:ext cx="9218613" cy="5619750"/>
          </a:xfrm>
          <a:prstGeom prst="rect">
            <a:avLst/>
          </a:prstGeom>
          <a:noFill/>
          <a:ln w="9525">
            <a:noFill/>
            <a:miter lim="800000"/>
            <a:headEnd/>
            <a:tailEnd/>
          </a:ln>
        </p:spPr>
      </p:pic>
      <p:sp>
        <p:nvSpPr>
          <p:cNvPr id="5123" name="9 Título"/>
          <p:cNvSpPr txBox="1">
            <a:spLocks/>
          </p:cNvSpPr>
          <p:nvPr/>
        </p:nvSpPr>
        <p:spPr bwMode="auto">
          <a:xfrm>
            <a:off x="947738" y="2967038"/>
            <a:ext cx="7272337" cy="1296987"/>
          </a:xfrm>
          <a:prstGeom prst="rect">
            <a:avLst/>
          </a:prstGeom>
          <a:noFill/>
          <a:ln w="9525">
            <a:noFill/>
            <a:miter lim="800000"/>
            <a:headEnd/>
            <a:tailEnd/>
          </a:ln>
        </p:spPr>
        <p:txBody>
          <a:bodyPr anchor="ctr"/>
          <a:lstStyle/>
          <a:p>
            <a:pPr algn="ctr" eaLnBrk="0" hangingPunct="0"/>
            <a:endParaRPr lang="es-SV" sz="4400" b="1">
              <a:solidFill>
                <a:schemeClr val="bg1"/>
              </a:solidFill>
            </a:endParaRPr>
          </a:p>
        </p:txBody>
      </p:sp>
      <p:sp>
        <p:nvSpPr>
          <p:cNvPr id="4" name="3 Rectángulo"/>
          <p:cNvSpPr/>
          <p:nvPr/>
        </p:nvSpPr>
        <p:spPr>
          <a:xfrm>
            <a:off x="4479925" y="728663"/>
            <a:ext cx="808038" cy="3175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5" name="4 Rectángulo">
            <a:hlinkClick r:id="" action="ppaction://customshow?id=0&amp;return=true"/>
          </p:cNvPr>
          <p:cNvSpPr/>
          <p:nvPr/>
        </p:nvSpPr>
        <p:spPr>
          <a:xfrm>
            <a:off x="4375150" y="1885950"/>
            <a:ext cx="631825"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6" name="5 Rectángulo">
            <a:hlinkClick r:id="" action="ppaction://customshow?id=2&amp;return=true"/>
          </p:cNvPr>
          <p:cNvSpPr/>
          <p:nvPr/>
        </p:nvSpPr>
        <p:spPr>
          <a:xfrm>
            <a:off x="3575050" y="2185988"/>
            <a:ext cx="631825"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7" name="6 Rectángulo">
            <a:hlinkClick r:id="" action="ppaction://customshow?id=1&amp;return=true"/>
          </p:cNvPr>
          <p:cNvSpPr/>
          <p:nvPr/>
        </p:nvSpPr>
        <p:spPr>
          <a:xfrm>
            <a:off x="4375150" y="2489200"/>
            <a:ext cx="631825"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8" name="7 Rectángulo">
            <a:hlinkClick r:id="" action="ppaction://customshow?id=3&amp;return=true"/>
          </p:cNvPr>
          <p:cNvSpPr/>
          <p:nvPr/>
        </p:nvSpPr>
        <p:spPr>
          <a:xfrm>
            <a:off x="5159375" y="2189163"/>
            <a:ext cx="631825" cy="300037"/>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9" name="8 Rectángulo">
            <a:hlinkClick r:id="" action="ppaction://customshow?id=4&amp;return=true"/>
          </p:cNvPr>
          <p:cNvSpPr/>
          <p:nvPr/>
        </p:nvSpPr>
        <p:spPr>
          <a:xfrm>
            <a:off x="3575050" y="2967038"/>
            <a:ext cx="631825" cy="300037"/>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10" name="9 Rectángulo">
            <a:hlinkClick r:id="" action="ppaction://customshow?id=5&amp;return=true"/>
          </p:cNvPr>
          <p:cNvSpPr/>
          <p:nvPr/>
        </p:nvSpPr>
        <p:spPr>
          <a:xfrm>
            <a:off x="5159375" y="2967038"/>
            <a:ext cx="631825" cy="300037"/>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11" name="10 Rectángulo">
            <a:hlinkClick r:id="" action="ppaction://customshow?id=6&amp;return=true"/>
          </p:cNvPr>
          <p:cNvSpPr/>
          <p:nvPr/>
        </p:nvSpPr>
        <p:spPr>
          <a:xfrm>
            <a:off x="1574800" y="3708400"/>
            <a:ext cx="631825"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12" name="11 Rectángulo">
            <a:hlinkClick r:id="" action="ppaction://customshow?id=9&amp;return=true"/>
          </p:cNvPr>
          <p:cNvSpPr/>
          <p:nvPr/>
        </p:nvSpPr>
        <p:spPr>
          <a:xfrm>
            <a:off x="631825" y="4264025"/>
            <a:ext cx="479425"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13" name="12 Rectángulo">
            <a:hlinkClick r:id="" action="ppaction://noaction"/>
          </p:cNvPr>
          <p:cNvSpPr/>
          <p:nvPr/>
        </p:nvSpPr>
        <p:spPr>
          <a:xfrm>
            <a:off x="385763" y="4867275"/>
            <a:ext cx="163512"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14" name="13 Rectángulo">
            <a:hlinkClick r:id="" action="ppaction://noaction"/>
          </p:cNvPr>
          <p:cNvSpPr/>
          <p:nvPr/>
        </p:nvSpPr>
        <p:spPr>
          <a:xfrm>
            <a:off x="784225" y="4867275"/>
            <a:ext cx="163513"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15" name="14 Rectángulo">
            <a:hlinkClick r:id="" action="ppaction://noaction"/>
          </p:cNvPr>
          <p:cNvSpPr/>
          <p:nvPr/>
        </p:nvSpPr>
        <p:spPr>
          <a:xfrm>
            <a:off x="1263650" y="4867275"/>
            <a:ext cx="163513"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16" name="15 Rectángulo">
            <a:hlinkClick r:id="" action="ppaction://noaction"/>
          </p:cNvPr>
          <p:cNvSpPr/>
          <p:nvPr/>
        </p:nvSpPr>
        <p:spPr>
          <a:xfrm>
            <a:off x="1749425" y="4264025"/>
            <a:ext cx="374650"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17" name="16 Rectángulo">
            <a:hlinkClick r:id="" action="ppaction://noaction"/>
          </p:cNvPr>
          <p:cNvSpPr/>
          <p:nvPr/>
        </p:nvSpPr>
        <p:spPr>
          <a:xfrm>
            <a:off x="1585913" y="4867275"/>
            <a:ext cx="163512"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18" name="17 Rectángulo"/>
          <p:cNvSpPr/>
          <p:nvPr/>
        </p:nvSpPr>
        <p:spPr>
          <a:xfrm>
            <a:off x="2124075" y="4868863"/>
            <a:ext cx="163513"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19" name="18 Rectángulo">
            <a:hlinkClick r:id="" action="ppaction://noaction"/>
          </p:cNvPr>
          <p:cNvSpPr/>
          <p:nvPr/>
        </p:nvSpPr>
        <p:spPr>
          <a:xfrm>
            <a:off x="2744788" y="4264025"/>
            <a:ext cx="163512"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20" name="19 Rectángulo">
            <a:hlinkClick r:id="" action="ppaction://noaction"/>
          </p:cNvPr>
          <p:cNvSpPr/>
          <p:nvPr/>
        </p:nvSpPr>
        <p:spPr>
          <a:xfrm>
            <a:off x="2663825" y="4867275"/>
            <a:ext cx="163513"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21" name="20 Rectángulo">
            <a:hlinkClick r:id="" action="ppaction://noaction"/>
          </p:cNvPr>
          <p:cNvSpPr/>
          <p:nvPr/>
        </p:nvSpPr>
        <p:spPr>
          <a:xfrm>
            <a:off x="2979738" y="4719638"/>
            <a:ext cx="163512" cy="300037"/>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22" name="21 Rectángulo">
            <a:hlinkClick r:id="" action="ppaction://customshow?id=8&amp;return=true"/>
          </p:cNvPr>
          <p:cNvSpPr/>
          <p:nvPr/>
        </p:nvSpPr>
        <p:spPr>
          <a:xfrm>
            <a:off x="3716338" y="3662363"/>
            <a:ext cx="436562" cy="300037"/>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23" name="22 Rectángulo">
            <a:hlinkClick r:id="" action="ppaction://noaction"/>
          </p:cNvPr>
          <p:cNvSpPr/>
          <p:nvPr/>
        </p:nvSpPr>
        <p:spPr>
          <a:xfrm>
            <a:off x="3411538" y="3963988"/>
            <a:ext cx="163512" cy="300037"/>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24" name="23 Rectángulo">
            <a:hlinkClick r:id="" action="ppaction://noaction"/>
          </p:cNvPr>
          <p:cNvSpPr/>
          <p:nvPr/>
        </p:nvSpPr>
        <p:spPr>
          <a:xfrm>
            <a:off x="3962400" y="4264025"/>
            <a:ext cx="163513"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25" name="24 Rectángulo">
            <a:hlinkClick r:id="" action="ppaction://noaction"/>
          </p:cNvPr>
          <p:cNvSpPr/>
          <p:nvPr/>
        </p:nvSpPr>
        <p:spPr>
          <a:xfrm>
            <a:off x="3411538" y="4867275"/>
            <a:ext cx="163512"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26" name="25 Rectángulo">
            <a:hlinkClick r:id="" action="ppaction://noaction"/>
          </p:cNvPr>
          <p:cNvSpPr/>
          <p:nvPr/>
        </p:nvSpPr>
        <p:spPr>
          <a:xfrm>
            <a:off x="3879850" y="4870450"/>
            <a:ext cx="163513"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27" name="26 Rectángulo">
            <a:hlinkClick r:id="" action="ppaction://noaction"/>
          </p:cNvPr>
          <p:cNvSpPr/>
          <p:nvPr/>
        </p:nvSpPr>
        <p:spPr>
          <a:xfrm>
            <a:off x="4316413" y="4867275"/>
            <a:ext cx="163512"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28" name="27 Rectángulo">
            <a:hlinkClick r:id="" action="ppaction://noaction"/>
          </p:cNvPr>
          <p:cNvSpPr/>
          <p:nvPr/>
        </p:nvSpPr>
        <p:spPr>
          <a:xfrm>
            <a:off x="5791200" y="3557588"/>
            <a:ext cx="163513"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29" name="28 Rectángulo">
            <a:hlinkClick r:id="" action="ppaction://noaction"/>
          </p:cNvPr>
          <p:cNvSpPr/>
          <p:nvPr/>
        </p:nvSpPr>
        <p:spPr>
          <a:xfrm>
            <a:off x="5708650" y="4264025"/>
            <a:ext cx="163513"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30" name="29 Rectángulo">
            <a:hlinkClick r:id="" action="ppaction://noaction"/>
          </p:cNvPr>
          <p:cNvSpPr/>
          <p:nvPr/>
        </p:nvSpPr>
        <p:spPr>
          <a:xfrm>
            <a:off x="4924425" y="4868863"/>
            <a:ext cx="163513"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31" name="30 Rectángulo">
            <a:hlinkClick r:id="" action="ppaction://noaction"/>
          </p:cNvPr>
          <p:cNvSpPr/>
          <p:nvPr/>
        </p:nvSpPr>
        <p:spPr>
          <a:xfrm>
            <a:off x="5368925" y="4867275"/>
            <a:ext cx="163513"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32" name="31 Rectángulo">
            <a:hlinkClick r:id="" action="ppaction://noaction"/>
          </p:cNvPr>
          <p:cNvSpPr/>
          <p:nvPr/>
        </p:nvSpPr>
        <p:spPr>
          <a:xfrm>
            <a:off x="5954713" y="4868863"/>
            <a:ext cx="163512"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33" name="32 Rectángulo">
            <a:hlinkClick r:id="" action="ppaction://noaction"/>
          </p:cNvPr>
          <p:cNvSpPr/>
          <p:nvPr/>
        </p:nvSpPr>
        <p:spPr>
          <a:xfrm>
            <a:off x="6353175" y="4867275"/>
            <a:ext cx="163513"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35" name="34 Rectángulo">
            <a:hlinkClick r:id="" action="ppaction://noaction"/>
          </p:cNvPr>
          <p:cNvSpPr/>
          <p:nvPr/>
        </p:nvSpPr>
        <p:spPr>
          <a:xfrm>
            <a:off x="7893050" y="3662363"/>
            <a:ext cx="163513"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36" name="35 Rectángulo">
            <a:hlinkClick r:id="" action="ppaction://noaction"/>
          </p:cNvPr>
          <p:cNvSpPr/>
          <p:nvPr/>
        </p:nvSpPr>
        <p:spPr>
          <a:xfrm>
            <a:off x="7191375" y="4264025"/>
            <a:ext cx="163513"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37" name="36 Rectángulo">
            <a:hlinkClick r:id="" action="ppaction://noaction"/>
          </p:cNvPr>
          <p:cNvSpPr/>
          <p:nvPr/>
        </p:nvSpPr>
        <p:spPr>
          <a:xfrm>
            <a:off x="6946900" y="4867275"/>
            <a:ext cx="163513"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38" name="37 Rectángulo">
            <a:hlinkClick r:id="" action="ppaction://noaction"/>
          </p:cNvPr>
          <p:cNvSpPr/>
          <p:nvPr/>
        </p:nvSpPr>
        <p:spPr>
          <a:xfrm>
            <a:off x="7540625" y="4867275"/>
            <a:ext cx="163513"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39" name="38 Rectángulo">
            <a:hlinkClick r:id="" action="ppaction://noaction"/>
          </p:cNvPr>
          <p:cNvSpPr/>
          <p:nvPr/>
        </p:nvSpPr>
        <p:spPr>
          <a:xfrm>
            <a:off x="8410575" y="4264025"/>
            <a:ext cx="163513"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40" name="39 Rectángulo">
            <a:hlinkClick r:id="" action="ppaction://noaction"/>
          </p:cNvPr>
          <p:cNvSpPr/>
          <p:nvPr/>
        </p:nvSpPr>
        <p:spPr>
          <a:xfrm>
            <a:off x="8220075" y="4867275"/>
            <a:ext cx="163513"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41" name="40 Rectángulo">
            <a:hlinkClick r:id="" action="ppaction://noaction"/>
          </p:cNvPr>
          <p:cNvSpPr/>
          <p:nvPr/>
        </p:nvSpPr>
        <p:spPr>
          <a:xfrm>
            <a:off x="8574088" y="4867275"/>
            <a:ext cx="163512"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42" name="41 Rectángulo">
            <a:hlinkClick r:id="" action="ppaction://noaction"/>
          </p:cNvPr>
          <p:cNvSpPr/>
          <p:nvPr/>
        </p:nvSpPr>
        <p:spPr>
          <a:xfrm>
            <a:off x="385763" y="5735638"/>
            <a:ext cx="163512" cy="300037"/>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43" name="42 Rectángulo">
            <a:hlinkClick r:id="" action="ppaction://noaction"/>
          </p:cNvPr>
          <p:cNvSpPr/>
          <p:nvPr/>
        </p:nvSpPr>
        <p:spPr>
          <a:xfrm>
            <a:off x="304800" y="6397625"/>
            <a:ext cx="163513"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44" name="43 Rectángulo">
            <a:hlinkClick r:id="" action="ppaction://noaction"/>
          </p:cNvPr>
          <p:cNvSpPr/>
          <p:nvPr/>
        </p:nvSpPr>
        <p:spPr>
          <a:xfrm>
            <a:off x="620713" y="6397625"/>
            <a:ext cx="163512"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45" name="44 Rectángulo">
            <a:hlinkClick r:id="" action="ppaction://noaction"/>
          </p:cNvPr>
          <p:cNvSpPr/>
          <p:nvPr/>
        </p:nvSpPr>
        <p:spPr>
          <a:xfrm>
            <a:off x="1263650" y="5735638"/>
            <a:ext cx="163513" cy="300037"/>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46" name="45 Rectángulo">
            <a:hlinkClick r:id="" action="ppaction://noaction"/>
          </p:cNvPr>
          <p:cNvSpPr/>
          <p:nvPr/>
        </p:nvSpPr>
        <p:spPr>
          <a:xfrm>
            <a:off x="2124075" y="5735638"/>
            <a:ext cx="163513" cy="300037"/>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47" name="46 Rectángulo">
            <a:hlinkClick r:id="" action="ppaction://noaction"/>
          </p:cNvPr>
          <p:cNvSpPr/>
          <p:nvPr/>
        </p:nvSpPr>
        <p:spPr>
          <a:xfrm>
            <a:off x="947738" y="6397625"/>
            <a:ext cx="163512"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48" name="47 Rectángulo">
            <a:hlinkClick r:id="" action="ppaction://noaction"/>
          </p:cNvPr>
          <p:cNvSpPr/>
          <p:nvPr/>
        </p:nvSpPr>
        <p:spPr>
          <a:xfrm>
            <a:off x="1263650" y="6397625"/>
            <a:ext cx="163513"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49" name="48 Rectángulo">
            <a:hlinkClick r:id="" action="ppaction://noaction"/>
          </p:cNvPr>
          <p:cNvSpPr/>
          <p:nvPr/>
        </p:nvSpPr>
        <p:spPr>
          <a:xfrm>
            <a:off x="1668463" y="6397625"/>
            <a:ext cx="163512"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50" name="49 Rectángulo">
            <a:hlinkClick r:id="" action="ppaction://noaction"/>
          </p:cNvPr>
          <p:cNvSpPr/>
          <p:nvPr/>
        </p:nvSpPr>
        <p:spPr>
          <a:xfrm>
            <a:off x="2124075" y="6397625"/>
            <a:ext cx="163513"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51" name="50 Rectángulo">
            <a:hlinkClick r:id="" action="ppaction://noaction"/>
          </p:cNvPr>
          <p:cNvSpPr/>
          <p:nvPr/>
        </p:nvSpPr>
        <p:spPr>
          <a:xfrm>
            <a:off x="2417763" y="6397625"/>
            <a:ext cx="163512"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52" name="51 Rectángulo">
            <a:hlinkClick r:id="" action="ppaction://noaction"/>
          </p:cNvPr>
          <p:cNvSpPr/>
          <p:nvPr/>
        </p:nvSpPr>
        <p:spPr>
          <a:xfrm>
            <a:off x="2827338" y="6400800"/>
            <a:ext cx="163512"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53" name="52 Rectángulo">
            <a:hlinkClick r:id="" action="ppaction://noaction"/>
          </p:cNvPr>
          <p:cNvSpPr/>
          <p:nvPr/>
        </p:nvSpPr>
        <p:spPr>
          <a:xfrm>
            <a:off x="3248025" y="6397625"/>
            <a:ext cx="163513"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54" name="53 Rectángulo">
            <a:hlinkClick r:id="" action="ppaction://noaction"/>
          </p:cNvPr>
          <p:cNvSpPr/>
          <p:nvPr/>
        </p:nvSpPr>
        <p:spPr>
          <a:xfrm>
            <a:off x="3167063" y="5735638"/>
            <a:ext cx="163512" cy="300037"/>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55" name="54 Rectángulo">
            <a:hlinkClick r:id="" action="ppaction://noaction"/>
          </p:cNvPr>
          <p:cNvSpPr/>
          <p:nvPr/>
        </p:nvSpPr>
        <p:spPr>
          <a:xfrm>
            <a:off x="3879850" y="5735638"/>
            <a:ext cx="163513" cy="300037"/>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56" name="55 Rectángulo">
            <a:hlinkClick r:id="" action="ppaction://noaction"/>
          </p:cNvPr>
          <p:cNvSpPr/>
          <p:nvPr/>
        </p:nvSpPr>
        <p:spPr>
          <a:xfrm>
            <a:off x="3716338" y="6397625"/>
            <a:ext cx="163512"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57" name="56 Rectángulo">
            <a:hlinkClick r:id="" action="ppaction://noaction"/>
          </p:cNvPr>
          <p:cNvSpPr/>
          <p:nvPr/>
        </p:nvSpPr>
        <p:spPr>
          <a:xfrm>
            <a:off x="4152900" y="6397625"/>
            <a:ext cx="163513"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58" name="57 Rectángulo">
            <a:hlinkClick r:id="" action="ppaction://noaction"/>
          </p:cNvPr>
          <p:cNvSpPr/>
          <p:nvPr/>
        </p:nvSpPr>
        <p:spPr>
          <a:xfrm>
            <a:off x="4760913" y="5735638"/>
            <a:ext cx="163512" cy="300037"/>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59" name="58 Rectángulo">
            <a:hlinkClick r:id="" action="ppaction://noaction"/>
          </p:cNvPr>
          <p:cNvSpPr/>
          <p:nvPr/>
        </p:nvSpPr>
        <p:spPr>
          <a:xfrm>
            <a:off x="4479925" y="6400800"/>
            <a:ext cx="163513" cy="300038"/>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60" name="59 Rectángulo">
            <a:hlinkClick r:id="" action="ppaction://noaction"/>
          </p:cNvPr>
          <p:cNvSpPr/>
          <p:nvPr/>
        </p:nvSpPr>
        <p:spPr>
          <a:xfrm>
            <a:off x="4843463" y="6397625"/>
            <a:ext cx="163512"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61" name="60 Rectángulo">
            <a:hlinkClick r:id="" action="ppaction://noaction"/>
          </p:cNvPr>
          <p:cNvSpPr/>
          <p:nvPr/>
        </p:nvSpPr>
        <p:spPr>
          <a:xfrm>
            <a:off x="5205413" y="6397625"/>
            <a:ext cx="163512"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62" name="61 Rectángulo">
            <a:hlinkClick r:id="" action="ppaction://noaction"/>
          </p:cNvPr>
          <p:cNvSpPr/>
          <p:nvPr/>
        </p:nvSpPr>
        <p:spPr>
          <a:xfrm>
            <a:off x="6353175" y="5735638"/>
            <a:ext cx="163513" cy="300037"/>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63" name="62 Rectángulo">
            <a:hlinkClick r:id="" action="ppaction://noaction"/>
          </p:cNvPr>
          <p:cNvSpPr/>
          <p:nvPr/>
        </p:nvSpPr>
        <p:spPr>
          <a:xfrm>
            <a:off x="5708650" y="6397625"/>
            <a:ext cx="163513"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64" name="63 Rectángulo">
            <a:hlinkClick r:id="" action="ppaction://noaction"/>
          </p:cNvPr>
          <p:cNvSpPr/>
          <p:nvPr/>
        </p:nvSpPr>
        <p:spPr>
          <a:xfrm>
            <a:off x="6118225" y="6397625"/>
            <a:ext cx="163513"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65" name="64 Rectángulo">
            <a:hlinkClick r:id="" action="ppaction://noaction"/>
          </p:cNvPr>
          <p:cNvSpPr/>
          <p:nvPr/>
        </p:nvSpPr>
        <p:spPr>
          <a:xfrm>
            <a:off x="6434138" y="6397625"/>
            <a:ext cx="163512"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66" name="65 Rectángulo">
            <a:hlinkClick r:id="" action="ppaction://noaction"/>
          </p:cNvPr>
          <p:cNvSpPr/>
          <p:nvPr/>
        </p:nvSpPr>
        <p:spPr>
          <a:xfrm>
            <a:off x="6864350" y="6397625"/>
            <a:ext cx="163513"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67" name="66 Rectángulo">
            <a:hlinkClick r:id="" action="ppaction://noaction"/>
          </p:cNvPr>
          <p:cNvSpPr/>
          <p:nvPr/>
        </p:nvSpPr>
        <p:spPr>
          <a:xfrm>
            <a:off x="7704138" y="5735638"/>
            <a:ext cx="163512" cy="300037"/>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68" name="67 Rectángulo">
            <a:hlinkClick r:id="" action="ppaction://noaction"/>
          </p:cNvPr>
          <p:cNvSpPr/>
          <p:nvPr/>
        </p:nvSpPr>
        <p:spPr>
          <a:xfrm>
            <a:off x="7191375" y="6397625"/>
            <a:ext cx="163513"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69" name="68 Rectángulo">
            <a:hlinkClick r:id="" action="ppaction://noaction"/>
          </p:cNvPr>
          <p:cNvSpPr/>
          <p:nvPr/>
        </p:nvSpPr>
        <p:spPr>
          <a:xfrm>
            <a:off x="7507288" y="6397625"/>
            <a:ext cx="163512"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70" name="69 Rectángulo">
            <a:hlinkClick r:id="" action="ppaction://noaction"/>
          </p:cNvPr>
          <p:cNvSpPr/>
          <p:nvPr/>
        </p:nvSpPr>
        <p:spPr>
          <a:xfrm>
            <a:off x="7974013" y="6397625"/>
            <a:ext cx="163512"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71" name="70 Rectángulo">
            <a:hlinkClick r:id="" action="ppaction://noaction"/>
          </p:cNvPr>
          <p:cNvSpPr/>
          <p:nvPr/>
        </p:nvSpPr>
        <p:spPr>
          <a:xfrm>
            <a:off x="8289925" y="6397625"/>
            <a:ext cx="163513"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72" name="71 Rectángulo">
            <a:hlinkClick r:id="" action="ppaction://noaction"/>
          </p:cNvPr>
          <p:cNvSpPr/>
          <p:nvPr/>
        </p:nvSpPr>
        <p:spPr>
          <a:xfrm>
            <a:off x="8605838" y="5735638"/>
            <a:ext cx="165100" cy="300037"/>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73" name="72 Rectángulo">
            <a:hlinkClick r:id="" action="ppaction://noaction"/>
          </p:cNvPr>
          <p:cNvSpPr/>
          <p:nvPr/>
        </p:nvSpPr>
        <p:spPr>
          <a:xfrm>
            <a:off x="8688388" y="6397625"/>
            <a:ext cx="163512" cy="301625"/>
          </a:xfrm>
          <a:prstGeom prst="rect">
            <a:avLst/>
          </a:prstGeom>
          <a:solidFill>
            <a:schemeClr val="accent1">
              <a:alpha val="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Supervisión de Instituciones Previsionales</a:t>
            </a:r>
            <a:endParaRPr lang="es-SV" sz="2400" b="1">
              <a:solidFill>
                <a:srgbClr val="10253F"/>
              </a:solidFill>
            </a:endParaRPr>
          </a:p>
        </p:txBody>
      </p:sp>
      <p:sp>
        <p:nvSpPr>
          <p:cNvPr id="3" name="9 Título"/>
          <p:cNvSpPr txBox="1">
            <a:spLocks/>
          </p:cNvSpPr>
          <p:nvPr/>
        </p:nvSpPr>
        <p:spPr bwMode="auto">
          <a:xfrm>
            <a:off x="901700" y="1775791"/>
            <a:ext cx="7829550" cy="4810539"/>
          </a:xfrm>
          <a:prstGeom prst="rect">
            <a:avLst/>
          </a:prstGeom>
          <a:noFill/>
          <a:ln w="9525">
            <a:noFill/>
            <a:miter lim="800000"/>
            <a:headEnd/>
            <a:tailEnd/>
          </a:ln>
        </p:spPr>
        <p:txBody>
          <a:bodyPr anchor="ctr"/>
          <a:lstStyle/>
          <a:p>
            <a:pPr>
              <a:defRPr/>
            </a:pPr>
            <a:endParaRPr lang="es-SV" sz="1200" dirty="0"/>
          </a:p>
          <a:p>
            <a:pPr>
              <a:defRPr/>
            </a:pPr>
            <a:endParaRPr lang="es-SV" sz="1200" dirty="0"/>
          </a:p>
          <a:p>
            <a:pPr>
              <a:defRPr/>
            </a:pPr>
            <a:endParaRPr lang="es-SV" sz="1200" dirty="0"/>
          </a:p>
          <a:p>
            <a:pPr>
              <a:defRPr/>
            </a:pPr>
            <a:endParaRPr lang="es-SV" sz="1200" dirty="0"/>
          </a:p>
          <a:p>
            <a:pPr>
              <a:defRPr/>
            </a:pPr>
            <a:endParaRPr lang="es-SV" sz="1200" strike="sngStrike" dirty="0"/>
          </a:p>
          <a:p>
            <a:pPr>
              <a:defRPr/>
            </a:pPr>
            <a:r>
              <a:rPr lang="es-SV" sz="1200" dirty="0"/>
              <a:t>Su objetivo es </a:t>
            </a:r>
            <a:r>
              <a:rPr lang="es-MX" sz="1200" dirty="0"/>
              <a:t>fiscalizar el cumplimiento de las normas, disposiciones aplicables y funcionamiento del Sistema de Ahorro para Pensiones, supervisar la aplicación oportuna y satisfactoria de las operaciones contables en el caso de los fondos y las Instituciones Administradoras; supervisar la ejecución de los ciclos de negocio como la afiliación y traspaso, la recaudación y acreditación de cotizaciones, la administración de las cuentas individuales de los afiliados y el otorgamiento de beneficios. Asimismo, se supervisa la publicidad efectuada por las Instituciones administradoras.</a:t>
            </a:r>
          </a:p>
          <a:p>
            <a:pPr>
              <a:defRPr/>
            </a:pPr>
            <a:r>
              <a:rPr lang="es-MX" sz="1200" b="1" dirty="0"/>
              <a:t>Sus funciones son: </a:t>
            </a:r>
          </a:p>
          <a:p>
            <a:pPr>
              <a:defRPr/>
            </a:pPr>
            <a:r>
              <a:rPr lang="es-ES" sz="1200" dirty="0"/>
              <a:t>Proponer a la Intendencia programa de visitas a ejecutar para preparar el Plan Anual de Supervisión.</a:t>
            </a:r>
            <a:endParaRPr lang="es-SV" sz="1200" dirty="0"/>
          </a:p>
          <a:p>
            <a:pPr>
              <a:defRPr/>
            </a:pPr>
            <a:r>
              <a:rPr lang="es-ES" sz="1200" dirty="0"/>
              <a:t>Velar por la oportuna y correcta ejecución de las visitas programadas en el Plan Anual de Supervisión. </a:t>
            </a:r>
            <a:endParaRPr lang="es-SV" sz="1200" dirty="0"/>
          </a:p>
          <a:p>
            <a:pPr>
              <a:defRPr/>
            </a:pPr>
            <a:r>
              <a:rPr lang="es-ES" sz="1200" dirty="0"/>
              <a:t>Retroalimentar mensualmente a la Dirección de Riesgos sobre los factores de preocupación, hechos relevantes y acciones supervisoras reportadas por los equipos de supervisión.</a:t>
            </a:r>
            <a:endParaRPr lang="es-SV" sz="1200" dirty="0"/>
          </a:p>
          <a:p>
            <a:pPr>
              <a:defRPr/>
            </a:pPr>
            <a:r>
              <a:rPr lang="es-ES" sz="1200" dirty="0"/>
              <a:t>Coordinar el proceso de fiscalización de las operaciones de los Supervisados y evaluar el cumplimiento de la normativa y disposiciones aplicables, principalmente con las áreas operativas, financieras, contables, de sistemas y administrativas, este último para el caso de las instituciones del </a:t>
            </a:r>
            <a:r>
              <a:rPr lang="es-MX" sz="1200" dirty="0"/>
              <a:t>Sistema de Ahorro para Pensiones</a:t>
            </a:r>
            <a:r>
              <a:rPr lang="es-ES" sz="1200" dirty="0"/>
              <a:t>.</a:t>
            </a:r>
            <a:endParaRPr lang="es-SV" sz="1200" dirty="0"/>
          </a:p>
          <a:p>
            <a:pPr>
              <a:defRPr/>
            </a:pPr>
            <a:r>
              <a:rPr lang="es-ES" sz="1200" dirty="0"/>
              <a:t>Coordinar y supervisar el análisis y revisión de los proyectos de presupuesto anual de los Institutos Previsionales, a fin de determinar la razonabilidad de las cifras.</a:t>
            </a:r>
            <a:endParaRPr lang="es-SV" sz="1200" dirty="0"/>
          </a:p>
          <a:p>
            <a:pPr>
              <a:defRPr/>
            </a:pPr>
            <a:r>
              <a:rPr lang="es-SV" sz="1200" dirty="0"/>
              <a:t>Consolidar y gestionar la comunicación </a:t>
            </a:r>
            <a:r>
              <a:rPr lang="es-ES" sz="1200" dirty="0"/>
              <a:t>de los Planes Anuales de Cumplimiento de Obligaciones Previsionales de los Institutos Previsionales del Sistema de Pensiones Público, entre otras.</a:t>
            </a:r>
          </a:p>
          <a:p>
            <a:pPr>
              <a:defRPr/>
            </a:pPr>
            <a:endParaRPr lang="es-ES" sz="1200" dirty="0"/>
          </a:p>
          <a:p>
            <a:pPr>
              <a:defRPr/>
            </a:pPr>
            <a:r>
              <a:rPr lang="es-ES" sz="1200" b="1" dirty="0"/>
              <a:t>No. De Empleados: 12</a:t>
            </a:r>
            <a:endParaRPr lang="es-SV" sz="1200" b="1" dirty="0"/>
          </a:p>
          <a:p>
            <a:pPr>
              <a:defRPr/>
            </a:pPr>
            <a:endParaRPr lang="es-SV" sz="1200" dirty="0"/>
          </a:p>
          <a:p>
            <a:pPr>
              <a:defRPr/>
            </a:pPr>
            <a:endParaRPr lang="es-SV" sz="1200" b="1" dirty="0"/>
          </a:p>
          <a:p>
            <a:pPr>
              <a:defRPr/>
            </a:pPr>
            <a:endParaRPr lang="es-SV" sz="1200" b="1" dirty="0"/>
          </a:p>
          <a:p>
            <a:pPr>
              <a:defRPr/>
            </a:pPr>
            <a:endParaRPr lang="es-SV" sz="1200" b="1" dirty="0"/>
          </a:p>
          <a:p>
            <a:pPr>
              <a:defRPr/>
            </a:pPr>
            <a:endParaRPr lang="es-MX" sz="1200" dirty="0"/>
          </a:p>
          <a:p>
            <a:pPr>
              <a:defRPr/>
            </a:pPr>
            <a:endParaRPr lang="es-MX" sz="1200" dirty="0"/>
          </a:p>
          <a:p>
            <a:pPr>
              <a:defRPr/>
            </a:pPr>
            <a:endParaRPr lang="es-MX" sz="1200" dirty="0"/>
          </a:p>
          <a:p>
            <a:pPr>
              <a:defRPr/>
            </a:pPr>
            <a:endParaRPr lang="es-SV" sz="1200" dirty="0"/>
          </a:p>
          <a:p>
            <a:pPr>
              <a:defRPr/>
            </a:pPr>
            <a:endParaRPr lang="es-ES" sz="1200" dirty="0"/>
          </a:p>
          <a:p>
            <a:pPr eaLnBrk="0" hangingPunct="0">
              <a:defRPr/>
            </a:pPr>
            <a:endParaRPr lang="es-SV" sz="2000" b="1" dirty="0">
              <a:solidFill>
                <a:srgbClr val="10253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Supervisión de Afiliaciones y Beneficios</a:t>
            </a:r>
            <a:endParaRPr lang="es-SV" sz="2400" b="1">
              <a:solidFill>
                <a:srgbClr val="10253F"/>
              </a:solidFill>
            </a:endParaRPr>
          </a:p>
        </p:txBody>
      </p:sp>
      <p:sp>
        <p:nvSpPr>
          <p:cNvPr id="3" name="9 Título"/>
          <p:cNvSpPr txBox="1">
            <a:spLocks/>
          </p:cNvSpPr>
          <p:nvPr/>
        </p:nvSpPr>
        <p:spPr bwMode="auto">
          <a:xfrm>
            <a:off x="901700" y="1775791"/>
            <a:ext cx="7829550" cy="4810539"/>
          </a:xfrm>
          <a:prstGeom prst="rect">
            <a:avLst/>
          </a:prstGeom>
          <a:noFill/>
          <a:ln w="9525">
            <a:noFill/>
            <a:miter lim="800000"/>
            <a:headEnd/>
            <a:tailEnd/>
          </a:ln>
        </p:spPr>
        <p:txBody>
          <a:bodyPr anchor="ctr"/>
          <a:lstStyle/>
          <a:p>
            <a:pPr>
              <a:defRPr/>
            </a:pPr>
            <a:endParaRPr lang="es-SV" sz="1200" dirty="0"/>
          </a:p>
          <a:p>
            <a:pPr>
              <a:defRPr/>
            </a:pPr>
            <a:endParaRPr lang="es-SV" sz="1200" dirty="0"/>
          </a:p>
          <a:p>
            <a:pPr>
              <a:defRPr/>
            </a:pPr>
            <a:endParaRPr lang="es-SV" sz="1200" dirty="0"/>
          </a:p>
          <a:p>
            <a:pPr>
              <a:defRPr/>
            </a:pPr>
            <a:endParaRPr lang="es-SV" sz="1200" dirty="0"/>
          </a:p>
          <a:p>
            <a:pPr>
              <a:defRPr/>
            </a:pPr>
            <a:endParaRPr lang="es-SV" sz="1200" strike="sngStrike" dirty="0"/>
          </a:p>
          <a:p>
            <a:pPr>
              <a:defRPr/>
            </a:pPr>
            <a:r>
              <a:rPr lang="es-SV" sz="1200" dirty="0"/>
              <a:t>Su objetivo es </a:t>
            </a:r>
            <a:r>
              <a:rPr lang="es-MX" sz="1200" dirty="0"/>
              <a:t>controlar principalmente, el acceso oportuno de los afiliados a las prestaciones que establece la Ley del Sistema de Ahorro para Pensiones y otra normativa aplicable y supervisar los procesos de afiliación, traspaso de afiliados desde una Institución administradora a otra, gestión de beneficios previsionales por parte de los supervisados.</a:t>
            </a:r>
          </a:p>
          <a:p>
            <a:pPr>
              <a:defRPr/>
            </a:pPr>
            <a:r>
              <a:rPr lang="es-MX" sz="1200" dirty="0"/>
              <a:t>Sus funciones son:</a:t>
            </a:r>
          </a:p>
          <a:p>
            <a:pPr>
              <a:defRPr/>
            </a:pPr>
            <a:r>
              <a:rPr lang="es-ES" sz="1200" dirty="0"/>
              <a:t>Coordinar las actividades relacionadas con los temas de afiliación, traspasos, certificados de traspaso y la respectiva actualización de las bases de datos. </a:t>
            </a:r>
            <a:endParaRPr lang="es-SV" sz="1200" dirty="0"/>
          </a:p>
          <a:p>
            <a:pPr>
              <a:defRPr/>
            </a:pPr>
            <a:r>
              <a:rPr lang="es-ES" sz="1200" dirty="0"/>
              <a:t>Coordinar las actividades de seguimiento  relacionadas con el otorgamiento de beneficios por parte de las instituciones supervisadas.  </a:t>
            </a:r>
            <a:endParaRPr lang="es-SV" sz="1200" dirty="0"/>
          </a:p>
          <a:p>
            <a:pPr>
              <a:defRPr/>
            </a:pPr>
            <a:r>
              <a:rPr lang="es-ES" sz="1200" dirty="0"/>
              <a:t>Coordinar las actividades relacionadas con el seguimiento de las solicitudes de emisión de los Certificados de Traspaso. </a:t>
            </a:r>
            <a:endParaRPr lang="es-SV" sz="1200" dirty="0"/>
          </a:p>
          <a:p>
            <a:pPr>
              <a:defRPr/>
            </a:pPr>
            <a:r>
              <a:rPr lang="es-ES" sz="1200" dirty="0"/>
              <a:t>Determinar los recursos necesarios para incorporarlos en la elaboración del presupuesto anual de la Institución. </a:t>
            </a:r>
            <a:endParaRPr lang="es-SV" sz="1200" dirty="0"/>
          </a:p>
          <a:p>
            <a:pPr>
              <a:defRPr/>
            </a:pPr>
            <a:r>
              <a:rPr lang="es-ES" sz="1200" dirty="0"/>
              <a:t>Verificar el proceso de licitación de la póliza de seguros contratada por las AFP para sus afiliados. </a:t>
            </a:r>
            <a:endParaRPr lang="es-SV" sz="1200" dirty="0"/>
          </a:p>
          <a:p>
            <a:pPr>
              <a:defRPr/>
            </a:pPr>
            <a:r>
              <a:rPr lang="es-ES" sz="1200" dirty="0"/>
              <a:t>Evaluar las circunstancias que originen infracciones a las normas legales y reglamentarias vigente y presentarlas a las instancias correspondientes. </a:t>
            </a:r>
            <a:endParaRPr lang="es-SV" sz="1200" dirty="0"/>
          </a:p>
          <a:p>
            <a:pPr>
              <a:defRPr/>
            </a:pPr>
            <a:r>
              <a:rPr lang="es-ES" sz="1200" dirty="0"/>
              <a:t>Apoyar en la solución de escritos o denuncias, cuando corresponda. </a:t>
            </a:r>
            <a:endParaRPr lang="es-SV" sz="1200" dirty="0"/>
          </a:p>
          <a:p>
            <a:pPr>
              <a:defRPr/>
            </a:pPr>
            <a:endParaRPr lang="es-SV" sz="1200" b="1" dirty="0"/>
          </a:p>
          <a:p>
            <a:pPr>
              <a:defRPr/>
            </a:pPr>
            <a:r>
              <a:rPr lang="es-SV" sz="1200" b="1" dirty="0"/>
              <a:t>No. De Empleados: 8</a:t>
            </a:r>
          </a:p>
          <a:p>
            <a:pPr>
              <a:defRPr/>
            </a:pPr>
            <a:endParaRPr lang="es-SV" sz="1200" dirty="0"/>
          </a:p>
          <a:p>
            <a:pPr>
              <a:defRPr/>
            </a:pPr>
            <a:endParaRPr lang="es-SV" sz="1200" b="1" dirty="0"/>
          </a:p>
          <a:p>
            <a:pPr>
              <a:defRPr/>
            </a:pPr>
            <a:endParaRPr lang="es-SV" sz="1200" b="1" dirty="0"/>
          </a:p>
          <a:p>
            <a:pPr>
              <a:defRPr/>
            </a:pPr>
            <a:endParaRPr lang="es-SV" sz="1200" b="1" dirty="0"/>
          </a:p>
          <a:p>
            <a:pPr>
              <a:defRPr/>
            </a:pPr>
            <a:endParaRPr lang="es-MX" sz="1200" dirty="0"/>
          </a:p>
          <a:p>
            <a:pPr>
              <a:defRPr/>
            </a:pPr>
            <a:endParaRPr lang="es-MX" sz="1200" dirty="0"/>
          </a:p>
          <a:p>
            <a:pPr>
              <a:defRPr/>
            </a:pPr>
            <a:endParaRPr lang="es-MX" sz="1200" dirty="0"/>
          </a:p>
          <a:p>
            <a:pPr>
              <a:defRPr/>
            </a:pPr>
            <a:endParaRPr lang="es-SV" sz="1200" dirty="0"/>
          </a:p>
          <a:p>
            <a:pPr>
              <a:defRPr/>
            </a:pPr>
            <a:endParaRPr lang="es-ES" sz="1200" dirty="0"/>
          </a:p>
          <a:p>
            <a:pPr eaLnBrk="0" hangingPunct="0">
              <a:defRPr/>
            </a:pPr>
            <a:endParaRPr lang="es-SV" sz="2000" b="1" dirty="0">
              <a:solidFill>
                <a:srgbClr val="10253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Supervisión de Inversiones del Sistema de Pensiones</a:t>
            </a:r>
            <a:endParaRPr lang="es-SV" sz="2400" b="1">
              <a:solidFill>
                <a:srgbClr val="10253F"/>
              </a:solidFill>
            </a:endParaRPr>
          </a:p>
        </p:txBody>
      </p:sp>
      <p:sp>
        <p:nvSpPr>
          <p:cNvPr id="3" name="9 Título"/>
          <p:cNvSpPr txBox="1">
            <a:spLocks/>
          </p:cNvSpPr>
          <p:nvPr/>
        </p:nvSpPr>
        <p:spPr bwMode="auto">
          <a:xfrm>
            <a:off x="901700" y="1775791"/>
            <a:ext cx="7829550" cy="4810539"/>
          </a:xfrm>
          <a:prstGeom prst="rect">
            <a:avLst/>
          </a:prstGeom>
          <a:noFill/>
          <a:ln w="9525">
            <a:noFill/>
            <a:miter lim="800000"/>
            <a:headEnd/>
            <a:tailEnd/>
          </a:ln>
        </p:spPr>
        <p:txBody>
          <a:bodyPr anchor="ctr"/>
          <a:lstStyle/>
          <a:p>
            <a:pPr>
              <a:defRPr/>
            </a:pPr>
            <a:endParaRPr lang="es-SV" sz="1200" dirty="0"/>
          </a:p>
          <a:p>
            <a:pPr>
              <a:defRPr/>
            </a:pPr>
            <a:endParaRPr lang="es-SV" sz="1200" dirty="0"/>
          </a:p>
          <a:p>
            <a:pPr>
              <a:defRPr/>
            </a:pPr>
            <a:endParaRPr lang="es-SV" sz="1200" dirty="0"/>
          </a:p>
          <a:p>
            <a:pPr>
              <a:defRPr/>
            </a:pPr>
            <a:endParaRPr lang="es-SV" sz="1200" dirty="0"/>
          </a:p>
          <a:p>
            <a:pPr>
              <a:defRPr/>
            </a:pPr>
            <a:endParaRPr lang="es-SV" sz="1200" strike="sngStrike" dirty="0"/>
          </a:p>
          <a:p>
            <a:pPr>
              <a:defRPr/>
            </a:pPr>
            <a:r>
              <a:rPr lang="es-SV" sz="1200" dirty="0"/>
              <a:t>Su objetivo es </a:t>
            </a:r>
            <a:r>
              <a:rPr lang="es-MX" sz="1200" dirty="0"/>
              <a:t>controlar el cumplimiento por parte de las Instituciones Administradoras de Fondos de Pensiones de las normas relativas al área de inversiones de los fondos, entre éstas: las transacciones con recursos de los fondos, los límites de inversión de la cartera, la clasificación de riesgo mínima de los instrumentos financieros, la valoración de los activos del fondo, la custodia de los valores del fondo, la rentabilidad mínima y sus garantías, los conflictos de interés en la inversión de los recursos, y el valor de las cuotas del fondo.</a:t>
            </a:r>
          </a:p>
          <a:p>
            <a:pPr>
              <a:defRPr/>
            </a:pPr>
            <a:r>
              <a:rPr lang="es-MX" sz="1200" b="1" dirty="0"/>
              <a:t>Sus funciones son:</a:t>
            </a:r>
          </a:p>
          <a:p>
            <a:pPr>
              <a:defRPr/>
            </a:pPr>
            <a:r>
              <a:rPr lang="es-MX" sz="1200" dirty="0"/>
              <a:t>Supervisar diariamente las inversiones que se realicen con recursos de los Fondos de Pensiones, la estructura de la cartera y el valor cuota. </a:t>
            </a:r>
            <a:endParaRPr lang="es-SV" sz="1200" dirty="0"/>
          </a:p>
          <a:p>
            <a:pPr>
              <a:defRPr/>
            </a:pPr>
            <a:r>
              <a:rPr lang="es-MX" sz="1200" dirty="0"/>
              <a:t>Calcular y entregar los vectores precios para la valorización de las inversiones del fondo, a las AFP y publicación en el sitio web. </a:t>
            </a:r>
            <a:endParaRPr lang="es-SV" sz="1200" dirty="0"/>
          </a:p>
          <a:p>
            <a:pPr>
              <a:defRPr/>
            </a:pPr>
            <a:r>
              <a:rPr lang="es-MX" sz="1200" dirty="0"/>
              <a:t>Revisar los informes diarios enviados por las AFP para control de las operaciones del Fondo de Pensiones. </a:t>
            </a:r>
            <a:endParaRPr lang="es-SV" sz="1200" dirty="0"/>
          </a:p>
          <a:p>
            <a:pPr>
              <a:defRPr/>
            </a:pPr>
            <a:r>
              <a:rPr lang="es-MX" sz="1200" dirty="0"/>
              <a:t>Supervisar que las transacciones de instrumentos realizadas por las AFP con recursos de los Fondos no se efectúen a precios alejados de los registrados en los mercados primario y secundario de valores y los conflictos de interés. </a:t>
            </a:r>
            <a:endParaRPr lang="es-SV" sz="1200" dirty="0"/>
          </a:p>
          <a:p>
            <a:pPr>
              <a:defRPr/>
            </a:pPr>
            <a:r>
              <a:rPr lang="es-MX" sz="1200" dirty="0"/>
              <a:t>Supervisar el cumplimiento de la clasificación de riesgo mínima de los instrumentos financieros en que se inviertan los recursos de los fondos.</a:t>
            </a:r>
            <a:endParaRPr lang="es-SV" sz="1200" dirty="0"/>
          </a:p>
          <a:p>
            <a:pPr>
              <a:defRPr/>
            </a:pPr>
            <a:r>
              <a:rPr lang="es-MX" sz="1200" dirty="0"/>
              <a:t>Calcular la rentabilidad de los fondos y verificar el cumplimiento de la rentabilidad mínima.</a:t>
            </a:r>
            <a:endParaRPr lang="es-SV" sz="1200" dirty="0"/>
          </a:p>
          <a:p>
            <a:pPr>
              <a:defRPr/>
            </a:pPr>
            <a:r>
              <a:rPr lang="es-MX" sz="1200" dirty="0"/>
              <a:t>Supervisar diariamente la constitución, mantenimiento, operación y aplicación de la reserva de fluctuación de rentabilidad y del aporte especial de garantía, en cuanto corresponda. </a:t>
            </a:r>
            <a:endParaRPr lang="es-SV" sz="1200" dirty="0"/>
          </a:p>
          <a:p>
            <a:pPr>
              <a:defRPr/>
            </a:pPr>
            <a:r>
              <a:rPr lang="es-MX" sz="1200" dirty="0"/>
              <a:t>Controlar el cumplimiento por parte de las AFP, de los límites de inversión en la inversión de los recursos del Fondo de Pensiones que administran. </a:t>
            </a:r>
            <a:endParaRPr lang="es-SV" sz="1200" dirty="0"/>
          </a:p>
          <a:p>
            <a:pPr>
              <a:defRPr/>
            </a:pPr>
            <a:r>
              <a:rPr lang="es-MX" sz="1200" dirty="0"/>
              <a:t>Supervisar del cumplimiento de los requisitos de custodia de valores por parte de las AFP, entre otras.</a:t>
            </a:r>
          </a:p>
          <a:p>
            <a:pPr>
              <a:defRPr/>
            </a:pPr>
            <a:endParaRPr lang="es-MX" sz="1200" dirty="0"/>
          </a:p>
          <a:p>
            <a:pPr>
              <a:defRPr/>
            </a:pPr>
            <a:r>
              <a:rPr lang="es-MX" sz="1200" b="1" dirty="0"/>
              <a:t>No. De Empleados: 4</a:t>
            </a:r>
            <a:endParaRPr lang="es-SV" sz="1200" b="1" dirty="0"/>
          </a:p>
          <a:p>
            <a:pPr>
              <a:defRPr/>
            </a:pPr>
            <a:endParaRPr lang="es-SV" sz="1200" b="1" dirty="0"/>
          </a:p>
          <a:p>
            <a:pPr>
              <a:defRPr/>
            </a:pPr>
            <a:endParaRPr lang="es-SV" sz="1200" b="1" dirty="0"/>
          </a:p>
          <a:p>
            <a:pPr>
              <a:defRPr/>
            </a:pPr>
            <a:endParaRPr lang="es-SV" sz="1200" b="1" dirty="0"/>
          </a:p>
          <a:p>
            <a:pPr>
              <a:defRPr/>
            </a:pPr>
            <a:endParaRPr lang="es-MX" sz="1200" dirty="0"/>
          </a:p>
          <a:p>
            <a:pPr>
              <a:defRPr/>
            </a:pPr>
            <a:endParaRPr lang="es-MX" sz="1200" dirty="0"/>
          </a:p>
          <a:p>
            <a:pPr>
              <a:defRPr/>
            </a:pPr>
            <a:endParaRPr lang="es-MX" sz="1200" dirty="0"/>
          </a:p>
          <a:p>
            <a:pPr>
              <a:defRPr/>
            </a:pPr>
            <a:endParaRPr lang="es-SV" sz="1200" dirty="0"/>
          </a:p>
          <a:p>
            <a:pPr>
              <a:defRPr/>
            </a:pPr>
            <a:endParaRPr lang="es-ES" sz="1200" dirty="0"/>
          </a:p>
          <a:p>
            <a:pPr eaLnBrk="0" hangingPunct="0">
              <a:defRPr/>
            </a:pPr>
            <a:endParaRPr lang="es-SV" sz="2000" b="1" dirty="0">
              <a:solidFill>
                <a:srgbClr val="10253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Superintendencia Adjunta de Valores</a:t>
            </a:r>
            <a:endParaRPr lang="es-SV" sz="2400" b="1">
              <a:solidFill>
                <a:srgbClr val="10253F"/>
              </a:solidFill>
            </a:endParaRPr>
          </a:p>
        </p:txBody>
      </p:sp>
      <p:sp>
        <p:nvSpPr>
          <p:cNvPr id="28675"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ES" sz="1200"/>
              <a:t>Su objetivo es planificar, dirigir, coordinar y supervisar el cumplimiento de las políticas y normas en las entidades vigiladas.</a:t>
            </a:r>
          </a:p>
          <a:p>
            <a:r>
              <a:rPr lang="es-ES" sz="1200"/>
              <a:t>Sus funciones son de acuerdo a la Ley de Supervisión y Regulación del Sistema Financiero, articulo 5:</a:t>
            </a:r>
            <a:endParaRPr lang="es-SV" sz="1200"/>
          </a:p>
          <a:p>
            <a:r>
              <a:rPr lang="es-ES" sz="1200"/>
              <a:t>a) Autorizar, suspender o cancelar la oferta pública de valores y el funcionamiento de personas u operaciones que se realicen en el mercado bursátil, de conformidad a lo establecido en las disposiciones aplicables; </a:t>
            </a:r>
            <a:endParaRPr lang="es-SV" sz="1200"/>
          </a:p>
          <a:p>
            <a:r>
              <a:rPr lang="es-ES" sz="1200"/>
              <a:t>b) Autorizar, modificar, suspender o cancelar el asiento en el Registro Público Bursátil de valores de oferta pública, emisores, casas de corredores de bolsa, agentes corredores de bolsa, bolsas de valores, auditores externos, sociedades clasificadoras de riesgo, sociedades especializadas en el depósito y custodia de valores, titularizadoras, agentes especializados en valuación de valores, administradores de las entidades sujetas a registro y otros que señalen las leyes. </a:t>
            </a:r>
            <a:endParaRPr lang="es-SV" sz="1200"/>
          </a:p>
          <a:p>
            <a:r>
              <a:rPr lang="es-ES" sz="1200"/>
              <a:t>c) Ordenar la suspensión de cotizaciones de valores cuando en el mercado existan condiciones desordenadas o se efectúen operaciones no conformes a sanos usos o prácticas;</a:t>
            </a:r>
          </a:p>
          <a:p>
            <a:r>
              <a:rPr lang="es-ES" sz="1200"/>
              <a:t>Las demás señaladas en la normativa, necesarias para el logro de los objetivos institucionales.</a:t>
            </a:r>
          </a:p>
          <a:p>
            <a:endParaRPr lang="es-ES" sz="1200"/>
          </a:p>
          <a:p>
            <a:r>
              <a:rPr lang="es-ES" sz="1200" b="1"/>
              <a:t>No. De Empleados: 1</a:t>
            </a:r>
            <a:endParaRPr lang="es-SV" sz="1200" b="1"/>
          </a:p>
          <a:p>
            <a:endParaRPr lang="es-SV" sz="1200" b="1"/>
          </a:p>
          <a:p>
            <a:endParaRPr lang="es-SV" sz="1200" b="1"/>
          </a:p>
          <a:p>
            <a:endParaRPr lang="es-SV" sz="1200" b="1"/>
          </a:p>
          <a:p>
            <a:endParaRPr lang="es-MX" sz="1200"/>
          </a:p>
          <a:p>
            <a:endParaRPr lang="es-MX" sz="1200"/>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Intendencia de Valores y Conductas</a:t>
            </a:r>
            <a:endParaRPr lang="es-SV" sz="2400" b="1">
              <a:solidFill>
                <a:srgbClr val="10253F"/>
              </a:solidFill>
            </a:endParaRPr>
          </a:p>
        </p:txBody>
      </p:sp>
      <p:sp>
        <p:nvSpPr>
          <p:cNvPr id="29699"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v</a:t>
            </a:r>
            <a:r>
              <a:rPr lang="es-MX" sz="1200"/>
              <a:t>elar porque las Instituciones Supervisadas cumplan con los aspectos legales y normativos aplicables, evaluando riesgos, afín de mantener la confianza y estabilidad del Sistema Financiero a través de la dirección del equipo de auditores y analistas financieros.</a:t>
            </a:r>
          </a:p>
          <a:p>
            <a:r>
              <a:rPr lang="es-MX" sz="1200" b="1"/>
              <a:t>Sus funciones son:</a:t>
            </a:r>
          </a:p>
          <a:p>
            <a:r>
              <a:rPr lang="es-MX" sz="1200"/>
              <a:t>Controlar el cumplimiento de disposiciones legales y normas prudenciales y contables aplicables </a:t>
            </a:r>
            <a:endParaRPr lang="es-SV" sz="1200"/>
          </a:p>
          <a:p>
            <a:r>
              <a:rPr lang="es-MX" sz="1200"/>
              <a:t>Proporcionar Visto bueno  para implementación de sistemas informáticos </a:t>
            </a:r>
            <a:endParaRPr lang="es-SV" sz="1200"/>
          </a:p>
          <a:p>
            <a:r>
              <a:rPr lang="es-MX" sz="1200"/>
              <a:t>Conocer informes de  visitas de inspección  y comunicaciones relacionadas </a:t>
            </a:r>
            <a:endParaRPr lang="es-SV" sz="1200"/>
          </a:p>
          <a:p>
            <a:r>
              <a:rPr lang="es-MX" sz="1200"/>
              <a:t>Apoyar Peritajes solicitados por juzgados y Fiscalía General de la República </a:t>
            </a:r>
            <a:endParaRPr lang="es-SV" sz="1200"/>
          </a:p>
          <a:p>
            <a:r>
              <a:rPr lang="es-MX" sz="1200"/>
              <a:t>Dar seguimiento extra e in situ a Planes de Solución para corrección de observaciones de visita </a:t>
            </a:r>
            <a:endParaRPr lang="es-SV" sz="1200"/>
          </a:p>
          <a:p>
            <a:r>
              <a:rPr lang="es-MX" sz="1200"/>
              <a:t>Gestionar procesos administrativos sancionatorios </a:t>
            </a:r>
            <a:endParaRPr lang="es-SV" sz="1200"/>
          </a:p>
          <a:p>
            <a:r>
              <a:rPr lang="es-MX" sz="1200"/>
              <a:t>Elaborar informes de Juntas Generales de Accionistas o Asambleas Generales de asociados. </a:t>
            </a:r>
            <a:endParaRPr lang="es-SV" sz="1200"/>
          </a:p>
          <a:p>
            <a:r>
              <a:rPr lang="es-MX" sz="1200"/>
              <a:t>Dar seguimiento  a Planes de Trabajo de Auditoría Interna y Externa </a:t>
            </a:r>
            <a:endParaRPr lang="es-SV" sz="1200"/>
          </a:p>
          <a:p>
            <a:r>
              <a:rPr lang="es-MX" sz="1200"/>
              <a:t>Participar en la elaboración de los Planes Operativos y Estratégicos de los Departamentos e Intendencia </a:t>
            </a:r>
            <a:endParaRPr lang="es-SV" sz="1200"/>
          </a:p>
          <a:p>
            <a:r>
              <a:rPr lang="es-MX" sz="1200"/>
              <a:t>Autorizar  prórrogas por diferentes motivos: plazos planes de solución, remisión de información, etc. </a:t>
            </a:r>
            <a:endParaRPr lang="es-SV" sz="1200"/>
          </a:p>
          <a:p>
            <a:r>
              <a:rPr lang="es-MX" sz="1200"/>
              <a:t>Revisar estados financieros de conformidad a las normas de elaboración y publicación </a:t>
            </a:r>
            <a:endParaRPr lang="es-SV" sz="1200"/>
          </a:p>
          <a:p>
            <a:r>
              <a:rPr lang="es-MX" sz="1200"/>
              <a:t>Revisar  información estadística y financiera sujeta a publicación en sitio Web </a:t>
            </a:r>
            <a:endParaRPr lang="es-SV" sz="1200"/>
          </a:p>
          <a:p>
            <a:r>
              <a:rPr lang="es-MX" sz="1200"/>
              <a:t>Constituir Interlocutores únicos con las entidades supervisadas </a:t>
            </a:r>
          </a:p>
          <a:p>
            <a:endParaRPr lang="es-MX" sz="1200"/>
          </a:p>
          <a:p>
            <a:r>
              <a:rPr lang="es-MX" sz="1200" b="1"/>
              <a:t>No. De Empleados: 2</a:t>
            </a:r>
            <a:endParaRPr lang="es-SV" sz="1200" b="1"/>
          </a:p>
          <a:p>
            <a:endParaRPr lang="es-SV" sz="1200" b="1"/>
          </a:p>
          <a:p>
            <a:endParaRPr lang="es-SV" sz="1200" b="1"/>
          </a:p>
          <a:p>
            <a:endParaRPr lang="es-MX" sz="1200"/>
          </a:p>
          <a:p>
            <a:endParaRPr lang="es-MX" sz="1200"/>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Supervisión de Valores</a:t>
            </a:r>
            <a:endParaRPr lang="es-SV" sz="2400" b="1">
              <a:solidFill>
                <a:srgbClr val="10253F"/>
              </a:solidFill>
            </a:endParaRPr>
          </a:p>
        </p:txBody>
      </p:sp>
      <p:sp>
        <p:nvSpPr>
          <p:cNvPr id="30723"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fiscalizar a las entidades sujetas al control de la Superintendencia del Sistema Financiero señaladas en la Ley, con el objeto de verificar el cumplimiento de las disposiciones establecidas y demás normativa vigente de aplicación en el mercado de valores, y proponer las medidas correctivas correspondientes, promoviendo prácticas homogéneas y de alta calidad.</a:t>
            </a:r>
          </a:p>
          <a:p>
            <a:r>
              <a:rPr lang="es-SV" sz="1200" b="1"/>
              <a:t>Sus funciones son: </a:t>
            </a:r>
          </a:p>
          <a:p>
            <a:r>
              <a:rPr lang="es-SV" sz="1200"/>
              <a:t>Verificar de los participantes del mercado de valores, mercado de productos y servicios, participantes de los procesos de titularización de activos y Almacenes Generales de Depósito, el cumplimiento de las obligaciones legales y normativas; así como, la adecuada y efectiva implementación de sus políticas de gestión relativas a sus procesos de negocio, operativos y de control; en el marco de la ejecución de una supervisión basada riesgo y de cumplimiento. </a:t>
            </a:r>
          </a:p>
          <a:p>
            <a:r>
              <a:rPr lang="es-SV" sz="1200"/>
              <a:t>Monitorear de forma extra situ las operaciones de los supervisados a través de la revisión, verificación y análisis de la información que divulgan a través de los medios públicos de comunicación, que envían a través de medios físicos y electrónicos a esta Superintendencia o que le sea requerida. </a:t>
            </a:r>
          </a:p>
          <a:p>
            <a:r>
              <a:rPr lang="es-SV" sz="1200"/>
              <a:t>Verificar que los integrantes del sistema financiero bajo la supervisión de la Superintendencia Adjunta de Valores, mantengan una adecuada gestión de los riesgos asumidos en sus procesos operativos y de negocio; así como, efectivos marcos de control interno, que les permita generar información financiera y de operaciones de forma oportuna y confiable, en beneficio del público inversionista y de sus accionistas y demás partes interesadas; todo ello direccionado por un régimen adecuado de gobierno corporativo, ética y conductas, entre otras.</a:t>
            </a:r>
          </a:p>
          <a:p>
            <a:endParaRPr lang="es-SV" sz="1200" b="1"/>
          </a:p>
          <a:p>
            <a:r>
              <a:rPr lang="es-SV" sz="1200" b="1"/>
              <a:t>No. De Empleados: 10</a:t>
            </a:r>
          </a:p>
          <a:p>
            <a:endParaRPr lang="es-SV" sz="1200" b="1"/>
          </a:p>
          <a:p>
            <a:endParaRPr lang="es-MX" sz="1200"/>
          </a:p>
          <a:p>
            <a:endParaRPr lang="es-MX" sz="1200"/>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Supervisión de Fondos de Inversión</a:t>
            </a:r>
            <a:endParaRPr lang="es-SV" sz="2400" b="1">
              <a:solidFill>
                <a:srgbClr val="10253F"/>
              </a:solidFill>
            </a:endParaRPr>
          </a:p>
        </p:txBody>
      </p:sp>
      <p:sp>
        <p:nvSpPr>
          <p:cNvPr id="31747"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preservar la estabilidad del Mercado de Valores, a través de una supervisión efectiva y prudencial basada en riesgos a los fondos de inversión y sus participantes, velando por la solidez, seguridad y transparencia de estos, así como la protección a los inversionistas; contribuyendo de esa manera al sano desarrollo del sistema financiero en El Salvador. </a:t>
            </a:r>
          </a:p>
          <a:p>
            <a:r>
              <a:rPr lang="es-SV" sz="1200" b="1"/>
              <a:t>Sus funciones son:</a:t>
            </a:r>
          </a:p>
          <a:p>
            <a:r>
              <a:rPr lang="es-SV" sz="1200"/>
              <a:t>Tramites de autorización de Gestoras de Fondos de Inversión.</a:t>
            </a:r>
          </a:p>
          <a:p>
            <a:r>
              <a:rPr lang="es-SV" sz="1200"/>
              <a:t>Tramites de autorización de Inicio de Operaciones de Gestoras de Fondos de Inversión </a:t>
            </a:r>
          </a:p>
          <a:p>
            <a:r>
              <a:rPr lang="es-SV" sz="1200"/>
              <a:t>Tramites de autorización de Fondos de Inversión abiertos               </a:t>
            </a:r>
          </a:p>
          <a:p>
            <a:r>
              <a:rPr lang="es-SV" sz="1200"/>
              <a:t>Tramites de autorización de Fondos de Inversión cerrados               </a:t>
            </a:r>
          </a:p>
          <a:p>
            <a:r>
              <a:rPr lang="es-SV" sz="1200"/>
              <a:t>Tramite de autorización de administradores de inversión de los fondos de inversión          </a:t>
            </a:r>
          </a:p>
          <a:p>
            <a:r>
              <a:rPr lang="es-SV" sz="1200"/>
              <a:t>Tramite de autorización de comercializadores externos y empresas que brindaran servicios de outsourcing a las Gestoras.      </a:t>
            </a:r>
          </a:p>
          <a:p>
            <a:r>
              <a:rPr lang="es-SV" sz="1200"/>
              <a:t>Tramite de autorización a Gestoras que comercialicen fondos de inversión extranjeros     </a:t>
            </a:r>
          </a:p>
          <a:p>
            <a:r>
              <a:rPr lang="es-SV" sz="1200"/>
              <a:t>Monitoreo extra situ de la valoración de los portafolios de fondos de inversión               </a:t>
            </a:r>
          </a:p>
          <a:p>
            <a:r>
              <a:rPr lang="es-SV" sz="1200"/>
              <a:t>Monitoreo extra situ del Valor de Activos Neto de las cuotas de participación de los fondos de inversión</a:t>
            </a:r>
          </a:p>
          <a:p>
            <a:r>
              <a:rPr lang="es-SV" sz="1200"/>
              <a:t>Monitoreo extra situ de cifras de los estados financieros de los fondos de inversión</a:t>
            </a:r>
          </a:p>
          <a:p>
            <a:r>
              <a:rPr lang="es-SV" sz="1200"/>
              <a:t>Supervisión in situ de las Gestoras de fondos de inversión </a:t>
            </a:r>
          </a:p>
          <a:p>
            <a:r>
              <a:rPr lang="es-SV" sz="1200"/>
              <a:t>Supervisión in situ de los fondos de inversión abiertos y cerrados, entre otros.</a:t>
            </a:r>
          </a:p>
          <a:p>
            <a:endParaRPr lang="es-SV" sz="1200"/>
          </a:p>
          <a:p>
            <a:r>
              <a:rPr lang="es-SV" sz="1200" b="1"/>
              <a:t>No. De Empleados: 7</a:t>
            </a:r>
          </a:p>
          <a:p>
            <a:endParaRPr lang="es-SV" sz="1200" b="1"/>
          </a:p>
          <a:p>
            <a:endParaRPr lang="es-SV" sz="1200" b="1"/>
          </a:p>
          <a:p>
            <a:endParaRPr lang="es-MX" sz="1200"/>
          </a:p>
          <a:p>
            <a:endParaRPr lang="es-MX" sz="1200"/>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Conductas y Gobierno Corporativo</a:t>
            </a:r>
            <a:endParaRPr lang="es-SV" sz="2400" b="1">
              <a:solidFill>
                <a:srgbClr val="10253F"/>
              </a:solidFill>
            </a:endParaRPr>
          </a:p>
        </p:txBody>
      </p:sp>
      <p:sp>
        <p:nvSpPr>
          <p:cNvPr id="32771"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MX" sz="1200"/>
              <a:t>establecer las funciones orientadas a observar y detectar las conductas del Mercado de Valores de El Salvador, por medio de la práctica de actividades orientadas al cumplimiento de requisitos legales del Mercado por parte de los administradores de las entidades que conforman dicho Mercado. En ese mismo sentido coadyuva la implementación e inspección de buenas prácticas de Gobierno Corporativo y Ética, que adquieran las entidades supervisadas en el desarrollo de su negocio; con el fin último de un mercado saludable, sólido y seguro.</a:t>
            </a:r>
          </a:p>
          <a:p>
            <a:r>
              <a:rPr lang="es-MX" sz="1200" b="1"/>
              <a:t>Sus funciones son:</a:t>
            </a:r>
          </a:p>
          <a:p>
            <a:r>
              <a:rPr lang="es-SV" sz="1200"/>
              <a:t>Realizar evaluaciones extra situ sobre implementación de Políticas de Gobierno Corporativo y Estándares Éticos de las entidades que participan en el Mercado de Valores.</a:t>
            </a:r>
          </a:p>
          <a:p>
            <a:r>
              <a:rPr lang="es-SV" sz="1200"/>
              <a:t>Desarrollar proyecto de matriz de interrelaciones de administradores  de entidades del sistema financiero. </a:t>
            </a:r>
          </a:p>
          <a:p>
            <a:r>
              <a:rPr lang="es-SV" sz="1200"/>
              <a:t>Monitorear el sitio web del Mercado de Valores.                  </a:t>
            </a:r>
          </a:p>
          <a:p>
            <a:r>
              <a:rPr lang="es-SV" sz="1200"/>
              <a:t>Elaborar informes sobre cumplimiento de requisitos de inhabilidades de administradores de entidades del Mercado de Valores.          </a:t>
            </a:r>
          </a:p>
          <a:p>
            <a:r>
              <a:rPr lang="es-SV" sz="1200"/>
              <a:t>Monitorear el mercado bursátil internacional.      </a:t>
            </a:r>
          </a:p>
          <a:p>
            <a:r>
              <a:rPr lang="es-SV" sz="1200"/>
              <a:t>Monitorear las inversiones de agentes corredores de bolsa.     </a:t>
            </a:r>
          </a:p>
          <a:p>
            <a:r>
              <a:rPr lang="es-SV" sz="1200"/>
              <a:t>Emitir opiniones sobre propuestas de normativas    (con relación a las actividades del departamento)                   </a:t>
            </a:r>
          </a:p>
          <a:p>
            <a:r>
              <a:rPr lang="es-SV" sz="1200"/>
              <a:t>Realizar informes para El Consejo Directivo de la Superintendencia.</a:t>
            </a:r>
          </a:p>
          <a:p>
            <a:r>
              <a:rPr lang="es-SV" sz="1200"/>
              <a:t>Atender requerimientos de otras unidades de la Superintendencia.</a:t>
            </a:r>
          </a:p>
          <a:p>
            <a:endParaRPr lang="es-SV" sz="1200"/>
          </a:p>
          <a:p>
            <a:endParaRPr lang="es-SV" sz="1200"/>
          </a:p>
          <a:p>
            <a:r>
              <a:rPr lang="es-SV" sz="1200" b="1"/>
              <a:t>No. De Empleados: 4</a:t>
            </a:r>
          </a:p>
          <a:p>
            <a:endParaRPr lang="es-SV" sz="1200" b="1"/>
          </a:p>
          <a:p>
            <a:endParaRPr lang="es-SV" sz="1200" b="1"/>
          </a:p>
          <a:p>
            <a:endParaRPr lang="es-SV" sz="1200" b="1"/>
          </a:p>
          <a:p>
            <a:endParaRPr lang="es-MX" sz="1200"/>
          </a:p>
          <a:p>
            <a:endParaRPr lang="es-MX" sz="1200"/>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Autorización de Emisiones</a:t>
            </a:r>
            <a:endParaRPr lang="es-SV" sz="2400" b="1">
              <a:solidFill>
                <a:srgbClr val="10253F"/>
              </a:solidFill>
            </a:endParaRPr>
          </a:p>
        </p:txBody>
      </p:sp>
      <p:sp>
        <p:nvSpPr>
          <p:cNvPr id="33795"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ES_tradnl" sz="1200"/>
              <a:t>r</a:t>
            </a:r>
            <a:r>
              <a:rPr lang="es-SV" sz="1200"/>
              <a:t>ealizar con eficiencia y eficacia, el proceso de tramitar la autorización de las solicitudes de registro de emisores y emisiones de valores de oferta pública, así como los procesos de autorización de registro de otros participantes del mercado bursátil, tales como: casas corredoras de bolsa, titularizadoras, bolsas de productos, puestos de bolsa, peritos valuadores de activos, almacenes generales de depósito, representantes de tenedores de valores, clasificadoras de riesgo, auditores externos, agentes corredores de bolsa, agentes especializados en la valuación de valores, y sociedades de depósito y custodia. Todo ello cumpliendo con las disposiciones legales vigentes, a fin de dar respuesta a las solicitudes presentadas por las entidades.</a:t>
            </a:r>
          </a:p>
          <a:p>
            <a:r>
              <a:rPr lang="es-SV" sz="1200" b="1"/>
              <a:t>Sus funciones son:</a:t>
            </a:r>
          </a:p>
          <a:p>
            <a:r>
              <a:rPr lang="es-ES_tradnl" sz="1200"/>
              <a:t>Solicitar la autorización de emisiones para negociación en mercados primario y secundario tales como Deuda, Acciones, Titularización de Activos y Valores Extranjeros. </a:t>
            </a:r>
            <a:endParaRPr lang="es-SV" sz="1200"/>
          </a:p>
          <a:p>
            <a:r>
              <a:rPr lang="es-ES_tradnl" sz="1200"/>
              <a:t>Tramitar colocaciones de Valores que están respaldadas por garantías específicas y aquellos que no cuentan con dicho respaldo.</a:t>
            </a:r>
            <a:endParaRPr lang="es-SV" sz="1200"/>
          </a:p>
          <a:p>
            <a:r>
              <a:rPr lang="es-ES_tradnl" sz="1200"/>
              <a:t>Solicitar la autorización de modificaciones de emisiones de deuda, acciones, titularización de activos y valores extranjeros.</a:t>
            </a:r>
            <a:endParaRPr lang="es-SV" sz="1200"/>
          </a:p>
          <a:p>
            <a:r>
              <a:rPr lang="es-ES_tradnl" sz="1200"/>
              <a:t>Solicitar la autorización de Emisores de Valores y de sus posteriores modificaciones a los asientos registrales.</a:t>
            </a:r>
            <a:endParaRPr lang="es-SV" sz="1200"/>
          </a:p>
          <a:p>
            <a:r>
              <a:rPr lang="es-ES_tradnl" sz="1200"/>
              <a:t>Solicitar la autorización de constitución, inicio y cierre de operaciones de Entidades del Mercado Bursátil, tales como Casas corredoras  de Bolsa, Casas corredoras de bolsa que soliciten negociar valores extranjeros, Titularizadoras de Activos, Bolsa de Productos y Servicios, Puestos de Bolsa de Productos y Servicios, Peritos Valuadores de Activos a titularizar, Almacenes Generales de Depósito, Clasificadoras de Riesgo y Agentes Especializados en Valuación de Valores. </a:t>
            </a:r>
            <a:endParaRPr lang="es-SV" sz="1200"/>
          </a:p>
          <a:p>
            <a:r>
              <a:rPr lang="es-ES_tradnl" sz="1200"/>
              <a:t>Actualizar controles de las emisiones en reajustes de tasas de interés, saldos de las emisiones y el control de tenedores de valores, entre otras.</a:t>
            </a:r>
          </a:p>
          <a:p>
            <a:endParaRPr lang="es-ES_tradnl" sz="1200" b="1"/>
          </a:p>
          <a:p>
            <a:r>
              <a:rPr lang="es-ES_tradnl" sz="1200" b="1"/>
              <a:t>No. De Empleados: 6</a:t>
            </a:r>
            <a:endParaRPr lang="es-SV" sz="1200" b="1"/>
          </a:p>
          <a:p>
            <a:endParaRPr lang="es-SV" sz="1200" b="1"/>
          </a:p>
          <a:p>
            <a:endParaRPr lang="es-SV" sz="1200" b="1"/>
          </a:p>
          <a:p>
            <a:endParaRPr lang="es-SV" sz="1200" b="1"/>
          </a:p>
          <a:p>
            <a:endParaRPr lang="es-MX" sz="1200"/>
          </a:p>
          <a:p>
            <a:endParaRPr lang="es-MX" sz="1200"/>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Superintendencia Adjunta de Instituciones Estatales de Carácter Financiero</a:t>
            </a:r>
            <a:endParaRPr lang="es-SV" sz="2400" b="1">
              <a:solidFill>
                <a:srgbClr val="10253F"/>
              </a:solidFill>
            </a:endParaRPr>
          </a:p>
        </p:txBody>
      </p:sp>
      <p:sp>
        <p:nvSpPr>
          <p:cNvPr id="34819"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ES" sz="1200"/>
              <a:t>Su objetivo es asegurar una vigilancia permanente de las entidades bajo su supervisión con altos estándares de calidad, contando para ello con una visión integrada de los riesgos que asumen dichas entidades.</a:t>
            </a:r>
          </a:p>
          <a:p>
            <a:r>
              <a:rPr lang="es-ES" sz="1200" b="1"/>
              <a:t>Sus funciones son:</a:t>
            </a:r>
            <a:endParaRPr lang="es-SV" sz="1200" b="1"/>
          </a:p>
          <a:p>
            <a:r>
              <a:rPr lang="es-ES" sz="1200"/>
              <a:t>Controlar el cumplimiento de disposiciones legales y normas prudenciales y contables aplicable, </a:t>
            </a:r>
            <a:endParaRPr lang="es-SV" sz="1200"/>
          </a:p>
          <a:p>
            <a:r>
              <a:rPr lang="es-ES" sz="1200"/>
              <a:t>Planificar, dirigir, coordinar y evaluar las labores de Supervisión in situ de las instituciones supervisadas, en cumplimiento del marco legal que les es aplicable, </a:t>
            </a:r>
            <a:endParaRPr lang="es-SV" sz="1200"/>
          </a:p>
          <a:p>
            <a:r>
              <a:rPr lang="es-ES" sz="1200"/>
              <a:t>Coordinar la realización de auditorías en las instituciones supervisadas, que permitan determinar que cumplen con la normativa vigente y que el riesgo de sus operaciones está controlado, </a:t>
            </a:r>
            <a:endParaRPr lang="es-SV" sz="1200"/>
          </a:p>
          <a:p>
            <a:r>
              <a:rPr lang="es-ES" sz="1200"/>
              <a:t>Autorizar la compra y venta de activos (cartera y activos extraordinarios), </a:t>
            </a:r>
            <a:endParaRPr lang="es-SV" sz="1200"/>
          </a:p>
          <a:p>
            <a:r>
              <a:rPr lang="es-ES" sz="1200"/>
              <a:t>Proporcionar visto bueno para implementación de sistemas informáticos, </a:t>
            </a:r>
            <a:endParaRPr lang="es-SV" sz="1200"/>
          </a:p>
          <a:p>
            <a:r>
              <a:rPr lang="es-ES" sz="1200"/>
              <a:t>Conocer informes de visitas de inspección y comunicaciones relacionadas, </a:t>
            </a:r>
            <a:endParaRPr lang="es-SV" sz="1200"/>
          </a:p>
          <a:p>
            <a:r>
              <a:rPr lang="es-ES" sz="1200"/>
              <a:t>Evaluar Moras Financieras, </a:t>
            </a:r>
            <a:endParaRPr lang="es-SV" sz="1200"/>
          </a:p>
          <a:p>
            <a:r>
              <a:rPr lang="es-ES" sz="1200"/>
              <a:t>Apoyar peritajes solicitados por juzgados y Fiscalía General de la República, </a:t>
            </a:r>
          </a:p>
          <a:p>
            <a:r>
              <a:rPr lang="es-ES" sz="1200"/>
              <a:t>Las demás requeridas para el logro de los objetivos institucionales.</a:t>
            </a:r>
            <a:endParaRPr lang="es-SV" sz="1200"/>
          </a:p>
          <a:p>
            <a:endParaRPr lang="es-SV" sz="1600"/>
          </a:p>
          <a:p>
            <a:r>
              <a:rPr lang="es-SV" sz="1200" b="1"/>
              <a:t>No. De Empleados: 2</a:t>
            </a:r>
          </a:p>
          <a:p>
            <a:endParaRPr lang="es-SV" sz="1200" b="1"/>
          </a:p>
          <a:p>
            <a:endParaRPr lang="es-SV" sz="1200" b="1"/>
          </a:p>
          <a:p>
            <a:endParaRPr lang="es-SV" sz="1200" b="1"/>
          </a:p>
          <a:p>
            <a:endParaRPr lang="es-SV" sz="1200" b="1"/>
          </a:p>
          <a:p>
            <a:endParaRPr lang="es-MX" sz="1200"/>
          </a:p>
          <a:p>
            <a:endParaRPr lang="es-MX" sz="1200"/>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4400"/>
              <a:t>Consejo Directivo</a:t>
            </a:r>
            <a:endParaRPr lang="es-SV" sz="4400" b="1">
              <a:solidFill>
                <a:srgbClr val="10253F"/>
              </a:solidFill>
            </a:endParaRPr>
          </a:p>
        </p:txBody>
      </p:sp>
      <p:sp>
        <p:nvSpPr>
          <p:cNvPr id="6147" name="9 Título"/>
          <p:cNvSpPr txBox="1">
            <a:spLocks/>
          </p:cNvSpPr>
          <p:nvPr/>
        </p:nvSpPr>
        <p:spPr bwMode="auto">
          <a:xfrm>
            <a:off x="901700" y="2025650"/>
            <a:ext cx="7829550" cy="4560888"/>
          </a:xfrm>
          <a:prstGeom prst="rect">
            <a:avLst/>
          </a:prstGeom>
          <a:noFill/>
          <a:ln w="9525">
            <a:noFill/>
            <a:miter lim="800000"/>
            <a:headEnd/>
            <a:tailEnd/>
          </a:ln>
        </p:spPr>
        <p:txBody>
          <a:bodyPr anchor="ctr"/>
          <a:lstStyle/>
          <a:p>
            <a:pPr algn="just"/>
            <a:r>
              <a:rPr lang="es-SV" sz="1400" dirty="0"/>
              <a:t>Facultades: </a:t>
            </a:r>
            <a:r>
              <a:rPr lang="es-MX" sz="1400" dirty="0"/>
              <a:t>Las señaladas en el Art. 15  de La Ley de Supervisión y Regulación del Sistema Financiero: </a:t>
            </a:r>
            <a:endParaRPr lang="es-SV" sz="1400" dirty="0"/>
          </a:p>
          <a:p>
            <a:pPr algn="just"/>
            <a:r>
              <a:rPr lang="es-ES" sz="1400" dirty="0"/>
              <a:t>a) Emitir las resoluciones pertinentes para los supervisados, dentro de las facultades que le confieren las leyes; </a:t>
            </a:r>
            <a:endParaRPr lang="es-SV" sz="1400" dirty="0"/>
          </a:p>
          <a:p>
            <a:pPr algn="just"/>
            <a:r>
              <a:rPr lang="es-ES" sz="1400" dirty="0"/>
              <a:t>b) Definir las políticas y criterios bajo las cuales se efectuará la supervisión; </a:t>
            </a:r>
            <a:endParaRPr lang="es-SV" sz="1400" dirty="0"/>
          </a:p>
          <a:p>
            <a:pPr algn="just"/>
            <a:r>
              <a:rPr lang="es-ES" sz="1400" dirty="0"/>
              <a:t>c) Autorizar la suspensión de operaciones, revocatoria de autorización y cierre de los integrantes del sistema financiero. En el caso del cierre, coordinará las acciones que establezcan las leyes con otras instituciones involucradas; </a:t>
            </a:r>
            <a:endParaRPr lang="es-SV" sz="1400" dirty="0"/>
          </a:p>
          <a:p>
            <a:pPr algn="just"/>
            <a:r>
              <a:rPr lang="es-ES" sz="1400" dirty="0"/>
              <a:t>d) Autorizar la promoción pública, constitución, funcionamiento, inicio de operaciones, modificación de los pactos sociales y estatutos en su caso, fusión y otros actos de similar naturaleza de los integrantes del sistema financiero, de conformidad a las disposiciones legales, reglamentarias o normativas técnicas establecidas al respecto; Y todas las demás facultades establecidas en el artículo 15 de la Ley de Supervisión y Regulación del Sistema Financiero.</a:t>
            </a:r>
          </a:p>
          <a:p>
            <a:pPr algn="just"/>
            <a:r>
              <a:rPr lang="es-ES" sz="1400" dirty="0"/>
              <a:t>Esta conformado por: El Superintendente del Sistema Financiero, los 4 superintendentes adjuntos nombrados de conformidad al procedimiento establecido en la Ley,</a:t>
            </a:r>
            <a:r>
              <a:rPr lang="es-SV" sz="1400" dirty="0"/>
              <a:t> u</a:t>
            </a:r>
            <a:r>
              <a:rPr lang="es-ES" sz="1400" dirty="0"/>
              <a:t>n Director nombrado por el Consejo de Ministros de terna propuesta por el Ministerio de Economía,</a:t>
            </a:r>
            <a:r>
              <a:rPr lang="es-SV" sz="1400" dirty="0"/>
              <a:t> </a:t>
            </a:r>
            <a:r>
              <a:rPr lang="es-ES" sz="1400" dirty="0"/>
              <a:t>un Director nombrado por el Consejo de Ministros de terna propuesta por el Ministerio de Hacienda, </a:t>
            </a:r>
            <a:r>
              <a:rPr lang="es-SV" sz="1400" dirty="0"/>
              <a:t>u</a:t>
            </a:r>
            <a:r>
              <a:rPr lang="es-ES" sz="1400" dirty="0"/>
              <a:t>n Director nombrado por el Presidente de la República de una terna propuesta por el Colegio de Profesionales en Ciencias Económicas, </a:t>
            </a:r>
            <a:r>
              <a:rPr lang="es-SV" sz="1400" dirty="0"/>
              <a:t>u</a:t>
            </a:r>
            <a:r>
              <a:rPr lang="es-ES" sz="1400" dirty="0"/>
              <a:t>n Director nombrado por el Presidente de la República de una terna propuesta por el Consejo de Vigilancia de la Profesión de la Contaduría Pública y Auditoría, y</a:t>
            </a:r>
            <a:r>
              <a:rPr lang="es-SV" sz="1400" dirty="0"/>
              <a:t> u</a:t>
            </a:r>
            <a:r>
              <a:rPr lang="es-ES" sz="1400" dirty="0"/>
              <a:t>n director suplente por cada uno de los últimos cuatro directores.</a:t>
            </a:r>
          </a:p>
          <a:p>
            <a:pPr algn="just">
              <a:buFont typeface="Arial" charset="0"/>
              <a:buNone/>
            </a:pPr>
            <a:endParaRPr lang="es-ES" sz="1400" dirty="0"/>
          </a:p>
          <a:p>
            <a:pPr algn="just"/>
            <a:r>
              <a:rPr lang="es-SV" sz="1400" b="1" dirty="0"/>
              <a:t>No. de servidores públicos: 13</a:t>
            </a:r>
          </a:p>
          <a:p>
            <a:endParaRPr lang="es-ES" sz="1200" dirty="0"/>
          </a:p>
          <a:p>
            <a:pPr eaLnBrk="0" hangingPunct="0"/>
            <a:endParaRPr lang="es-SV" sz="2000" b="1" dirty="0">
              <a:solidFill>
                <a:srgbClr val="10253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Intendencia de Instituciones Estatales de Carácter Financiero</a:t>
            </a:r>
            <a:endParaRPr lang="es-SV" sz="2400" b="1">
              <a:solidFill>
                <a:srgbClr val="10253F"/>
              </a:solidFill>
            </a:endParaRPr>
          </a:p>
        </p:txBody>
      </p:sp>
      <p:sp>
        <p:nvSpPr>
          <p:cNvPr id="35843"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ES" sz="1200"/>
              <a:t>Su objetivo es coordinar el trabajo de los Departamentos de Supervisión, promoviendo prácticas homogéneas y de alta calidad, supervisar su gestión y asesorar a la Superintendencia Adjunta. </a:t>
            </a:r>
            <a:endParaRPr lang="es-SV" sz="1200"/>
          </a:p>
          <a:p>
            <a:r>
              <a:rPr lang="es-ES" sz="1200" b="1"/>
              <a:t>Sus funciones son:</a:t>
            </a:r>
            <a:endParaRPr lang="es-SV" sz="1200" b="1"/>
          </a:p>
          <a:p>
            <a:r>
              <a:rPr lang="es-ES" sz="1200"/>
              <a:t>Controlar el cumplimiento de disposiciones legales y normas prudenciales y contables aplicables </a:t>
            </a:r>
            <a:endParaRPr lang="es-SV" sz="1200"/>
          </a:p>
          <a:p>
            <a:r>
              <a:rPr lang="es-ES" sz="1200"/>
              <a:t>Planificar, dirigir, coordinar y evaluar las labores de Supervisión in situ de las Instituciones estatales de carácter financiero, en cumplimiento del marco legal que le es aplicable. </a:t>
            </a:r>
            <a:endParaRPr lang="es-SV" sz="1200"/>
          </a:p>
          <a:p>
            <a:r>
              <a:rPr lang="es-ES" sz="1200"/>
              <a:t>Coordinar la realización de auditorías en las Instituciones Estatales de carácter financiero, que permitan determinar que dichas instituciones cumplen con la normativa vigente y que el riesgo de sus operaciones está controlado. </a:t>
            </a:r>
            <a:endParaRPr lang="es-SV" sz="1200"/>
          </a:p>
          <a:p>
            <a:r>
              <a:rPr lang="es-ES" sz="1200"/>
              <a:t>Conocer informes de visitas de inspección y comunicaciones relacionadas </a:t>
            </a:r>
            <a:endParaRPr lang="es-SV" sz="1200"/>
          </a:p>
          <a:p>
            <a:r>
              <a:rPr lang="es-ES" sz="1200"/>
              <a:t>Apoyar Peritajes solicitados por juzgados y Fiscalía General de la República </a:t>
            </a:r>
            <a:endParaRPr lang="es-SV" sz="1200"/>
          </a:p>
          <a:p>
            <a:r>
              <a:rPr lang="es-ES" sz="1200"/>
              <a:t>Dar seguimiento extra e in situ a Planes de Solución para corrección de observaciones de visita </a:t>
            </a:r>
            <a:endParaRPr lang="es-SV" sz="1200"/>
          </a:p>
          <a:p>
            <a:r>
              <a:rPr lang="es-SV" sz="1200"/>
              <a:t>Las demás necesarias para el logro de los objetivos institucionales.</a:t>
            </a:r>
          </a:p>
          <a:p>
            <a:endParaRPr lang="es-SV" sz="1200" b="1"/>
          </a:p>
          <a:p>
            <a:r>
              <a:rPr lang="es-SV" sz="1200" b="1"/>
              <a:t>No. De Empleados: 2</a:t>
            </a:r>
          </a:p>
          <a:p>
            <a:endParaRPr lang="es-SV" sz="1200" b="1"/>
          </a:p>
          <a:p>
            <a:endParaRPr lang="es-SV" sz="1200" b="1"/>
          </a:p>
          <a:p>
            <a:endParaRPr lang="es-MX" sz="1200"/>
          </a:p>
          <a:p>
            <a:endParaRPr lang="es-MX" sz="1200"/>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Supervisión de Bancos Estatales</a:t>
            </a:r>
            <a:endParaRPr lang="es-SV" sz="2400" b="1">
              <a:solidFill>
                <a:srgbClr val="10253F"/>
              </a:solidFill>
            </a:endParaRPr>
          </a:p>
        </p:txBody>
      </p:sp>
      <p:sp>
        <p:nvSpPr>
          <p:cNvPr id="36867"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e</a:t>
            </a:r>
            <a:r>
              <a:rPr lang="es-ES_tradnl" sz="1200"/>
              <a:t>jecutar la supervisión permanente en las entidades a su cargo, evaluando el cumplimiento de la regulación aplicable y la calidad de la gestión y control de riesgos por parte de éstas, a fin de proponer las medidas  correctivas y preventivas tendientes a preservar su estabilidad financiera.</a:t>
            </a:r>
          </a:p>
          <a:p>
            <a:r>
              <a:rPr lang="es-ES_tradnl" sz="1200" b="1"/>
              <a:t>Sus funciones son:</a:t>
            </a:r>
          </a:p>
          <a:p>
            <a:r>
              <a:rPr lang="es-SV" sz="1200"/>
              <a:t>Elaborar el plan de supervisión de las instituciones a cargo del departamento.</a:t>
            </a:r>
          </a:p>
          <a:p>
            <a:r>
              <a:rPr lang="es-SV" sz="1200"/>
              <a:t>Ejecutar el proceso de supervisión en las entidades fiscalizadas, conforme al plan previamente elaborado, considerando las etapas siguientes:</a:t>
            </a:r>
          </a:p>
          <a:p>
            <a:r>
              <a:rPr lang="es-SV" sz="1200"/>
              <a:t>Elaborar la planificación específica: alcance, objetivos, enfoque, requerimientos, cronograma, recursos, etc., de cada visita de inspección.</a:t>
            </a:r>
          </a:p>
          <a:p>
            <a:r>
              <a:rPr lang="es-SV" sz="1200"/>
              <a:t>Coordinar y desarrollar las pruebas y procedimientos de supervisión.</a:t>
            </a:r>
          </a:p>
          <a:p>
            <a:r>
              <a:rPr lang="es-SV" sz="1200"/>
              <a:t>Elaborar y discutir el informe con los supervisados.</a:t>
            </a:r>
          </a:p>
          <a:p>
            <a:r>
              <a:rPr lang="es-SV" sz="1200"/>
              <a:t>Proponer medidas correctivas y preventivas para subsanar los hallazgos de la supervisión.</a:t>
            </a:r>
          </a:p>
          <a:p>
            <a:r>
              <a:rPr lang="es-SV" sz="1200"/>
              <a:t>Preparar la comunicación final de los resultados de la vista de inspección.</a:t>
            </a:r>
          </a:p>
          <a:p>
            <a:r>
              <a:rPr lang="es-SV" sz="1200"/>
              <a:t>Realizar evaluación y seguimiento in situ a los planes de solución presentados por los supervisados para subsanar los hallazgos de las visitas de inspección. </a:t>
            </a:r>
          </a:p>
          <a:p>
            <a:r>
              <a:rPr lang="es-SV" sz="1200"/>
              <a:t>Elaborar informes para abrir procesos administrativos sancionatorios por infracciones al marco regulatorio por parte de los supervisados, entre otras.</a:t>
            </a:r>
          </a:p>
          <a:p>
            <a:endParaRPr lang="es-SV" sz="1200"/>
          </a:p>
          <a:p>
            <a:r>
              <a:rPr lang="es-SV" sz="1200" b="1"/>
              <a:t>No. De Empleados:  10</a:t>
            </a:r>
          </a:p>
          <a:p>
            <a:endParaRPr lang="es-SV" sz="1200"/>
          </a:p>
          <a:p>
            <a:endParaRPr lang="es-SV" sz="1200" b="1"/>
          </a:p>
          <a:p>
            <a:endParaRPr lang="es-SV" sz="1200" b="1"/>
          </a:p>
          <a:p>
            <a:endParaRPr lang="es-MX" sz="1200"/>
          </a:p>
          <a:p>
            <a:endParaRPr lang="es-MX" sz="1200"/>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Supervisión de Otras Instituciones Financieras</a:t>
            </a:r>
            <a:endParaRPr lang="es-SV" sz="2400" b="1">
              <a:solidFill>
                <a:srgbClr val="10253F"/>
              </a:solidFill>
            </a:endParaRPr>
          </a:p>
        </p:txBody>
      </p:sp>
      <p:sp>
        <p:nvSpPr>
          <p:cNvPr id="37891"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MX" sz="1200"/>
              <a:t>ejecutar la supervisión permanente en las entidades a su cargo, evaluando el cumplimiento de la regulación aplicable y la calidad de la gestión y control de riesgos por parte de éstas, a fin de proponer las medidas  correctivas y preventivas tendientes a preservar su estabilidad financiera.</a:t>
            </a:r>
          </a:p>
          <a:p>
            <a:r>
              <a:rPr lang="es-MX" sz="1200"/>
              <a:t>Sus funciones son: </a:t>
            </a:r>
          </a:p>
          <a:p>
            <a:r>
              <a:rPr lang="es-SV" sz="1200"/>
              <a:t>Elaborar el plan de supervisión de las instituciones a cargo del departamento.</a:t>
            </a:r>
          </a:p>
          <a:p>
            <a:r>
              <a:rPr lang="es-SV" sz="1200"/>
              <a:t>Ejecutar el proceso de supervisión en las entidades fiscalizadas, conforme al plan previamente elaborado y aprobado, considerando las etapas siguientes:</a:t>
            </a:r>
          </a:p>
          <a:p>
            <a:r>
              <a:rPr lang="es-SV" sz="1200"/>
              <a:t>Elaborar la planificación específica: alcance, objetivos, enfoque, requerimientos, cronograma, recursos, etc., de cada visita de inspección.</a:t>
            </a:r>
          </a:p>
          <a:p>
            <a:r>
              <a:rPr lang="es-SV" sz="1200"/>
              <a:t>Coordinar y desarrollar las pruebas y procedimientos de supervisión.</a:t>
            </a:r>
          </a:p>
          <a:p>
            <a:r>
              <a:rPr lang="es-SV" sz="1200"/>
              <a:t>Elaborar y discutir el informe con los supervisados.</a:t>
            </a:r>
          </a:p>
          <a:p>
            <a:r>
              <a:rPr lang="es-SV" sz="1200"/>
              <a:t>Proponer medidas correctivas y preventivas para subsanar los hallazgos de la supervisión.</a:t>
            </a:r>
          </a:p>
          <a:p>
            <a:r>
              <a:rPr lang="es-SV" sz="1200"/>
              <a:t>Preparar la comunicación final de los resultados de la vista de inspección.</a:t>
            </a:r>
          </a:p>
          <a:p>
            <a:r>
              <a:rPr lang="es-SV" sz="1200"/>
              <a:t>Realizar evaluación y seguimiento in situ a los planes de solución presentados por los supervisados para subsanar los hallazgos de las visitas de inspección. </a:t>
            </a:r>
          </a:p>
          <a:p>
            <a:r>
              <a:rPr lang="es-SV" sz="1200"/>
              <a:t>Elaborar informes para abrir procesos administrativos sancionatorios por infracciones al marco regulatorio por parte de los supervisados, entre otras.</a:t>
            </a:r>
          </a:p>
          <a:p>
            <a:endParaRPr lang="es-SV" sz="1200"/>
          </a:p>
          <a:p>
            <a:r>
              <a:rPr lang="es-SV" sz="1200" b="1"/>
              <a:t>No. De Empleados: 6</a:t>
            </a:r>
          </a:p>
          <a:p>
            <a:endParaRPr lang="es-SV" sz="1200" b="1"/>
          </a:p>
          <a:p>
            <a:endParaRPr lang="es-SV" sz="1200"/>
          </a:p>
          <a:p>
            <a:endParaRPr lang="es-SV" sz="1200" b="1"/>
          </a:p>
          <a:p>
            <a:endParaRPr lang="es-SV" sz="1200" b="1"/>
          </a:p>
          <a:p>
            <a:endParaRPr lang="es-MX" sz="1200"/>
          </a:p>
          <a:p>
            <a:endParaRPr lang="es-MX" sz="1200"/>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Intendencia de Bancos Cooperativos y Sociedades de Ahorro y Crédito</a:t>
            </a:r>
            <a:endParaRPr lang="es-SV" sz="2400" b="1">
              <a:solidFill>
                <a:srgbClr val="10253F"/>
              </a:solidFill>
            </a:endParaRPr>
          </a:p>
        </p:txBody>
      </p:sp>
      <p:sp>
        <p:nvSpPr>
          <p:cNvPr id="38915"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ES" sz="1200"/>
              <a:t>Su objetivo es </a:t>
            </a:r>
            <a:r>
              <a:rPr lang="es-MX" sz="1200"/>
              <a:t>velar porque los Bancos Cooperativos y Sociedades de Ahorro y Crédito sujetas a la supervisión, cumplan con los aspectos legales y normativos aplicables, y gestionen prudentemente sus riesgos, a fin de mantener la confianza y estabilidad del Sistema Financiero. </a:t>
            </a:r>
          </a:p>
          <a:p>
            <a:r>
              <a:rPr lang="es-MX" sz="1200" b="1"/>
              <a:t>Sus funciones son:</a:t>
            </a:r>
          </a:p>
          <a:p>
            <a:r>
              <a:rPr lang="es-ES_tradnl" sz="1200"/>
              <a:t>Controlar el cumplimiento de disposiciones legales y normas prudenciales y contables aplicables a las entidades </a:t>
            </a:r>
            <a:r>
              <a:rPr lang="es-SV" sz="1200"/>
              <a:t>que supervisa.</a:t>
            </a:r>
          </a:p>
          <a:p>
            <a:r>
              <a:rPr lang="es-SV" sz="1200"/>
              <a:t>Establecer y mantener un canal de comunicación con el funcionario enlace de entidades.</a:t>
            </a:r>
          </a:p>
          <a:p>
            <a:r>
              <a:rPr lang="es-SV" sz="1200"/>
              <a:t>Ordenar y supervisar el desarrollo de Visitas de Inspección</a:t>
            </a:r>
          </a:p>
          <a:p>
            <a:r>
              <a:rPr lang="es-SV" sz="1200"/>
              <a:t>Participar en la definición del Perfil de Riesgo de las entidades supervisadas</a:t>
            </a:r>
          </a:p>
          <a:p>
            <a:r>
              <a:rPr lang="es-SV" sz="1200"/>
              <a:t>Ordenar las investigaciones administrativas y la práctica de pruebas necesarias.</a:t>
            </a:r>
          </a:p>
          <a:p>
            <a:r>
              <a:rPr lang="es-SV" sz="1200"/>
              <a:t>Proponer al Superintendente Adjunto las órdenes necesarias para que las entidades vigiladas suspendan de inmediato cualquier práctica ilegal, no autorizada o insegura, a efecto de que adopten las correspondientes medidas correctivas y de saneamiento.</a:t>
            </a:r>
          </a:p>
          <a:p>
            <a:r>
              <a:rPr lang="es-SV" sz="1200"/>
              <a:t>Participar en coordinación con las dependencias a su cargo, en la elaboración y seguimiento del plan anual de trabajo y autorizar sus reprogramaciones.</a:t>
            </a:r>
          </a:p>
          <a:p>
            <a:r>
              <a:rPr lang="es-SV" sz="1200"/>
              <a:t>Informar sus decisiones con la debida oportunidad a las demás áreas con interés, entre otras.</a:t>
            </a:r>
          </a:p>
          <a:p>
            <a:endParaRPr lang="es-SV" sz="1200"/>
          </a:p>
          <a:p>
            <a:r>
              <a:rPr lang="es-SV" sz="1200" b="1"/>
              <a:t>No. De Empleados: 2</a:t>
            </a:r>
          </a:p>
          <a:p>
            <a:endParaRPr lang="es-SV" sz="1200"/>
          </a:p>
          <a:p>
            <a:endParaRPr lang="es-SV" sz="1200" b="1"/>
          </a:p>
          <a:p>
            <a:endParaRPr lang="es-SV" sz="1200" b="1"/>
          </a:p>
          <a:p>
            <a:endParaRPr lang="es-MX" sz="1200"/>
          </a:p>
          <a:p>
            <a:endParaRPr lang="es-MX" sz="1200"/>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Supervisión de Bancos Cooperativos</a:t>
            </a:r>
            <a:endParaRPr lang="es-SV" sz="2400" b="1">
              <a:solidFill>
                <a:srgbClr val="10253F"/>
              </a:solidFill>
            </a:endParaRPr>
          </a:p>
        </p:txBody>
      </p:sp>
      <p:sp>
        <p:nvSpPr>
          <p:cNvPr id="39939"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ES" sz="1200"/>
              <a:t>planificar, dirigir,  coordinar y supervisar el seguimiento de los Bancos Cooperativos a fin de que cumplan con los aspectos legales y normativos aplicables.</a:t>
            </a:r>
          </a:p>
          <a:p>
            <a:r>
              <a:rPr lang="es-ES" sz="1200"/>
              <a:t>Sus funciones son:</a:t>
            </a:r>
          </a:p>
          <a:p>
            <a:r>
              <a:rPr lang="es-MX" sz="1200"/>
              <a:t>Velar por el estricto cumplimiento de las disposiciones legales y normativas por parte de los Bancos Cooperativos.</a:t>
            </a:r>
            <a:endParaRPr lang="es-SV" sz="1200"/>
          </a:p>
          <a:p>
            <a:r>
              <a:rPr lang="es-MX" sz="1200"/>
              <a:t>Definir y planificar las visitas de inspección a los Bancos Cooperativos.</a:t>
            </a:r>
            <a:endParaRPr lang="es-SV" sz="1200"/>
          </a:p>
          <a:p>
            <a:r>
              <a:rPr lang="es-MX" sz="1200"/>
              <a:t> Realizar el seguimiento a las observaciones formuladas en las visitas de Inspección.</a:t>
            </a:r>
            <a:endParaRPr lang="es-SV" sz="1200"/>
          </a:p>
          <a:p>
            <a:r>
              <a:rPr lang="es-MX" sz="1200"/>
              <a:t>Realizar propuestas legales y normativas.</a:t>
            </a:r>
            <a:endParaRPr lang="es-SV" sz="1200"/>
          </a:p>
          <a:p>
            <a:r>
              <a:rPr lang="es-MX" sz="1200"/>
              <a:t>Proponer modificaciones legales y normativas.</a:t>
            </a:r>
            <a:endParaRPr lang="es-SV" sz="1200"/>
          </a:p>
          <a:p>
            <a:r>
              <a:rPr lang="es-MX" sz="1200"/>
              <a:t>Colaborar  en la elaboración de nuevas normas.</a:t>
            </a:r>
            <a:endParaRPr lang="es-SV" sz="1200"/>
          </a:p>
          <a:p>
            <a:r>
              <a:rPr lang="es-SV" sz="1200"/>
              <a:t>Apoyar al Coordinador de Visita  de Inspección en la discusión de las observaciones con los supervisados.</a:t>
            </a:r>
          </a:p>
          <a:p>
            <a:r>
              <a:rPr lang="es-SV" sz="1200"/>
              <a:t>Revisar informe ejecutivo para el Comité de Calificación sobre los resultados de la visita de inspección que se presentará al Superintendente General. </a:t>
            </a:r>
          </a:p>
          <a:p>
            <a:r>
              <a:rPr lang="es-SV" sz="1200"/>
              <a:t>Participar con la Intendencia  de Riesgos en la actualización de los perfiles de riesgos de las entidades supervisadas.</a:t>
            </a:r>
          </a:p>
          <a:p>
            <a:r>
              <a:rPr lang="es-SV" sz="1200"/>
              <a:t> Implementar mejores prácticas de supervisión definidas por organismos internacionales y mantenerse informado.</a:t>
            </a:r>
          </a:p>
          <a:p>
            <a:r>
              <a:rPr lang="es-SV" sz="1200"/>
              <a:t>Autorizar nuevos procesos y programas de trabajo asociados a su Departamento. </a:t>
            </a:r>
          </a:p>
          <a:p>
            <a:r>
              <a:rPr lang="es-SV" sz="1200"/>
              <a:t>Asumir las labores del Intendente en caso de ser asignado para sustituirle en su ausencia, entre otras.</a:t>
            </a:r>
          </a:p>
          <a:p>
            <a:endParaRPr lang="es-SV" sz="1200"/>
          </a:p>
          <a:p>
            <a:r>
              <a:rPr lang="es-SV" sz="1200" b="1"/>
              <a:t>No. De Empleados: 10</a:t>
            </a:r>
          </a:p>
          <a:p>
            <a:endParaRPr lang="es-SV" sz="1200" b="1"/>
          </a:p>
          <a:p>
            <a:endParaRPr lang="es-SV" sz="1200" b="1"/>
          </a:p>
          <a:p>
            <a:endParaRPr lang="es-MX" sz="1200"/>
          </a:p>
          <a:p>
            <a:endParaRPr lang="es-MX" sz="1200"/>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Supervisión de Sociedades de Ahorro y Crédito</a:t>
            </a:r>
            <a:endParaRPr lang="es-SV" sz="2400" b="1">
              <a:solidFill>
                <a:srgbClr val="10253F"/>
              </a:solidFill>
            </a:endParaRPr>
          </a:p>
        </p:txBody>
      </p:sp>
      <p:sp>
        <p:nvSpPr>
          <p:cNvPr id="40963"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ES" sz="1200"/>
              <a:t>planificar, dirigir,  coordinar y ejecutar  el seguimiento de las Sociedades de Ahorro y Crédito sujetos a la supervisión  a fin de que cumplan con los aspectos legales y normativos aplicables.</a:t>
            </a:r>
          </a:p>
          <a:p>
            <a:r>
              <a:rPr lang="es-ES" sz="1200" b="1"/>
              <a:t>Sus funciones son: </a:t>
            </a:r>
          </a:p>
          <a:p>
            <a:r>
              <a:rPr lang="es-MX" sz="1200"/>
              <a:t>Supervisar constantemente el cumplimiento de las disposiciones legales y normativas por parte de las Sociedades de Ahorro y Crédito </a:t>
            </a:r>
            <a:r>
              <a:rPr lang="es-SV" sz="1200"/>
              <a:t>que supervisa</a:t>
            </a:r>
            <a:r>
              <a:rPr lang="es-MX" sz="1200"/>
              <a:t>.</a:t>
            </a:r>
            <a:endParaRPr lang="es-SV" sz="1200"/>
          </a:p>
          <a:p>
            <a:r>
              <a:rPr lang="es-MX" sz="1200"/>
              <a:t>Definir y planificar las visitas de inspección a las Sociedades de Ahorro y Crédito.</a:t>
            </a:r>
            <a:endParaRPr lang="es-SV" sz="1200"/>
          </a:p>
          <a:p>
            <a:r>
              <a:rPr lang="es-MX" sz="1200"/>
              <a:t> Realizar el seguimiento a las observaciones formuladas en las visitas de Inspección.</a:t>
            </a:r>
            <a:endParaRPr lang="es-SV" sz="1200"/>
          </a:p>
          <a:p>
            <a:r>
              <a:rPr lang="es-MX" sz="1200"/>
              <a:t>Realizar propuestas legales y normativas.</a:t>
            </a:r>
            <a:endParaRPr lang="es-SV" sz="1200"/>
          </a:p>
          <a:p>
            <a:r>
              <a:rPr lang="es-MX" sz="1200"/>
              <a:t>Proponer modificaciones legales y normativas.</a:t>
            </a:r>
            <a:endParaRPr lang="es-SV" sz="1200"/>
          </a:p>
          <a:p>
            <a:r>
              <a:rPr lang="es-MX" sz="1200"/>
              <a:t>Colaborar  en la elaboración de nuevas normas.</a:t>
            </a:r>
            <a:endParaRPr lang="es-SV" sz="1200"/>
          </a:p>
          <a:p>
            <a:r>
              <a:rPr lang="es-SV" sz="1200"/>
              <a:t>Apoyar al Coordinador de Visita  de Inspección en la discusión de las observaciones con los supervisados.</a:t>
            </a:r>
          </a:p>
          <a:p>
            <a:r>
              <a:rPr lang="es-SV" sz="1200"/>
              <a:t>Revisar informe ejecutivo para el Comité de Calificación sobre los resultados de la visita de inspección que se presentará al Superintendente General. </a:t>
            </a:r>
          </a:p>
          <a:p>
            <a:r>
              <a:rPr lang="es-SV" sz="1200"/>
              <a:t>Participar con la Dirección de Riesgos en la actualización de los perfiles de riesgos de las entidades supervisadas.</a:t>
            </a:r>
          </a:p>
          <a:p>
            <a:r>
              <a:rPr lang="es-SV" sz="1200"/>
              <a:t> Implementar mejores prácticas de supervisión definidas por organismos internacionales y mantenerse informado.</a:t>
            </a:r>
          </a:p>
          <a:p>
            <a:r>
              <a:rPr lang="es-SV" sz="1200"/>
              <a:t>Autorizar nuevos procesos y programas de trabajo asociados a su Departamento, entre otros.</a:t>
            </a:r>
          </a:p>
          <a:p>
            <a:endParaRPr lang="es-SV" sz="1200" b="1"/>
          </a:p>
          <a:p>
            <a:r>
              <a:rPr lang="es-SV" sz="1200" b="1"/>
              <a:t>No. De Empleados: 9</a:t>
            </a:r>
            <a:endParaRPr lang="es-MX" sz="1200"/>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Dirección de Central de Información</a:t>
            </a:r>
            <a:endParaRPr lang="es-SV" sz="2400" b="1">
              <a:solidFill>
                <a:srgbClr val="10253F"/>
              </a:solidFill>
            </a:endParaRPr>
          </a:p>
        </p:txBody>
      </p:sp>
      <p:sp>
        <p:nvSpPr>
          <p:cNvPr id="41987"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ES_tradnl" sz="1200"/>
              <a:t>gestionar la información de la base de datos institucional.</a:t>
            </a:r>
          </a:p>
          <a:p>
            <a:r>
              <a:rPr lang="es-ES_tradnl" sz="1200" b="1"/>
              <a:t>S</a:t>
            </a:r>
            <a:r>
              <a:rPr lang="es-SV" sz="1200" b="1"/>
              <a:t>us funciones son: </a:t>
            </a:r>
          </a:p>
          <a:p>
            <a:r>
              <a:rPr lang="es-MX" sz="1200"/>
              <a:t>Gestionar el Centro de Información Financiera.</a:t>
            </a:r>
            <a:endParaRPr lang="es-SV" sz="1200"/>
          </a:p>
          <a:p>
            <a:r>
              <a:rPr lang="es-MX" sz="1200"/>
              <a:t>Administrar y procesar la información recibida de las entidades supervisadas.</a:t>
            </a:r>
            <a:endParaRPr lang="es-SV" sz="1200"/>
          </a:p>
          <a:p>
            <a:r>
              <a:rPr lang="es-MX" sz="1200"/>
              <a:t>Elaborar reportes estadísticos y boletines de las entidades supervisadas.</a:t>
            </a:r>
            <a:endParaRPr lang="es-SV" sz="1200"/>
          </a:p>
          <a:p>
            <a:r>
              <a:rPr lang="es-MX" sz="1200"/>
              <a:t>Coordinar los requerimientos de información a las entidades supervisadas.</a:t>
            </a:r>
            <a:endParaRPr lang="es-SV" sz="1200"/>
          </a:p>
          <a:p>
            <a:r>
              <a:rPr lang="es-MX" sz="1200"/>
              <a:t>Proveer información a las diferentes áreas técnicas de la Superintendencia.</a:t>
            </a:r>
            <a:endParaRPr lang="es-SV" sz="1200"/>
          </a:p>
          <a:p>
            <a:r>
              <a:rPr lang="es-MX" sz="1200"/>
              <a:t>Proveer información requerida por organismos nacionales e internacionales.</a:t>
            </a:r>
            <a:endParaRPr lang="es-SV" sz="1200"/>
          </a:p>
          <a:p>
            <a:r>
              <a:rPr lang="es-MX" sz="1200"/>
              <a:t>Proveer información estadística, requerida a través de la Unidad de Acceso a la Información Pública (UAIP) de esta Superintendencia.</a:t>
            </a:r>
            <a:endParaRPr lang="es-SV" sz="1200"/>
          </a:p>
          <a:p>
            <a:r>
              <a:rPr lang="es-MX" sz="1200"/>
              <a:t>Generar indicadores de alerta temprana.</a:t>
            </a:r>
            <a:endParaRPr lang="es-SV" sz="1200"/>
          </a:p>
          <a:p>
            <a:r>
              <a:rPr lang="es-MX" sz="1200"/>
              <a:t>Atender consultas de los entes supervisados que remiten información a la Superintendencia.</a:t>
            </a:r>
            <a:endParaRPr lang="es-SV" sz="1200"/>
          </a:p>
          <a:p>
            <a:r>
              <a:rPr lang="es-MX" sz="1200"/>
              <a:t>Participar en el proceso de diseño e implementación de  nuevas aplicaciones para la automatización de la captura y manejo de la información recibida por la Superintendencia.</a:t>
            </a:r>
            <a:endParaRPr lang="es-SV" sz="1200"/>
          </a:p>
          <a:p>
            <a:r>
              <a:rPr lang="es-MX" sz="1200"/>
              <a:t>Remitir correspondencia institucional a las entidades supervisadas y administrar la base de correspondencia.</a:t>
            </a:r>
            <a:endParaRPr lang="es-SV" sz="1200"/>
          </a:p>
          <a:p>
            <a:r>
              <a:rPr lang="es-MX" sz="1200"/>
              <a:t>Gestionar las solicitudes de claves de acceso a los diferentes sistemas de esta Superintendencia.</a:t>
            </a:r>
            <a:endParaRPr lang="es-SV" sz="1200"/>
          </a:p>
          <a:p>
            <a:r>
              <a:rPr lang="es-MX" sz="1200"/>
              <a:t>Brindar capacitaciones internas y externas sobre los diferentes sistemas.</a:t>
            </a:r>
            <a:endParaRPr lang="es-SV" sz="1200"/>
          </a:p>
          <a:p>
            <a:r>
              <a:rPr lang="es-MX" sz="1200"/>
              <a:t>Otras funciones que se le asignen y que correspondan a la naturaleza de la dependencia.</a:t>
            </a:r>
            <a:endParaRPr lang="es-SV" sz="1200"/>
          </a:p>
          <a:p>
            <a:pPr>
              <a:buFont typeface="Arial" charset="0"/>
              <a:buNone/>
            </a:pPr>
            <a:endParaRPr lang="es-SV" sz="1200"/>
          </a:p>
          <a:p>
            <a:r>
              <a:rPr lang="es-ES_tradnl" sz="1200" b="1"/>
              <a:t>No. De Empleados: 1</a:t>
            </a:r>
            <a:endParaRPr lang="es-MX" sz="1200"/>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Dirección de Comunicaciones</a:t>
            </a:r>
            <a:endParaRPr lang="es-SV" sz="2400" b="1">
              <a:solidFill>
                <a:srgbClr val="10253F"/>
              </a:solidFill>
            </a:endParaRPr>
          </a:p>
        </p:txBody>
      </p:sp>
      <p:sp>
        <p:nvSpPr>
          <p:cNvPr id="45059"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ES" sz="1200"/>
              <a:t>planificar, diseñar e implementar las estrategias de comunicación institucional con el propósito de fortalecer la imagen y reputación  de la organización, y proveer información relevante al público sobre temas de carácter financiero, generando procesos efectivos de comunicación interna y externa.</a:t>
            </a:r>
          </a:p>
          <a:p>
            <a:r>
              <a:rPr lang="es-ES" sz="1200" b="1"/>
              <a:t>Sus funciones son: </a:t>
            </a:r>
          </a:p>
          <a:p>
            <a:r>
              <a:rPr lang="es-ES_tradnl" sz="1200"/>
              <a:t>Definir la estrategia comunicacional de la Institución</a:t>
            </a:r>
            <a:endParaRPr lang="es-SV" sz="1200"/>
          </a:p>
          <a:p>
            <a:r>
              <a:rPr lang="es-ES_tradnl" sz="1200"/>
              <a:t>Fortalecer y salvaguardar la imagen institucional.</a:t>
            </a:r>
            <a:endParaRPr lang="es-SV" sz="1200"/>
          </a:p>
          <a:p>
            <a:r>
              <a:rPr lang="es-ES" sz="1200"/>
              <a:t>Definir y proponer planes de comunicación interna y externa.</a:t>
            </a:r>
            <a:endParaRPr lang="es-SV" sz="1200"/>
          </a:p>
          <a:p>
            <a:r>
              <a:rPr lang="es-ES_tradnl" sz="1200"/>
              <a:t>Divulgar la información de la Institución y de sus dependencias de manera rápida, efectiva y transparente</a:t>
            </a:r>
            <a:endParaRPr lang="es-SV" sz="1200"/>
          </a:p>
          <a:p>
            <a:r>
              <a:rPr lang="es-ES_tradnl" sz="1200"/>
              <a:t>Definir los procedimientos internos adecuados para recibir y dar respuesta a las solicitudes de información de los medios de comunicación, de otras dependencias de gobierno y de la ciudadanía en general.</a:t>
            </a:r>
            <a:endParaRPr lang="es-SV" sz="1200"/>
          </a:p>
          <a:p>
            <a:r>
              <a:rPr lang="es-ES_tradnl" sz="1200"/>
              <a:t>Desarrollar las medidas que protejan la seguridad de la información oficiosa, confidencial y reservada de la Institución</a:t>
            </a:r>
            <a:endParaRPr lang="es-SV" sz="1200"/>
          </a:p>
          <a:p>
            <a:r>
              <a:rPr lang="es-ES_tradnl" sz="1200"/>
              <a:t>Crear canales de información novedosos para cubrir con la demanda ciudadana, a fin de fortalecer la transparencia y la confianza de los ciudadanos</a:t>
            </a:r>
            <a:endParaRPr lang="es-SV" sz="1200"/>
          </a:p>
          <a:p>
            <a:r>
              <a:rPr lang="es-ES_tradnl" sz="1200"/>
              <a:t>Robustecer la calidad de los contenidos de la información que crea la Institución y sus distintas dependencias a fin de fortalecer la relación entre la Institución y los ciudadanos.</a:t>
            </a:r>
            <a:endParaRPr lang="es-SV" sz="1200"/>
          </a:p>
          <a:p>
            <a:r>
              <a:rPr lang="es-ES" sz="1200"/>
              <a:t>Crear agenda propia con los medios de comunicación.</a:t>
            </a:r>
            <a:endParaRPr lang="es-SV" sz="1200"/>
          </a:p>
          <a:p>
            <a:r>
              <a:rPr lang="es-ES" sz="1200"/>
              <a:t>Aumentar la generación de opinión pública de la Superintendencia del Sistema Financiero y prestigiar su imagen.</a:t>
            </a:r>
            <a:endParaRPr lang="es-SV" sz="1200"/>
          </a:p>
          <a:p>
            <a:r>
              <a:rPr lang="es-ES" sz="1200"/>
              <a:t>Difundir publicaciones estadísticas y marco jurídico-normativo, entre otros.</a:t>
            </a:r>
          </a:p>
          <a:p>
            <a:endParaRPr lang="es-ES" sz="1200"/>
          </a:p>
          <a:p>
            <a:r>
              <a:rPr lang="es-ES" sz="1200" b="1"/>
              <a:t>No. De Empleados: 14</a:t>
            </a:r>
            <a:endParaRPr lang="es-MX" sz="1200"/>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Dirección de Administración</a:t>
            </a:r>
            <a:endParaRPr lang="es-SV" sz="2400" b="1">
              <a:solidFill>
                <a:srgbClr val="10253F"/>
              </a:solidFill>
            </a:endParaRPr>
          </a:p>
        </p:txBody>
      </p:sp>
      <p:sp>
        <p:nvSpPr>
          <p:cNvPr id="46083"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ES_tradnl" sz="1200"/>
              <a:t>dirigir la gestión administrativa y financiera; y la de los recursos humanos que requiere la Superintendencia para su adecuado funcionamiento, procurar y mantener los medios materiales necesarios para el funcionamiento normal de la Institución. </a:t>
            </a:r>
          </a:p>
          <a:p>
            <a:r>
              <a:rPr lang="es-ES_tradnl" sz="1200"/>
              <a:t>Sus funciones son:</a:t>
            </a:r>
          </a:p>
          <a:p>
            <a:r>
              <a:rPr lang="es-ES_tradnl" sz="1200"/>
              <a:t>Planificar y ejecutar el proceso de Formulación, control y ejecución del presupuesto anual y régimen de salario de la Superintendencia y sus modificaciones</a:t>
            </a:r>
            <a:endParaRPr lang="es-SV" sz="1200"/>
          </a:p>
          <a:p>
            <a:r>
              <a:rPr lang="es-ES_tradnl" sz="1200"/>
              <a:t> Apoyar al Superintendente en su atribución de nombrar y remover  personal de la Institución, mediante la asesoría técnica en materia de Administración de Recursos Humanos.</a:t>
            </a:r>
            <a:endParaRPr lang="es-SV" sz="1200"/>
          </a:p>
          <a:p>
            <a:r>
              <a:rPr lang="es-ES_tradnl" sz="1200"/>
              <a:t>Apoyar al Superintendente en la celebración de contratos  de Bienes y Servicios, por medio del diseño y actualización de normas necesarias basándose en el Sistema de competencia.</a:t>
            </a:r>
            <a:endParaRPr lang="es-SV" sz="1200"/>
          </a:p>
          <a:p>
            <a:r>
              <a:rPr lang="es-ES_tradnl" sz="1200"/>
              <a:t>Proponer la política de desempeño de personal y definir el instrumental técnico y su relación con los ascensos, formación, capacitación, desarrollo y plan de carrera y sucesiones</a:t>
            </a:r>
            <a:endParaRPr lang="es-SV" sz="1200"/>
          </a:p>
          <a:p>
            <a:r>
              <a:rPr lang="es-ES_tradnl" sz="1200"/>
              <a:t>Formular Planes, Programas y Proyectos que permitan coordinar y dirigir con eficiencia las acciones en el ámbito administrativo y financiero de la institución, según las políticas, disposiciones o normas fijadas por el Superintendente y el Consejo Directivo.</a:t>
            </a:r>
            <a:endParaRPr lang="es-SV" sz="1200"/>
          </a:p>
          <a:p>
            <a:r>
              <a:rPr lang="es-ES_tradnl" sz="1200"/>
              <a:t>Diseñar mecanismos efectivos para la recepción oportuna de los ingresos  regulares de la institución, así como para el cobro de las multas que imponga la Superintendencia, en concordancia con las leyes y disposiciones reglamentarias vigentes.</a:t>
            </a:r>
            <a:endParaRPr lang="es-SV" sz="1200"/>
          </a:p>
          <a:p>
            <a:r>
              <a:rPr lang="es-ES_tradnl" sz="1200"/>
              <a:t>Coordinar con las distintas áreas los requerimientos de recursos humanos, bienes y servicios para la información y posterior ejecución dentro del programa anual de presupuesto.</a:t>
            </a:r>
            <a:endParaRPr lang="es-SV" sz="1200"/>
          </a:p>
          <a:p>
            <a:r>
              <a:rPr lang="es-ES_tradnl" sz="1200"/>
              <a:t>Diseñar y supervisar la ejecución del programa anual de adquisición de Bienes y contratación de Servicios, a través de licitaciones, concursos y adquisiciones directas, entre otras.</a:t>
            </a:r>
          </a:p>
          <a:p>
            <a:endParaRPr lang="es-ES_tradnl" sz="1200"/>
          </a:p>
          <a:p>
            <a:r>
              <a:rPr lang="es-ES_tradnl" sz="1200" b="1"/>
              <a:t>No de Empleados: 3</a:t>
            </a:r>
            <a:endParaRPr lang="es-MX" sz="1200" b="1"/>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Unidad de Gestión Documental y Archivos</a:t>
            </a:r>
            <a:endParaRPr lang="es-SV" sz="2400" b="1">
              <a:solidFill>
                <a:srgbClr val="10253F"/>
              </a:solidFill>
            </a:endParaRPr>
          </a:p>
        </p:txBody>
      </p:sp>
      <p:sp>
        <p:nvSpPr>
          <p:cNvPr id="47107"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4000"/>
              <a:t>Superintendente del Sistema Financiero</a:t>
            </a:r>
            <a:endParaRPr lang="es-SV" sz="4000" b="1">
              <a:solidFill>
                <a:srgbClr val="10253F"/>
              </a:solidFill>
            </a:endParaRPr>
          </a:p>
        </p:txBody>
      </p:sp>
      <p:sp>
        <p:nvSpPr>
          <p:cNvPr id="7171" name="9 Título"/>
          <p:cNvSpPr txBox="1">
            <a:spLocks/>
          </p:cNvSpPr>
          <p:nvPr/>
        </p:nvSpPr>
        <p:spPr bwMode="auto">
          <a:xfrm>
            <a:off x="901700" y="2025650"/>
            <a:ext cx="7829550" cy="4560888"/>
          </a:xfrm>
          <a:prstGeom prst="rect">
            <a:avLst/>
          </a:prstGeom>
          <a:noFill/>
          <a:ln w="9525">
            <a:noFill/>
            <a:miter lim="800000"/>
            <a:headEnd/>
            <a:tailEnd/>
          </a:ln>
        </p:spPr>
        <p:txBody>
          <a:bodyPr anchor="ctr"/>
          <a:lstStyle/>
          <a:p>
            <a:r>
              <a:rPr lang="es-SV" sz="1400"/>
              <a:t>Funciones:</a:t>
            </a:r>
          </a:p>
          <a:p>
            <a:r>
              <a:rPr lang="es-ES" sz="1400"/>
              <a:t>a) Dirigir la Superintendencia; </a:t>
            </a:r>
            <a:endParaRPr lang="es-SV" sz="1400"/>
          </a:p>
          <a:p>
            <a:r>
              <a:rPr lang="es-ES" sz="1400"/>
              <a:t>b) Ejecutar los acuerdos y resoluciones del Consejo; </a:t>
            </a:r>
            <a:endParaRPr lang="es-SV" sz="1400"/>
          </a:p>
          <a:p>
            <a:r>
              <a:rPr lang="es-ES" sz="1400"/>
              <a:t>c) Emitir las resoluciones pertinentes para los supervisados, dentro de las facultades que le confieren las leyes; </a:t>
            </a:r>
            <a:endParaRPr lang="es-SV" sz="1400"/>
          </a:p>
          <a:p>
            <a:r>
              <a:rPr lang="es-ES" sz="1400"/>
              <a:t>d) Conocer las políticas internas de los integrantes del sistema financiero, en materia de gestión de riesgos, códigos de conducta y otro tipo de requisitos que les son exigidos, en particular, los referidos en los literales c) y d) del artículo 35 de esta Ley, pudiendo solicitar explicaciones y ampliaciones cuando lo considere pertinente, en atención a las mejores prácticas internacionales; </a:t>
            </a:r>
            <a:endParaRPr lang="es-SV" sz="1400"/>
          </a:p>
          <a:p>
            <a:r>
              <a:rPr lang="es-ES" sz="1400"/>
              <a:t>e) Efectuar la supervisión individual y consolidada de los integrantes del sistema financiero, así como la supervisión de los demás sujetos regulados por esta Ley; </a:t>
            </a:r>
            <a:endParaRPr lang="es-SV" sz="1400"/>
          </a:p>
          <a:p>
            <a:r>
              <a:rPr lang="es-ES" sz="1400"/>
              <a:t>f) Comunicar a los sujetos supervisados las irregularidades o infracciones que notare en sus operaciones; </a:t>
            </a:r>
            <a:endParaRPr lang="es-SV" sz="1400"/>
          </a:p>
          <a:p>
            <a:r>
              <a:rPr lang="es-ES" sz="1400"/>
              <a:t>g) Imponer las sanciones correspondientes de conformidad a las leyes; etc</a:t>
            </a:r>
          </a:p>
          <a:p>
            <a:endParaRPr lang="es-ES" sz="1400"/>
          </a:p>
          <a:p>
            <a:r>
              <a:rPr lang="es-ES" sz="1400"/>
              <a:t>Y las demás que le señala el artículo 19 de la Ley de Supervisión y Regulación del Sistema Financiero, y otras leyes y disposiciones aplicables.</a:t>
            </a:r>
            <a:endParaRPr lang="es-SV" sz="1400"/>
          </a:p>
          <a:p>
            <a:endParaRPr lang="es-SV" sz="1400" b="1"/>
          </a:p>
          <a:p>
            <a:r>
              <a:rPr lang="es-SV" sz="1400" b="1"/>
              <a:t>No. De Servidores Públicos: 2</a:t>
            </a:r>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Seguridad Administrativa</a:t>
            </a:r>
            <a:endParaRPr lang="es-SV" sz="2400" b="1">
              <a:solidFill>
                <a:srgbClr val="10253F"/>
              </a:solidFill>
            </a:endParaRPr>
          </a:p>
        </p:txBody>
      </p:sp>
      <p:sp>
        <p:nvSpPr>
          <p:cNvPr id="48131"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g</a:t>
            </a:r>
            <a:r>
              <a:rPr lang="es-ES" sz="1200"/>
              <a:t>arantizar  la  seguridad  de todo el personal  e  instalaciones  de  la  Superintendencia</a:t>
            </a:r>
            <a:r>
              <a:rPr lang="es-MX" sz="1200" b="1"/>
              <a:t>.</a:t>
            </a:r>
          </a:p>
          <a:p>
            <a:r>
              <a:rPr lang="es-MX" sz="1200" b="1"/>
              <a:t>Sus funciones son: </a:t>
            </a:r>
          </a:p>
          <a:p>
            <a:r>
              <a:rPr lang="es-ES" sz="1200"/>
              <a:t>Dirigir, planificar y controlar las actividades del personal de seguridad.</a:t>
            </a:r>
            <a:endParaRPr lang="es-SV" sz="1200"/>
          </a:p>
          <a:p>
            <a:r>
              <a:rPr lang="es-ES" sz="1200"/>
              <a:t>Supervisar la adecuada operación del sistema de control de ingresos y salidas de visitantes.</a:t>
            </a:r>
            <a:endParaRPr lang="es-SV" sz="1200"/>
          </a:p>
          <a:p>
            <a:r>
              <a:rPr lang="es-ES" sz="1200"/>
              <a:t>Informar a la Dirección de Administración las novedades en el área.</a:t>
            </a:r>
            <a:endParaRPr lang="es-SV" sz="1200"/>
          </a:p>
          <a:p>
            <a:r>
              <a:rPr lang="es-ES" sz="1200"/>
              <a:t>Supervisar que la seguridad privada realice las funciones contractualmente establecidas.</a:t>
            </a:r>
            <a:endParaRPr lang="es-SV" sz="1200"/>
          </a:p>
          <a:p>
            <a:r>
              <a:rPr lang="es-ES" sz="1200"/>
              <a:t>Apoyar en la evaluación del cumplimiento del contrato de seguridad y formular las recomendaciones pertinentes.</a:t>
            </a:r>
            <a:endParaRPr lang="es-SV" sz="1200"/>
          </a:p>
          <a:p>
            <a:r>
              <a:rPr lang="es-ES" sz="1200"/>
              <a:t>Elaborar y presentar plan de contingencia para la seguridad del personal y personalidades que visitan la Institución durante el tiempo que permanezcan. </a:t>
            </a:r>
            <a:endParaRPr lang="es-SV" sz="1200"/>
          </a:p>
          <a:p>
            <a:r>
              <a:rPr lang="es-ES" sz="1200"/>
              <a:t>Evaluar al personal de seguridad interna.</a:t>
            </a:r>
            <a:endParaRPr lang="es-SV" sz="1200"/>
          </a:p>
          <a:p>
            <a:r>
              <a:rPr lang="es-ES" sz="1200"/>
              <a:t>Evaluar el sistema de seguridad en cuanto a alarmas y monitores. (mensual)</a:t>
            </a:r>
            <a:endParaRPr lang="es-SV" sz="1200"/>
          </a:p>
          <a:p>
            <a:r>
              <a:rPr lang="es-ES" sz="1200"/>
              <a:t>Recomendar medidas de seguridad especiales y de precaución.</a:t>
            </a:r>
            <a:endParaRPr lang="es-SV" sz="1200"/>
          </a:p>
          <a:p>
            <a:r>
              <a:rPr lang="es-ES" sz="1200"/>
              <a:t>Efectuar sugerencias en cuanto a seguridad, a la Dirección de Administración.</a:t>
            </a:r>
            <a:endParaRPr lang="es-SV" sz="1200"/>
          </a:p>
          <a:p>
            <a:endParaRPr lang="es-SV" sz="1200"/>
          </a:p>
          <a:p>
            <a:r>
              <a:rPr lang="es-SV" sz="1200" b="1"/>
              <a:t>No. De Empleados: 10</a:t>
            </a:r>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4"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Unidad de Adquisiciones y Contrataciones Institucionales</a:t>
            </a:r>
            <a:endParaRPr lang="es-SV" sz="2400" b="1">
              <a:solidFill>
                <a:srgbClr val="10253F"/>
              </a:solidFill>
            </a:endParaRPr>
          </a:p>
        </p:txBody>
      </p:sp>
      <p:sp>
        <p:nvSpPr>
          <p:cNvPr id="49155"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ES_tradnl" sz="1200"/>
              <a:t>mantener un sistema de Adquisiciones que permita obtener en forma oportuna los Bienes y Servicios solicitados por las diferentes unidades de la mejor calidad y precio de acuerdo cumpliendo con los procedimientos establecidos en la  Ley de Adquisiciones y Contrataciones de la Administración Pública y su Reglamento, así como la normativa interna aplicable.</a:t>
            </a:r>
          </a:p>
          <a:p>
            <a:r>
              <a:rPr lang="es-ES_tradnl" sz="1200" b="1"/>
              <a:t>Sus funciones son: </a:t>
            </a:r>
          </a:p>
          <a:p>
            <a:r>
              <a:rPr lang="es-ES_tradnl" sz="1200"/>
              <a:t>Ejecutar todos los procesos de adquisiciones y contrataciones de la Institución en base a la Ley de Adquisiciones y Contrataciones de la Administración Pública y su Reglamento. </a:t>
            </a:r>
            <a:endParaRPr lang="es-SV" sz="1200"/>
          </a:p>
          <a:p>
            <a:r>
              <a:rPr lang="es-ES_tradnl" sz="1200"/>
              <a:t>Velar por el cumplimiento de las políticas, lineamientos y disposiciones técnicas que sean establecidas por la UNAC. </a:t>
            </a:r>
            <a:endParaRPr lang="es-SV" sz="1200"/>
          </a:p>
          <a:p>
            <a:r>
              <a:rPr lang="es-ES_tradnl" sz="1200"/>
              <a:t>Constituir el enlace entre la UNAC y las unidades de la institución en cuanto a las actividades técnicas, flujos y registro de información y otros aspectos que se deriven de la gestión de adquisiciones y contrataciones.</a:t>
            </a:r>
            <a:endParaRPr lang="es-SV" sz="1200"/>
          </a:p>
          <a:p>
            <a:r>
              <a:rPr lang="es-ES_tradnl" sz="1200"/>
              <a:t>Elaborar en coordinación con la Unidad Financiera Institucional UFI, la programación anual de las compras, las adquisiciones y contrataciones de obras, bienes y servicios, y darle seguimiento a la ejecución de dicha programación. Esta programación anual deberá ser compatible con la política anual de adquisiciones y contrataciones de la Administración Pública, el plan de trabajo institucional, el presupuesto y la programación de la ejecución presupuestaria del ejercicio fiscal en vigencia y sus modificaciones; </a:t>
            </a:r>
            <a:endParaRPr lang="es-SV" sz="1200"/>
          </a:p>
          <a:p>
            <a:r>
              <a:rPr lang="es-ES_tradnl" sz="1200"/>
              <a:t>Identificar proveedores de bienes y servicios para la institución.</a:t>
            </a:r>
            <a:endParaRPr lang="es-SV" sz="1200"/>
          </a:p>
          <a:p>
            <a:r>
              <a:rPr lang="es-ES_tradnl" sz="1200"/>
              <a:t>Elaborar el Plan Anual de Compras.</a:t>
            </a:r>
            <a:endParaRPr lang="es-SV" sz="1200"/>
          </a:p>
          <a:p>
            <a:r>
              <a:rPr lang="es-ES_tradnl" sz="1200"/>
              <a:t>Llevar el control y actualización del banco de proveedores.</a:t>
            </a:r>
            <a:endParaRPr lang="es-SV" sz="1200"/>
          </a:p>
          <a:p>
            <a:r>
              <a:rPr lang="es-ES_tradnl" sz="1200"/>
              <a:t>Organizar, actualizar y mantener los registros y documentación relativa a los contratos y adquisiciones realizados por la Superintendencia, entre otros.</a:t>
            </a:r>
          </a:p>
          <a:p>
            <a:endParaRPr lang="es-ES_tradnl" sz="1200" b="1"/>
          </a:p>
          <a:p>
            <a:r>
              <a:rPr lang="es-ES_tradnl" sz="1200" b="1"/>
              <a:t>No. De Empleados: 5</a:t>
            </a:r>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Gestión Humana y Organizacional</a:t>
            </a:r>
            <a:endParaRPr lang="es-SV" sz="2400" b="1">
              <a:solidFill>
                <a:srgbClr val="10253F"/>
              </a:solidFill>
            </a:endParaRPr>
          </a:p>
        </p:txBody>
      </p:sp>
      <p:sp>
        <p:nvSpPr>
          <p:cNvPr id="50179"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MX" sz="1200"/>
              <a:t>dotar a la SSF del Talento Humano idóneo para la eficiente ejecución de los diferentes puestos de trabajo, así como impulsar programas que permitan desarrollar las potencialidades y proporcionar prestaciones y remuneraciones acorde a los principios de equidad, competitividad y coherencia. </a:t>
            </a:r>
            <a:endParaRPr lang="es-SV" sz="1200"/>
          </a:p>
          <a:p>
            <a:r>
              <a:rPr lang="es-SV" sz="1200" b="1"/>
              <a:t>Sus funciones son: </a:t>
            </a:r>
          </a:p>
          <a:p>
            <a:r>
              <a:rPr lang="es-MX" sz="1200"/>
              <a:t>Diseñar y proponer políticas de RRHH para apoyar a la Dirección Superior, en el desarrollo de sistemas integrados que faciliten la gestión del cambio.</a:t>
            </a:r>
            <a:endParaRPr lang="es-SV" sz="1200"/>
          </a:p>
          <a:p>
            <a:r>
              <a:rPr lang="es-MX" sz="1200"/>
              <a:t>Diseñar y aplicar una estrategia y política de recursos humanos coherente con la misión, visión y valores institucionales.</a:t>
            </a:r>
            <a:endParaRPr lang="es-SV" sz="1200"/>
          </a:p>
          <a:p>
            <a:r>
              <a:rPr lang="es-MX" sz="1200"/>
              <a:t>Planificar los requerimientos del personal de la SSF, cualitativa y cuantitativamente en función de la estrategia y necesidades de la Institución.</a:t>
            </a:r>
            <a:endParaRPr lang="es-SV" sz="1200"/>
          </a:p>
          <a:p>
            <a:r>
              <a:rPr lang="es-MX" sz="1200"/>
              <a:t>Diseñar y ejecutar procesos de reclutamiento, selección, contratación e inducción de personal.</a:t>
            </a:r>
            <a:endParaRPr lang="es-SV" sz="1200"/>
          </a:p>
          <a:p>
            <a:r>
              <a:rPr lang="es-MX" sz="1200"/>
              <a:t>Planificar, organizar y coordinar con las distintas Unidades, la elaboración del plan anual de capacitación.</a:t>
            </a:r>
            <a:endParaRPr lang="es-SV" sz="1200"/>
          </a:p>
          <a:p>
            <a:r>
              <a:rPr lang="es-MX" sz="1200"/>
              <a:t>Diseñar, proponer y mantener sistemas de sueldos y salarios, con estructuras salariales equitativas.</a:t>
            </a:r>
            <a:endParaRPr lang="es-SV" sz="1200"/>
          </a:p>
          <a:p>
            <a:r>
              <a:rPr lang="es-MX" sz="1200"/>
              <a:t>Administrar las prestaciones que de acuerdo con el Reglamento Interno de Trabajo  les correspondan a los empleados.</a:t>
            </a:r>
            <a:endParaRPr lang="es-SV" sz="1200"/>
          </a:p>
          <a:p>
            <a:r>
              <a:rPr lang="es-MX" sz="1200"/>
              <a:t>Participar en la formulación del presupuesto anual en lo relativo a salarios y prestaciones.</a:t>
            </a:r>
            <a:endParaRPr lang="es-SV" sz="1200"/>
          </a:p>
          <a:p>
            <a:r>
              <a:rPr lang="es-MX" sz="1200"/>
              <a:t>Administrar y mantener en operación un sistema ágil y oportuno de pago de salarios y rubros afines.</a:t>
            </a:r>
            <a:endParaRPr lang="es-SV" sz="1200"/>
          </a:p>
          <a:p>
            <a:r>
              <a:rPr lang="es-MX" sz="1200"/>
              <a:t>Apoyar a otras Unidades a solucionar problemas laborales, mediante asesoramiento y búsqueda de soluciones conjuntas.</a:t>
            </a:r>
            <a:endParaRPr lang="es-SV" sz="1200"/>
          </a:p>
          <a:p>
            <a:r>
              <a:rPr lang="es-MX" sz="1200"/>
              <a:t>Llevar y mantener actualizado los registros del personal, tales como: expedientes de los aspirantes, expediente del personal, movimientos de personal y otros.</a:t>
            </a:r>
            <a:endParaRPr lang="es-SV" sz="1200"/>
          </a:p>
          <a:p>
            <a:endParaRPr lang="es-SV" sz="1200" b="1"/>
          </a:p>
          <a:p>
            <a:r>
              <a:rPr lang="es-SV" sz="1200" b="1"/>
              <a:t>No. De Empleados: 16</a:t>
            </a:r>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Finanzas</a:t>
            </a:r>
            <a:endParaRPr lang="es-SV" sz="2400" b="1">
              <a:solidFill>
                <a:srgbClr val="10253F"/>
              </a:solidFill>
            </a:endParaRPr>
          </a:p>
        </p:txBody>
      </p:sp>
      <p:sp>
        <p:nvSpPr>
          <p:cNvPr id="51203"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MX" sz="1200"/>
              <a:t>ejercer una administración ágil y oportuna de los recursos proporcionando información contable financiera para la toma de decisiones.</a:t>
            </a:r>
          </a:p>
          <a:p>
            <a:r>
              <a:rPr lang="es-MX" sz="1200" b="1"/>
              <a:t>Sus funciones son: </a:t>
            </a:r>
          </a:p>
          <a:p>
            <a:r>
              <a:rPr lang="es-MX" sz="1200"/>
              <a:t>Mantener un sistema contable actualizado </a:t>
            </a:r>
            <a:endParaRPr lang="es-SV" sz="1200"/>
          </a:p>
          <a:p>
            <a:r>
              <a:rPr lang="es-MX" sz="1200"/>
              <a:t>Manejar la tesorería en forma eficiente, de modo que permita efectuar los pagos correspondientes en forma oportuna a los proveedores de Bienes y Servicios.</a:t>
            </a:r>
            <a:endParaRPr lang="es-SV" sz="1200"/>
          </a:p>
          <a:p>
            <a:r>
              <a:rPr lang="es-MX" sz="1200"/>
              <a:t>Formular el presupuesto de la Superintendencia de acuerdo a las directrices y disposiciones legales.</a:t>
            </a:r>
            <a:endParaRPr lang="es-SV" sz="1200"/>
          </a:p>
          <a:p>
            <a:r>
              <a:rPr lang="es-MX" sz="1200"/>
              <a:t>Elaborar los estados financieros de la institución.</a:t>
            </a:r>
            <a:endParaRPr lang="es-SV" sz="1200"/>
          </a:p>
          <a:p>
            <a:r>
              <a:rPr lang="es-MX" sz="1200"/>
              <a:t>Revisar y aprobar gastos</a:t>
            </a:r>
            <a:endParaRPr lang="es-SV" sz="1200"/>
          </a:p>
          <a:p>
            <a:r>
              <a:rPr lang="es-MX" sz="1200"/>
              <a:t>Supervisar el proceso de pagos de bienes y servicios suministrados a la Institución</a:t>
            </a:r>
            <a:endParaRPr lang="es-SV" sz="1200"/>
          </a:p>
          <a:p>
            <a:r>
              <a:rPr lang="es-MX" sz="1200"/>
              <a:t>Monitorear el registro de ejecución presupuestaria</a:t>
            </a:r>
            <a:endParaRPr lang="es-SV" sz="1200"/>
          </a:p>
          <a:p>
            <a:r>
              <a:rPr lang="es-MX" sz="1200"/>
              <a:t>Revisar los informes fiscales y contables</a:t>
            </a:r>
            <a:endParaRPr lang="es-SV" sz="1200"/>
          </a:p>
          <a:p>
            <a:r>
              <a:rPr lang="es-MX" sz="1200"/>
              <a:t>Elaborar informes para entidades externas</a:t>
            </a:r>
            <a:endParaRPr lang="es-SV" sz="1200"/>
          </a:p>
          <a:p>
            <a:endParaRPr lang="es-SV" sz="1200" b="1"/>
          </a:p>
          <a:p>
            <a:r>
              <a:rPr lang="es-SV" sz="1200" b="1"/>
              <a:t>No. De Empleados: 6</a:t>
            </a:r>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6"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Servicios Generales</a:t>
            </a:r>
            <a:endParaRPr lang="es-SV" sz="2400" b="1">
              <a:solidFill>
                <a:srgbClr val="10253F"/>
              </a:solidFill>
            </a:endParaRPr>
          </a:p>
        </p:txBody>
      </p:sp>
      <p:sp>
        <p:nvSpPr>
          <p:cNvPr id="52227"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MX" sz="1200"/>
              <a:t>ejercer una Administración ágil y oportuna de los recursos logísticos y de servicio proporcionando apoyo  a las distintas Unidades Organizativas en la realización de sus actividades para el cumplimiento de sus objetivos y metas de los planes de trabajo.</a:t>
            </a:r>
          </a:p>
          <a:p>
            <a:r>
              <a:rPr lang="es-MX" sz="1200"/>
              <a:t>Sus funciones son:</a:t>
            </a:r>
          </a:p>
          <a:p>
            <a:r>
              <a:rPr lang="es-MX" sz="1200"/>
              <a:t>Diseñar y mantener un sistema de almacenamiento y distribución de los insumos adquiridos para uso de las diferentes unidades de la Institución de acuerdo a las necesidades.</a:t>
            </a:r>
            <a:endParaRPr lang="es-SV" sz="1200"/>
          </a:p>
          <a:p>
            <a:r>
              <a:rPr lang="es-MX" sz="1200"/>
              <a:t>Mantener mecanismos de protección de los bienes y personas, mediante los contratos de las pólizas respectivas, así como dar seguimiento al cumplimiento de las cláusulas de las pólizas y presentar los reclamos según corresponda.</a:t>
            </a:r>
            <a:endParaRPr lang="es-SV" sz="1200"/>
          </a:p>
          <a:p>
            <a:r>
              <a:rPr lang="es-MX" sz="1200"/>
              <a:t> Planificar, supervisar y ejecutar los planes de mantenimiento preventivo correctivos de los equipos, mobiliarios e instalaciones.</a:t>
            </a:r>
            <a:endParaRPr lang="es-SV" sz="1200"/>
          </a:p>
          <a:p>
            <a:r>
              <a:rPr lang="es-MX" sz="1200"/>
              <a:t>Mantener un registro y control actualizado de los activos fijos de la Institución, de modo que sirva de apoyo para el sistema contable y permita tomar decisiones de adquisiciones nuevas y descargos por deterioro.</a:t>
            </a:r>
            <a:endParaRPr lang="es-SV" sz="1200"/>
          </a:p>
          <a:p>
            <a:r>
              <a:rPr lang="es-MX" sz="1200"/>
              <a:t>Asegurar que el personal cuente con las condiciones ambientales referentes a ventilación, iluminación, equipos de protección y limpieza.</a:t>
            </a:r>
            <a:endParaRPr lang="es-SV" sz="1200"/>
          </a:p>
          <a:p>
            <a:r>
              <a:rPr lang="es-MX" sz="1200"/>
              <a:t>Planificar y controlar la ejecución de las medidas de seguridad que se adapten dentro de la institución.</a:t>
            </a:r>
            <a:endParaRPr lang="es-SV" sz="1200"/>
          </a:p>
          <a:p>
            <a:r>
              <a:rPr lang="es-MX" sz="1200"/>
              <a:t>Facilitar a las distintas Unidades los medios necesarios para la realización de sus funciones en cuanto apoyo de transporte, correspondencia y servicio varios.</a:t>
            </a:r>
            <a:endParaRPr lang="es-SV" sz="1200"/>
          </a:p>
          <a:p>
            <a:r>
              <a:rPr lang="es-MX" sz="1200"/>
              <a:t>Garantizar el resguardo de la información generada en todas las unidades de la Institución, para su ágil consulta.</a:t>
            </a:r>
          </a:p>
          <a:p>
            <a:endParaRPr lang="es-MX" sz="1200" b="1"/>
          </a:p>
          <a:p>
            <a:r>
              <a:rPr lang="es-MX" sz="1200" b="1"/>
              <a:t>No. De Empleados: 65</a:t>
            </a:r>
          </a:p>
          <a:p>
            <a:endParaRPr lang="es-SV" sz="1200" b="1"/>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9 Título"/>
          <p:cNvSpPr txBox="1">
            <a:spLocks/>
          </p:cNvSpPr>
          <p:nvPr/>
        </p:nvSpPr>
        <p:spPr bwMode="auto">
          <a:xfrm>
            <a:off x="901700" y="1775791"/>
            <a:ext cx="7829550" cy="4810539"/>
          </a:xfrm>
          <a:prstGeom prst="rect">
            <a:avLst/>
          </a:prstGeom>
          <a:noFill/>
          <a:ln w="9525">
            <a:noFill/>
            <a:miter lim="800000"/>
            <a:headEnd/>
            <a:tailEnd/>
          </a:ln>
        </p:spPr>
        <p:txBody>
          <a:bodyPr anchor="ctr"/>
          <a:lstStyle/>
          <a:p>
            <a:pPr>
              <a:defRPr/>
            </a:pPr>
            <a:endParaRPr lang="es-SV" sz="1200" dirty="0"/>
          </a:p>
          <a:p>
            <a:pPr>
              <a:defRPr/>
            </a:pPr>
            <a:endParaRPr lang="es-SV" sz="1200" dirty="0"/>
          </a:p>
          <a:p>
            <a:pPr>
              <a:defRPr/>
            </a:pPr>
            <a:endParaRPr lang="es-SV" sz="1200" dirty="0"/>
          </a:p>
          <a:p>
            <a:pPr>
              <a:defRPr/>
            </a:pPr>
            <a:endParaRPr lang="es-SV" sz="1200" dirty="0"/>
          </a:p>
          <a:p>
            <a:pPr>
              <a:defRPr/>
            </a:pPr>
            <a:endParaRPr lang="es-MX" sz="1200" b="1" strike="sngStrike" dirty="0"/>
          </a:p>
          <a:p>
            <a:pPr>
              <a:defRPr/>
            </a:pPr>
            <a:endParaRPr lang="es-SV" sz="1200" b="1" dirty="0"/>
          </a:p>
          <a:p>
            <a:pPr>
              <a:defRPr/>
            </a:pPr>
            <a:endParaRPr lang="es-MX" sz="1200" dirty="0"/>
          </a:p>
          <a:p>
            <a:pPr>
              <a:defRPr/>
            </a:pPr>
            <a:endParaRPr lang="es-SV" sz="1200" dirty="0"/>
          </a:p>
          <a:p>
            <a:pPr>
              <a:defRPr/>
            </a:pPr>
            <a:endParaRPr lang="es-ES" sz="1200" dirty="0"/>
          </a:p>
          <a:p>
            <a:pPr eaLnBrk="0" hangingPunct="0">
              <a:defRPr/>
            </a:pPr>
            <a:endParaRPr lang="es-SV" sz="2000" b="1" dirty="0">
              <a:solidFill>
                <a:srgbClr val="10253F"/>
              </a:solidFill>
            </a:endParaRPr>
          </a:p>
        </p:txBody>
      </p:sp>
      <p:sp>
        <p:nvSpPr>
          <p:cNvPr id="6" name="5 Rectángulo"/>
          <p:cNvSpPr/>
          <p:nvPr/>
        </p:nvSpPr>
        <p:spPr>
          <a:xfrm>
            <a:off x="857250" y="2001838"/>
            <a:ext cx="7829550" cy="45847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SV"/>
          </a:p>
        </p:txBody>
      </p:sp>
      <p:sp>
        <p:nvSpPr>
          <p:cNvPr id="8" name="7 Marcador de contenido"/>
          <p:cNvSpPr>
            <a:spLocks noGrp="1"/>
          </p:cNvSpPr>
          <p:nvPr>
            <p:ph idx="1"/>
          </p:nvPr>
        </p:nvSpPr>
        <p:spPr/>
        <p:txBody>
          <a:bodyPr/>
          <a:lstStyle/>
          <a:p>
            <a:pPr eaLnBrk="1" hangingPunct="1">
              <a:defRPr/>
            </a:pPr>
            <a:r>
              <a:rPr lang="es-SV" sz="1200" dirty="0" smtClean="0">
                <a:latin typeface="+mj-lt"/>
              </a:rPr>
              <a:t>Su objetivo es p</a:t>
            </a:r>
            <a:r>
              <a:rPr lang="es-ES_tradnl" sz="1200" dirty="0" err="1" smtClean="0">
                <a:latin typeface="+mj-lt"/>
              </a:rPr>
              <a:t>roveer</a:t>
            </a:r>
            <a:r>
              <a:rPr lang="es-ES_tradnl" sz="1200" dirty="0" smtClean="0">
                <a:latin typeface="+mj-lt"/>
              </a:rPr>
              <a:t> </a:t>
            </a:r>
            <a:r>
              <a:rPr lang="es-MX" sz="1200" dirty="0" smtClean="0">
                <a:latin typeface="+mj-lt"/>
              </a:rPr>
              <a:t>asesoría técnico legal, en la orientación de consultas, trámites,  recepción y respuestas a denuncias, presentadas por los usuarios de los servicios que brindan las Entidades supervisadas por ésta Superintendencia y otras solicitudes de Instituciones gubernamentales, mediante un análisis jurídico y la preparación de dictámenes técnicos. Procurando la constante implementación de acciones a efecto que las Entidades brinden un mejor servicio a sus clientes. Así como,  servir de apoyo a otras áreas de la Institución en cuanto a proporcionar información de insumo para las auditorías. </a:t>
            </a:r>
          </a:p>
          <a:p>
            <a:pPr eaLnBrk="1" hangingPunct="1">
              <a:defRPr/>
            </a:pPr>
            <a:r>
              <a:rPr lang="es-MX" sz="1200" b="1" dirty="0" smtClean="0">
                <a:latin typeface="+mj-lt"/>
              </a:rPr>
              <a:t>Sus funciones son:</a:t>
            </a:r>
          </a:p>
          <a:p>
            <a:pPr eaLnBrk="1" hangingPunct="1">
              <a:defRPr/>
            </a:pPr>
            <a:r>
              <a:rPr lang="es-ES_tradnl" sz="1200" dirty="0" smtClean="0">
                <a:latin typeface="+mj-lt"/>
              </a:rPr>
              <a:t>Atender consultas de forma presencial, telefónica y vía Web, del público en general, sean estas personas naturales, jurídicas ó institucionales. </a:t>
            </a:r>
            <a:endParaRPr lang="es-SV" sz="1200" dirty="0" smtClean="0">
              <a:latin typeface="+mj-lt"/>
            </a:endParaRPr>
          </a:p>
          <a:p>
            <a:pPr eaLnBrk="1" hangingPunct="1">
              <a:defRPr/>
            </a:pPr>
            <a:r>
              <a:rPr lang="es-ES_tradnl" sz="1200" dirty="0" smtClean="0">
                <a:latin typeface="+mj-lt"/>
              </a:rPr>
              <a:t>Recibir denuncias de </a:t>
            </a:r>
            <a:r>
              <a:rPr lang="es-MX" sz="1200" dirty="0" smtClean="0">
                <a:latin typeface="+mj-lt"/>
              </a:rPr>
              <a:t>usuarios por inconformidades en los servicios o productos  adquiridos con Entidades supervisadas por ésta Superintendencia.</a:t>
            </a:r>
            <a:endParaRPr lang="es-SV" sz="1200" dirty="0" smtClean="0">
              <a:latin typeface="+mj-lt"/>
            </a:endParaRPr>
          </a:p>
          <a:p>
            <a:pPr eaLnBrk="1" hangingPunct="1">
              <a:defRPr/>
            </a:pPr>
            <a:r>
              <a:rPr lang="es-ES_tradnl" sz="1200" dirty="0" smtClean="0">
                <a:latin typeface="+mj-lt"/>
              </a:rPr>
              <a:t>Atender solicitudes de Instituciones gubernamentales.</a:t>
            </a:r>
            <a:endParaRPr lang="es-SV" sz="1200" dirty="0" smtClean="0">
              <a:latin typeface="+mj-lt"/>
            </a:endParaRPr>
          </a:p>
          <a:p>
            <a:pPr eaLnBrk="1" hangingPunct="1">
              <a:defRPr/>
            </a:pPr>
            <a:r>
              <a:rPr lang="es-ES_tradnl" sz="1200" dirty="0" smtClean="0">
                <a:latin typeface="+mj-lt"/>
              </a:rPr>
              <a:t>Realizar investigaciones técnicas en las Entidades Supervisadas de casos presentados por usuarios.</a:t>
            </a:r>
            <a:endParaRPr lang="es-SV" sz="1200" dirty="0" smtClean="0">
              <a:latin typeface="+mj-lt"/>
            </a:endParaRPr>
          </a:p>
          <a:p>
            <a:pPr eaLnBrk="1" hangingPunct="1">
              <a:defRPr/>
            </a:pPr>
            <a:r>
              <a:rPr lang="es-ES_tradnl" sz="1200" dirty="0" smtClean="0">
                <a:latin typeface="+mj-lt"/>
              </a:rPr>
              <a:t>Realizar requerir información a las Entidades Supervisadas. </a:t>
            </a:r>
            <a:endParaRPr lang="es-SV" sz="1200" dirty="0" smtClean="0">
              <a:latin typeface="+mj-lt"/>
            </a:endParaRPr>
          </a:p>
          <a:p>
            <a:pPr eaLnBrk="1" hangingPunct="1">
              <a:defRPr/>
            </a:pPr>
            <a:r>
              <a:rPr lang="es-ES_tradnl" sz="1200" dirty="0" smtClean="0">
                <a:latin typeface="+mj-lt"/>
              </a:rPr>
              <a:t>Analizar denuncia presentada por usuarios.</a:t>
            </a:r>
            <a:endParaRPr lang="es-SV" sz="1200" dirty="0" smtClean="0">
              <a:latin typeface="+mj-lt"/>
            </a:endParaRPr>
          </a:p>
          <a:p>
            <a:pPr eaLnBrk="1" hangingPunct="1">
              <a:defRPr/>
            </a:pPr>
            <a:r>
              <a:rPr lang="es-ES_tradnl" sz="1200" dirty="0" smtClean="0">
                <a:latin typeface="+mj-lt"/>
              </a:rPr>
              <a:t>Verificar información remitida por las Entidades.</a:t>
            </a:r>
            <a:endParaRPr lang="es-SV" sz="1200" dirty="0" smtClean="0">
              <a:latin typeface="+mj-lt"/>
            </a:endParaRPr>
          </a:p>
          <a:p>
            <a:pPr eaLnBrk="1" hangingPunct="1">
              <a:defRPr/>
            </a:pPr>
            <a:r>
              <a:rPr lang="es-ES_tradnl" sz="1200" dirty="0" smtClean="0">
                <a:latin typeface="+mj-lt"/>
              </a:rPr>
              <a:t>Elaborar informes técnicos y legales.</a:t>
            </a:r>
            <a:endParaRPr lang="es-SV" sz="1200" dirty="0" smtClean="0">
              <a:latin typeface="+mj-lt"/>
            </a:endParaRPr>
          </a:p>
          <a:p>
            <a:pPr eaLnBrk="1" hangingPunct="1">
              <a:defRPr/>
            </a:pPr>
            <a:r>
              <a:rPr lang="es-ES_tradnl" sz="1200" dirty="0" smtClean="0">
                <a:latin typeface="+mj-lt"/>
              </a:rPr>
              <a:t>Remitir respuesta de las peticiones y denuncias presentadas por los usuarios. </a:t>
            </a:r>
            <a:endParaRPr lang="es-SV" sz="1200" dirty="0" smtClean="0">
              <a:latin typeface="+mj-lt"/>
            </a:endParaRPr>
          </a:p>
          <a:p>
            <a:pPr eaLnBrk="1" hangingPunct="1">
              <a:defRPr/>
            </a:pPr>
            <a:r>
              <a:rPr lang="es-ES_tradnl" sz="1200" dirty="0" smtClean="0">
                <a:latin typeface="+mj-lt"/>
              </a:rPr>
              <a:t>Elaboración de datos estadísticos de consultas atendidas de forma mensual por medio de los diferentes canales, presencial, vía telefónica y sitio Web.</a:t>
            </a:r>
            <a:endParaRPr lang="es-SV" sz="1200" dirty="0" smtClean="0">
              <a:latin typeface="+mj-lt"/>
            </a:endParaRPr>
          </a:p>
          <a:p>
            <a:pPr eaLnBrk="1" hangingPunct="1">
              <a:defRPr/>
            </a:pPr>
            <a:r>
              <a:rPr lang="es-ES_tradnl" sz="1200" dirty="0" smtClean="0">
                <a:latin typeface="+mj-lt"/>
              </a:rPr>
              <a:t>Elaboración de datos estadísticos mensuales de denuncias recibidas clasificándolas por Industria de las Entidades supervisadas y por productos, entre otros.</a:t>
            </a:r>
          </a:p>
          <a:p>
            <a:pPr eaLnBrk="1" hangingPunct="1">
              <a:defRPr/>
            </a:pPr>
            <a:r>
              <a:rPr lang="es-ES_tradnl" sz="1200" b="1" dirty="0" smtClean="0">
                <a:latin typeface="+mj-lt"/>
              </a:rPr>
              <a:t>No. De Empleados: 13</a:t>
            </a:r>
            <a:endParaRPr lang="es-SV" sz="1200" dirty="0">
              <a:latin typeface="+mj-lt"/>
            </a:endParaRPr>
          </a:p>
        </p:txBody>
      </p:sp>
      <p:sp>
        <p:nvSpPr>
          <p:cNvPr id="9" name="9 Título"/>
          <p:cNvSpPr txBox="1">
            <a:spLocks noGrp="1"/>
          </p:cNvSpPr>
          <p:nvPr>
            <p:ph type="title"/>
          </p:nvPr>
        </p:nvSpPr>
        <p:spPr>
          <a:xfrm>
            <a:off x="2359025" y="676275"/>
            <a:ext cx="6373813" cy="923925"/>
          </a:xfrm>
        </p:spPr>
        <p:txBody>
          <a:bodyPr/>
          <a:lstStyle/>
          <a:p>
            <a:pPr algn="r">
              <a:defRPr/>
            </a:pPr>
            <a:r>
              <a:rPr lang="es-SV" sz="2400" dirty="0" smtClean="0">
                <a:cs typeface="+mn-cs"/>
              </a:rPr>
              <a:t>Dirección de Atención al Usuario del Sistema Financiero</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Dirección de Informática</a:t>
            </a:r>
            <a:endParaRPr lang="es-SV" sz="2400" b="1">
              <a:solidFill>
                <a:srgbClr val="10253F"/>
              </a:solidFill>
            </a:endParaRPr>
          </a:p>
        </p:txBody>
      </p:sp>
      <p:sp>
        <p:nvSpPr>
          <p:cNvPr id="55299"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ES" sz="1200"/>
              <a:t>Su objetivo es planificar, promover y dirigir la informatización de los procesos institucionales, con el fin de potenciar la eficacia de las distintas unidades de la Superintendencia en el desarrollo de sus labores y la prestación de sus servicios. </a:t>
            </a:r>
          </a:p>
          <a:p>
            <a:r>
              <a:rPr lang="es-ES" sz="1200" b="1"/>
              <a:t>Sus funciones son:</a:t>
            </a:r>
          </a:p>
          <a:p>
            <a:r>
              <a:rPr lang="es-ES" sz="1200"/>
              <a:t>Facilitar el uso de la tecnología de información para el personal de la SSF y evaluar nuevas tecnologías de software y hardware de aplicación en la Institución. </a:t>
            </a:r>
            <a:endParaRPr lang="es-SV" sz="1200"/>
          </a:p>
          <a:p>
            <a:r>
              <a:rPr lang="es-ES" sz="1200"/>
              <a:t>Implementar soluciones para la protección de los archivos de información de la Institución, de tal manera que los riesgos tecnológicos sean minimizados y se logre la continuidad operacional de la Institución. </a:t>
            </a:r>
            <a:endParaRPr lang="es-SV" sz="1200"/>
          </a:p>
          <a:p>
            <a:r>
              <a:rPr lang="es-ES" sz="1200"/>
              <a:t>Coordinar con todas las áreas técnicas los requerimientos de soluciones informáticas, brindando el apoyo técnico que requieran para la ejecución de sus planes operativos. </a:t>
            </a:r>
            <a:endParaRPr lang="es-SV" sz="1200"/>
          </a:p>
          <a:p>
            <a:r>
              <a:rPr lang="es-ES" sz="1200"/>
              <a:t>Supervisar el desarrollo de los sistemas de información de acuerdo a los requerimientos de la Superintendencia, proponiendo el mantenimiento de los mismos cuando sea necesario. </a:t>
            </a:r>
            <a:endParaRPr lang="es-SV" sz="1200"/>
          </a:p>
          <a:p>
            <a:r>
              <a:rPr lang="es-ES" sz="1200"/>
              <a:t>Realizar investigaciones y proponer las innovaciones tecnológicas que puedan ser adoptadas para el mejor desarrollo de las actividades de la Institución. </a:t>
            </a:r>
            <a:endParaRPr lang="es-SV" sz="1200"/>
          </a:p>
          <a:p>
            <a:r>
              <a:rPr lang="es-ES" sz="1200"/>
              <a:t>Y las demás necesarias para el cumplimiento de los objetivos institucionales.</a:t>
            </a:r>
          </a:p>
          <a:p>
            <a:endParaRPr lang="es-SV" sz="1600"/>
          </a:p>
          <a:p>
            <a:r>
              <a:rPr lang="es-SV" sz="1200" b="1"/>
              <a:t>No. De Empleados: 7</a:t>
            </a:r>
          </a:p>
          <a:p>
            <a:endParaRPr lang="es-MX" sz="1200" b="1"/>
          </a:p>
          <a:p>
            <a:endParaRPr lang="es-SV" sz="1200" b="1"/>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Desarrollo de Sistemas</a:t>
            </a:r>
            <a:endParaRPr lang="es-SV" sz="2400" b="1">
              <a:solidFill>
                <a:srgbClr val="10253F"/>
              </a:solidFill>
            </a:endParaRPr>
          </a:p>
        </p:txBody>
      </p:sp>
      <p:sp>
        <p:nvSpPr>
          <p:cNvPr id="56323"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MX" sz="1200"/>
              <a:t>coordinar todo el ciclo de desarrollo interno de sistemas, y ser contraparte en los proyectos contratados externamente, para contribuir al cumplimiento de los objetivos institucionales.</a:t>
            </a:r>
          </a:p>
          <a:p>
            <a:r>
              <a:rPr lang="es-MX" sz="1200" b="1"/>
              <a:t>Sus funciones son: </a:t>
            </a:r>
          </a:p>
          <a:p>
            <a:r>
              <a:rPr lang="es-MX" sz="1200"/>
              <a:t>Recibir los requerimientos de los usuarios internos y externos a fin de dar soporte a sistemas instalados o desarrollo de nuevos. </a:t>
            </a:r>
            <a:endParaRPr lang="es-SV" sz="1200"/>
          </a:p>
          <a:p>
            <a:r>
              <a:rPr lang="es-MX" sz="1200"/>
              <a:t>Elaborar plan de trabajo anual del departamento, asignando responsables.</a:t>
            </a:r>
            <a:endParaRPr lang="es-SV" sz="1200"/>
          </a:p>
          <a:p>
            <a:r>
              <a:rPr lang="es-MX" sz="1200"/>
              <a:t>Administrar la cartera de aplicaciones en Producción y en desarrollo, identificando usuarios y analista programador responsable.</a:t>
            </a:r>
            <a:endParaRPr lang="es-SV" sz="1200"/>
          </a:p>
          <a:p>
            <a:r>
              <a:rPr lang="es-MX" sz="1200"/>
              <a:t> Elaborar, divulgar y mantener estándares para el desarrollo de sistemas, documentación técnica y de apoyo a  usuarios.</a:t>
            </a:r>
            <a:endParaRPr lang="es-SV" sz="1200"/>
          </a:p>
          <a:p>
            <a:r>
              <a:rPr lang="es-MX" sz="1200"/>
              <a:t>Establecer coordinación con otras áreas de la Dirección de Informática, para articular los aspectos técnicos del ciclo de desarrollo de los sistemas.</a:t>
            </a:r>
            <a:endParaRPr lang="es-SV" sz="1200"/>
          </a:p>
          <a:p>
            <a:r>
              <a:rPr lang="es-MX" sz="1200"/>
              <a:t>Establecer y mantener técnicas y contenidos para capacitar a los usuarios de los sistemas, a fin de facilitar la efectiva implementación y uso de las herramientas informáticas desarrolladas.</a:t>
            </a:r>
            <a:endParaRPr lang="es-SV" sz="1200"/>
          </a:p>
          <a:p>
            <a:r>
              <a:rPr lang="es-MX" sz="1200"/>
              <a:t>Evaluar herramientas informáticas con la finalidad de que se mantenga una plataforma actualizada.</a:t>
            </a:r>
            <a:endParaRPr lang="es-SV" sz="1200"/>
          </a:p>
          <a:p>
            <a:r>
              <a:rPr lang="es-MX" sz="1200"/>
              <a:t>Mantener mecanismos de comunicación frecuentes y ágiles con los usuarios de los sistemas con la finalidad de apoyarlos en la operación y recibir retroalimentación.</a:t>
            </a:r>
          </a:p>
          <a:p>
            <a:endParaRPr lang="es-MX" sz="1200" b="1"/>
          </a:p>
          <a:p>
            <a:r>
              <a:rPr lang="es-MX" sz="1200" b="1"/>
              <a:t>No. De Empleados: 13</a:t>
            </a:r>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6"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Infraestructura y Soporte Técnico</a:t>
            </a:r>
            <a:endParaRPr lang="es-SV" sz="2400" b="1">
              <a:solidFill>
                <a:srgbClr val="10253F"/>
              </a:solidFill>
            </a:endParaRPr>
          </a:p>
        </p:txBody>
      </p:sp>
      <p:sp>
        <p:nvSpPr>
          <p:cNvPr id="57347"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a:t>
            </a:r>
            <a:r>
              <a:rPr lang="es-MX" sz="1200"/>
              <a:t>segurar la disponibilidad, la calidad y buen estado del recurso informático de la SSF (servidores, bases de datos, red de datos, equipo de comunicación,  equipo de usuario final y periféricos, software de automatización de oficina).</a:t>
            </a:r>
          </a:p>
          <a:p>
            <a:r>
              <a:rPr lang="es-MX" sz="1200" b="1"/>
              <a:t>Sus funciones son:</a:t>
            </a:r>
            <a:r>
              <a:rPr lang="es-MX" sz="1200"/>
              <a:t> </a:t>
            </a:r>
          </a:p>
          <a:p>
            <a:r>
              <a:rPr lang="es-MX" sz="1200"/>
              <a:t>Administrar los recursos tecnológicos Institucionales: mantenimiento, configuración,  soporte y afinamiento de los recursos (PC’s, Servidores, laptops, impresores, scanner, correo electrónico, Internet, red, equipos de comunicación, etc.)</a:t>
            </a:r>
            <a:endParaRPr lang="es-SV" sz="1200"/>
          </a:p>
          <a:p>
            <a:r>
              <a:rPr lang="es-MX" sz="1200"/>
              <a:t>Proporcionar soporte técnico a usuarios internos y externos (entes supervisados) en lo que respecta a instalación de sistemas configuración de equipos, resolución de problemas</a:t>
            </a:r>
            <a:endParaRPr lang="es-SV" sz="1200"/>
          </a:p>
          <a:p>
            <a:r>
              <a:rPr lang="es-MX" sz="1200"/>
              <a:t>Preparar y dar mantenimiento al equipo de computo Institucional (PC’s, Servidores, Laptops, impresores, scanner, etc.)</a:t>
            </a:r>
            <a:endParaRPr lang="es-SV" sz="1200"/>
          </a:p>
          <a:p>
            <a:r>
              <a:rPr lang="es-MX" sz="1200"/>
              <a:t>Administrar, monitorear y dar afinamiento  a la Base de Datos. </a:t>
            </a:r>
            <a:endParaRPr lang="es-SV" sz="1200"/>
          </a:p>
          <a:p>
            <a:r>
              <a:rPr lang="es-MX" sz="1200"/>
              <a:t>Mantener comunicación con proveedores para efectos de reclamos de garantías de equipos</a:t>
            </a:r>
            <a:endParaRPr lang="es-SV" sz="1200"/>
          </a:p>
          <a:p>
            <a:r>
              <a:rPr lang="es-MX" sz="1200"/>
              <a:t>Actualizar  nuevas versiones de software y hardware por obsolescencia o nuevas versiones de parches</a:t>
            </a:r>
            <a:endParaRPr lang="es-SV" sz="1200"/>
          </a:p>
          <a:p>
            <a:r>
              <a:rPr lang="es-MX" sz="1200"/>
              <a:t>Efectuar respaldos de la Base de Datos</a:t>
            </a:r>
            <a:endParaRPr lang="es-SV" sz="1200"/>
          </a:p>
          <a:p>
            <a:r>
              <a:rPr lang="es-MX" sz="1200"/>
              <a:t>Investigar sobre nuevas tecnologías que puedan hacer más eficientes las actividades diarias.</a:t>
            </a:r>
            <a:endParaRPr lang="es-SV" sz="1200"/>
          </a:p>
          <a:p>
            <a:r>
              <a:rPr lang="es-MX" sz="1200"/>
              <a:t>Controlar las instalaciones de software y hardware,  y licencias disponibles.</a:t>
            </a:r>
          </a:p>
          <a:p>
            <a:endParaRPr lang="es-MX" sz="1200" b="1"/>
          </a:p>
          <a:p>
            <a:r>
              <a:rPr lang="es-MX" sz="1200" b="1"/>
              <a:t>No. De Empleados: 13</a:t>
            </a:r>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Dirección de Estudios y Metodología</a:t>
            </a:r>
            <a:endParaRPr lang="es-SV" sz="2400" b="1">
              <a:solidFill>
                <a:srgbClr val="10253F"/>
              </a:solidFill>
            </a:endParaRPr>
          </a:p>
        </p:txBody>
      </p:sp>
      <p:sp>
        <p:nvSpPr>
          <p:cNvPr id="58371"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ES" sz="1200"/>
              <a:t>Su objetivo es </a:t>
            </a:r>
            <a:r>
              <a:rPr lang="es-MX" sz="1200"/>
              <a:t>crear estrategias de manejo de información a través del desarrollo de proyectos que permitan la supervisión efectiva de las entidades sujetas a fiscalización y mejorar la divulgación</a:t>
            </a:r>
            <a:r>
              <a:rPr lang="es-SV" sz="1200"/>
              <a:t>; asimismo, </a:t>
            </a:r>
            <a:r>
              <a:rPr lang="es-MX" sz="1200"/>
              <a:t>brindar apoyo a la Dirección Superior y otras áreas de la Superintendencia del Sistema Financiero mediante la gestión de la central de información institucional y la elaboración de estudios en materia económica, financiera, regulatoria y de supervisión</a:t>
            </a:r>
            <a:endParaRPr lang="es-SV" sz="1200"/>
          </a:p>
          <a:p>
            <a:r>
              <a:rPr lang="es-ES" sz="1200" b="1"/>
              <a:t>Sus funciones son:</a:t>
            </a:r>
            <a:endParaRPr lang="es-SV" sz="1200" b="1"/>
          </a:p>
          <a:p>
            <a:r>
              <a:rPr lang="es-ES" sz="1200"/>
              <a:t>Realizar análisis agregados sobre el comportamiento y riesgos del sistema financiero, así como sobre temas económicos, financieros y actuariales, que permitan asesorar a la alta dirección y a otras áreas de la institución. Así mismo, asesorar en la formulación de planes de contingencia en casos de crisis. </a:t>
            </a:r>
            <a:endParaRPr lang="es-SV" sz="1200"/>
          </a:p>
          <a:p>
            <a:r>
              <a:rPr lang="es-ES" sz="1200"/>
              <a:t>Coordinar la gestión la base de datos institucional, generando las estadísticas individuales y agregadas del sistema financiero. </a:t>
            </a:r>
            <a:endParaRPr lang="es-SV" sz="1200"/>
          </a:p>
          <a:p>
            <a:r>
              <a:rPr lang="es-ES" sz="1200"/>
              <a:t>Coordinar cambios al marco legal y normativo del sistema financiero, a efectos de lograr una regulación adecuada a las mejores prácticas y al nivel de desarrollo de las diferentes industrias. </a:t>
            </a:r>
            <a:endParaRPr lang="es-SV" sz="1200"/>
          </a:p>
          <a:p>
            <a:r>
              <a:rPr lang="es-ES" sz="1200"/>
              <a:t>Coordinar el marco general de supervisión, así como el diseño, desarrollo y la aplicación las metodologías de supervisión. </a:t>
            </a:r>
            <a:endParaRPr lang="es-SV" sz="1200"/>
          </a:p>
          <a:p>
            <a:r>
              <a:rPr lang="es-ES" sz="1200"/>
              <a:t>Coordinar la aplicación de estándares internacionales en la institución y en el Sistema Financiero. </a:t>
            </a:r>
          </a:p>
          <a:p>
            <a:r>
              <a:rPr lang="es-ES" sz="1200"/>
              <a:t>Gestionar los procesos institucionales y la calidad en la ejecución de los mismos, así como, las metodologías y políticas adoptadas. </a:t>
            </a:r>
            <a:endParaRPr lang="es-SV" sz="1200"/>
          </a:p>
          <a:p>
            <a:r>
              <a:rPr lang="es-ES" sz="1200"/>
              <a:t>Coordinar la planeación institucional. </a:t>
            </a:r>
            <a:endParaRPr lang="es-SV" sz="1200"/>
          </a:p>
          <a:p>
            <a:r>
              <a:rPr lang="es-SV" sz="1200"/>
              <a:t>Y las demás necesarias para el logro de los objetivos institucionales.</a:t>
            </a:r>
          </a:p>
          <a:p>
            <a:endParaRPr lang="es-SV" sz="1200" b="1"/>
          </a:p>
          <a:p>
            <a:r>
              <a:rPr lang="es-SV" sz="1200" b="1"/>
              <a:t>No. De Empleados: 4</a:t>
            </a:r>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4000"/>
              <a:t>Auditoría Interna</a:t>
            </a:r>
            <a:endParaRPr lang="es-SV" sz="4000" b="1">
              <a:solidFill>
                <a:srgbClr val="10253F"/>
              </a:solidFill>
            </a:endParaRPr>
          </a:p>
        </p:txBody>
      </p:sp>
      <p:sp>
        <p:nvSpPr>
          <p:cNvPr id="8195"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r>
              <a:rPr lang="es-ES" sz="1200" dirty="0"/>
              <a:t>Su objetivo </a:t>
            </a:r>
            <a:r>
              <a:rPr lang="es-MX" sz="1200" dirty="0"/>
              <a:t>efectuar revisiones críticas de los procesos contables, financieros, administrativos y operativos y de gestión de la institución a fin de obtener evaluaciones objetivas e independientes que reflejen la efectividad de los sistemas de control interno de la Institución. </a:t>
            </a:r>
            <a:endParaRPr lang="es-SV" sz="1200" dirty="0"/>
          </a:p>
          <a:p>
            <a:r>
              <a:rPr lang="es-ES" sz="1200" b="1" dirty="0"/>
              <a:t>Sus funciones son: </a:t>
            </a:r>
            <a:endParaRPr lang="es-SV" sz="1200" b="1" dirty="0"/>
          </a:p>
          <a:p>
            <a:r>
              <a:rPr lang="es-ES" sz="1200" dirty="0"/>
              <a:t>Planificar y ejecutar la realización de auditorías Contables – Financieras y de Gestión en las diferentes unidades organizativas de la SSF, así como efectuar las auditorías de cierre de ejercicio al 31 de diciembre de cada año. </a:t>
            </a:r>
            <a:endParaRPr lang="es-SV" sz="1200" dirty="0"/>
          </a:p>
          <a:p>
            <a:r>
              <a:rPr lang="es-ES" sz="1200" dirty="0"/>
              <a:t>Verificar la confiabilidad e integridad de la información financiera y operativa de los medios utilizados para identificarla, medirla, clasificarla y reportarla. </a:t>
            </a:r>
            <a:endParaRPr lang="es-SV" sz="1200" dirty="0"/>
          </a:p>
          <a:p>
            <a:r>
              <a:rPr lang="es-ES" sz="1200" dirty="0"/>
              <a:t>Revisar los sistemas establecidos para asegurarse de la extensión con que se están cumpliendo las normas, políticas, procedimientos, leyes y regulaciones que puedan tener impacto significativo en las operaciones y reportes de la Institución. </a:t>
            </a:r>
            <a:endParaRPr lang="es-SV" sz="1200" dirty="0"/>
          </a:p>
          <a:p>
            <a:r>
              <a:rPr lang="es-ES" sz="1200" dirty="0"/>
              <a:t>Asegurar el control de los activos de la Institución y evaluar el uso económico y eficiente de los recursos, efectuando análisis de la ejecución del presupuesto. </a:t>
            </a:r>
            <a:endParaRPr lang="es-SV" sz="1200" dirty="0"/>
          </a:p>
          <a:p>
            <a:r>
              <a:rPr lang="es-ES" sz="1200" dirty="0"/>
              <a:t>Emitir informes de auditoría para el Consejo, incluyendo las recomendaciones dirigidas a mejorar los controles, sistemas y procedimientos. </a:t>
            </a:r>
          </a:p>
          <a:p>
            <a:r>
              <a:rPr lang="es-MX" sz="1200" dirty="0"/>
              <a:t>Mantener informado al personal de la Unidad acerca de los distintos trabajos que se estén ejecutando y transmitir adecuadamente los mensajes de la  Dirección superior.</a:t>
            </a:r>
            <a:endParaRPr lang="es-SV" sz="1200" dirty="0"/>
          </a:p>
          <a:p>
            <a:r>
              <a:rPr lang="es-MX" sz="1200" dirty="0"/>
              <a:t>Elaborar, revisar y actualizar programas de auditoría interna.</a:t>
            </a:r>
            <a:endParaRPr lang="es-SV" sz="1200" dirty="0"/>
          </a:p>
          <a:p>
            <a:r>
              <a:rPr lang="es-MX" sz="1200" dirty="0"/>
              <a:t>Presentar al Superintendente el Plan anual de auditoría interna a ser desarrollado por el Departamento, para su aprobación y enviarlo posteriormente a la Corte de Cuentas, dando cumplimiento a lo que establece en su Ley esa Institución.</a:t>
            </a:r>
            <a:endParaRPr lang="es-SV" sz="1200" dirty="0"/>
          </a:p>
          <a:p>
            <a:r>
              <a:rPr lang="es-MX" sz="1200" dirty="0"/>
              <a:t>Verificar el cumplimiento oportuno, por parte de funcionarios y empleados de la Institución, de las observaciones y recomendaciones provenientes de informes de Auditoría Interna, Corte de Cuentas y auditores externos, e informar al Superintendente.</a:t>
            </a:r>
          </a:p>
          <a:p>
            <a:endParaRPr lang="es-SV" sz="1200" b="1" dirty="0"/>
          </a:p>
          <a:p>
            <a:r>
              <a:rPr lang="es-ES" sz="1200" b="1" dirty="0"/>
              <a:t>No. De Empleados: 3</a:t>
            </a:r>
            <a:endParaRPr lang="es-ES" sz="1200" dirty="0"/>
          </a:p>
          <a:p>
            <a:pPr eaLnBrk="0" hangingPunct="0"/>
            <a:endParaRPr lang="es-SV" sz="2000" b="1" dirty="0">
              <a:solidFill>
                <a:srgbClr val="10253F"/>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394"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Análisis y Estudios</a:t>
            </a:r>
            <a:endParaRPr lang="es-SV" sz="2400" b="1">
              <a:solidFill>
                <a:srgbClr val="10253F"/>
              </a:solidFill>
            </a:endParaRPr>
          </a:p>
        </p:txBody>
      </p:sp>
      <p:sp>
        <p:nvSpPr>
          <p:cNvPr id="59395"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ES_tradnl" sz="1200"/>
              <a:t>apoyar a las áreas técnicas de la institución en cuanto al   comportamiento y riesgos del Sistema Financiero; temas económicos, financieros y actuariales; y gestionar la información de la base de datos institucional.</a:t>
            </a:r>
          </a:p>
          <a:p>
            <a:r>
              <a:rPr lang="es-ES_tradnl" sz="1200" b="1"/>
              <a:t>Sus funciones son: </a:t>
            </a:r>
          </a:p>
          <a:p>
            <a:r>
              <a:rPr lang="es-ES" sz="1200"/>
              <a:t>Elaborar análisis globales sobre el comportamiento y riesgos del Sistema Financiero.</a:t>
            </a:r>
            <a:endParaRPr lang="es-SV" sz="1200"/>
          </a:p>
          <a:p>
            <a:r>
              <a:rPr lang="es-ES" sz="1200"/>
              <a:t>Realizar estudios sobre temas económicos, financieros y actuariales relacionados con el Sistema Financiero. </a:t>
            </a:r>
            <a:endParaRPr lang="es-SV" sz="1200"/>
          </a:p>
          <a:p>
            <a:r>
              <a:rPr lang="es-ES" sz="1200"/>
              <a:t>Colaborar en el proceso de formulación de regulación a través de la evaluación de su racionalidad e impacto económico.</a:t>
            </a:r>
            <a:endParaRPr lang="es-SV" sz="1200"/>
          </a:p>
          <a:p>
            <a:r>
              <a:rPr lang="es-ES" sz="1200"/>
              <a:t>Proponer pautas y lineamientos básicos para la formulación de regulación, tanto se deriven del análisis económico y de los estudios de investigación.</a:t>
            </a:r>
            <a:endParaRPr lang="es-SV" sz="1200"/>
          </a:p>
          <a:p>
            <a:r>
              <a:rPr lang="es-ES" sz="1200"/>
              <a:t>Generar proyecciones y análisis de estrés.</a:t>
            </a:r>
            <a:endParaRPr lang="es-SV" sz="1200"/>
          </a:p>
          <a:p>
            <a:endParaRPr lang="es-SV" sz="1200" b="1"/>
          </a:p>
          <a:p>
            <a:r>
              <a:rPr lang="es-SV" sz="1200" b="1"/>
              <a:t>No. De Empleados: 9</a:t>
            </a:r>
            <a:endParaRPr lang="es-SV"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0418"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Desarrollo Regulatorio</a:t>
            </a:r>
            <a:endParaRPr lang="es-SV" sz="2400" b="1">
              <a:solidFill>
                <a:srgbClr val="10253F"/>
              </a:solidFill>
            </a:endParaRPr>
          </a:p>
        </p:txBody>
      </p:sp>
      <p:sp>
        <p:nvSpPr>
          <p:cNvPr id="60419"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MX" sz="1200"/>
              <a:t>gestionar cambios al marco legal vigente de las diferentes industrias del Sistema Financiero.</a:t>
            </a:r>
          </a:p>
          <a:p>
            <a:r>
              <a:rPr lang="es-MX" sz="1200" b="1"/>
              <a:t>Sus funciones son:</a:t>
            </a:r>
          </a:p>
          <a:p>
            <a:r>
              <a:rPr lang="es-ES" sz="1200"/>
              <a:t>Coordinar el proceso de formulación normativa y sus reformas.</a:t>
            </a:r>
            <a:endParaRPr lang="es-SV" sz="1200"/>
          </a:p>
          <a:p>
            <a:r>
              <a:rPr lang="es-ES" sz="1200"/>
              <a:t>Ser el contacto directo con el BCR en aspectos de regulación del Sistema Financiero.</a:t>
            </a:r>
            <a:endParaRPr lang="es-SV" sz="1200"/>
          </a:p>
          <a:p>
            <a:r>
              <a:rPr lang="es-ES" sz="1200"/>
              <a:t>Colaborar en propuestas de introducción o modificación de legislación para el Sistema Financiero. </a:t>
            </a:r>
            <a:endParaRPr lang="es-SV" sz="1200"/>
          </a:p>
          <a:p>
            <a:r>
              <a:rPr lang="es-ES" sz="1200"/>
              <a:t> Investigar sobre legislación comparada y mejores prácticas internacionales.</a:t>
            </a:r>
            <a:endParaRPr lang="es-SV" sz="1200"/>
          </a:p>
          <a:p>
            <a:r>
              <a:rPr lang="es-ES" sz="1200"/>
              <a:t>Colaborar en la divulgación y adopción de las normas emitidas.</a:t>
            </a:r>
            <a:endParaRPr lang="es-SV" sz="1200"/>
          </a:p>
          <a:p>
            <a:r>
              <a:rPr lang="es-ES" sz="1200"/>
              <a:t>Realizar seguimiento a la actividad legislativa y regulatoria en asuntos de interés para la Superintendencia.</a:t>
            </a:r>
            <a:endParaRPr lang="es-SV" sz="1200"/>
          </a:p>
          <a:p>
            <a:r>
              <a:rPr lang="es-ES" sz="1200"/>
              <a:t>Atender consultas sobre regulación vigente.</a:t>
            </a:r>
            <a:endParaRPr lang="es-SV" sz="1200"/>
          </a:p>
          <a:p>
            <a:r>
              <a:rPr lang="es-ES_tradnl" sz="1200"/>
              <a:t>Otras funciones que correspondan a la naturaleza de la dependencia. </a:t>
            </a:r>
            <a:endParaRPr lang="es-SV" sz="1200"/>
          </a:p>
          <a:p>
            <a:endParaRPr lang="es-SV" sz="1200" b="1"/>
          </a:p>
          <a:p>
            <a:r>
              <a:rPr lang="es-SV" sz="1200" b="1"/>
              <a:t>No. De Empleados: 6</a:t>
            </a:r>
          </a:p>
          <a:p>
            <a:endParaRPr lang="es-SV"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Metodología y Gestión de Calidad</a:t>
            </a:r>
            <a:endParaRPr lang="es-SV" sz="2400" b="1">
              <a:solidFill>
                <a:srgbClr val="10253F"/>
              </a:solidFill>
            </a:endParaRPr>
          </a:p>
        </p:txBody>
      </p:sp>
      <p:sp>
        <p:nvSpPr>
          <p:cNvPr id="61443"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ES_tradnl" sz="1200"/>
              <a:t>apoyar a las diferentes unidades organizativas de la institución en la planeación estratégica y operativa, así como diseñar procesos institucionales que cumplan estándares internacionales y control de calidad.</a:t>
            </a:r>
          </a:p>
          <a:p>
            <a:r>
              <a:rPr lang="es-ES_tradnl" sz="1200" b="1"/>
              <a:t>Sus funciones son:</a:t>
            </a:r>
          </a:p>
          <a:p>
            <a:r>
              <a:rPr lang="es-ES" sz="1200"/>
              <a:t>Diseñar y proponer metodologías de supervisión.</a:t>
            </a:r>
            <a:endParaRPr lang="es-SV" sz="1200"/>
          </a:p>
          <a:p>
            <a:r>
              <a:rPr lang="es-ES" sz="1200"/>
              <a:t>Coordinar la planificación estratégica y operativa institucional.</a:t>
            </a:r>
            <a:endParaRPr lang="es-SV" sz="1200"/>
          </a:p>
          <a:p>
            <a:r>
              <a:rPr lang="es-ES" sz="1200"/>
              <a:t>Darle seguimiento al cumplimiento de la planeación institucional.</a:t>
            </a:r>
            <a:endParaRPr lang="es-SV" sz="1200"/>
          </a:p>
          <a:p>
            <a:r>
              <a:rPr lang="es-ES" sz="1200"/>
              <a:t>Gestionar el diseño y elaboración de procesos institucionales. Establecimiento, seguimiento y análisis de indicadores de productividad, mejora de procesos y del sistema de gestión de calidad institucional.</a:t>
            </a:r>
            <a:endParaRPr lang="es-SV" sz="1200"/>
          </a:p>
          <a:p>
            <a:r>
              <a:rPr lang="es-ES" sz="1200"/>
              <a:t>Preparar las reuniones del Comité Ejecutivo para Planificación.</a:t>
            </a:r>
            <a:endParaRPr lang="es-SV" sz="1200"/>
          </a:p>
          <a:p>
            <a:r>
              <a:rPr lang="es-ES" sz="1200"/>
              <a:t>Proponer y desarrollar iniciativas que permitan la aplicación de estándares internacionales en las diversas áreas del Sistema Financiero.</a:t>
            </a:r>
            <a:endParaRPr lang="es-SV" sz="1200"/>
          </a:p>
          <a:p>
            <a:r>
              <a:rPr lang="es-ES" sz="1200"/>
              <a:t>Evaluación de aplicativos institucionales para las áreas del negocio de la institución.</a:t>
            </a:r>
            <a:endParaRPr lang="es-SV" sz="1200"/>
          </a:p>
          <a:p>
            <a:r>
              <a:rPr lang="es-ES_tradnl" sz="1200"/>
              <a:t>Otras funciones que correspondan a la naturaleza de la dependencia.</a:t>
            </a:r>
          </a:p>
          <a:p>
            <a:endParaRPr lang="es-ES_tradnl" sz="1200" b="1"/>
          </a:p>
          <a:p>
            <a:r>
              <a:rPr lang="es-ES_tradnl" sz="1200" b="1"/>
              <a:t>No. De Empleados: 7</a:t>
            </a:r>
            <a:endParaRPr lang="es-SV"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2466"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Dirección de Asuntos Jurídicos</a:t>
            </a:r>
            <a:endParaRPr lang="es-SV" sz="2400" b="1">
              <a:solidFill>
                <a:srgbClr val="10253F"/>
              </a:solidFill>
            </a:endParaRPr>
          </a:p>
        </p:txBody>
      </p:sp>
      <p:sp>
        <p:nvSpPr>
          <p:cNvPr id="62467"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ES" sz="1200" b="1"/>
              <a:t>Sus funciones son:</a:t>
            </a:r>
            <a:endParaRPr lang="es-SV" sz="1200" b="1"/>
          </a:p>
          <a:p>
            <a:r>
              <a:rPr lang="es-ES" sz="1200"/>
              <a:t>Asesorar al Superintendente, al Consejo Directivo, a los Superintendentes Adjuntos, a las Intendencias y Direcciones, y al personal, particularmente a los auditores en todas áreas organizativas que lo soliciten. </a:t>
            </a:r>
            <a:endParaRPr lang="es-SV" sz="1200"/>
          </a:p>
          <a:p>
            <a:r>
              <a:rPr lang="es-ES" sz="1200"/>
              <a:t>Apoyar la realización de las auditorias integrales y consolidadas que practica la SSF. </a:t>
            </a:r>
            <a:endParaRPr lang="es-SV" sz="1200"/>
          </a:p>
          <a:p>
            <a:r>
              <a:rPr lang="es-ES" sz="1200"/>
              <a:t>Depurar los procesos y las diligencias que se instruyan, por infracciones a la ley y demás ordenamiento, a las entidades y personas supervisadas. </a:t>
            </a:r>
            <a:endParaRPr lang="es-SV" sz="1200"/>
          </a:p>
          <a:p>
            <a:r>
              <a:rPr lang="es-ES" sz="1200"/>
              <a:t>Emitir opinión en los proyectos de leyes que sean sometidas a consideración de la SSF. </a:t>
            </a:r>
            <a:endParaRPr lang="es-SV" sz="1200"/>
          </a:p>
          <a:p>
            <a:r>
              <a:rPr lang="es-ES" sz="1200"/>
              <a:t>Analizar la situación legal de las entidades sujetas a la fiscalización de la SSF. </a:t>
            </a:r>
            <a:endParaRPr lang="es-SV" sz="1200"/>
          </a:p>
          <a:p>
            <a:r>
              <a:rPr lang="es-ES" sz="1200"/>
              <a:t>Apoyar a las Superintendencias Adjuntas, Intendencias, a las Direcciones y a las otras Unidades Organizativas de la SSF, en todo asunto jurídico que demanden, en la elaboración de proyectos de Instructivos o Reglamentos, en la atención de consultas jurídicas, en la elaboración de proyectos de respuesta o en la participación de reuniones y audiencias. </a:t>
            </a:r>
            <a:endParaRPr lang="es-SV" sz="1200"/>
          </a:p>
          <a:p>
            <a:r>
              <a:rPr lang="es-ES" sz="1200"/>
              <a:t>Emitir opinión legal fundada en todo asunto que le requieran las autoridades de la institución. </a:t>
            </a:r>
            <a:endParaRPr lang="es-SV" sz="1200"/>
          </a:p>
          <a:p>
            <a:r>
              <a:rPr lang="es-SV" sz="1200"/>
              <a:t>Y las demás necesarias para el logro de los objetivos institucionales.</a:t>
            </a:r>
          </a:p>
          <a:p>
            <a:endParaRPr lang="es-SV" sz="1200" b="1"/>
          </a:p>
          <a:p>
            <a:r>
              <a:rPr lang="es-SV" sz="1200" b="1"/>
              <a:t>No. De Empleados: 5</a:t>
            </a:r>
          </a:p>
          <a:p>
            <a:endParaRPr lang="es-SV"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3490"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Asesoría Legal</a:t>
            </a:r>
            <a:endParaRPr lang="es-SV" sz="2400" b="1">
              <a:solidFill>
                <a:srgbClr val="10253F"/>
              </a:solidFill>
            </a:endParaRPr>
          </a:p>
        </p:txBody>
      </p:sp>
      <p:sp>
        <p:nvSpPr>
          <p:cNvPr id="63491"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MX" sz="1200"/>
              <a:t>asesorar jurídicamente a las autoridades y dependencias de la SSF, en particular al personal de auditores, para el cumplimiento de la ley y del ordenamiento normativo aplicable a la Institución y a las entidades fiscalizadas.</a:t>
            </a:r>
          </a:p>
          <a:p>
            <a:r>
              <a:rPr lang="es-MX" sz="1200"/>
              <a:t>Sus funciones son: </a:t>
            </a:r>
          </a:p>
          <a:p>
            <a:r>
              <a:rPr lang="es-MX" sz="1200"/>
              <a:t>Apoyar y asesorar jurídicamente a la Institución, en lo relacionado a la administración y procedimientos legales relacionados con la SSF. Colaborar Brindando  apoyo jurídico a la dirección y administración de la SSF</a:t>
            </a:r>
            <a:endParaRPr lang="es-SV" sz="1200"/>
          </a:p>
          <a:p>
            <a:r>
              <a:rPr lang="es-MX" sz="1200"/>
              <a:t>Ejercer la función notarial para la Institución, legalizando los diferentes actos, contratos y finiquitos, que son necesarios en el desarrollo de las actividades de la Institución.</a:t>
            </a:r>
            <a:endParaRPr lang="es-SV" sz="1200"/>
          </a:p>
          <a:p>
            <a:r>
              <a:rPr lang="es-MX" sz="1200"/>
              <a:t>Elaborar proyectos de creación o reforma de normativa y reglamentación interna de la Institución.</a:t>
            </a:r>
            <a:endParaRPr lang="es-SV" sz="1200"/>
          </a:p>
          <a:p>
            <a:r>
              <a:rPr lang="es-MX" sz="1200"/>
              <a:t>Revisar modelos de contrato de adhesión y pólizas de seguro asegurando que esté alineada al marco legal y normativo que los rige.</a:t>
            </a:r>
            <a:endParaRPr lang="es-SV" sz="1200"/>
          </a:p>
          <a:p>
            <a:r>
              <a:rPr lang="es-MX" sz="1200"/>
              <a:t>Elaborar y dar seguimiento a los distintos proyectos de convenio o cartas de entendimiento que es necesario firmar con los otros entes homólogos de otros países, para poder realizar una supervisión consolidada.</a:t>
            </a:r>
            <a:endParaRPr lang="es-SV" sz="1200"/>
          </a:p>
          <a:p>
            <a:r>
              <a:rPr lang="es-MX" sz="1200"/>
              <a:t>Atender consultas de índole legal y emitir opiniones jurídicas sobre asuntos que se presentan ante el Despacho del Superintendente de parte de las entidades fiscalizadas.</a:t>
            </a:r>
            <a:endParaRPr lang="es-SV" sz="1200"/>
          </a:p>
          <a:p>
            <a:r>
              <a:rPr lang="es-MX" sz="1200"/>
              <a:t>Analizar y emitir opinión en lo relativo a la aplicación del marco legal en la contratación de servicios a terceros.</a:t>
            </a:r>
            <a:endParaRPr lang="es-SV" sz="1200"/>
          </a:p>
          <a:p>
            <a:r>
              <a:rPr lang="es-MX" sz="1200"/>
              <a:t>Revisar el fundamento legal de los trabajos preparados por las diferentes unidades que integran la Superintendencia.</a:t>
            </a:r>
            <a:endParaRPr lang="es-SV" sz="1200"/>
          </a:p>
          <a:p>
            <a:r>
              <a:rPr lang="es-MX" sz="1200"/>
              <a:t>Emitir dictámenes sobre proyectos de Ley y reglamentos.</a:t>
            </a:r>
            <a:endParaRPr lang="es-SV" sz="1200"/>
          </a:p>
          <a:p>
            <a:r>
              <a:rPr lang="es-MX" sz="1200"/>
              <a:t>Preparar documentos y expedientes requeridos en las diferentes gestiones de índole legal, entre otros.</a:t>
            </a:r>
            <a:endParaRPr lang="es-SV" sz="1200"/>
          </a:p>
          <a:p>
            <a:endParaRPr lang="es-SV" sz="1200" b="1"/>
          </a:p>
          <a:p>
            <a:r>
              <a:rPr lang="es-SV" sz="1200" b="1"/>
              <a:t>No. De Empleados: 14</a:t>
            </a:r>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4514"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Registros del Sistema Financiero</a:t>
            </a:r>
            <a:endParaRPr lang="es-SV" sz="2400" b="1">
              <a:solidFill>
                <a:srgbClr val="10253F"/>
              </a:solidFill>
            </a:endParaRPr>
          </a:p>
        </p:txBody>
      </p:sp>
      <p:sp>
        <p:nvSpPr>
          <p:cNvPr id="64515"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MX" sz="1200"/>
              <a:t>proporcionar apoyo técnico en acciones relativas a la autorización de licencias y otorgar los asientos registrales, esto en el Registro Público Bursátil, de las diferentes entidades pertenecientes al Sistema Financiero y de las emisiones de valores, determinando su habilitación para que puedan ser negociadas en el mercado. </a:t>
            </a:r>
          </a:p>
          <a:p>
            <a:r>
              <a:rPr lang="es-MX" sz="1200" b="1"/>
              <a:t>Sus funciones son: </a:t>
            </a:r>
          </a:p>
          <a:p>
            <a:r>
              <a:rPr lang="es-MX" sz="1200"/>
              <a:t>Atender solicitudes de Autorizaciones</a:t>
            </a:r>
            <a:endParaRPr lang="es-SV" sz="1200"/>
          </a:p>
          <a:p>
            <a:r>
              <a:rPr lang="es-MX" sz="1200"/>
              <a:t>Atender mantenimiento de Registro</a:t>
            </a:r>
            <a:endParaRPr lang="es-SV" sz="1200"/>
          </a:p>
          <a:p>
            <a:r>
              <a:rPr lang="es-MX" sz="1200"/>
              <a:t>Efectuar los asientos correspondientes de las personas naturales y jurídicas y de las emisiones de valores cuyo registro haya sido autorizado.</a:t>
            </a:r>
            <a:endParaRPr lang="es-SV" sz="1200"/>
          </a:p>
          <a:p>
            <a:r>
              <a:rPr lang="es-MX" sz="1200"/>
              <a:t>Elaborar los oficios que deben enviarse a los interesados y a las autoridades a quienes concierne el acto registral</a:t>
            </a:r>
            <a:endParaRPr lang="es-SV" sz="1200"/>
          </a:p>
          <a:p>
            <a:r>
              <a:rPr lang="es-MX" sz="1200"/>
              <a:t>Emitir certificaciones y constancias de los asientos registrales</a:t>
            </a:r>
            <a:endParaRPr lang="es-SV" sz="1200"/>
          </a:p>
          <a:p>
            <a:r>
              <a:rPr lang="es-MX" sz="1200"/>
              <a:t>Controlar los registros especiales de expedientes registrales y del archivo general y mantenerlos actualizados.</a:t>
            </a:r>
            <a:endParaRPr lang="es-SV" sz="1200"/>
          </a:p>
          <a:p>
            <a:r>
              <a:rPr lang="es-MX" sz="1200"/>
              <a:t>Atender al público en general en cuanto a la información que se registra en el registro público bursátil.</a:t>
            </a:r>
            <a:endParaRPr lang="es-SV" sz="1200"/>
          </a:p>
          <a:p>
            <a:r>
              <a:rPr lang="es-MX" sz="1200"/>
              <a:t>Proponer cuando corresponda la suspensión revocatoria de autorizaciones y de la cotización de valores de la oferta pública.</a:t>
            </a:r>
            <a:endParaRPr lang="es-SV" sz="1200"/>
          </a:p>
          <a:p>
            <a:r>
              <a:rPr lang="es-MX" sz="1200"/>
              <a:t>Actualizar base de datos de auditores externos </a:t>
            </a:r>
            <a:endParaRPr lang="es-SV" sz="1200"/>
          </a:p>
          <a:p>
            <a:endParaRPr lang="es-SV" sz="1200"/>
          </a:p>
          <a:p>
            <a:endParaRPr lang="es-SV" sz="1200" b="1"/>
          </a:p>
          <a:p>
            <a:r>
              <a:rPr lang="es-SV" sz="1200" b="1"/>
              <a:t>No. De Empleados: 7</a:t>
            </a:r>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538"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Litigios y Sanciones </a:t>
            </a:r>
            <a:endParaRPr lang="es-SV" sz="2400" b="1">
              <a:solidFill>
                <a:srgbClr val="10253F"/>
              </a:solidFill>
            </a:endParaRPr>
          </a:p>
        </p:txBody>
      </p:sp>
      <p:sp>
        <p:nvSpPr>
          <p:cNvPr id="65539"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g</a:t>
            </a:r>
            <a:r>
              <a:rPr lang="es-MX" sz="1200"/>
              <a:t>estionar la tramitación de los procesos administrativos sancionatorios en contra de las entidades y personas bajo su supervisión y control y de los procesos tramitados en contra de ésta Superintendencia a través de juicios contenciosos administrativos y otros. </a:t>
            </a:r>
          </a:p>
          <a:p>
            <a:r>
              <a:rPr lang="es-MX" sz="1200"/>
              <a:t>Sus funciones son: </a:t>
            </a:r>
          </a:p>
          <a:p>
            <a:r>
              <a:rPr lang="es-MX" sz="1200"/>
              <a:t>Llevar diferentes procesos administrativos de tipo sancionatorio</a:t>
            </a:r>
            <a:endParaRPr lang="es-SV" sz="1200"/>
          </a:p>
          <a:p>
            <a:r>
              <a:rPr lang="es-MX" sz="1200"/>
              <a:t>Atender requerimientos de la Fiscalía General de la República, Procuraduría de los derechos humanos, Tribunales Judiciales y otros</a:t>
            </a:r>
            <a:endParaRPr lang="es-SV" sz="1200"/>
          </a:p>
          <a:p>
            <a:r>
              <a:rPr lang="es-MX" sz="1200"/>
              <a:t>Dar  seguimiento  a  los  juicios  que  se  deriven  de  los  recursos  de  amparo, contencioso-administrativo y penales, que inicien los particulares que se sientan afectados por las acciones u omisiones de la SSF</a:t>
            </a:r>
            <a:endParaRPr lang="es-SV" sz="1200"/>
          </a:p>
          <a:p>
            <a:r>
              <a:rPr lang="es-MX" sz="1200"/>
              <a:t>Estudiar y analizar los procesos y diligencias que se instruyan, las solicitudes de constitución  de sociedades, las de ampliación de actividades por  parte de las entidades fiscalizadas, los  proyectos de sentencia, en primera instancia de procesos sancionatorios, con el objeto de fijar criterios, dar pautas en su análisis, y sustentar los enfoques. </a:t>
            </a:r>
            <a:endParaRPr lang="es-SV" sz="1200"/>
          </a:p>
          <a:p>
            <a:r>
              <a:rPr lang="es-MX" sz="1200"/>
              <a:t>Preparar los informes jurídicos que deban rendirse a entidades estatales, y contestar las audiencias y los traslados que se corran a la SSF, en los recursos o juicios que se interpongan de resoluciones de la misma. </a:t>
            </a:r>
            <a:endParaRPr lang="es-SV" sz="1200"/>
          </a:p>
          <a:p>
            <a:r>
              <a:rPr lang="es-MX" sz="1200"/>
              <a:t>Tramitar todos los casos de procesos administrativos sancionatorios abiertos y por abrir en contra de las entidades supervisadas </a:t>
            </a:r>
            <a:endParaRPr lang="es-SV" sz="1200"/>
          </a:p>
          <a:p>
            <a:r>
              <a:rPr lang="es-MX" sz="1200"/>
              <a:t>Tramitar los expedientes administrativos vinculados con la mora previsional</a:t>
            </a:r>
            <a:endParaRPr lang="es-SV" sz="1200"/>
          </a:p>
          <a:p>
            <a:r>
              <a:rPr lang="es-MX" sz="1200"/>
              <a:t>Desarrollar auditorías legales in situ en las entidades supervisadas por esta SSF.</a:t>
            </a:r>
            <a:endParaRPr lang="es-SV" sz="1200"/>
          </a:p>
          <a:p>
            <a:r>
              <a:rPr lang="es-MX" sz="1200"/>
              <a:t>Promover diligencias judiciales referidas a la causal que se refiere a la captación ilegal de fondos del público. </a:t>
            </a:r>
            <a:endParaRPr lang="es-SV" sz="1200"/>
          </a:p>
          <a:p>
            <a:endParaRPr lang="es-SV" sz="1200" b="1"/>
          </a:p>
          <a:p>
            <a:r>
              <a:rPr lang="es-SV" sz="1200" b="1"/>
              <a:t>No. De Empleados: 11</a:t>
            </a:r>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6562"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Unidad de Acceso a la Información Pública</a:t>
            </a:r>
            <a:endParaRPr lang="es-SV" sz="2400" b="1">
              <a:solidFill>
                <a:srgbClr val="10253F"/>
              </a:solidFill>
            </a:endParaRPr>
          </a:p>
        </p:txBody>
      </p:sp>
      <p:sp>
        <p:nvSpPr>
          <p:cNvPr id="66563"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ES" sz="1200"/>
              <a:t>coordinar, planificar y controlar los procesos derivados de la aplicación de la Ley de Acceso a la Información (LAIP), su Reglamento y los lineamientos emitidos por la Secretaría de Participación, Transparencia y Anticorrupción y el Instituto de Acceso a la Información Pública, para atender las demandas de la ciudadanía, mediante la coordinación de los flujos de información de todas las áreas de la Superintendencia del Sistema Financiero.</a:t>
            </a:r>
          </a:p>
          <a:p>
            <a:r>
              <a:rPr lang="es-ES" sz="1200" b="1"/>
              <a:t>Sus funciones son: </a:t>
            </a:r>
          </a:p>
          <a:p>
            <a:r>
              <a:rPr lang="es-ES_tradnl" sz="1200"/>
              <a:t>Recabar y difundir la información oficiosa y propiciar que las entidades responsables las actualicen periódicamente</a:t>
            </a:r>
            <a:endParaRPr lang="es-SV" sz="1200"/>
          </a:p>
          <a:p>
            <a:r>
              <a:rPr lang="es-ES_tradnl" sz="1200"/>
              <a:t>b. Recibir y dar trámite a las solicitudes referentes a datos personales a solicitud del titular y de acceso a la información.</a:t>
            </a:r>
            <a:endParaRPr lang="es-SV" sz="1200"/>
          </a:p>
          <a:p>
            <a:r>
              <a:rPr lang="es-ES_tradnl" sz="1200"/>
              <a:t>c. Auxiliar a los particulares en la elaboración de solicitudes y, en su caso, orientarlos sobre las dependencias o entidades que pudieran tener la información que solicitan.</a:t>
            </a:r>
            <a:endParaRPr lang="es-SV" sz="1200"/>
          </a:p>
          <a:p>
            <a:r>
              <a:rPr lang="es-ES_tradnl" sz="1200"/>
              <a:t>d. Realizar los trámites internos necesarios para localización y entrega de la información solicitada y notificar a los particulares.</a:t>
            </a:r>
            <a:endParaRPr lang="es-SV" sz="1200"/>
          </a:p>
          <a:p>
            <a:r>
              <a:rPr lang="es-ES_tradnl" sz="1200"/>
              <a:t>e. Instruir a los servidores de la dependencia o entidad que sean necesarios, para recibir y dar trámite a las solicitudes de acceso a la información.</a:t>
            </a:r>
            <a:endParaRPr lang="es-SV" sz="1200"/>
          </a:p>
          <a:p>
            <a:r>
              <a:rPr lang="es-ES_tradnl" sz="1200"/>
              <a:t>f. Llevar un registro de las solicitudes de acceso a la información, sus resultados y costos.</a:t>
            </a:r>
            <a:endParaRPr lang="es-SV" sz="1200"/>
          </a:p>
          <a:p>
            <a:r>
              <a:rPr lang="es-ES_tradnl" sz="1200"/>
              <a:t>g.  Garantizar y agilizar el flujo de información entre la dependencia o entidad y los particulares.</a:t>
            </a:r>
            <a:endParaRPr lang="es-SV" sz="1200"/>
          </a:p>
          <a:p>
            <a:r>
              <a:rPr lang="es-ES_tradnl" sz="1200"/>
              <a:t>h. Realizar las notificaciones correspondientes.</a:t>
            </a:r>
            <a:endParaRPr lang="es-SV" sz="1200"/>
          </a:p>
          <a:p>
            <a:r>
              <a:rPr lang="es-ES_tradnl" sz="1200"/>
              <a:t>i. Resolver sobre las solicitudes de información que se les sometan.</a:t>
            </a:r>
            <a:endParaRPr lang="es-SV" sz="1200"/>
          </a:p>
          <a:p>
            <a:r>
              <a:rPr lang="es-ES_tradnl" sz="1200"/>
              <a:t>j. Coordinar y supervisar las acciones de las dependencias o entidades correspondientes con el objeto de proporcionar la información prevista en Ley de Acceso a la Información Pública y las demás que establece el artículo 50 de la Ley de Acceso a la Información Pública.</a:t>
            </a:r>
            <a:endParaRPr lang="es-SV" sz="1200"/>
          </a:p>
          <a:p>
            <a:endParaRPr lang="es-SV" sz="1200" b="1"/>
          </a:p>
          <a:p>
            <a:r>
              <a:rPr lang="es-SV" sz="1200" b="1"/>
              <a:t>No. De Empleados: 1</a:t>
            </a:r>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7586"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Dirección de Riesgos</a:t>
            </a:r>
            <a:endParaRPr lang="es-SV" sz="2400" b="1">
              <a:solidFill>
                <a:srgbClr val="10253F"/>
              </a:solidFill>
            </a:endParaRPr>
          </a:p>
        </p:txBody>
      </p:sp>
      <p:sp>
        <p:nvSpPr>
          <p:cNvPr id="67587"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ES" sz="1200"/>
              <a:t>Su objetivo es </a:t>
            </a:r>
            <a:r>
              <a:rPr lang="es-ES_tradnl" sz="1200"/>
              <a:t>dirigir la gestión administrativa y financiera de la Dirección de Riesgos y Supervisar que las entidades adopten mecanismos para la administración, prevención, y control de los riesgos a los que se encuentran expuestas en el desarrollo de sus actividades, Los Conglomerados, los Bancos  y las demás entidades financieras</a:t>
            </a:r>
            <a:endParaRPr lang="es-ES" sz="1200"/>
          </a:p>
          <a:p>
            <a:r>
              <a:rPr lang="es-ES" sz="1200" b="1"/>
              <a:t>Sus funciones son:</a:t>
            </a:r>
            <a:endParaRPr lang="es-SV" sz="1200" b="1"/>
          </a:p>
          <a:p>
            <a:r>
              <a:rPr lang="es-SV" sz="1200"/>
              <a:t>S</a:t>
            </a:r>
            <a:r>
              <a:rPr lang="es-ES" sz="1200"/>
              <a:t>upervisar que las entidades adopten mecanismos para la administración, prevención, y control de los riesgos a los que se encuentran expuestas en el desarrollo de sus actividades.</a:t>
            </a:r>
            <a:r>
              <a:rPr lang="es-ES_tradnl" sz="1200"/>
              <a:t> </a:t>
            </a:r>
            <a:endParaRPr lang="es-SV" sz="1200"/>
          </a:p>
          <a:p>
            <a:r>
              <a:rPr lang="es-ES_tradnl" sz="1200"/>
              <a:t>Elaborar matrices de riesgos que deberá suministrar periódicamente a las áreas de supervisión de la Dirección de Riesgos  y conglomerados y de la Intendencia de Otras Entidades Financieras.</a:t>
            </a:r>
            <a:endParaRPr lang="es-SV" sz="1200"/>
          </a:p>
          <a:p>
            <a:r>
              <a:rPr lang="es-SV" sz="1200"/>
              <a:t>Realizar seguimiento, monitoreo y evaluación del riesgo Crédito, Mercado, Operacional, Operaciones Sospechosas.</a:t>
            </a:r>
          </a:p>
          <a:p>
            <a:r>
              <a:rPr lang="es-SV" sz="1200"/>
              <a:t>E</a:t>
            </a:r>
            <a:r>
              <a:rPr lang="es-ES" sz="1200"/>
              <a:t>mitir opinión sobre los modelos internos de evaluación de riesgos de las  entidades supervisadas.</a:t>
            </a:r>
            <a:endParaRPr lang="es-SV" sz="1200"/>
          </a:p>
          <a:p>
            <a:r>
              <a:rPr lang="es-MX" sz="1200"/>
              <a:t>Coordinar la realización de  auditoría de sistemas  en las diferentes áreas de operación de las entidades  fiscalizadas.        </a:t>
            </a:r>
            <a:endParaRPr lang="es-SV" sz="1200"/>
          </a:p>
          <a:p>
            <a:r>
              <a:rPr lang="es-MX" sz="1200"/>
              <a:t>Coordinar la realización de  auditorías de base de datos, de sistema de cómputo bancario, de ahorro y otras áreas necesarias de evaluar.</a:t>
            </a:r>
            <a:endParaRPr lang="es-SV" sz="1200"/>
          </a:p>
          <a:p>
            <a:r>
              <a:rPr lang="es-MX" sz="1200"/>
              <a:t>Revisar información electrónica y aplicación de cuestionarios y programas de auditorías, de acuerdo al marco normativo de la SSF.</a:t>
            </a:r>
            <a:endParaRPr lang="es-SV" sz="1200"/>
          </a:p>
          <a:p>
            <a:r>
              <a:rPr lang="es-MX" sz="1200"/>
              <a:t>Coordinar la Revisión  y análisis de la  documentación técnica de los sistemas informáticos de los bancos e instituciones sujetas a fiscalización.</a:t>
            </a:r>
            <a:endParaRPr lang="es-SV" sz="1200"/>
          </a:p>
          <a:p>
            <a:r>
              <a:rPr lang="es-MX" sz="1200"/>
              <a:t>Supervisar la evaluación  del control interno del área de informática por cada institución.</a:t>
            </a:r>
            <a:endParaRPr lang="es-SV" sz="1200"/>
          </a:p>
          <a:p>
            <a:r>
              <a:rPr lang="es-MX" sz="1200"/>
              <a:t>Supervisar la evaluación de los sistemas de cómputo para autorizar nuevas entidades financieras.</a:t>
            </a:r>
          </a:p>
          <a:p>
            <a:endParaRPr lang="es-MX" sz="1200"/>
          </a:p>
          <a:p>
            <a:r>
              <a:rPr lang="es-MX" sz="1200" b="1"/>
              <a:t>No. De Empleados: 3</a:t>
            </a:r>
            <a:endParaRPr lang="es-SV" sz="1200" b="1"/>
          </a:p>
          <a:p>
            <a:endParaRPr lang="es-SV" sz="1200" b="1"/>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8610"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Riesgo Mercado y Liquidez </a:t>
            </a:r>
            <a:endParaRPr lang="es-SV" sz="2400" b="1">
              <a:solidFill>
                <a:srgbClr val="10253F"/>
              </a:solidFill>
            </a:endParaRPr>
          </a:p>
        </p:txBody>
      </p:sp>
      <p:sp>
        <p:nvSpPr>
          <p:cNvPr id="68611"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ES_tradnl" sz="1200"/>
              <a:t>planificar, coordinar, supervisar y controlar el seguimiento preventivo de la gestión ó desempeño económico financiero de las entidades sujetas a Supervisión en lo relacionado al riesgo  Mercado y Liquidez.</a:t>
            </a:r>
          </a:p>
          <a:p>
            <a:r>
              <a:rPr lang="es-ES_tradnl" sz="1200"/>
              <a:t>Sus funciones son: </a:t>
            </a:r>
          </a:p>
          <a:p>
            <a:r>
              <a:rPr lang="es-ES" sz="1200"/>
              <a:t>Planificar el trabajo a desarrollar por el Departamento de Riesgo Mercado y Liquidez  en las diferentes entidades supervisadas del sistema financiero;</a:t>
            </a:r>
            <a:endParaRPr lang="es-SV" sz="1200"/>
          </a:p>
          <a:p>
            <a:r>
              <a:rPr lang="es-ES" sz="1200"/>
              <a:t>Coordinar el desarrollo del trabajo a realizar por el Departamento de Riesgo de Mercado y Liquidez en la evaluación y determinación del perfil de riesgo en las entidades supervisadas; </a:t>
            </a:r>
            <a:endParaRPr lang="es-SV" sz="1200"/>
          </a:p>
          <a:p>
            <a:r>
              <a:rPr lang="es-ES" sz="1200"/>
              <a:t>Evaluar el riesgo inherente trimestralmente y  previo a iniciar evaluación de los riesgos, determinando la calificación del mismo.</a:t>
            </a:r>
            <a:endParaRPr lang="es-SV" sz="1200"/>
          </a:p>
          <a:p>
            <a:r>
              <a:rPr lang="es-ES" sz="1200"/>
              <a:t>Evaluar  en las visitas in situ la calidad de la gestión del riesgo, determinando el grado de involucramiento de la Junta Directiva y de la administración Superior en la gestión del riesgo.</a:t>
            </a:r>
            <a:endParaRPr lang="es-SV" sz="1200"/>
          </a:p>
          <a:p>
            <a:r>
              <a:rPr lang="es-ES" sz="1200"/>
              <a:t>Participar en la determinación  del perfil de riesgo de las entidades supervisadas;</a:t>
            </a:r>
            <a:endParaRPr lang="es-SV" sz="1200"/>
          </a:p>
          <a:p>
            <a:r>
              <a:rPr lang="es-ES" sz="1200"/>
              <a:t>Suministrar insumos resultantes de las evaluaciones de gestión del riesgo, a las Superintendencias Adjuntas o a las diferentes Intendencias relacionadas con la supervisión de las entidades sujetas a revisión. </a:t>
            </a:r>
            <a:endParaRPr lang="es-SV" sz="1200"/>
          </a:p>
          <a:p>
            <a:r>
              <a:rPr lang="es-ES_tradnl" sz="1200"/>
              <a:t>Requerir, monitorear y verificar el cumplimiento de la reserva de liquidez a los sujetos obligados a constituir la misma.</a:t>
            </a:r>
            <a:endParaRPr lang="es-SV" sz="1200"/>
          </a:p>
          <a:p>
            <a:r>
              <a:rPr lang="es-ES_tradnl" sz="1200"/>
              <a:t>Desarrollar e implementar  indicadores de alerta para los riesgos de liquidez y mercado, incluir indicadores con componente cualitativo, que fortalezca la evaluación del riesgo inherente de liquidez y mercado.</a:t>
            </a:r>
            <a:endParaRPr lang="es-SV" sz="1200"/>
          </a:p>
          <a:p>
            <a:endParaRPr lang="es-SV" sz="1200" b="1"/>
          </a:p>
          <a:p>
            <a:r>
              <a:rPr lang="es-SV" sz="1200" b="1"/>
              <a:t>No. De Empleados: 5</a:t>
            </a:r>
          </a:p>
          <a:p>
            <a:endParaRPr lang="es-SV" sz="1200" b="1"/>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4000"/>
              <a:t>Auditoría Externa</a:t>
            </a:r>
            <a:endParaRPr lang="es-SV" sz="4000" b="1">
              <a:solidFill>
                <a:srgbClr val="10253F"/>
              </a:solidFill>
            </a:endParaRPr>
          </a:p>
        </p:txBody>
      </p:sp>
      <p:sp>
        <p:nvSpPr>
          <p:cNvPr id="9219"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r>
              <a:rPr lang="es-SV" sz="1200"/>
              <a:t>Su objetivo es </a:t>
            </a:r>
            <a:r>
              <a:rPr lang="es-MX" sz="1200"/>
              <a:t>efectuar revisiones críticas de los procesos contables, financieros, administrativos y operativos y de gestión de la institución a fin de obtener evaluaciones objetivas e independientes que reflejen la efectividad de los sistemas de control interno de la Institución. </a:t>
            </a:r>
            <a:endParaRPr lang="es-SV" sz="1200"/>
          </a:p>
          <a:p>
            <a:r>
              <a:rPr lang="es-SV" sz="1200" b="1"/>
              <a:t>Sus funciones son:</a:t>
            </a:r>
          </a:p>
          <a:p>
            <a:r>
              <a:rPr lang="es-MX" sz="1200"/>
              <a:t>Evaluar el cumplimiento de leyes, normas, reglamentos, instructivos,  políticas internas, y demás regulaciones aplicables a la institución.</a:t>
            </a:r>
            <a:endParaRPr lang="es-SV" sz="1200"/>
          </a:p>
          <a:p>
            <a:r>
              <a:rPr lang="es-MX" sz="1200"/>
              <a:t>Emitir informes para el  Consejo Directivo,  con los resultados obtenidos de las auditorias practicadas en las distintas áreas de la SSF. </a:t>
            </a:r>
            <a:endParaRPr lang="es-SV" sz="1200"/>
          </a:p>
          <a:p>
            <a:r>
              <a:rPr lang="es-MX" sz="1200"/>
              <a:t>Auditar la información  sobre los procedimientos institucionales</a:t>
            </a:r>
            <a:endParaRPr lang="es-SV" sz="1200"/>
          </a:p>
          <a:p>
            <a:r>
              <a:rPr lang="es-MX" sz="1200"/>
              <a:t>Auditar los procesos.</a:t>
            </a:r>
          </a:p>
          <a:p>
            <a:endParaRPr lang="es-MX" sz="1200"/>
          </a:p>
          <a:p>
            <a:endParaRPr lang="es-MX" sz="1200"/>
          </a:p>
          <a:p>
            <a:endParaRPr lang="es-MX" sz="1200"/>
          </a:p>
          <a:p>
            <a:endParaRPr lang="es-MX" sz="1200"/>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9634"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Riesgo  de Crédito</a:t>
            </a:r>
            <a:endParaRPr lang="es-SV" sz="2400" b="1">
              <a:solidFill>
                <a:srgbClr val="10253F"/>
              </a:solidFill>
            </a:endParaRPr>
          </a:p>
        </p:txBody>
      </p:sp>
      <p:sp>
        <p:nvSpPr>
          <p:cNvPr id="69635"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p</a:t>
            </a:r>
            <a:r>
              <a:rPr lang="es-ES_tradnl" sz="1200"/>
              <a:t>lanificar, coordinar, supervisar y controlar el seguimiento preventivo de la gestión ó desempeño económico financiero de las entidades sujetas a Supervisión en lo relacionado al riesgo crédito.</a:t>
            </a:r>
          </a:p>
          <a:p>
            <a:r>
              <a:rPr lang="es-ES_tradnl" sz="1200"/>
              <a:t>Sus funciones son: </a:t>
            </a:r>
          </a:p>
          <a:p>
            <a:r>
              <a:rPr lang="es-ES" sz="1200"/>
              <a:t>Planificar el trabajo a desarrollar por el Departamento de Riesgo Crédito  en las diferentes entidades supervisadas del sistema financiero;</a:t>
            </a:r>
            <a:endParaRPr lang="es-SV" sz="1200"/>
          </a:p>
          <a:p>
            <a:r>
              <a:rPr lang="es-ES" sz="1200"/>
              <a:t>Coordinar el desarrollo del trabajo a realizar por el Departamento de Riesgo de Crédito en la evaluación y determinación del perfil de riesgo en las entidades supervisadas; </a:t>
            </a:r>
            <a:endParaRPr lang="es-SV" sz="1200"/>
          </a:p>
          <a:p>
            <a:r>
              <a:rPr lang="es-ES" sz="1200"/>
              <a:t>Evaluar el riesgo inherente trimestralmente y  previo a iniciar evaluación de los riesgos, determinando la calificación del mismo.</a:t>
            </a:r>
            <a:endParaRPr lang="es-SV" sz="1200"/>
          </a:p>
          <a:p>
            <a:r>
              <a:rPr lang="es-ES" sz="1200"/>
              <a:t>Evaluar  en las visitas in situ la calidad de la gestión del riesgo, determinando el grado de involucramiento de la Junta Directiva y de la administración Superior en la gestión del riesgo.</a:t>
            </a:r>
            <a:endParaRPr lang="es-SV" sz="1200"/>
          </a:p>
          <a:p>
            <a:r>
              <a:rPr lang="es-ES" sz="1200"/>
              <a:t>Participar en la determinación  del perfil de riesgo de las entidades supervisadas;</a:t>
            </a:r>
            <a:endParaRPr lang="es-SV" sz="1200"/>
          </a:p>
          <a:p>
            <a:r>
              <a:rPr lang="es-ES" sz="1200"/>
              <a:t>Suministrar insumos resultantes de las evaluaciones de gestión del riesgo, a las Superintendencias Adjuntas o a las diferentes Intendencias relacionadas con la supervisión de las entidades sujetas a revisión. </a:t>
            </a:r>
            <a:endParaRPr lang="es-SV" sz="1200"/>
          </a:p>
          <a:p>
            <a:r>
              <a:rPr lang="es-ES" sz="1200"/>
              <a:t>Efectuar seguimiento al plan de solución presentado por  cada entidad, resultante de evaluación de la gestión de riesgo efectuada con anterioridad.</a:t>
            </a:r>
            <a:endParaRPr lang="es-SV" sz="1200"/>
          </a:p>
          <a:p>
            <a:r>
              <a:rPr lang="es-ES_tradnl" sz="1200"/>
              <a:t>Efectuar mantenimiento de la Matriz de Riesgo, con base a los cambios de procedimientos y mejoras a la misma, entre otras.</a:t>
            </a:r>
          </a:p>
          <a:p>
            <a:endParaRPr lang="es-ES_tradnl" sz="1200"/>
          </a:p>
          <a:p>
            <a:r>
              <a:rPr lang="es-ES_tradnl" sz="1200" b="1"/>
              <a:t>No. De Empleados: </a:t>
            </a:r>
            <a:r>
              <a:rPr lang="es-SV" sz="1200" b="1"/>
              <a:t> 5</a:t>
            </a:r>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658"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Riesgo Operacional y Tecnológico</a:t>
            </a:r>
            <a:endParaRPr lang="es-SV" sz="2400" b="1">
              <a:solidFill>
                <a:srgbClr val="10253F"/>
              </a:solidFill>
            </a:endParaRPr>
          </a:p>
        </p:txBody>
      </p:sp>
      <p:sp>
        <p:nvSpPr>
          <p:cNvPr id="70659"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ES_tradnl" sz="1200"/>
              <a:t>planificar, coordinar, supervisar y controlar el seguimiento preventivo de la gestión ó desempeño económico financiero de las entidades sujetas a Supervisión en lo relacionado al riesgo  Operacional y Tecnológico.</a:t>
            </a:r>
          </a:p>
          <a:p>
            <a:r>
              <a:rPr lang="es-ES_tradnl" sz="1200"/>
              <a:t>Sus funciones son:</a:t>
            </a:r>
          </a:p>
          <a:p>
            <a:r>
              <a:rPr lang="es-ES" sz="1200"/>
              <a:t>Planificar el trabajo a desarrollar por el Departamento de Riesgo Operacional y Tecnológico  en las diferentes entidades supervisadas del sistema financiero;</a:t>
            </a:r>
            <a:endParaRPr lang="es-SV" sz="1200"/>
          </a:p>
          <a:p>
            <a:r>
              <a:rPr lang="es-ES" sz="1200"/>
              <a:t>Coordinar el desarrollo del trabajo a realizar por el Departamento de Riesgo Operacional y Tecnológico en la evaluación y determinación del perfil de riesgo en las entidades supervisadas; </a:t>
            </a:r>
            <a:endParaRPr lang="es-SV" sz="1200"/>
          </a:p>
          <a:p>
            <a:r>
              <a:rPr lang="es-ES" sz="1200"/>
              <a:t>Evaluar el riesgo inherente trimestralmente y  previo a iniciar evaluación de los riesgos, determinando la calificación del mismo.</a:t>
            </a:r>
            <a:endParaRPr lang="es-SV" sz="1200"/>
          </a:p>
          <a:p>
            <a:r>
              <a:rPr lang="es-ES" sz="1200"/>
              <a:t>Evaluar  en las visitas in situ la calidad de la gestión del riesgo, determinando el grado de involucramiento de la Junta Directiva y de la administración Superior en la gestión del riesgo.</a:t>
            </a:r>
            <a:endParaRPr lang="es-SV" sz="1200"/>
          </a:p>
          <a:p>
            <a:r>
              <a:rPr lang="es-ES" sz="1200"/>
              <a:t>Participar en la determinación  del perfil de riesgo de las entidades supervisadas;</a:t>
            </a:r>
            <a:endParaRPr lang="es-SV" sz="1200"/>
          </a:p>
          <a:p>
            <a:r>
              <a:rPr lang="es-ES" sz="1200"/>
              <a:t>Suministrar insumos resultantes de las evaluaciones de gestión del riesgo, a las Superintendencias Adjuntas o a las diferentes Intendencias relacionadas con la supervisión de las entidades sujetas a revisión. </a:t>
            </a:r>
            <a:endParaRPr lang="es-SV" sz="1200"/>
          </a:p>
          <a:p>
            <a:r>
              <a:rPr lang="es-ES_tradnl" sz="1200"/>
              <a:t>Efectuar seguimiento a los horarios mínimos de atención a los clientes y usuarios de los servicios financieros por parte de las entidades supervisadas del sistema financiero.</a:t>
            </a:r>
            <a:endParaRPr lang="es-SV" sz="1200"/>
          </a:p>
          <a:p>
            <a:r>
              <a:rPr lang="es-ES_tradnl" sz="1200"/>
              <a:t>Realizar  seguimiento a fallas y/o caídas de los sistemas de comunicación de las entidades supervisadas que afecten el normal desarrollo de las operaciones a los clientes y usuarios de los servicios financieros, entre otras.</a:t>
            </a:r>
          </a:p>
          <a:p>
            <a:endParaRPr lang="es-ES_tradnl" sz="1200"/>
          </a:p>
          <a:p>
            <a:r>
              <a:rPr lang="es-ES_tradnl" sz="1200" b="1"/>
              <a:t>No. De Empleados: 20</a:t>
            </a:r>
            <a:endParaRPr lang="es-SV" sz="1200" b="1"/>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682"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Departamento de Riesgo de LA/FT</a:t>
            </a:r>
            <a:endParaRPr lang="es-SV" sz="2400" b="1">
              <a:solidFill>
                <a:srgbClr val="10253F"/>
              </a:solidFill>
            </a:endParaRPr>
          </a:p>
        </p:txBody>
      </p:sp>
      <p:sp>
        <p:nvSpPr>
          <p:cNvPr id="71683"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ES_tradnl" sz="1200"/>
              <a:t>planificar, coordinar, supervisar y controlar el seguimiento preventivo de la gestión ó desempeño económico financiero de las entidades sujetas a Supervisión en lo relacionado al riesgo  de Lavado de Dinero y Financiamiento al Terrorismo.</a:t>
            </a:r>
          </a:p>
          <a:p>
            <a:r>
              <a:rPr lang="es-ES_tradnl" sz="1200" b="1"/>
              <a:t>Sus funciones son:</a:t>
            </a:r>
          </a:p>
          <a:p>
            <a:r>
              <a:rPr lang="es-ES" sz="1200"/>
              <a:t>Planificar el trabajo a desarrollar por el Departamento de Riesgo</a:t>
            </a:r>
            <a:r>
              <a:rPr lang="es-ES_tradnl" sz="1200"/>
              <a:t> de Lavado de Dinero y Financiamiento al Terrorismo</a:t>
            </a:r>
            <a:r>
              <a:rPr lang="es-ES" sz="1200"/>
              <a:t>  en las diferentes entidades supervisadas del sistema financiero;</a:t>
            </a:r>
            <a:endParaRPr lang="es-SV" sz="1200"/>
          </a:p>
          <a:p>
            <a:r>
              <a:rPr lang="es-ES" sz="1200"/>
              <a:t>Coordinar el desarrollo del trabajo a realizar por el Departamento de Riesgo de </a:t>
            </a:r>
            <a:r>
              <a:rPr lang="es-ES_tradnl" sz="1200"/>
              <a:t>Lavado de Dinero y Financiamiento al Terrorismo </a:t>
            </a:r>
            <a:r>
              <a:rPr lang="es-ES" sz="1200"/>
              <a:t>en la evaluación y determinación del perfil de riesgo en las entidades supervisadas; </a:t>
            </a:r>
            <a:endParaRPr lang="es-SV" sz="1200"/>
          </a:p>
          <a:p>
            <a:r>
              <a:rPr lang="es-ES" sz="1200"/>
              <a:t>Evaluar el riesgo inherente trimestralmente y  previo a iniciar evaluación de los riesgos, determinando la calificación del mismo.</a:t>
            </a:r>
            <a:endParaRPr lang="es-SV" sz="1200"/>
          </a:p>
          <a:p>
            <a:r>
              <a:rPr lang="es-ES" sz="1200"/>
              <a:t>Evaluar  en las visitas in situ la calidad de la gestión del riesgo, determinando el grado de involucramiento de la Junta Directiva y de la administración Superior en la gestión del riesgo.</a:t>
            </a:r>
            <a:endParaRPr lang="es-SV" sz="1200"/>
          </a:p>
          <a:p>
            <a:r>
              <a:rPr lang="es-ES" sz="1200"/>
              <a:t>Participar en la determinación  del perfil de riesgo de las entidades supervisadas;</a:t>
            </a:r>
            <a:endParaRPr lang="es-SV" sz="1200"/>
          </a:p>
          <a:p>
            <a:r>
              <a:rPr lang="es-ES" sz="1200"/>
              <a:t>Suministrar insumos resultantes de las evaluaciones de gestión del riesgo, a las Superintendencias Adjuntas o a las diferentes Intendencias relacionadas con la supervisión de las entidades sujetas a revisión. </a:t>
            </a:r>
            <a:endParaRPr lang="es-SV" sz="1200"/>
          </a:p>
          <a:p>
            <a:r>
              <a:rPr lang="es-ES_tradnl" sz="1200"/>
              <a:t>Efectuar seguimiento a los horarios mínimos de atención a los clientes y usuarios de los servicios financieros por parte de las entidades supervisadas del sistema financiero.</a:t>
            </a:r>
            <a:endParaRPr lang="es-SV" sz="1200"/>
          </a:p>
          <a:p>
            <a:r>
              <a:rPr lang="es-ES_tradnl" sz="1200"/>
              <a:t>Realizar evaluaciones de cumplimiento en materia de lavado de dinero y de activos y financiamiento al terrorismo en las instituciones sujetas a nuestra supervisión (Ley, Reglamento, Instructivo, NPB4-41), entre otras.</a:t>
            </a:r>
          </a:p>
          <a:p>
            <a:endParaRPr lang="es-ES_tradnl" sz="1200" b="1"/>
          </a:p>
          <a:p>
            <a:r>
              <a:rPr lang="es-ES_tradnl" sz="1200" b="1"/>
              <a:t>No. De Empleados: 15</a:t>
            </a:r>
            <a:endParaRPr lang="es-SV" sz="1200" b="1"/>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2706"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Dirección de Análisis de Entidades</a:t>
            </a:r>
            <a:endParaRPr lang="es-SV" sz="2400" b="1">
              <a:solidFill>
                <a:srgbClr val="10253F"/>
              </a:solidFill>
            </a:endParaRPr>
          </a:p>
        </p:txBody>
      </p:sp>
      <p:sp>
        <p:nvSpPr>
          <p:cNvPr id="72707"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r>
              <a:rPr lang="es-SV" sz="1200"/>
              <a:t>Su objetivo es </a:t>
            </a:r>
            <a:r>
              <a:rPr lang="es-ES_tradnl" sz="1200"/>
              <a:t>planificar, organizar, coordinar y dirigir las actividades asociadas al Análisis financiero de las entidades integrantes del Sistema Financiero y del sector real, en caso de ser requerido, así como de otras solicitudes, a efecto de brindar el apoyo oportuno al Superintendente del Sistema Financiero, Superintendentes Adjuntos, Directores, Intendentes, Jefes de Departamentos y Otras unidades.</a:t>
            </a:r>
          </a:p>
          <a:p>
            <a:r>
              <a:rPr lang="es-ES_tradnl" sz="1200" b="1"/>
              <a:t>Sus funciones son:</a:t>
            </a:r>
          </a:p>
          <a:p>
            <a:r>
              <a:rPr lang="es-GT" sz="1200"/>
              <a:t>Planificar las actividades con el propósito de alcanzar las metas de forma ordenada y eficiente, en armonía con los objetivos institucionales.</a:t>
            </a:r>
            <a:endParaRPr lang="es-SV" sz="1200"/>
          </a:p>
          <a:p>
            <a:r>
              <a:rPr lang="es-GT" sz="1200"/>
              <a:t>Asignar el trabajo al Jefe del Departamento de Análisis de Entidades, a fin de cubrir los requerimientos solicitados.</a:t>
            </a:r>
            <a:endParaRPr lang="es-SV" sz="1200"/>
          </a:p>
          <a:p>
            <a:r>
              <a:rPr lang="es-ES_tradnl" sz="1200"/>
              <a:t>Revisar y aprobar los informes de </a:t>
            </a:r>
            <a:r>
              <a:rPr lang="es-GT" sz="1200"/>
              <a:t>Análisis financiero, previa revisión del Jefe del Departamento de Análisis de Entidades.</a:t>
            </a:r>
            <a:endParaRPr lang="es-SV" sz="1200"/>
          </a:p>
          <a:p>
            <a:r>
              <a:rPr lang="es-GT" sz="1200"/>
              <a:t>Informar a las autoridades superiores y demás instancias de la Superintendencia sobre incumplimientos legales y prudenciales; así como de los resultados obtenidos de los análisis.</a:t>
            </a:r>
            <a:endParaRPr lang="es-SV" sz="1200"/>
          </a:p>
          <a:p>
            <a:r>
              <a:rPr lang="es-GT" sz="1200"/>
              <a:t>Asegurar la eficiencia y calidad del Análisis financiero.</a:t>
            </a:r>
            <a:endParaRPr lang="es-SV" sz="1200"/>
          </a:p>
          <a:p>
            <a:r>
              <a:rPr lang="es-GT" sz="1200"/>
              <a:t>Diseñar, establecer y solicitar mejoras a los sistemas de Información gerenciales que faciliten el análisis extra situ.</a:t>
            </a:r>
            <a:endParaRPr lang="es-SV" sz="1200"/>
          </a:p>
          <a:p>
            <a:r>
              <a:rPr lang="es-GT" sz="1200"/>
              <a:t>Sostener reuniones periódicas con ejecutivos de las entidades supervisadas, para mejorar el conocimiento de las entidades.</a:t>
            </a:r>
            <a:endParaRPr lang="es-SV" sz="1200"/>
          </a:p>
          <a:p>
            <a:r>
              <a:rPr lang="es-GT" sz="1200"/>
              <a:t>Definir los recursos presupuestarios y humanos para el buen funcionamiento de la Dirección de Análisis de Entidades.</a:t>
            </a:r>
          </a:p>
          <a:p>
            <a:endParaRPr lang="es-GT" sz="1200"/>
          </a:p>
          <a:p>
            <a:r>
              <a:rPr lang="es-SV" sz="1200" b="1"/>
              <a:t>No. De Empleados: 16</a:t>
            </a:r>
            <a:endParaRPr lang="es-GT" sz="1200" b="1"/>
          </a:p>
          <a:p>
            <a:endParaRPr lang="es-SV" sz="1200" b="1"/>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4000"/>
              <a:t>Unidad Ambiental</a:t>
            </a:r>
            <a:endParaRPr lang="es-SV" sz="4000" b="1">
              <a:solidFill>
                <a:srgbClr val="10253F"/>
              </a:solidFill>
            </a:endParaRPr>
          </a:p>
        </p:txBody>
      </p:sp>
      <p:sp>
        <p:nvSpPr>
          <p:cNvPr id="10243"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endParaRPr lang="es-SV" sz="1200"/>
          </a:p>
          <a:p>
            <a:r>
              <a:rPr lang="es-SV" sz="1200"/>
              <a:t>Su objetivo es velar por el cumplimiento de las normas ambientales dentro de la institución y asegurar la necesaria coordinación interinstitucional en la gestión ambiental, bajo los principios de prevención, precaución y buen uso de los recursos naturales.</a:t>
            </a:r>
          </a:p>
          <a:p>
            <a:r>
              <a:rPr lang="es-SV" sz="1200" b="1"/>
              <a:t>Sus funciones son: </a:t>
            </a:r>
          </a:p>
          <a:p>
            <a:r>
              <a:rPr lang="es-SV" sz="1200"/>
              <a:t>Velar por la incorporación de la dimensión ambiental en las políticas, planes, programas, proyectos y acciones dentro de la institución.</a:t>
            </a:r>
          </a:p>
          <a:p>
            <a:r>
              <a:rPr lang="es-SV" sz="1200"/>
              <a:t>Orientar la formulación de una política institucional de gestión ambiental.</a:t>
            </a:r>
          </a:p>
          <a:p>
            <a:r>
              <a:rPr lang="es-SV" sz="1200"/>
              <a:t>Elaborar el plan de gestión ambiental institucional.</a:t>
            </a:r>
          </a:p>
          <a:p>
            <a:r>
              <a:rPr lang="es-SV" sz="1200"/>
              <a:t>Supervisar, coordinar y dar seguimiento a las políticas, planes, programas, proyectos y acciones ambientales dentro de la institución.</a:t>
            </a:r>
          </a:p>
          <a:p>
            <a:r>
              <a:rPr lang="es-SV" sz="1200"/>
              <a:t>Asesorar en materia ambiental al resto de unidades organizativas.</a:t>
            </a:r>
          </a:p>
          <a:p>
            <a:r>
              <a:rPr lang="es-SV" sz="1200"/>
              <a:t>Recopilar y sistematizar la información ambiental dentro de la institución.</a:t>
            </a:r>
          </a:p>
          <a:p>
            <a:r>
              <a:rPr lang="es-SV" sz="1200"/>
              <a:t>Asegurar la necesaria coordinación interinstitucional en la gestión ambiental, de acuerdo a las directrices emitidas por el MARN.</a:t>
            </a:r>
          </a:p>
          <a:p>
            <a:r>
              <a:rPr lang="es-SV" sz="1200"/>
              <a:t>Cumplir con las directrices que emita el MARN para el control y seguimiento de la Evaluación Ambiental;</a:t>
            </a:r>
          </a:p>
          <a:p>
            <a:r>
              <a:rPr lang="es-SV" sz="1200"/>
              <a:t>Garantizar el cumplimiento de las normas y regulaciones ambientales por parte de la institución.</a:t>
            </a:r>
          </a:p>
          <a:p>
            <a:r>
              <a:rPr lang="es-SV" sz="1200"/>
              <a:t>Facilitar la información ambiental para alimentar la base de datos del Sistema de Información Ambiental Nacional;</a:t>
            </a:r>
          </a:p>
          <a:p>
            <a:r>
              <a:rPr lang="es-SV" sz="1200"/>
              <a:t>Asegurar la necesaria coordinación interinstitucional en la gestión ambiental, de acuerdo a las directrices emitidas por el MARN.</a:t>
            </a:r>
          </a:p>
          <a:p>
            <a:endParaRPr lang="es-SV" sz="1200" b="1"/>
          </a:p>
          <a:p>
            <a:r>
              <a:rPr lang="es-SV" sz="1200" b="1"/>
              <a:t>No. De Empleados: 1</a:t>
            </a:r>
            <a:endParaRPr lang="es-MX" sz="1200"/>
          </a:p>
          <a:p>
            <a:endParaRPr lang="es-MX" sz="1200"/>
          </a:p>
          <a:p>
            <a:endParaRPr lang="es-MX" sz="1200"/>
          </a:p>
          <a:p>
            <a:endParaRPr lang="es-MX" sz="1200"/>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4000"/>
              <a:t>Unidad de Género</a:t>
            </a:r>
            <a:endParaRPr lang="es-SV" sz="4000" b="1">
              <a:solidFill>
                <a:srgbClr val="10253F"/>
              </a:solidFill>
            </a:endParaRPr>
          </a:p>
        </p:txBody>
      </p:sp>
      <p:sp>
        <p:nvSpPr>
          <p:cNvPr id="11267"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endParaRPr lang="es-SV" sz="1200"/>
          </a:p>
          <a:p>
            <a:r>
              <a:rPr lang="es-SV" sz="1200"/>
              <a:t>Su objetivo es velar por el cumplimiento efectivo de la normativa nacional de igualdad y equidad de género, garantizando la transversalización e institucionalización de la perspectiva de género en el desempeño de la labor de la Superintendencia.</a:t>
            </a:r>
          </a:p>
          <a:p>
            <a:r>
              <a:rPr lang="es-SV" sz="1200" b="1"/>
              <a:t>Sus funciones son:</a:t>
            </a:r>
          </a:p>
          <a:p>
            <a:r>
              <a:rPr lang="es-ES_tradnl" sz="1200"/>
              <a:t>Asesorar a las autoridades de la Superintendencia en el enfoque de derechos de las mujeres para la toma de decisiones en el campo de su competencia.</a:t>
            </a:r>
            <a:endParaRPr lang="es-SV" sz="1200"/>
          </a:p>
          <a:p>
            <a:r>
              <a:rPr lang="es-SV" sz="1200"/>
              <a:t>Crear mecanismos institucionales para la coordinación y monitoreo de la implementación de la transversalización del principio de igualdad y no discriminación en el quehacer de la Superintendencia.</a:t>
            </a:r>
          </a:p>
          <a:p>
            <a:r>
              <a:rPr lang="es-SV" sz="1200"/>
              <a:t>Elaborar la Política institucional de igualdad y no discriminación de la Superintendencia, su implementación, plan de acción y actividades relacionadas al cumplimiento de la referida política. Todo en coordinación con ISDEMU, organismo rector en el tema.</a:t>
            </a:r>
          </a:p>
          <a:p>
            <a:r>
              <a:rPr lang="es-SV" sz="1200"/>
              <a:t>Incorporar la perspectiva de género en procedimientos, manuales e instructivos a nivel interno, incluyendo aquellos que se refieran a la presentación de servicios o atención al público que proporciona la Superintendencia.</a:t>
            </a:r>
          </a:p>
          <a:p>
            <a:r>
              <a:rPr lang="es-SV" sz="1200"/>
              <a:t>Impulsar la desagregación por género de la información estadística con que cuenta esta Superintendencia, que servirá de insumo para el Sistema de Estadísticas y Monitoreo de Igualdad y de fuente importante de información para la generación de políticas públicas.</a:t>
            </a:r>
          </a:p>
          <a:p>
            <a:r>
              <a:rPr lang="es-SV" sz="1200"/>
              <a:t>Apoyar en la inclusión del enfoque de equidad de género tanto en el plano de la cultura y clima organizacional.</a:t>
            </a:r>
          </a:p>
          <a:p>
            <a:r>
              <a:rPr lang="es-SV" sz="1200"/>
              <a:t>Coordinar la promoción y difusión de campañas de concientización y sensibilización sobre la importancia de la igualdad de género y la no discriminación. Así como de la difusión de la Ley de Igualdad Equidad y Erradicación de la Discriminación contra las Mujeres (LIE).</a:t>
            </a:r>
          </a:p>
          <a:p>
            <a:r>
              <a:rPr lang="es-SV" sz="1200"/>
              <a:t>Coordinar alianzas interinstitucionales, con organismos nacionales e internacionales que velan por los derechos humanos y equidad entre hombres y mujeres.</a:t>
            </a:r>
          </a:p>
          <a:p>
            <a:r>
              <a:rPr lang="es-SV" sz="1200"/>
              <a:t>Otras consideradas necesarias de acuerdo a las competencias y normas institucionales</a:t>
            </a:r>
          </a:p>
          <a:p>
            <a:endParaRPr lang="es-SV" sz="1200" b="1"/>
          </a:p>
          <a:p>
            <a:r>
              <a:rPr lang="es-SV" sz="1200" b="1"/>
              <a:t>No. De Empleados: 1</a:t>
            </a:r>
          </a:p>
          <a:p>
            <a:endParaRPr lang="es-MX" sz="1200"/>
          </a:p>
          <a:p>
            <a:endParaRPr lang="es-MX" sz="1200"/>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9 Título"/>
          <p:cNvSpPr txBox="1">
            <a:spLocks/>
          </p:cNvSpPr>
          <p:nvPr/>
        </p:nvSpPr>
        <p:spPr bwMode="auto">
          <a:xfrm>
            <a:off x="3092450" y="842963"/>
            <a:ext cx="5638800" cy="698500"/>
          </a:xfrm>
          <a:prstGeom prst="rect">
            <a:avLst/>
          </a:prstGeom>
          <a:noFill/>
          <a:ln w="9525">
            <a:noFill/>
            <a:miter lim="800000"/>
            <a:headEnd/>
            <a:tailEnd/>
          </a:ln>
        </p:spPr>
        <p:txBody>
          <a:bodyPr anchor="ctr"/>
          <a:lstStyle/>
          <a:p>
            <a:pPr algn="r" eaLnBrk="0" hangingPunct="0"/>
            <a:r>
              <a:rPr lang="es-SV" sz="2400"/>
              <a:t>Superintendencia Adjunta de Bancos, Aseguradoras y Otras Entidades Financieras</a:t>
            </a:r>
            <a:endParaRPr lang="es-SV" sz="2400" b="1">
              <a:solidFill>
                <a:srgbClr val="10253F"/>
              </a:solidFill>
            </a:endParaRPr>
          </a:p>
        </p:txBody>
      </p:sp>
      <p:sp>
        <p:nvSpPr>
          <p:cNvPr id="12291" name="9 Título"/>
          <p:cNvSpPr txBox="1">
            <a:spLocks/>
          </p:cNvSpPr>
          <p:nvPr/>
        </p:nvSpPr>
        <p:spPr bwMode="auto">
          <a:xfrm>
            <a:off x="901700" y="1776413"/>
            <a:ext cx="7829550" cy="4810125"/>
          </a:xfrm>
          <a:prstGeom prst="rect">
            <a:avLst/>
          </a:prstGeom>
          <a:noFill/>
          <a:ln w="9525">
            <a:noFill/>
            <a:miter lim="800000"/>
            <a:headEnd/>
            <a:tailEnd/>
          </a:ln>
        </p:spPr>
        <p:txBody>
          <a:bodyPr anchor="ctr"/>
          <a:lstStyle/>
          <a:p>
            <a:endParaRPr lang="es-SV" sz="1200"/>
          </a:p>
          <a:p>
            <a:endParaRPr lang="es-SV" sz="1200"/>
          </a:p>
          <a:p>
            <a:endParaRPr lang="es-SV" sz="1200"/>
          </a:p>
          <a:p>
            <a:endParaRPr lang="es-SV" sz="1200"/>
          </a:p>
          <a:p>
            <a:endParaRPr lang="es-SV" sz="1200"/>
          </a:p>
          <a:p>
            <a:r>
              <a:rPr lang="es-ES" sz="1200"/>
              <a:t>Su objetivo es planificar, impulsar y coordinar la realización de auditorías en los bancos y conglomerados financieros vigilados, auditorias que permitan determinar que las entidades individuales ó Conglomerado Financiero cumple con la normativa vigente y que el riesgo de sus operaciones está controlado. </a:t>
            </a:r>
          </a:p>
          <a:p>
            <a:r>
              <a:rPr lang="es-ES" sz="1200" b="1"/>
              <a:t>Sus funciones son:</a:t>
            </a:r>
          </a:p>
          <a:p>
            <a:r>
              <a:rPr lang="es-ES" sz="1200"/>
              <a:t>-Planificar la actividad supervisora e inspectora de la Intendencia de Bancos y Conglomerados, Intendencia de Seguros e Intendencia de Inclusión Financiera y Otras Entidades. </a:t>
            </a:r>
            <a:endParaRPr lang="es-SV" sz="1200"/>
          </a:p>
          <a:p>
            <a:r>
              <a:rPr lang="es-ES" sz="1200"/>
              <a:t>Supervisar el cumplimiento de las políticas y normas de gobierno corporativo de las entidades vigiladas </a:t>
            </a:r>
            <a:endParaRPr lang="es-SV" sz="1200"/>
          </a:p>
          <a:p>
            <a:r>
              <a:rPr lang="es-ES" sz="1200"/>
              <a:t>Evaluar los estados financieros y la demás información consolidada presentada por las entidades supervisadas responsables de la consolidación de los estados financieros, o sobre las operaciones de un conglomerado. </a:t>
            </a:r>
            <a:endParaRPr lang="es-SV" sz="1200"/>
          </a:p>
          <a:p>
            <a:r>
              <a:rPr lang="es-ES" sz="1200"/>
              <a:t>Emitir las propuestas de resoluciones previas para las entidades supervisadas que procedan en los casos en que así lo establezca la ley.</a:t>
            </a:r>
          </a:p>
          <a:p>
            <a:r>
              <a:rPr lang="es-ES" sz="1200"/>
              <a:t>Las demás necesarias para el logro de los objetivos institucionales.</a:t>
            </a:r>
            <a:endParaRPr lang="es-SV" sz="1200"/>
          </a:p>
          <a:p>
            <a:endParaRPr lang="es-SV" sz="1200" b="1"/>
          </a:p>
          <a:p>
            <a:endParaRPr lang="es-SV" sz="1200" b="1"/>
          </a:p>
          <a:p>
            <a:r>
              <a:rPr lang="es-SV" sz="1200" b="1"/>
              <a:t>No. De Empleados: 2</a:t>
            </a:r>
          </a:p>
          <a:p>
            <a:endParaRPr lang="es-MX" sz="1200"/>
          </a:p>
          <a:p>
            <a:endParaRPr lang="es-MX" sz="1200"/>
          </a:p>
          <a:p>
            <a:endParaRPr lang="es-MX" sz="1200"/>
          </a:p>
          <a:p>
            <a:endParaRPr lang="es-SV" sz="1200"/>
          </a:p>
          <a:p>
            <a:endParaRPr lang="es-ES" sz="1200"/>
          </a:p>
          <a:p>
            <a:pPr eaLnBrk="0" hangingPunct="0"/>
            <a:endParaRPr lang="es-SV" sz="2000" b="1">
              <a:solidFill>
                <a:srgbClr val="10253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0"/>
          </a:schemeClr>
        </a:solidFill>
        <a:ln>
          <a:noFill/>
        </a:ln>
      </a:spPr>
      <a:bodyPr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37F2CC488FFB428594C34164CC56F6" ma:contentTypeVersion="1" ma:contentTypeDescription="Create a new document." ma:contentTypeScope="" ma:versionID="ad325abc6566b99d7266145ecb9259de">
  <xsd:schema xmlns:xsd="http://www.w3.org/2001/XMLSchema" xmlns:xs="http://www.w3.org/2001/XMLSchema" xmlns:p="http://schemas.microsoft.com/office/2006/metadata/properties" xmlns:ns2="6d8f4dd8-17bc-42c6-af85-d70186be95e1" targetNamespace="http://schemas.microsoft.com/office/2006/metadata/properties" ma:root="true" ma:fieldsID="3eebab1e3d0a8fcef7098b31efb9b474" ns2:_="">
    <xsd:import namespace="6d8f4dd8-17bc-42c6-af85-d70186be95e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8f4dd8-17bc-42c6-af85-d70186be95e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72A528B-92BD-420B-BAE0-316046AD1E51}">
  <ds:schemaRefs>
    <ds:schemaRef ds:uri="http://schemas.microsoft.com/sharepoint/v3/contenttype/forms"/>
  </ds:schemaRefs>
</ds:datastoreItem>
</file>

<file path=customXml/itemProps2.xml><?xml version="1.0" encoding="utf-8"?>
<ds:datastoreItem xmlns:ds="http://schemas.openxmlformats.org/officeDocument/2006/customXml" ds:itemID="{18D64161-91C9-4902-8678-300C1124A8DD}">
  <ds:schemaRefs>
    <ds:schemaRef ds:uri="http://schemas.microsoft.com/office/2006/metadata/properties"/>
  </ds:schemaRefs>
</ds:datastoreItem>
</file>

<file path=customXml/itemProps3.xml><?xml version="1.0" encoding="utf-8"?>
<ds:datastoreItem xmlns:ds="http://schemas.openxmlformats.org/officeDocument/2006/customXml" ds:itemID="{F966C1A3-6C90-44CB-BC25-9316E8941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8f4dd8-17bc-42c6-af85-d70186be95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A05BBB8-5602-4E00-B747-35AC86C6CB22}">
  <ds:schemaRefs>
    <ds:schemaRef ds:uri="http://schemas.microsoft.com/office/2006/metadata/longProperties"/>
  </ds:schemaRefs>
</ds:datastoreItem>
</file>

<file path=customXml/itemProps5.xml><?xml version="1.0" encoding="utf-8"?>
<ds:datastoreItem xmlns:ds="http://schemas.openxmlformats.org/officeDocument/2006/customXml" ds:itemID="{01BEA810-973D-4A6D-A14D-3B77CFBF2E5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549</TotalTime>
  <Words>13270</Words>
  <Application>Microsoft Office PowerPoint</Application>
  <PresentationFormat>Presentación en pantalla (4:3)</PresentationFormat>
  <Paragraphs>1276</Paragraphs>
  <Slides>63</Slides>
  <Notes>0</Notes>
  <HiddenSlides>0</HiddenSlides>
  <MMClips>0</MMClips>
  <ScaleCrop>false</ScaleCrop>
  <HeadingPairs>
    <vt:vector size="6" baseType="variant">
      <vt:variant>
        <vt:lpstr>Tema</vt:lpstr>
      </vt:variant>
      <vt:variant>
        <vt:i4>3</vt:i4>
      </vt:variant>
      <vt:variant>
        <vt:lpstr>Títulos de diapositiva</vt:lpstr>
      </vt:variant>
      <vt:variant>
        <vt:i4>63</vt:i4>
      </vt:variant>
      <vt:variant>
        <vt:lpstr>Presentaciones personalizadas</vt:lpstr>
      </vt:variant>
      <vt:variant>
        <vt:i4>12</vt:i4>
      </vt:variant>
    </vt:vector>
  </HeadingPairs>
  <TitlesOfParts>
    <vt:vector size="78" baseType="lpstr">
      <vt:lpstr>Tema predeterminado</vt:lpstr>
      <vt:lpstr>1_Diseño personalizado</vt:lpstr>
      <vt:lpstr>Diseño personalizado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Dirección de Atención al Usuario del Sistema Financiero</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Consejo Directivo</vt:lpstr>
      <vt:lpstr>SUPERINTENDENTE</vt:lpstr>
      <vt:lpstr>AI</vt:lpstr>
      <vt:lpstr>AE</vt:lpstr>
      <vt:lpstr>UA</vt:lpstr>
      <vt:lpstr>UG</vt:lpstr>
      <vt:lpstr>SABAO</vt:lpstr>
      <vt:lpstr>19</vt:lpstr>
      <vt:lpstr>19_</vt:lpstr>
      <vt:lpstr>10_</vt:lpstr>
      <vt:lpstr>11</vt:lpstr>
      <vt:lpstr>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Veronica</dc:creator>
  <cp:lastModifiedBy>coportillo</cp:lastModifiedBy>
  <cp:revision>75</cp:revision>
  <dcterms:created xsi:type="dcterms:W3CDTF">2019-01-21T21:32:53Z</dcterms:created>
  <dcterms:modified xsi:type="dcterms:W3CDTF">2019-05-17T16:13:59Z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FEWSZ36DM6JA-34-949</vt:lpwstr>
  </property>
  <property fmtid="{D5CDD505-2E9C-101B-9397-08002B2CF9AE}" pid="3" name="_dlc_DocIdItemGuid">
    <vt:lpwstr>0bec1b4d-1c6d-40b6-959c-31a19d54b76a</vt:lpwstr>
  </property>
  <property fmtid="{D5CDD505-2E9C-101B-9397-08002B2CF9AE}" pid="4" name="_dlc_DocIdUrl">
    <vt:lpwstr>http://portalinterno.ssf.gob/sites/AreasApoyo/sitioPublico/_layouts/DocIdRedir.aspx?ID=FEWSZ36DM6JA-34-949, FEWSZ36DM6JA-34-949</vt:lpwstr>
  </property>
</Properties>
</file>