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8"/>
  </p:notesMasterIdLst>
  <p:sldIdLst>
    <p:sldId id="296" r:id="rId2"/>
    <p:sldId id="314" r:id="rId3"/>
    <p:sldId id="268" r:id="rId4"/>
    <p:sldId id="298" r:id="rId5"/>
    <p:sldId id="299" r:id="rId6"/>
    <p:sldId id="297" r:id="rId7"/>
    <p:sldId id="310" r:id="rId8"/>
    <p:sldId id="311" r:id="rId9"/>
    <p:sldId id="312" r:id="rId10"/>
    <p:sldId id="313" r:id="rId11"/>
    <p:sldId id="300" r:id="rId12"/>
    <p:sldId id="301" r:id="rId13"/>
    <p:sldId id="302" r:id="rId14"/>
    <p:sldId id="303" r:id="rId15"/>
    <p:sldId id="304" r:id="rId16"/>
    <p:sldId id="305" r:id="rId1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B63"/>
    <a:srgbClr val="00A0CF"/>
    <a:srgbClr val="011B37"/>
    <a:srgbClr val="BDCF19"/>
    <a:srgbClr val="188DC9"/>
    <a:srgbClr val="C6D2E6"/>
    <a:srgbClr val="83A6B5"/>
    <a:srgbClr val="13509C"/>
    <a:srgbClr val="6989DA"/>
    <a:srgbClr val="8DA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00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BD97-BE5F-4730-B2C1-D56C142C8CE7}" type="datetimeFigureOut">
              <a:rPr lang="es-SV" smtClean="0"/>
              <a:t>15/04/2019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5B92E-A295-4F14-8BD8-F6CB883FFF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327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5936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818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5035D-8F42-4BE4-B203-8BC74214FF8A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15669-EB8C-4C73-994B-9C09EA94D170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7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3A818-FAA5-4CCB-A5F1-533512AB2F7A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E396F-2A6E-4C98-ABEF-C96CC183B177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5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08DD3-C53B-476B-8670-EDFE5A251303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DB5F3-88B4-448A-A65A-FD951CD1B691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7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00" y="-29528"/>
            <a:ext cx="9183370" cy="688752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8575" y="2198370"/>
            <a:ext cx="6546850" cy="1362075"/>
          </a:xfrm>
        </p:spPr>
        <p:txBody>
          <a:bodyPr anchor="ctr">
            <a:normAutofit/>
          </a:bodyPr>
          <a:lstStyle>
            <a:lvl1pPr algn="ctr">
              <a:defRPr sz="4400" b="1" cap="all">
                <a:solidFill>
                  <a:srgbClr val="13509C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168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16827-CB55-478B-AEC4-5E0E8A765E51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B1547-66CC-4980-BC09-E7A6FAE5AE00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36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E56C5-F176-4AC1-96A3-3E53E34369DF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C110C-F0CE-44A7-8197-63B6916471EB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95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B0163-EB7D-4A45-81F3-1678D06F63A9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93D5C-58F1-407A-811F-55B90DB8282E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6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84383-0B36-4B27-AE7C-08E9DD4F8F30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2C5A-CCB2-4CDD-99AC-8494DA9E2D1D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9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7F0DD-2DBB-4629-A389-38F8534EF6B7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856A3-BA06-4321-BFC4-65C9D3137AC6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61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AFAB1-69EE-41FC-8D87-719AB846FA53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D959A-D184-437B-9CE2-F3389BD62DF5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66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07C2-F54D-411F-B8EE-7E9CBF9F583E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3B44F-1873-4499-B73E-4950F76B5F78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30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A68AF-3851-4C65-9D8F-20CB3DD7A921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70A7-C74B-4E8B-B077-6E99134A8F1D}" type="slidenum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24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C5B3B712-939C-46AD-89B9-99C4433F32CA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15/04/2019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E79B5924-C8D6-46C7-9045-374C4E28DD02}" type="slidenum">
              <a:rPr lang="es-SV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‹Nº›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2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51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3" Type="http://schemas.openxmlformats.org/officeDocument/2006/relationships/slide" Target="slide11.xml"/><Relationship Id="rId7" Type="http://schemas.openxmlformats.org/officeDocument/2006/relationships/slide" Target="slide5.xml"/><Relationship Id="rId12" Type="http://schemas.openxmlformats.org/officeDocument/2006/relationships/slide" Target="slide6.xml"/><Relationship Id="rId2" Type="http://schemas.openxmlformats.org/officeDocument/2006/relationships/notesSlide" Target="../notesSlides/notesSlide1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4.xml"/><Relationship Id="rId11" Type="http://schemas.openxmlformats.org/officeDocument/2006/relationships/slide" Target="slide8.xml"/><Relationship Id="rId5" Type="http://schemas.openxmlformats.org/officeDocument/2006/relationships/slide" Target="slide3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4" Type="http://schemas.openxmlformats.org/officeDocument/2006/relationships/slide" Target="slide12.xml"/><Relationship Id="rId9" Type="http://schemas.openxmlformats.org/officeDocument/2006/relationships/slide" Target="slide7.xml"/><Relationship Id="rId1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424936" cy="316835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  <a:t>UNIDAD TÉCNICA EJECUTIVA </a:t>
            </a:r>
            <a:br>
              <a:rPr lang="es-MX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</a:br>
            <a:r>
              <a:rPr lang="es-MX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  <a:t>DEL SECTOR DE JUSTICIA</a:t>
            </a:r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  <a:t/>
            </a:r>
            <a:b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</a:br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  <a:t/>
            </a:r>
            <a:b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</a:br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  <a:t/>
            </a:r>
            <a:b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</a:br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  <a:t>                  ESTRUCTURA ORGANIZATIVA</a:t>
            </a:r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  <a:t/>
            </a:r>
            <a:b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</a:br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ill Sans MT" pitchFamily="34" charset="0"/>
              </a:rPr>
              <a:t>                 2018</a:t>
            </a:r>
            <a:endParaRPr lang="es-SV" sz="2800" b="1" strike="sng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7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45774"/>
            <a:ext cx="9144000" cy="874643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Área de Protección </a:t>
            </a:r>
            <a:b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 Víctimas y Testigos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343382"/>
            <a:ext cx="813749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Administra el Programa de Protección de Víctimas y Testigos, creado en apoyo del sistema de justicia para dar protección y atención a las personas que en calidad de víctimas o como testigos, colaboren en los procesos judiciales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s-SV" sz="1600" b="1" dirty="0">
              <a:latin typeface="Century Gothic" panose="020B0502020202020204" pitchFamily="34" charset="0"/>
            </a:endParaRP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Área de Protección de Víctimas y Testigos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</a:t>
            </a: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empleados en total del área. (Incluyendo las 4 zonas) </a:t>
            </a:r>
            <a:endParaRPr lang="es-ES" b="1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279426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89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45774"/>
            <a:ext cx="9144000" cy="78187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Departamento de Informática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051838"/>
            <a:ext cx="81374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Apoyar de forma directa a las dependencias que conforman la UTE, así como también coordinar el apoyo técnico entre las instituciones que conforman el Sector de Justicia, mediante la asistencia técnica en informática y el desarrollo de aplicaciones de dicha materia, que vuelvan más eficiente la labor, tanto técnica como administrativa, por medio de la tecnología informática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Gerente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Departamento de Informática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0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2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45774"/>
            <a:ext cx="9144000" cy="78187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Departamento Administrativo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051838"/>
            <a:ext cx="8137497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sz="1700" dirty="0">
                <a:latin typeface="Century Gothic" panose="020B0502020202020204" pitchFamily="34" charset="0"/>
              </a:rPr>
              <a:t>Administrar los recursos humanos, materiales y el activo fijo institucional, para el cumplimiento de las metas y objetivos establecidos en el plan de trabajo, proveyendo de todos los servicios administrativos y generales a las diferentes unidades organizativas de la entidad, así como proponer a la Dirección General, normas y procedimientos que conduzcan a mantener un buen control interno en apego a la normativa legal vigente.</a:t>
            </a:r>
            <a:endParaRPr lang="es-SV" sz="17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Gerente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Departamento Administrativo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5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8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94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45774"/>
            <a:ext cx="9144000" cy="78187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Unidad Financiera Institucional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051838"/>
            <a:ext cx="813749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Coordinar, asesorar, dirigir y supervisar las actividades financieras del Ciclo Presupuestario, velando por el cumplimiento de las normas y reglamentos definidos por el Sistema de Administración Financiera Integrada.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Jefe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Unidad Financiera Institucional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LAIP</a:t>
            </a: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2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5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40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45774"/>
            <a:ext cx="9144000" cy="781877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Unidad de Adquisiciones y </a:t>
            </a:r>
            <a:b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Contrataciones Institucional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369886"/>
            <a:ext cx="81374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Proveer de los bienes y servicios o suministros para dar continuidad y facilitar el funcionamiento operativo de la Unidad Técnica Ejecutiva. </a:t>
            </a:r>
            <a:endParaRPr lang="es-SV" dirty="0" smtClean="0">
              <a:latin typeface="Century Gothic" panose="020B0502020202020204" pitchFamily="34" charset="0"/>
            </a:endParaRPr>
          </a:p>
          <a:p>
            <a:pPr algn="just"/>
            <a:endParaRPr lang="es-SV" dirty="0">
              <a:latin typeface="Century Gothic" panose="020B0502020202020204" pitchFamily="34" charset="0"/>
            </a:endParaRP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Jefa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Unidad de Adquisiciones y Contrataciones Institucional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1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2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4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45774"/>
            <a:ext cx="9144000" cy="901148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Unidad de Acceso a la </a:t>
            </a:r>
            <a:b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Información Pública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369886"/>
            <a:ext cx="813749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Garantizar el derecho de acceso de toda persona a la información pública y velar por el cumplimiento de la Ley de Acceso a la Información Pública, a fin de fortalecer la transparencia de la gestión institucional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s-SV" dirty="0">
              <a:latin typeface="Century Gothic" panose="020B0502020202020204" pitchFamily="34" charset="0"/>
            </a:endParaRP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Oficial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Información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1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1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73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28866"/>
            <a:ext cx="9144000" cy="89155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Unidad de Género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20" y="1197610"/>
            <a:ext cx="787527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Velar por la protección y promoción de los Derechos Humanos de las mujeres y de las disposiciones legales relacionadas; asistir técnicamente para la aplicación del Principio de Transversalidad en las actuaciones tanto internas como externas que la institución realice; así mismo fomentar la aplicación y operatividad de toda la normativa especializada en derechos de mujeres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</a:t>
            </a:r>
            <a:r>
              <a:rPr lang="es-MX" dirty="0" smtClean="0">
                <a:latin typeface="Century Gothic" panose="020B0502020202020204" pitchFamily="34" charset="0"/>
              </a:rPr>
              <a:t>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  <a:endParaRPr lang="es-ES" b="1" dirty="0" smtClean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Jefa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Unidad de Genero.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b="1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</a:t>
            </a: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1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82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6" name="69 Rectángulo">
            <a:hlinkClick r:id="" action="ppaction://noaction" highlightClick="1"/>
          </p:cNvPr>
          <p:cNvSpPr/>
          <p:nvPr/>
        </p:nvSpPr>
        <p:spPr>
          <a:xfrm>
            <a:off x="4918527" y="4260580"/>
            <a:ext cx="1309995" cy="37548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000" dirty="0" smtClean="0">
                <a:solidFill>
                  <a:schemeClr val="tx1"/>
                </a:solidFill>
              </a:rPr>
              <a:t> </a:t>
            </a:r>
            <a:r>
              <a:rPr lang="es-SV" sz="900" dirty="0" smtClean="0">
                <a:solidFill>
                  <a:schemeClr val="tx1"/>
                </a:solidFill>
                <a:hlinkClick r:id="rId3" action="ppaction://hlinksldjump"/>
              </a:rPr>
              <a:t>DEPARTAMENTO DE INFORMÁTICA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47" name="70 Rectángulo">
            <a:hlinkClick r:id="" action="ppaction://noaction" highlightClick="1"/>
          </p:cNvPr>
          <p:cNvSpPr/>
          <p:nvPr/>
        </p:nvSpPr>
        <p:spPr>
          <a:xfrm>
            <a:off x="3240632" y="4238477"/>
            <a:ext cx="1163637" cy="37548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hlinkClick r:id="rId4" action="ppaction://hlinksldjump"/>
              </a:rPr>
              <a:t> DEPARTAMENTO ADMINISTRATIVO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cxnSp>
        <p:nvCxnSpPr>
          <p:cNvPr id="48" name="71 Conector recto"/>
          <p:cNvCxnSpPr/>
          <p:nvPr/>
        </p:nvCxnSpPr>
        <p:spPr>
          <a:xfrm>
            <a:off x="3830403" y="4019513"/>
            <a:ext cx="1743121" cy="1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2 Grupo"/>
          <p:cNvGrpSpPr/>
          <p:nvPr/>
        </p:nvGrpSpPr>
        <p:grpSpPr>
          <a:xfrm>
            <a:off x="967409" y="457822"/>
            <a:ext cx="6973118" cy="3417908"/>
            <a:chOff x="-44592" y="67356"/>
            <a:chExt cx="8654426" cy="3975791"/>
          </a:xfrm>
        </p:grpSpPr>
        <p:grpSp>
          <p:nvGrpSpPr>
            <p:cNvPr id="19" name="153 Grupo"/>
            <p:cNvGrpSpPr/>
            <p:nvPr/>
          </p:nvGrpSpPr>
          <p:grpSpPr>
            <a:xfrm>
              <a:off x="-44592" y="67356"/>
              <a:ext cx="7975764" cy="3074617"/>
              <a:chOff x="-44592" y="417315"/>
              <a:chExt cx="7975764" cy="3074617"/>
            </a:xfrm>
          </p:grpSpPr>
          <p:cxnSp>
            <p:nvCxnSpPr>
              <p:cNvPr id="32" name="49 Conector recto"/>
              <p:cNvCxnSpPr/>
              <p:nvPr/>
            </p:nvCxnSpPr>
            <p:spPr>
              <a:xfrm>
                <a:off x="-44592" y="3491626"/>
                <a:ext cx="7975764" cy="30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146 Grupo"/>
              <p:cNvGrpSpPr/>
              <p:nvPr/>
            </p:nvGrpSpPr>
            <p:grpSpPr>
              <a:xfrm>
                <a:off x="3428992" y="417315"/>
                <a:ext cx="2214578" cy="3059201"/>
                <a:chOff x="3428992" y="417315"/>
                <a:chExt cx="2214578" cy="3059201"/>
              </a:xfrm>
            </p:grpSpPr>
            <p:sp>
              <p:nvSpPr>
                <p:cNvPr id="34" name="51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428992" y="417315"/>
                  <a:ext cx="2214578" cy="42862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r>
                    <a:rPr lang="es-SV" sz="1000" dirty="0" smtClean="0">
                      <a:solidFill>
                        <a:schemeClr val="tx1"/>
                      </a:solidFill>
                      <a:hlinkClick r:id="rId5" action="ppaction://hlinksldjump"/>
                    </a:rPr>
                    <a:t>COMISIÓN COORDINADORA DEL SECTOR DE JUSTICIA</a:t>
                  </a:r>
                  <a:endParaRPr lang="es-SV" sz="10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52 Rectángulo"/>
                <p:cNvSpPr/>
                <p:nvPr/>
              </p:nvSpPr>
              <p:spPr>
                <a:xfrm>
                  <a:off x="3428992" y="1643050"/>
                  <a:ext cx="2214577" cy="42862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r>
                    <a:rPr lang="es-SV" sz="1000" dirty="0" smtClean="0">
                      <a:solidFill>
                        <a:schemeClr val="tx1"/>
                      </a:solidFill>
                      <a:hlinkClick r:id="rId6" action="ppaction://hlinksldjump"/>
                    </a:rPr>
                    <a:t>DIRECCIÓN GENERAL</a:t>
                  </a:r>
                  <a:endParaRPr lang="es-SV" sz="10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53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428992" y="2396323"/>
                  <a:ext cx="2214577" cy="42862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r>
                    <a:rPr lang="es-SV" sz="1000" dirty="0" smtClean="0">
                      <a:solidFill>
                        <a:schemeClr val="tx1"/>
                      </a:solidFill>
                      <a:hlinkClick r:id="rId7" action="ppaction://hlinksldjump"/>
                    </a:rPr>
                    <a:t>SUBDIRECCIÓN GENERAL</a:t>
                  </a:r>
                  <a:endParaRPr lang="es-SV" sz="1000" dirty="0" smtClean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7" name="54 Conector recto"/>
                <p:cNvCxnSpPr>
                  <a:stCxn id="34" idx="2"/>
                  <a:endCxn id="35" idx="0"/>
                </p:cNvCxnSpPr>
                <p:nvPr/>
              </p:nvCxnSpPr>
              <p:spPr>
                <a:xfrm rot="5400000">
                  <a:off x="4137728" y="1244496"/>
                  <a:ext cx="797107" cy="1588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55 Conector recto"/>
                <p:cNvCxnSpPr>
                  <a:stCxn id="35" idx="2"/>
                </p:cNvCxnSpPr>
                <p:nvPr/>
              </p:nvCxnSpPr>
              <p:spPr>
                <a:xfrm flipH="1">
                  <a:off x="4535486" y="2071679"/>
                  <a:ext cx="795" cy="292104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56 Conector recto"/>
                <p:cNvCxnSpPr>
                  <a:stCxn id="36" idx="2"/>
                </p:cNvCxnSpPr>
                <p:nvPr/>
              </p:nvCxnSpPr>
              <p:spPr>
                <a:xfrm flipH="1">
                  <a:off x="4535486" y="2824951"/>
                  <a:ext cx="794" cy="651565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" name="143 Grupo"/>
            <p:cNvGrpSpPr/>
            <p:nvPr/>
          </p:nvGrpSpPr>
          <p:grpSpPr>
            <a:xfrm>
              <a:off x="7252512" y="3141973"/>
              <a:ext cx="1357322" cy="901174"/>
              <a:chOff x="7323950" y="3480643"/>
              <a:chExt cx="1357322" cy="901174"/>
            </a:xfrm>
          </p:grpSpPr>
          <p:sp>
            <p:nvSpPr>
              <p:cNvPr id="30" name="41 Rectángulo">
                <a:hlinkClick r:id="" action="ppaction://noaction" highlightClick="1"/>
              </p:cNvPr>
              <p:cNvSpPr/>
              <p:nvPr/>
            </p:nvSpPr>
            <p:spPr>
              <a:xfrm>
                <a:off x="7323950" y="3693869"/>
                <a:ext cx="1357322" cy="6879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50800" dir="5400000" algn="ctr" rotWithShape="0">
                  <a:schemeClr val="bg1">
                    <a:lumMod val="8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s-SV" sz="900" dirty="0" smtClean="0">
                    <a:solidFill>
                      <a:schemeClr val="tx1"/>
                    </a:solidFill>
                    <a:hlinkClick r:id="rId8" action="ppaction://hlinksldjump"/>
                  </a:rPr>
                  <a:t>ÁREA DE PROTECCIÓN DE VÍSTIMAS Y TESTIGOS</a:t>
                </a:r>
                <a:endParaRPr lang="es-SV" sz="900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1" name="48 Conector recto"/>
              <p:cNvCxnSpPr/>
              <p:nvPr/>
            </p:nvCxnSpPr>
            <p:spPr>
              <a:xfrm>
                <a:off x="8002610" y="3480643"/>
                <a:ext cx="0" cy="241929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134 Grupo"/>
            <p:cNvGrpSpPr/>
            <p:nvPr/>
          </p:nvGrpSpPr>
          <p:grpSpPr>
            <a:xfrm>
              <a:off x="1755775" y="3141972"/>
              <a:ext cx="4913672" cy="878672"/>
              <a:chOff x="1755775" y="3502074"/>
              <a:chExt cx="4913672" cy="878672"/>
            </a:xfrm>
          </p:grpSpPr>
          <p:sp>
            <p:nvSpPr>
              <p:cNvPr id="28" name="32 Rectángulo">
                <a:hlinkClick r:id="" action="ppaction://noaction" highlightClick="1"/>
              </p:cNvPr>
              <p:cNvSpPr/>
              <p:nvPr/>
            </p:nvSpPr>
            <p:spPr>
              <a:xfrm>
                <a:off x="5214405" y="3737805"/>
                <a:ext cx="1455042" cy="64294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50800" dir="5400000" algn="ctr" rotWithShape="0">
                  <a:schemeClr val="bg1">
                    <a:lumMod val="8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s-SV" sz="900" dirty="0" smtClean="0">
                    <a:solidFill>
                      <a:schemeClr val="tx1"/>
                    </a:solidFill>
                    <a:hlinkClick r:id="rId9" action="ppaction://hlinksldjump"/>
                  </a:rPr>
                  <a:t>ÁREA DE MEDIOS DE COMUNICACIÓN</a:t>
                </a:r>
                <a:endParaRPr lang="es-SV" sz="900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9" name="36 Conector recto"/>
              <p:cNvCxnSpPr>
                <a:endCxn id="24" idx="0"/>
              </p:cNvCxnSpPr>
              <p:nvPr/>
            </p:nvCxnSpPr>
            <p:spPr>
              <a:xfrm>
                <a:off x="1755775" y="3502074"/>
                <a:ext cx="0" cy="20722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140 Grupo"/>
            <p:cNvGrpSpPr/>
            <p:nvPr/>
          </p:nvGrpSpPr>
          <p:grpSpPr>
            <a:xfrm>
              <a:off x="2720401" y="3141972"/>
              <a:ext cx="3219934" cy="845704"/>
              <a:chOff x="2791839" y="3502074"/>
              <a:chExt cx="3219934" cy="845704"/>
            </a:xfrm>
          </p:grpSpPr>
          <p:sp>
            <p:nvSpPr>
              <p:cNvPr id="26" name="22 Rectángulo">
                <a:hlinkClick r:id="" action="ppaction://noaction" highlightClick="1"/>
              </p:cNvPr>
              <p:cNvSpPr/>
              <p:nvPr/>
            </p:nvSpPr>
            <p:spPr>
              <a:xfrm>
                <a:off x="2791839" y="3704839"/>
                <a:ext cx="1599222" cy="64293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50800" dir="5400000" algn="ctr" rotWithShape="0">
                  <a:schemeClr val="bg1">
                    <a:lumMod val="8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s-SV" sz="900" dirty="0" smtClean="0">
                    <a:solidFill>
                      <a:schemeClr val="tx1"/>
                    </a:solidFill>
                    <a:hlinkClick r:id="rId10" action="ppaction://hlinksldjump"/>
                  </a:rPr>
                  <a:t>ÁREA DE PLANIFICACIÓN Y FORTALECIMIENTO INSTITUCIONAL</a:t>
                </a:r>
                <a:endParaRPr lang="es-SV" sz="900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25 Conector recto"/>
              <p:cNvCxnSpPr/>
              <p:nvPr/>
            </p:nvCxnSpPr>
            <p:spPr>
              <a:xfrm>
                <a:off x="6011772" y="3502074"/>
                <a:ext cx="1" cy="220314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139 Grupo"/>
            <p:cNvGrpSpPr/>
            <p:nvPr/>
          </p:nvGrpSpPr>
          <p:grpSpPr>
            <a:xfrm>
              <a:off x="898518" y="3141972"/>
              <a:ext cx="2621495" cy="850165"/>
              <a:chOff x="969956" y="3502074"/>
              <a:chExt cx="2621495" cy="850165"/>
            </a:xfrm>
          </p:grpSpPr>
          <p:sp>
            <p:nvSpPr>
              <p:cNvPr id="24" name="9 Rectángulo">
                <a:hlinkClick r:id="" action="ppaction://noaction" highlightClick="1"/>
              </p:cNvPr>
              <p:cNvSpPr/>
              <p:nvPr/>
            </p:nvSpPr>
            <p:spPr>
              <a:xfrm>
                <a:off x="969956" y="3709299"/>
                <a:ext cx="1714513" cy="6429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50800" dir="5400000" algn="ctr" rotWithShape="0">
                  <a:schemeClr val="bg1">
                    <a:lumMod val="8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sz="900" dirty="0">
                    <a:solidFill>
                      <a:schemeClr val="tx1"/>
                    </a:solidFill>
                    <a:hlinkClick r:id="rId11" action="ppaction://hlinksldjump"/>
                  </a:rPr>
                  <a:t>ÁREA DE EDUCACIÓN PÚBLICA Y REFORMA </a:t>
                </a:r>
                <a:r>
                  <a:rPr lang="es-SV" sz="900" dirty="0" smtClean="0">
                    <a:solidFill>
                      <a:schemeClr val="tx1"/>
                    </a:solidFill>
                    <a:hlinkClick r:id="rId11" action="ppaction://hlinksldjump"/>
                  </a:rPr>
                  <a:t>LEGAL</a:t>
                </a:r>
                <a:endParaRPr lang="es-SV" sz="9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" name="14 Conector recto"/>
              <p:cNvCxnSpPr>
                <a:endCxn id="26" idx="0"/>
              </p:cNvCxnSpPr>
              <p:nvPr/>
            </p:nvCxnSpPr>
            <p:spPr>
              <a:xfrm>
                <a:off x="3591451" y="3502074"/>
                <a:ext cx="0" cy="20276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58 Rectángulo"/>
          <p:cNvSpPr/>
          <p:nvPr/>
        </p:nvSpPr>
        <p:spPr>
          <a:xfrm>
            <a:off x="6471453" y="952209"/>
            <a:ext cx="1323873" cy="36848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000" dirty="0" smtClean="0">
                <a:solidFill>
                  <a:schemeClr val="tx1"/>
                </a:solidFill>
                <a:hlinkClick r:id="rId12" action="ppaction://hlinksldjump"/>
              </a:rPr>
              <a:t>AUDITORÍA INTERNA</a:t>
            </a:r>
            <a:endParaRPr lang="es-SV" sz="1000" dirty="0" smtClean="0">
              <a:solidFill>
                <a:schemeClr val="tx1"/>
              </a:solidFill>
            </a:endParaRPr>
          </a:p>
        </p:txBody>
      </p:sp>
      <p:cxnSp>
        <p:nvCxnSpPr>
          <p:cNvPr id="18" name="59 Conector recto"/>
          <p:cNvCxnSpPr>
            <a:endCxn id="17" idx="1"/>
          </p:cNvCxnSpPr>
          <p:nvPr/>
        </p:nvCxnSpPr>
        <p:spPr>
          <a:xfrm flipV="1">
            <a:off x="4658964" y="1136451"/>
            <a:ext cx="1812489" cy="13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6 Conector recto"/>
          <p:cNvCxnSpPr/>
          <p:nvPr/>
        </p:nvCxnSpPr>
        <p:spPr>
          <a:xfrm>
            <a:off x="4645739" y="3100746"/>
            <a:ext cx="0" cy="91876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6 Conector recto"/>
          <p:cNvCxnSpPr/>
          <p:nvPr/>
        </p:nvCxnSpPr>
        <p:spPr>
          <a:xfrm>
            <a:off x="967409" y="3101008"/>
            <a:ext cx="0" cy="162497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70 Rectángulo">
            <a:hlinkClick r:id="" action="ppaction://noaction" highlightClick="1"/>
          </p:cNvPr>
          <p:cNvSpPr/>
          <p:nvPr/>
        </p:nvSpPr>
        <p:spPr>
          <a:xfrm>
            <a:off x="1068363" y="4981724"/>
            <a:ext cx="1038733" cy="62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UNIDAD DE GENERO INSTITUCIONAL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65" name="70 Rectángulo">
            <a:hlinkClick r:id="" action="ppaction://noaction" highlightClick="1"/>
          </p:cNvPr>
          <p:cNvSpPr/>
          <p:nvPr/>
        </p:nvSpPr>
        <p:spPr>
          <a:xfrm>
            <a:off x="2155067" y="4971790"/>
            <a:ext cx="1038733" cy="62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 UNIDAD FINANCIERA INSTITUCIONAL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66" name="70 Rectángulo">
            <a:hlinkClick r:id="" action="ppaction://noaction" highlightClick="1"/>
          </p:cNvPr>
          <p:cNvSpPr/>
          <p:nvPr/>
        </p:nvSpPr>
        <p:spPr>
          <a:xfrm>
            <a:off x="3253885" y="4983088"/>
            <a:ext cx="1150384" cy="62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 UNIDAD DE ADQUISICIONES Y CONTRATACIONES  INSTITUCIONAL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67" name="70 Rectángulo">
            <a:hlinkClick r:id="" action="ppaction://noaction" highlightClick="1"/>
          </p:cNvPr>
          <p:cNvSpPr/>
          <p:nvPr/>
        </p:nvSpPr>
        <p:spPr>
          <a:xfrm>
            <a:off x="-2532" y="4971790"/>
            <a:ext cx="1038733" cy="62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hlinkClick r:id="rId4" action="ppaction://hlinksldjump"/>
              </a:rPr>
              <a:t> </a:t>
            </a:r>
            <a:r>
              <a:rPr lang="es-SV" sz="900" dirty="0">
                <a:solidFill>
                  <a:schemeClr val="tx1"/>
                </a:solidFill>
                <a:hlinkClick r:id="rId16" action="ppaction://hlinksldjump"/>
              </a:rPr>
              <a:t>UNIDAD DE ACCESO A LA INFORMACIÓN PÚBLICA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cxnSp>
        <p:nvCxnSpPr>
          <p:cNvPr id="72" name="56 Conector recto"/>
          <p:cNvCxnSpPr/>
          <p:nvPr/>
        </p:nvCxnSpPr>
        <p:spPr>
          <a:xfrm>
            <a:off x="7413725" y="3856385"/>
            <a:ext cx="0" cy="11399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0 Rectángulo">
            <a:hlinkClick r:id="" action="ppaction://noaction" highlightClick="1"/>
          </p:cNvPr>
          <p:cNvSpPr/>
          <p:nvPr/>
        </p:nvSpPr>
        <p:spPr>
          <a:xfrm>
            <a:off x="5793587" y="5223580"/>
            <a:ext cx="1038733" cy="62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hlinkClick r:id="rId8" action="ppaction://hlinksldjump"/>
              </a:rPr>
              <a:t>OFICINA ZONA OCCIDENTAL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75" name="70 Rectángulo">
            <a:hlinkClick r:id="rId8" action="ppaction://hlinksldjump" highlightClick="1"/>
          </p:cNvPr>
          <p:cNvSpPr/>
          <p:nvPr/>
        </p:nvSpPr>
        <p:spPr>
          <a:xfrm>
            <a:off x="4701963" y="5216954"/>
            <a:ext cx="1038733" cy="62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</a:rPr>
              <a:t> </a:t>
            </a:r>
            <a:r>
              <a:rPr lang="es-SV" sz="900" dirty="0" smtClean="0">
                <a:solidFill>
                  <a:schemeClr val="tx1"/>
                </a:solidFill>
                <a:hlinkClick r:id="rId8" action="ppaction://hlinksldjump"/>
              </a:rPr>
              <a:t>OFICINA ZONA CENTRAL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76" name="70 Rectángulo">
            <a:hlinkClick r:id="rId8" action="ppaction://hlinksldjump" highlightClick="1"/>
          </p:cNvPr>
          <p:cNvSpPr/>
          <p:nvPr/>
        </p:nvSpPr>
        <p:spPr>
          <a:xfrm>
            <a:off x="6874343" y="5223580"/>
            <a:ext cx="1038733" cy="62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hlinkClick r:id="rId4" action="ppaction://hlinksldjump"/>
              </a:rPr>
              <a:t> OFICINA ZONA PARACENTRAL 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77" name="70 Rectángulo">
            <a:hlinkClick r:id="" action="ppaction://noaction" highlightClick="1"/>
          </p:cNvPr>
          <p:cNvSpPr/>
          <p:nvPr/>
        </p:nvSpPr>
        <p:spPr>
          <a:xfrm>
            <a:off x="7949299" y="5216954"/>
            <a:ext cx="1038733" cy="62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 smtClean="0">
                <a:solidFill>
                  <a:schemeClr val="tx1"/>
                </a:solidFill>
                <a:hlinkClick r:id="rId8" action="ppaction://hlinksldjump"/>
              </a:rPr>
              <a:t> OFICINA ZONA ORIENTAL 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cxnSp>
        <p:nvCxnSpPr>
          <p:cNvPr id="78" name="56 Conector recto"/>
          <p:cNvCxnSpPr>
            <a:endCxn id="47" idx="0"/>
          </p:cNvCxnSpPr>
          <p:nvPr/>
        </p:nvCxnSpPr>
        <p:spPr>
          <a:xfrm>
            <a:off x="3822450" y="4019513"/>
            <a:ext cx="1" cy="2189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56 Conector recto"/>
          <p:cNvCxnSpPr>
            <a:endCxn id="46" idx="0"/>
          </p:cNvCxnSpPr>
          <p:nvPr/>
        </p:nvCxnSpPr>
        <p:spPr>
          <a:xfrm>
            <a:off x="5573524" y="4032502"/>
            <a:ext cx="1" cy="22807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49 Conector recto"/>
          <p:cNvCxnSpPr/>
          <p:nvPr/>
        </p:nvCxnSpPr>
        <p:spPr>
          <a:xfrm>
            <a:off x="518114" y="4753776"/>
            <a:ext cx="324550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49 Conector recto"/>
          <p:cNvCxnSpPr/>
          <p:nvPr/>
        </p:nvCxnSpPr>
        <p:spPr>
          <a:xfrm>
            <a:off x="5249672" y="4996340"/>
            <a:ext cx="324934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36 Conector recto"/>
          <p:cNvCxnSpPr/>
          <p:nvPr/>
        </p:nvCxnSpPr>
        <p:spPr>
          <a:xfrm flipH="1">
            <a:off x="516835" y="4747148"/>
            <a:ext cx="1279" cy="1981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36 Conector recto"/>
          <p:cNvCxnSpPr/>
          <p:nvPr/>
        </p:nvCxnSpPr>
        <p:spPr>
          <a:xfrm flipH="1">
            <a:off x="1623379" y="4753776"/>
            <a:ext cx="1279" cy="1981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36 Conector recto"/>
          <p:cNvCxnSpPr/>
          <p:nvPr/>
        </p:nvCxnSpPr>
        <p:spPr>
          <a:xfrm flipH="1">
            <a:off x="2690167" y="4760404"/>
            <a:ext cx="1279" cy="1981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36 Conector recto"/>
          <p:cNvCxnSpPr/>
          <p:nvPr/>
        </p:nvCxnSpPr>
        <p:spPr>
          <a:xfrm flipH="1">
            <a:off x="3763617" y="4762953"/>
            <a:ext cx="1279" cy="1981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36 Conector recto"/>
          <p:cNvCxnSpPr/>
          <p:nvPr/>
        </p:nvCxnSpPr>
        <p:spPr>
          <a:xfrm flipH="1">
            <a:off x="5247807" y="4981724"/>
            <a:ext cx="1279" cy="1981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36 Conector recto"/>
          <p:cNvCxnSpPr/>
          <p:nvPr/>
        </p:nvCxnSpPr>
        <p:spPr>
          <a:xfrm flipH="1">
            <a:off x="6316302" y="4985595"/>
            <a:ext cx="1279" cy="1981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36 Conector recto"/>
          <p:cNvCxnSpPr/>
          <p:nvPr/>
        </p:nvCxnSpPr>
        <p:spPr>
          <a:xfrm flipH="1">
            <a:off x="7413725" y="5004042"/>
            <a:ext cx="1279" cy="1981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36 Conector recto"/>
          <p:cNvCxnSpPr/>
          <p:nvPr/>
        </p:nvCxnSpPr>
        <p:spPr>
          <a:xfrm flipH="1">
            <a:off x="8499013" y="4983088"/>
            <a:ext cx="1279" cy="19813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56 Conector recto"/>
          <p:cNvCxnSpPr/>
          <p:nvPr/>
        </p:nvCxnSpPr>
        <p:spPr>
          <a:xfrm>
            <a:off x="7133389" y="4223149"/>
            <a:ext cx="10291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uadro de texto 2"/>
          <p:cNvSpPr txBox="1">
            <a:spLocks noChangeArrowheads="1"/>
          </p:cNvSpPr>
          <p:nvPr/>
        </p:nvSpPr>
        <p:spPr bwMode="auto">
          <a:xfrm>
            <a:off x="5550523" y="6155669"/>
            <a:ext cx="3371565" cy="38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000" dirty="0">
                <a:solidFill>
                  <a:srgbClr val="192B63"/>
                </a:solidFill>
                <a:effectLst/>
                <a:latin typeface="Calibri"/>
                <a:ea typeface="Calibri"/>
                <a:cs typeface="Times New Roman"/>
              </a:rPr>
              <a:t>Nota: Aprobada  por  la  Comisión Coordinadora del Sector de Justicia mediante acuerdo de fecha </a:t>
            </a:r>
            <a:r>
              <a:rPr lang="es-MX" sz="1000" dirty="0" smtClean="0">
                <a:solidFill>
                  <a:srgbClr val="192B63"/>
                </a:solidFill>
                <a:latin typeface="Calibri"/>
                <a:ea typeface="Calibri"/>
                <a:cs typeface="Times New Roman"/>
              </a:rPr>
              <a:t>30 </a:t>
            </a:r>
            <a:r>
              <a:rPr lang="es-MX" sz="1000" dirty="0" smtClean="0">
                <a:solidFill>
                  <a:srgbClr val="192B63"/>
                </a:solidFill>
                <a:effectLst/>
                <a:latin typeface="Calibri"/>
                <a:ea typeface="Calibri"/>
                <a:cs typeface="Times New Roman"/>
              </a:rPr>
              <a:t>de mayo </a:t>
            </a:r>
            <a:r>
              <a:rPr lang="es-MX" sz="1000" dirty="0">
                <a:solidFill>
                  <a:srgbClr val="192B63"/>
                </a:solidFill>
                <a:effectLst/>
                <a:latin typeface="Calibri"/>
                <a:ea typeface="Calibri"/>
                <a:cs typeface="Times New Roman"/>
              </a:rPr>
              <a:t>de </a:t>
            </a:r>
            <a:r>
              <a:rPr lang="es-MX" sz="1000" dirty="0" smtClean="0">
                <a:solidFill>
                  <a:srgbClr val="192B63"/>
                </a:solidFill>
                <a:effectLst/>
                <a:latin typeface="Calibri"/>
                <a:ea typeface="Calibri"/>
                <a:cs typeface="Times New Roman"/>
              </a:rPr>
              <a:t>2018.</a:t>
            </a:r>
            <a:endParaRPr lang="es-MX" sz="1200" dirty="0">
              <a:solidFill>
                <a:srgbClr val="192B63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22" name="56 Conector recto"/>
          <p:cNvCxnSpPr/>
          <p:nvPr/>
        </p:nvCxnSpPr>
        <p:spPr>
          <a:xfrm>
            <a:off x="7439258" y="4218536"/>
            <a:ext cx="10291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56 Conector recto"/>
          <p:cNvCxnSpPr/>
          <p:nvPr/>
        </p:nvCxnSpPr>
        <p:spPr>
          <a:xfrm>
            <a:off x="7310168" y="4223149"/>
            <a:ext cx="10291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56 Conector recto"/>
          <p:cNvCxnSpPr/>
          <p:nvPr/>
        </p:nvCxnSpPr>
        <p:spPr>
          <a:xfrm>
            <a:off x="7593632" y="4223149"/>
            <a:ext cx="10291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9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28866"/>
            <a:ext cx="9144000" cy="89155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Comisión Coordinadora del Sector de Justicia </a:t>
            </a:r>
            <a:endParaRPr lang="es-SV" sz="2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04799" y="1104846"/>
            <a:ext cx="845488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Century Gothic" panose="020B0502020202020204" pitchFamily="34" charset="0"/>
              </a:rPr>
              <a:t>Es el ente coordinador del Sector de Justicia y Organismo Superior de la Unidad Técnica Ejecutiva del Sector de Justicia (UTE), cuyos objetivos son realizar la coordinación de las instituciones del sector; definir políticas y estrategias de desarrollo de éste; y decidir sobre los planes, programas y proyectos que deben ser desarrollados en el mismo.</a:t>
            </a:r>
            <a:endParaRPr lang="es-MX" dirty="0">
              <a:latin typeface="Century Gothic" panose="020B0502020202020204" pitchFamily="34" charset="0"/>
            </a:endParaRPr>
          </a:p>
          <a:p>
            <a:pPr marL="318770" algn="just">
              <a:spcAft>
                <a:spcPts val="0"/>
              </a:spcAft>
            </a:pPr>
            <a:endParaRPr lang="es-SV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Está integrada por los funcionarios siguientes:  </a:t>
            </a:r>
          </a:p>
          <a:p>
            <a:endParaRPr lang="es-SV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>
                <a:latin typeface="Century Gothic" panose="020B0502020202020204" pitchFamily="34" charset="0"/>
              </a:rPr>
              <a:t>Presidente del Órgano Judicial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>
                <a:latin typeface="Century Gothic" panose="020B0502020202020204" pitchFamily="34" charset="0"/>
              </a:rPr>
              <a:t>Ministro de Justicia y Seguridad Pública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>
                <a:latin typeface="Century Gothic" panose="020B0502020202020204" pitchFamily="34" charset="0"/>
              </a:rPr>
              <a:t>Fiscal General de la República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>
                <a:latin typeface="Century Gothic" panose="020B0502020202020204" pitchFamily="34" charset="0"/>
              </a:rPr>
              <a:t>Procuradora General de la República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>
                <a:latin typeface="Century Gothic" panose="020B0502020202020204" pitchFamily="34" charset="0"/>
              </a:rPr>
              <a:t>Presidenta del Consejo Nacional de la Judicatura</a:t>
            </a:r>
            <a:r>
              <a:rPr lang="es-SV" dirty="0"/>
              <a:t> </a:t>
            </a: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funcionarios:</a:t>
            </a:r>
            <a:endParaRPr lang="es-ES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2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funcionarios: 5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54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28866"/>
            <a:ext cx="9144000" cy="89155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Dirección General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20" y="1197610"/>
            <a:ext cx="787527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Es la instancia encargada de hacer cumplir las decisiones de la Comisión Coordinadora, actuar en representación de la Unidad Técnica Ejecutiva, así como planificar, coordinar y supervisar las actividades técnicas, administrativas y financieras de la institución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SV" dirty="0" smtClean="0">
                <a:latin typeface="Century Gothic" panose="020B0502020202020204" pitchFamily="34" charset="0"/>
              </a:rPr>
              <a:t>Comisión Coordinadora del Sector de Justicia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Licenciada Kenia Elizabeth Melgar de Palacios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Directora General 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2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4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64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28866"/>
            <a:ext cx="9144000" cy="89155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Sub-Dirección General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20" y="1197610"/>
            <a:ext cx="78752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Actuar como colaboradora inmediata de la Dirección General, dando el apoyo en el cumplimiento de las atribuciones que a éste corresponden y sustituirla en los casos de ausencia legal del titular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se cuenta con Sub-Director General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se cuenta con personal en ésta área.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59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17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28866"/>
            <a:ext cx="9144000" cy="89155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Auditoría Interna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20" y="1197610"/>
            <a:ext cx="78752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 smtClean="0">
                <a:latin typeface="Century Gothic" panose="020B0502020202020204" pitchFamily="34" charset="0"/>
              </a:rPr>
              <a:t>Desarrollar </a:t>
            </a:r>
            <a:r>
              <a:rPr lang="es-SV" dirty="0">
                <a:latin typeface="Century Gothic" panose="020B0502020202020204" pitchFamily="34" charset="0"/>
              </a:rPr>
              <a:t>servicios de auditoría interna, proporcionar una seguridad razonable de la gestión operacional, financiera y administrativa de manera oportuna y eficaz, a fin de fortalecer el sistema de control interno.</a:t>
            </a:r>
          </a:p>
          <a:p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SV" dirty="0" smtClean="0">
                <a:latin typeface="Century Gothic" panose="020B0502020202020204" pitchFamily="34" charset="0"/>
              </a:rPr>
              <a:t>Comisión Coordinadora del Sector de Justicia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Auditor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Interno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1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2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192365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90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45774"/>
            <a:ext cx="9144000" cy="78187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Área de Medios de Comunicación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051838"/>
            <a:ext cx="813749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Formular, en coordinación con las otras dependencias de la UTE y con las instituciones del Sector de Justicia, los programas de divulgación de aspectos de interés de la Comisión Coordinadora del Sector de Justicia y la Unidad Técnica Ejecutiva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Directora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Área de Medios de Comunicación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4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4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44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45773"/>
            <a:ext cx="9144000" cy="1007165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Área de Educación Pública </a:t>
            </a:r>
            <a:b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 Reforma Legal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171106"/>
            <a:ext cx="813749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Planificar y coordinar las actividades de carácter técnico jurídico para procesos de reforma legal, así como de brindar asesoría en materia legal a funcionarios de la institución y del Sector de Justicia y apoyo a programas de información y educación en las áreas de competencia de la UTE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Directora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Área de Educación Pública y Reforma Legal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4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5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054142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8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19270"/>
            <a:ext cx="9144000" cy="906064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Área de Planificación </a:t>
            </a:r>
            <a:b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s-S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 Fortalecimiento Institucional</a:t>
            </a:r>
            <a:endParaRPr lang="es-SV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02919" y="1051838"/>
            <a:ext cx="8137497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latin typeface="Century Gothic" panose="020B0502020202020204" pitchFamily="34" charset="0"/>
              </a:rPr>
              <a:t>Función básica</a:t>
            </a:r>
          </a:p>
          <a:p>
            <a:pPr algn="just"/>
            <a:r>
              <a:rPr lang="es-SV" sz="1700" dirty="0">
                <a:latin typeface="Century Gothic" panose="020B0502020202020204" pitchFamily="34" charset="0"/>
              </a:rPr>
              <a:t>Coordinar la elaboración de planes, programas y proyectos de la institución, así como, en </a:t>
            </a:r>
            <a:r>
              <a:rPr lang="es-SV" sz="1700" dirty="0" smtClean="0">
                <a:latin typeface="Century Gothic" panose="020B0502020202020204" pitchFamily="34" charset="0"/>
              </a:rPr>
              <a:t>consenso </a:t>
            </a:r>
            <a:r>
              <a:rPr lang="es-SV" sz="1700" dirty="0">
                <a:latin typeface="Century Gothic" panose="020B0502020202020204" pitchFamily="34" charset="0"/>
              </a:rPr>
              <a:t>con las instituciones del Sector de Justicia, formular los planes, programas y proyectos que vuelven factible el desarrollo y fortalecimiento de las instituciones que lo conforman, y brindar apoyo técnico e identificar fuentes alternas de financiamiento y asistencia técnica que contribuyan a los esfuerzos sectoriales tendientes a la modernización del sistema de administración de justicia</a:t>
            </a:r>
            <a:r>
              <a:rPr lang="es-SV" sz="1700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SV" dirty="0">
                <a:latin typeface="Century Gothic" panose="020B0502020202020204" pitchFamily="34" charset="0"/>
              </a:rPr>
              <a:t> </a:t>
            </a:r>
          </a:p>
          <a:p>
            <a:pPr algn="just"/>
            <a:r>
              <a:rPr lang="es-SV" b="1" dirty="0" smtClean="0">
                <a:latin typeface="Century Gothic" panose="020B0502020202020204" pitchFamily="34" charset="0"/>
              </a:rPr>
              <a:t>Dependencia jerárquica </a:t>
            </a:r>
          </a:p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Dirección </a:t>
            </a:r>
            <a:r>
              <a:rPr lang="es-MX" dirty="0" smtClean="0">
                <a:latin typeface="Century Gothic" panose="020B0502020202020204" pitchFamily="34" charset="0"/>
              </a:rPr>
              <a:t>General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Área de Planificación y Fortalecimiento Institucional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 Confidencial </a:t>
            </a:r>
          </a:p>
          <a:p>
            <a:pPr lvl="0" algn="just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Arts. 3 literal c), 5, 6, Ley especial para la Protección a Víctimas y Testigos  y Art. 110 literal c) </a:t>
            </a: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LAIP</a:t>
            </a:r>
            <a:endParaRPr lang="es-ES" dirty="0" smtClean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b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empleados</a:t>
            </a:r>
            <a:endParaRPr lang="es-ES" b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   1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lvl="0" algn="just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empleados: 2  </a:t>
            </a:r>
            <a:endParaRPr lang="es-SV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hlinkClick r:id="rId3" action="ppaction://hlinksldjump"/>
          </p:cNvPr>
          <p:cNvSpPr txBox="1"/>
          <p:nvPr/>
        </p:nvSpPr>
        <p:spPr>
          <a:xfrm>
            <a:off x="3279426" y="6195060"/>
            <a:ext cx="286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Century Gothic" panose="020B0502020202020204" pitchFamily="34" charset="0"/>
                <a:hlinkClick r:id="rId3" action="ppaction://hlinksldjump"/>
              </a:rPr>
              <a:t>Regresar a Organigrama</a:t>
            </a:r>
            <a:endParaRPr lang="es-SV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4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</TotalTime>
  <Words>1066</Words>
  <Application>Microsoft Office PowerPoint</Application>
  <PresentationFormat>Presentación en pantalla (4:3)</PresentationFormat>
  <Paragraphs>255</Paragraphs>
  <Slides>16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UNIDAD TÉCNICA EJECUTIVA  DEL SECTOR DE JUSTICIA                     ESTRUCTURA ORGANIZATIVA                  2018</vt:lpstr>
      <vt:lpstr>Presentación de PowerPoint</vt:lpstr>
      <vt:lpstr>Comisión Coordinadora del Sector de Justicia </vt:lpstr>
      <vt:lpstr>Dirección General</vt:lpstr>
      <vt:lpstr>Sub-Dirección General</vt:lpstr>
      <vt:lpstr>Auditoría Interna</vt:lpstr>
      <vt:lpstr>Área de Medios de Comunicación</vt:lpstr>
      <vt:lpstr>Área de Educación Pública  y Reforma Legal</vt:lpstr>
      <vt:lpstr>Área de Planificación  y Fortalecimiento Institucional</vt:lpstr>
      <vt:lpstr>Área de Protección  de Víctimas y Testigos</vt:lpstr>
      <vt:lpstr>Departamento de Informática</vt:lpstr>
      <vt:lpstr>Departamento Administrativo</vt:lpstr>
      <vt:lpstr>Unidad Financiera Institucional</vt:lpstr>
      <vt:lpstr>Unidad de Adquisiciones y  Contrataciones Institucional</vt:lpstr>
      <vt:lpstr>Unidad de Acceso a la  Información Pública</vt:lpstr>
      <vt:lpstr>Unidad de Género</vt:lpstr>
    </vt:vector>
  </TitlesOfParts>
  <Company>BANDESAL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bandesal bandesal</dc:creator>
  <cp:lastModifiedBy>Licda. Lorena Beatriz Inglés</cp:lastModifiedBy>
  <cp:revision>131</cp:revision>
  <dcterms:created xsi:type="dcterms:W3CDTF">2015-09-16T22:43:41Z</dcterms:created>
  <dcterms:modified xsi:type="dcterms:W3CDTF">2019-04-15T16:35:01Z</dcterms:modified>
</cp:coreProperties>
</file>